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0"/>
  </p:notesMasterIdLst>
  <p:sldIdLst>
    <p:sldId id="276" r:id="rId2"/>
    <p:sldId id="269" r:id="rId3"/>
    <p:sldId id="268" r:id="rId4"/>
    <p:sldId id="290" r:id="rId5"/>
    <p:sldId id="293" r:id="rId6"/>
    <p:sldId id="271" r:id="rId7"/>
    <p:sldId id="285" r:id="rId8"/>
    <p:sldId id="292" r:id="rId9"/>
    <p:sldId id="279" r:id="rId10"/>
    <p:sldId id="272" r:id="rId11"/>
    <p:sldId id="273" r:id="rId12"/>
    <p:sldId id="282" r:id="rId13"/>
    <p:sldId id="283" r:id="rId14"/>
    <p:sldId id="274" r:id="rId15"/>
    <p:sldId id="294" r:id="rId16"/>
    <p:sldId id="284" r:id="rId17"/>
    <p:sldId id="286" r:id="rId18"/>
    <p:sldId id="28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pos="7015" userDrawn="1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1118" userDrawn="1">
          <p15:clr>
            <a:srgbClr val="A4A3A4"/>
          </p15:clr>
        </p15:guide>
        <p15:guide id="8" pos="6562" userDrawn="1">
          <p15:clr>
            <a:srgbClr val="A4A3A4"/>
          </p15:clr>
        </p15:guide>
        <p15:guide id="9" orient="horz" pos="1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5C2"/>
    <a:srgbClr val="E5F0F9"/>
    <a:srgbClr val="E1D5E7"/>
    <a:srgbClr val="F2F2F2"/>
    <a:srgbClr val="E5B9D6"/>
    <a:srgbClr val="DFB5DE"/>
    <a:srgbClr val="C5E0B4"/>
    <a:srgbClr val="FFE699"/>
    <a:srgbClr val="F8CBAD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348"/>
      </p:cViewPr>
      <p:guideLst>
        <p:guide pos="438"/>
        <p:guide pos="7242"/>
        <p:guide pos="7015"/>
        <p:guide pos="665"/>
        <p:guide orient="horz" pos="346"/>
        <p:guide orient="horz" pos="3974"/>
        <p:guide pos="1118"/>
        <p:guide pos="6562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F3FDD-0C98-498B-8442-CA3A928355EC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A7ED4-083C-416D-A347-F4D1BD791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9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6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4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6E0-0A52-4F19-804E-9245B06188F1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EAB8-45FF-4363-A898-9011DC1C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1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6E0-0A52-4F19-804E-9245B06188F1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EAB8-45FF-4363-A898-9011DC1C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7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6E0-0A52-4F19-804E-9245B06188F1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EAB8-45FF-4363-A898-9011DC1C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60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1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381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6E0-0A52-4F19-804E-9245B06188F1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EAB8-45FF-4363-A898-9011DC1C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9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6E0-0A52-4F19-804E-9245B06188F1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EAB8-45FF-4363-A898-9011DC1C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2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6E0-0A52-4F19-804E-9245B06188F1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EAB8-45FF-4363-A898-9011DC1C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2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6E0-0A52-4F19-804E-9245B06188F1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EAB8-45FF-4363-A898-9011DC1C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6E0-0A52-4F19-804E-9245B06188F1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EAB8-45FF-4363-A898-9011DC1C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4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6E0-0A52-4F19-804E-9245B06188F1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EAB8-45FF-4363-A898-9011DC1C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8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6E0-0A52-4F19-804E-9245B06188F1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EAB8-45FF-4363-A898-9011DC1C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2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6E0-0A52-4F19-804E-9245B06188F1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EAB8-45FF-4363-A898-9011DC1C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F36E0-0A52-4F19-804E-9245B06188F1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EAB8-45FF-4363-A898-9011DC1C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054100" y="910946"/>
            <a:ext cx="10080625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11873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A Copy-Augmented Generative Model for Open-Domain Question Answering</a:t>
            </a:r>
            <a:endParaRPr lang="zh-CN" altLang="en-US" sz="4800" dirty="0">
              <a:solidFill>
                <a:srgbClr val="1D1D1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1054100" y="3298546"/>
            <a:ext cx="10080625" cy="26729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1187323" rtl="0" eaLnBrk="1" latinLnBrk="0" hangingPunct="1">
              <a:lnSpc>
                <a:spcPts val="3429"/>
              </a:lnSpc>
              <a:spcBef>
                <a:spcPts val="0"/>
              </a:spcBef>
              <a:buFont typeface="Arial" panose="020B0604020202020204" pitchFamily="34" charset="0"/>
              <a:buNone/>
              <a:defRPr sz="31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662" indent="0" algn="ctr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323" indent="0" algn="ctr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986" indent="0" algn="ctr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648" indent="0" algn="ctr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309" indent="0" algn="ctr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971" indent="0" algn="ctr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634" indent="0" algn="ctr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9295" indent="0" algn="ctr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99" dirty="0" err="1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Shuang</a:t>
            </a:r>
            <a:r>
              <a:rPr lang="en-US" altLang="zh-CN" sz="1999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 Liu</a:t>
            </a:r>
            <a:r>
              <a:rPr lang="en-US" altLang="zh-CN" sz="1999" baseline="30000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1999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, Dong Wang</a:t>
            </a:r>
            <a:r>
              <a:rPr lang="en-US" altLang="zh-CN" sz="1999" baseline="30000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999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999" dirty="0" err="1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Xiaoguang</a:t>
            </a:r>
            <a:r>
              <a:rPr lang="en-US" altLang="zh-CN" sz="1999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 Li</a:t>
            </a:r>
            <a:r>
              <a:rPr lang="en-US" altLang="zh-CN" sz="1999" baseline="30000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1999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999" dirty="0" err="1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Minghui</a:t>
            </a:r>
            <a:r>
              <a:rPr lang="en-US" altLang="zh-CN" sz="1999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 Huang</a:t>
            </a:r>
            <a:r>
              <a:rPr lang="en-US" altLang="zh-CN" sz="1999" baseline="30000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999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999" dirty="0" err="1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Meizhen</a:t>
            </a:r>
            <a:r>
              <a:rPr lang="en-US" altLang="zh-CN" sz="1999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 Ding</a:t>
            </a:r>
            <a:r>
              <a:rPr lang="en-US" altLang="zh-CN" sz="1999" baseline="30000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endParaRPr lang="en-US" altLang="zh-CN" sz="1999" dirty="0">
              <a:solidFill>
                <a:srgbClr val="1D1D1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999" baseline="30000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1999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 Huawei Noah’s Ark Lab</a:t>
            </a:r>
          </a:p>
          <a:p>
            <a:r>
              <a:rPr lang="en-US" altLang="zh-CN" sz="1999" baseline="30000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999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 AI Application Research Center (AARC), Huawei Technologies Co., </a:t>
            </a:r>
            <a:r>
              <a:rPr lang="en-US" altLang="zh-CN" sz="1999" dirty="0" smtClean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Ltd</a:t>
            </a:r>
          </a:p>
          <a:p>
            <a:endParaRPr lang="en-US" altLang="zh-CN" sz="1999" dirty="0">
              <a:solidFill>
                <a:srgbClr val="1D1D1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999" dirty="0">
                <a:solidFill>
                  <a:srgbClr val="1D1D1A"/>
                </a:solidFill>
                <a:latin typeface="+mn-lt"/>
                <a:ea typeface="+mn-ea"/>
                <a:cs typeface="+mn-ea"/>
                <a:sym typeface="+mn-lt"/>
              </a:rPr>
              <a:t>ACL 2022</a:t>
            </a:r>
          </a:p>
          <a:p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000" baseline="300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946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99"/>
    </mc:Choice>
    <mc:Fallback>
      <p:transition spd="slow" advTm="1299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8499" y="546100"/>
            <a:ext cx="10798175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Motivation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8500" y="1539500"/>
            <a:ext cx="10767783" cy="4707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534" indent="-539534" defTabSz="91411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1999" dirty="0">
                <a:solidFill>
                  <a:srgbClr val="0070C0"/>
                </a:solidFill>
                <a:cs typeface="+mn-ea"/>
                <a:sym typeface="+mn-lt"/>
              </a:rPr>
              <a:t>Generative reader</a:t>
            </a:r>
          </a:p>
          <a:p>
            <a:pPr marL="811275" lvl="1" indent="-285636" defTabSz="91411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Pros</a:t>
            </a:r>
          </a:p>
          <a:p>
            <a:pPr marL="1268330" lvl="2" indent="-285636" defTabSz="91411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Has the ability to generate answer that </a:t>
            </a:r>
            <a:r>
              <a:rPr lang="en-US" altLang="zh-CN" sz="1599" dirty="0" smtClean="0">
                <a:solidFill>
                  <a:srgbClr val="666666"/>
                </a:solidFill>
                <a:cs typeface="+mn-ea"/>
                <a:sym typeface="+mn-lt"/>
              </a:rPr>
              <a:t>does not </a:t>
            </a: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appear in retrieved passages</a:t>
            </a:r>
          </a:p>
          <a:p>
            <a:pPr marL="1268330" lvl="2" indent="-285636" defTabSz="91411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599" dirty="0" smtClean="0">
                <a:solidFill>
                  <a:srgbClr val="666666"/>
                </a:solidFill>
                <a:cs typeface="+mn-ea"/>
                <a:sym typeface="+mn-lt"/>
              </a:rPr>
              <a:t>Integrates </a:t>
            </a: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multi-passages information</a:t>
            </a:r>
          </a:p>
          <a:p>
            <a:pPr marL="811275" lvl="1" indent="-285636" defTabSz="91411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Cons</a:t>
            </a:r>
          </a:p>
          <a:p>
            <a:pPr marL="1268330" lvl="2" indent="-285636" defTabSz="91411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Hallucination </a:t>
            </a:r>
            <a:r>
              <a:rPr lang="en-US" altLang="zh-CN" sz="1599" dirty="0" smtClean="0">
                <a:solidFill>
                  <a:srgbClr val="666666"/>
                </a:solidFill>
                <a:cs typeface="+mn-ea"/>
                <a:sym typeface="+mn-lt"/>
              </a:rPr>
              <a:t>problem (</a:t>
            </a: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generated text might be factually incorrect or not faithful to the input)</a:t>
            </a:r>
          </a:p>
          <a:p>
            <a:pPr marL="1268330" lvl="2" indent="-285636" defTabSz="91411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599" dirty="0" smtClean="0">
                <a:solidFill>
                  <a:srgbClr val="666666"/>
                </a:solidFill>
                <a:cs typeface="+mn-ea"/>
                <a:sym typeface="+mn-lt"/>
              </a:rPr>
              <a:t>Out-of-vocabulary (</a:t>
            </a: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OOV)</a:t>
            </a:r>
          </a:p>
          <a:p>
            <a:pPr marL="982695" lvl="2" defTabSz="914112"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solidFill>
                  <a:srgbClr val="1D1D1A"/>
                </a:solidFill>
                <a:cs typeface="+mn-ea"/>
                <a:sym typeface="+mn-lt"/>
              </a:rPr>
              <a:t>               </a:t>
            </a:r>
          </a:p>
          <a:p>
            <a:pPr marL="539534" indent="-539534" defTabSz="91411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1999" dirty="0">
                <a:solidFill>
                  <a:srgbClr val="0070C0"/>
                </a:solidFill>
                <a:cs typeface="+mn-ea"/>
                <a:sym typeface="+mn-lt"/>
              </a:rPr>
              <a:t>Extractive reader</a:t>
            </a:r>
          </a:p>
          <a:p>
            <a:pPr marL="1266318" lvl="2" indent="-285636" defTabSz="91411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Consistent with </a:t>
            </a:r>
            <a:r>
              <a:rPr lang="en-US" altLang="zh-CN" sz="1599" dirty="0" smtClean="0">
                <a:solidFill>
                  <a:srgbClr val="666666"/>
                </a:solidFill>
                <a:cs typeface="+mn-ea"/>
                <a:sym typeface="+mn-lt"/>
              </a:rPr>
              <a:t>inputs</a:t>
            </a:r>
            <a:endParaRPr lang="en-US" altLang="zh-CN" sz="1599" dirty="0">
              <a:solidFill>
                <a:srgbClr val="666666"/>
              </a:solidFill>
              <a:cs typeface="+mn-ea"/>
              <a:sym typeface="+mn-lt"/>
            </a:endParaRPr>
          </a:p>
          <a:p>
            <a:pPr marL="539534" indent="-539534" defTabSz="91411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endParaRPr lang="en-US" altLang="zh-CN" sz="1000" dirty="0">
              <a:solidFill>
                <a:srgbClr val="0070C0"/>
              </a:solidFill>
              <a:cs typeface="+mn-ea"/>
              <a:sym typeface="+mn-lt"/>
            </a:endParaRPr>
          </a:p>
          <a:p>
            <a:pPr marL="539534" indent="-539534" defTabSz="91411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1999" dirty="0">
                <a:solidFill>
                  <a:srgbClr val="A72126"/>
                </a:solidFill>
                <a:cs typeface="+mn-ea"/>
                <a:sym typeface="+mn-lt"/>
              </a:rPr>
              <a:t>Can we combine the extractive and generative </a:t>
            </a:r>
            <a:r>
              <a:rPr lang="en-US" altLang="zh-CN" sz="1999" dirty="0" smtClean="0">
                <a:solidFill>
                  <a:srgbClr val="A72126"/>
                </a:solidFill>
                <a:cs typeface="+mn-ea"/>
                <a:sym typeface="+mn-lt"/>
              </a:rPr>
              <a:t>readers?</a:t>
            </a:r>
            <a:endParaRPr lang="en-US" altLang="zh-CN" sz="1999" dirty="0">
              <a:solidFill>
                <a:srgbClr val="A7212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05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791"/>
    </mc:Choice>
    <mc:Fallback>
      <p:transition spd="slow" advTm="4479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8500" y="546100"/>
            <a:ext cx="10736446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Model </a:t>
            </a:r>
            <a:r>
              <a:rPr lang="en-US" altLang="zh-CN" dirty="0">
                <a:cs typeface="+mn-ea"/>
                <a:sym typeface="+mn-lt"/>
              </a:rPr>
              <a:t>–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FiD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626930"/>
            <a:ext cx="9220200" cy="35433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8500" y="1539500"/>
            <a:ext cx="10530370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257" indent="-452257" defTabSz="914112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Model architecture of </a:t>
            </a:r>
            <a:r>
              <a:rPr lang="en-US" altLang="zh-CN" sz="1799" dirty="0" err="1" smtClean="0">
                <a:solidFill>
                  <a:srgbClr val="1D1D1A"/>
                </a:solidFill>
                <a:cs typeface="+mn-ea"/>
                <a:sym typeface="+mn-lt"/>
              </a:rPr>
              <a:t>FiD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 </a:t>
            </a: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[</a:t>
            </a:r>
            <a:r>
              <a:rPr lang="en-US" altLang="zh-CN" sz="1799" dirty="0" err="1" smtClean="0">
                <a:solidFill>
                  <a:srgbClr val="1D1D1A"/>
                </a:solidFill>
                <a:cs typeface="+mn-ea"/>
                <a:sym typeface="+mn-lt"/>
              </a:rPr>
              <a:t>Izacard</a:t>
            </a: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 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et al., </a:t>
            </a: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2020]</a:t>
            </a:r>
          </a:p>
        </p:txBody>
      </p:sp>
    </p:spTree>
    <p:extLst>
      <p:ext uri="{BB962C8B-B14F-4D97-AF65-F5344CB8AC3E}">
        <p14:creationId xmlns:p14="http://schemas.microsoft.com/office/powerpoint/2010/main" val="408803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7"/>
    </mc:Choice>
    <mc:Fallback>
      <p:transition spd="slow" advTm="47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576826"/>
            <a:ext cx="9220200" cy="3590925"/>
          </a:xfrm>
          <a:prstGeom prst="rect">
            <a:avLst/>
          </a:prstGeom>
        </p:spPr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8500" y="546100"/>
            <a:ext cx="10736446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Model </a:t>
            </a:r>
            <a:r>
              <a:rPr lang="en-US" altLang="zh-CN" dirty="0">
                <a:cs typeface="+mn-ea"/>
                <a:sym typeface="+mn-lt"/>
              </a:rPr>
              <a:t>–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Our Approach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500" y="1537186"/>
            <a:ext cx="10530370" cy="8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257" indent="-452257" defTabSz="914112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Take </a:t>
            </a:r>
            <a:r>
              <a:rPr lang="en-US" altLang="zh-CN" sz="1799" dirty="0">
                <a:cs typeface="+mn-ea"/>
                <a:sym typeface="+mn-lt"/>
              </a:rPr>
              <a:t>advantages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 of </a:t>
            </a: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attention scores to help to extract answers from passages</a:t>
            </a:r>
            <a:endParaRPr lang="en-US" altLang="zh-CN" sz="1799" dirty="0">
              <a:solidFill>
                <a:srgbClr val="1D1D1A"/>
              </a:solidFill>
              <a:cs typeface="+mn-ea"/>
              <a:sym typeface="+mn-lt"/>
            </a:endParaRPr>
          </a:p>
          <a:p>
            <a:pPr marL="452257" indent="-452257" defTabSz="914112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Adopt Pointer-generator network [See et al., 2017]</a:t>
            </a:r>
          </a:p>
        </p:txBody>
      </p:sp>
    </p:spTree>
    <p:extLst>
      <p:ext uri="{BB962C8B-B14F-4D97-AF65-F5344CB8AC3E}">
        <p14:creationId xmlns:p14="http://schemas.microsoft.com/office/powerpoint/2010/main" val="247911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"/>
    </mc:Choice>
    <mc:Fallback>
      <p:transition spd="slow" advTm="20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8500" y="546100"/>
            <a:ext cx="10736446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Model </a:t>
            </a:r>
            <a:r>
              <a:rPr lang="en-US" altLang="zh-CN" dirty="0">
                <a:cs typeface="+mn-ea"/>
                <a:sym typeface="+mn-lt"/>
              </a:rPr>
              <a:t>–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ur Approach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98500" y="1539500"/>
                <a:ext cx="10530370" cy="513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112">
                  <a:lnSpc>
                    <a:spcPct val="150000"/>
                  </a:lnSpc>
                </a:pPr>
                <a:r>
                  <a:rPr lang="en-US" altLang="zh-CN" sz="1799" dirty="0" smtClean="0">
                    <a:solidFill>
                      <a:srgbClr val="1D1D1A"/>
                    </a:solidFill>
                    <a:cs typeface="+mn-ea"/>
                    <a:sym typeface="+mn-lt"/>
                  </a:rPr>
                  <a:t>Probability of</a:t>
                </a:r>
                <a:r>
                  <a:rPr lang="en-US" altLang="zh-CN" sz="1799" b="0" dirty="0" smtClean="0">
                    <a:solidFill>
                      <a:srgbClr val="1D1D1A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1D1D1A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1D1D1A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1D1D1A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799" dirty="0" smtClean="0">
                  <a:solidFill>
                    <a:srgbClr val="1D1D1A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1539500"/>
                <a:ext cx="10530370" cy="513026"/>
              </a:xfrm>
              <a:prstGeom prst="rect">
                <a:avLst/>
              </a:prstGeom>
              <a:blipFill rotWithShape="0">
                <a:blip r:embed="rId2"/>
                <a:stretch>
                  <a:fillRect l="-463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39" y="3649425"/>
            <a:ext cx="6000061" cy="23368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2583788" y="1563823"/>
            <a:ext cx="4922326" cy="441081"/>
            <a:chOff x="3133196" y="1992838"/>
            <a:chExt cx="4662342" cy="366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959612" y="1992838"/>
                  <a:ext cx="3835926" cy="3621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𝑔𝑒𝑛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𝑣𝑜𝑐𝑎𝑏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𝑔𝑒𝑛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𝑐𝑡𝑥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 </m:t>
                        </m:r>
                      </m:oMath>
                    </m:oMathPara>
                  </a14:m>
                  <a:endParaRPr lang="zh-CN" altLang="en-US" sz="1600" dirty="0" smtClean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612" y="1992838"/>
                  <a:ext cx="3835926" cy="36218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3196" y="1992838"/>
              <a:ext cx="826416" cy="366391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755650" y="2428740"/>
            <a:ext cx="2990754" cy="547451"/>
            <a:chOff x="1040348" y="3017396"/>
            <a:chExt cx="2990754" cy="5474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1312537" y="3017396"/>
                  <a:ext cx="2718565" cy="5283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𝑔𝑒𝑛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𝑏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 smtClean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537" y="3017396"/>
                  <a:ext cx="2718565" cy="52835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0348" y="3101389"/>
              <a:ext cx="326798" cy="463458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755650" y="3423558"/>
            <a:ext cx="3641693" cy="436017"/>
            <a:chOff x="3859480" y="4367286"/>
            <a:chExt cx="3641693" cy="4360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4836277" y="4367286"/>
                  <a:ext cx="2664896" cy="4360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𝑣𝑜𝑐𝑎𝑏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𝑠𝑜𝑓𝑡𝑚𝑎𝑥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𝐸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 smtClean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277" y="4367286"/>
                  <a:ext cx="2664896" cy="4360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59480" y="4437136"/>
              <a:ext cx="893007" cy="271167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755649" y="4264182"/>
            <a:ext cx="3192895" cy="557199"/>
            <a:chOff x="6258407" y="4458913"/>
            <a:chExt cx="3067690" cy="528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7096531" y="4458913"/>
                  <a:ext cx="2229566" cy="528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𝑐𝑡𝑥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naryPr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1: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𝐿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CN" altLang="en-US" sz="1600" dirty="0" smtClean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531" y="4458913"/>
                  <a:ext cx="2229566" cy="52835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88372" r="-38251" b="-225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58407" y="4501671"/>
              <a:ext cx="817659" cy="271408"/>
            </a:xfrm>
            <a:prstGeom prst="rect">
              <a:avLst/>
            </a:prstGeom>
          </p:spPr>
        </p:pic>
      </p:grpSp>
      <p:cxnSp>
        <p:nvCxnSpPr>
          <p:cNvPr id="10" name="肘形连接符 9"/>
          <p:cNvCxnSpPr>
            <a:endCxn id="32" idx="3"/>
          </p:cNvCxnSpPr>
          <p:nvPr/>
        </p:nvCxnSpPr>
        <p:spPr>
          <a:xfrm rot="10800000" flipV="1">
            <a:off x="3746404" y="2004905"/>
            <a:ext cx="793846" cy="688010"/>
          </a:xfrm>
          <a:prstGeom prst="bentConnector3">
            <a:avLst>
              <a:gd name="adj1" fmla="val 296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35" idx="3"/>
          </p:cNvCxnSpPr>
          <p:nvPr/>
        </p:nvCxnSpPr>
        <p:spPr>
          <a:xfrm rot="5400000">
            <a:off x="3884816" y="2472098"/>
            <a:ext cx="1681996" cy="6569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41" idx="3"/>
          </p:cNvCxnSpPr>
          <p:nvPr/>
        </p:nvCxnSpPr>
        <p:spPr>
          <a:xfrm rot="10800000" flipV="1">
            <a:off x="3948544" y="3068636"/>
            <a:ext cx="3119006" cy="14741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067550" y="1944108"/>
            <a:ext cx="0" cy="112453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4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0"/>
    </mc:Choice>
    <mc:Fallback>
      <p:transition spd="slow" advTm="69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8500" y="546100"/>
            <a:ext cx="10736446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Experiments –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ain Results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500" y="1539500"/>
            <a:ext cx="10437813" cy="122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257" indent="-452257" defTabSz="91411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Exact Match (EM) accuracy on NQ and Trivia datasets</a:t>
            </a:r>
          </a:p>
          <a:p>
            <a:pPr marL="452257" indent="-452257" defTabSz="914112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Achieve SOTA result on NQ and comparable result on Trivia using </a:t>
            </a:r>
            <a:r>
              <a:rPr lang="en-US" altLang="zh-CN" sz="1799" dirty="0">
                <a:cs typeface="+mn-ea"/>
                <a:sym typeface="+mn-lt"/>
              </a:rPr>
              <a:t>only ¼ of data 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as in </a:t>
            </a:r>
            <a:r>
              <a:rPr lang="en-US" altLang="zh-CN" sz="1799" dirty="0" err="1">
                <a:solidFill>
                  <a:srgbClr val="1D1D1A"/>
                </a:solidFill>
                <a:cs typeface="+mn-ea"/>
                <a:sym typeface="+mn-lt"/>
              </a:rPr>
              <a:t>FiD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-KD</a:t>
            </a:r>
          </a:p>
          <a:p>
            <a:pPr marL="452257" indent="-452257" defTabSz="914112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Pointer-generator helps to generate answer accurately from limited number of passages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28" y="2913858"/>
            <a:ext cx="10411945" cy="32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59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76"/>
    </mc:Choice>
    <mc:Fallback>
      <p:transition spd="slow" advTm="1427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8500" y="546100"/>
            <a:ext cx="10736446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Experiments –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ain Results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500" y="1539500"/>
            <a:ext cx="10437813" cy="122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257" indent="-452257" defTabSz="91411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Exact Match (EM) accuracy on NQ and Trivia datasets</a:t>
            </a:r>
          </a:p>
          <a:p>
            <a:pPr marL="452257" indent="-452257" defTabSz="914112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Achieve SOTA result on NQ and comparable result on Trivia using </a:t>
            </a:r>
            <a:r>
              <a:rPr lang="en-US" altLang="zh-CN" sz="1799" dirty="0">
                <a:solidFill>
                  <a:srgbClr val="C00000"/>
                </a:solidFill>
                <a:cs typeface="+mn-ea"/>
                <a:sym typeface="+mn-lt"/>
              </a:rPr>
              <a:t>only ¼ of data 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as in </a:t>
            </a:r>
            <a:r>
              <a:rPr lang="en-US" altLang="zh-CN" sz="1799" dirty="0" err="1">
                <a:solidFill>
                  <a:srgbClr val="1D1D1A"/>
                </a:solidFill>
                <a:cs typeface="+mn-ea"/>
                <a:sym typeface="+mn-lt"/>
              </a:rPr>
              <a:t>FiD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-KD</a:t>
            </a:r>
          </a:p>
          <a:p>
            <a:pPr marL="452257" indent="-452257" defTabSz="914112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Pointer-generator helps to generate answer accurately from limited number of passages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28" y="2913858"/>
            <a:ext cx="10411945" cy="322096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828766" y="4991621"/>
            <a:ext cx="563671" cy="300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8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04"/>
    </mc:Choice>
    <mc:Fallback>
      <p:transition spd="slow" advTm="1860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698500" y="546100"/>
            <a:ext cx="10736446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Experiments </a:t>
            </a:r>
            <a:r>
              <a:rPr lang="en-US" altLang="zh-CN" dirty="0">
                <a:cs typeface="+mn-ea"/>
                <a:sym typeface="+mn-lt"/>
              </a:rPr>
              <a:t>–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eneration Probability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234221" y="1539500"/>
            <a:ext cx="5296857" cy="38423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98500" y="1539500"/>
                <a:ext cx="5400675" cy="3925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>
                            <a:solidFill>
                              <a:srgbClr val="1D1D1A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799">
                            <a:solidFill>
                              <a:srgbClr val="1D1D1A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</m:e>
                      <m:sub>
                        <m:r>
                          <a:rPr lang="en-US" altLang="zh-CN" sz="1799">
                            <a:solidFill>
                              <a:srgbClr val="1D1D1A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en-US" altLang="zh-CN" sz="1799" dirty="0">
                    <a:solidFill>
                      <a:srgbClr val="1D1D1A"/>
                    </a:solidFill>
                    <a:cs typeface="+mn-ea"/>
                    <a:sym typeface="+mn-lt"/>
                  </a:rPr>
                  <a:t> in </a:t>
                </a:r>
                <a:r>
                  <a:rPr lang="en-US" altLang="zh-CN" sz="1799" dirty="0" err="1">
                    <a:solidFill>
                      <a:srgbClr val="1D1D1A"/>
                    </a:solidFill>
                    <a:cs typeface="+mn-ea"/>
                    <a:sym typeface="+mn-lt"/>
                  </a:rPr>
                  <a:t>TriviaQA</a:t>
                </a:r>
                <a:r>
                  <a:rPr lang="en-US" altLang="zh-CN" sz="1799" dirty="0">
                    <a:solidFill>
                      <a:srgbClr val="1D1D1A"/>
                    </a:solidFill>
                    <a:cs typeface="+mn-ea"/>
                    <a:sym typeface="+mn-lt"/>
                  </a:rPr>
                  <a:t> is always higher than in NQ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799" dirty="0" smtClean="0">
                    <a:solidFill>
                      <a:srgbClr val="1D1D1A"/>
                    </a:solidFill>
                    <a:cs typeface="+mn-ea"/>
                    <a:sym typeface="+mn-lt"/>
                  </a:rPr>
                  <a:t>TriviaQA model tend </a:t>
                </a:r>
                <a:r>
                  <a:rPr lang="en-US" altLang="zh-CN" sz="1799" dirty="0">
                    <a:solidFill>
                      <a:srgbClr val="1D1D1A"/>
                    </a:solidFill>
                    <a:cs typeface="+mn-ea"/>
                    <a:sym typeface="+mn-lt"/>
                  </a:rPr>
                  <a:t>to produce </a:t>
                </a:r>
                <a:r>
                  <a:rPr lang="en-US" altLang="zh-CN" sz="1799" dirty="0" smtClean="0">
                    <a:solidFill>
                      <a:srgbClr val="1D1D1A"/>
                    </a:solidFill>
                    <a:cs typeface="+mn-ea"/>
                    <a:sym typeface="+mn-lt"/>
                  </a:rPr>
                  <a:t>tokens </a:t>
                </a:r>
                <a:r>
                  <a:rPr lang="en-US" altLang="zh-CN" sz="1799" dirty="0">
                    <a:solidFill>
                      <a:srgbClr val="1D1D1A"/>
                    </a:solidFill>
                    <a:cs typeface="+mn-ea"/>
                    <a:sym typeface="+mn-lt"/>
                  </a:rPr>
                  <a:t>from </a:t>
                </a:r>
                <a:r>
                  <a:rPr lang="en-US" altLang="zh-CN" sz="1799" dirty="0" smtClean="0">
                    <a:solidFill>
                      <a:srgbClr val="1D1D1A"/>
                    </a:solidFill>
                    <a:cs typeface="+mn-ea"/>
                    <a:sym typeface="+mn-lt"/>
                  </a:rPr>
                  <a:t>vocabulary </a:t>
                </a:r>
                <a:r>
                  <a:rPr lang="en-US" altLang="zh-CN" sz="1799" dirty="0">
                    <a:solidFill>
                      <a:srgbClr val="1D1D1A"/>
                    </a:solidFill>
                    <a:cs typeface="+mn-ea"/>
                    <a:sym typeface="+mn-lt"/>
                  </a:rPr>
                  <a:t>instead of </a:t>
                </a:r>
                <a:r>
                  <a:rPr lang="en-US" altLang="zh-CN" sz="1799" dirty="0" smtClean="0">
                    <a:solidFill>
                      <a:srgbClr val="1D1D1A"/>
                    </a:solidFill>
                    <a:cs typeface="+mn-ea"/>
                    <a:sym typeface="+mn-lt"/>
                  </a:rPr>
                  <a:t>extracting </a:t>
                </a:r>
                <a:r>
                  <a:rPr lang="en-US" altLang="zh-CN" sz="1799" dirty="0">
                    <a:solidFill>
                      <a:srgbClr val="1D1D1A"/>
                    </a:solidFill>
                    <a:cs typeface="+mn-ea"/>
                    <a:sym typeface="+mn-lt"/>
                  </a:rPr>
                  <a:t>from </a:t>
                </a:r>
                <a:r>
                  <a:rPr lang="en-US" altLang="zh-CN" sz="1799" dirty="0" smtClean="0">
                    <a:solidFill>
                      <a:srgbClr val="1D1D1A"/>
                    </a:solidFill>
                    <a:cs typeface="+mn-ea"/>
                    <a:sym typeface="+mn-lt"/>
                  </a:rPr>
                  <a:t>passages</a:t>
                </a:r>
                <a:endParaRPr lang="en-US" altLang="zh-CN" sz="1799" dirty="0">
                  <a:solidFill>
                    <a:srgbClr val="1D1D1A"/>
                  </a:solidFill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endParaRPr lang="en-US" altLang="zh-CN" sz="1799" dirty="0">
                  <a:solidFill>
                    <a:srgbClr val="1D1D1A"/>
                  </a:solidFill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799" dirty="0">
                    <a:solidFill>
                      <a:srgbClr val="1D1D1A"/>
                    </a:solidFill>
                    <a:cs typeface="+mn-ea"/>
                    <a:sym typeface="+mn-lt"/>
                  </a:rPr>
                  <a:t>Stated in </a:t>
                </a:r>
                <a:r>
                  <a:rPr lang="en-US" altLang="zh-CN" sz="1799" dirty="0" smtClean="0">
                    <a:solidFill>
                      <a:srgbClr val="1D1D1A"/>
                    </a:solidFill>
                    <a:cs typeface="+mn-ea"/>
                    <a:sym typeface="+mn-lt"/>
                  </a:rPr>
                  <a:t>Rogers </a:t>
                </a:r>
                <a:r>
                  <a:rPr lang="en-US" altLang="zh-CN" sz="1799" dirty="0">
                    <a:solidFill>
                      <a:srgbClr val="1D1D1A"/>
                    </a:solidFill>
                    <a:cs typeface="+mn-ea"/>
                    <a:sym typeface="+mn-lt"/>
                  </a:rPr>
                  <a:t>et al. (2021</a:t>
                </a:r>
                <a:r>
                  <a:rPr lang="en-US" altLang="zh-CN" sz="1799" dirty="0" smtClean="0">
                    <a:solidFill>
                      <a:srgbClr val="1D1D1A"/>
                    </a:solidFill>
                    <a:cs typeface="+mn-ea"/>
                    <a:sym typeface="+mn-lt"/>
                  </a:rPr>
                  <a:t>)</a:t>
                </a:r>
                <a:endParaRPr lang="en-US" altLang="zh-CN" sz="1799" dirty="0">
                  <a:solidFill>
                    <a:srgbClr val="1D1D1A"/>
                  </a:solidFill>
                  <a:cs typeface="+mn-ea"/>
                  <a:sym typeface="+mn-lt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799" dirty="0" err="1">
                    <a:solidFill>
                      <a:srgbClr val="1D1D1A"/>
                    </a:solidFill>
                    <a:cs typeface="+mn-ea"/>
                    <a:sym typeface="+mn-lt"/>
                  </a:rPr>
                  <a:t>TriviaQA</a:t>
                </a:r>
                <a:r>
                  <a:rPr lang="en-US" altLang="zh-CN" sz="1799" dirty="0">
                    <a:solidFill>
                      <a:srgbClr val="1D1D1A"/>
                    </a:solidFill>
                    <a:cs typeface="+mn-ea"/>
                    <a:sym typeface="+mn-lt"/>
                  </a:rPr>
                  <a:t> - probing questions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799" dirty="0">
                    <a:solidFill>
                      <a:srgbClr val="1D1D1A"/>
                    </a:solidFill>
                    <a:cs typeface="+mn-ea"/>
                    <a:sym typeface="+mn-lt"/>
                  </a:rPr>
                  <a:t>NQ - information-seeking questions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799" dirty="0">
                    <a:solidFill>
                      <a:srgbClr val="1D1D1A"/>
                    </a:solidFill>
                    <a:cs typeface="+mn-ea"/>
                    <a:sym typeface="+mn-lt"/>
                  </a:rPr>
                  <a:t>Our model performs better on </a:t>
                </a:r>
                <a:r>
                  <a:rPr lang="en-US" altLang="zh-CN" sz="1799" dirty="0">
                    <a:solidFill>
                      <a:srgbClr val="C00000"/>
                    </a:solidFill>
                    <a:cs typeface="+mn-ea"/>
                    <a:sym typeface="+mn-lt"/>
                  </a:rPr>
                  <a:t>information-seeking </a:t>
                </a:r>
                <a:r>
                  <a:rPr lang="en-US" altLang="zh-CN" sz="1799" dirty="0" smtClean="0">
                    <a:solidFill>
                      <a:srgbClr val="C00000"/>
                    </a:solidFill>
                    <a:cs typeface="+mn-ea"/>
                    <a:sym typeface="+mn-lt"/>
                  </a:rPr>
                  <a:t>questions</a:t>
                </a:r>
                <a:endParaRPr lang="en-US" altLang="zh-CN" sz="1799" dirty="0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1539500"/>
                <a:ext cx="5400675" cy="3925818"/>
              </a:xfrm>
              <a:prstGeom prst="rect">
                <a:avLst/>
              </a:prstGeom>
              <a:blipFill rotWithShape="0">
                <a:blip r:embed="rId3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47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1"/>
    </mc:Choice>
    <mc:Fallback>
      <p:transition spd="slow" advTm="81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1"/>
          <p:cNvSpPr>
            <a:spLocks noGrp="1"/>
          </p:cNvSpPr>
          <p:nvPr>
            <p:ph type="subTitle" idx="1"/>
          </p:nvPr>
        </p:nvSpPr>
        <p:spPr>
          <a:xfrm>
            <a:off x="698500" y="546100"/>
            <a:ext cx="10736446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Experiments </a:t>
            </a:r>
            <a:r>
              <a:rPr lang="en-US" altLang="zh-CN" dirty="0">
                <a:cs typeface="+mn-ea"/>
                <a:sym typeface="+mn-lt"/>
              </a:rPr>
              <a:t>–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Test-train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verlap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166338" y="1608393"/>
            <a:ext cx="5298998" cy="31967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8500" y="1539500"/>
            <a:ext cx="5372973" cy="175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Our 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approach </a:t>
            </a: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improves most 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over </a:t>
            </a:r>
            <a:r>
              <a:rPr lang="en-US" altLang="zh-CN" sz="1799" dirty="0" err="1">
                <a:solidFill>
                  <a:srgbClr val="1D1D1A"/>
                </a:solidFill>
                <a:cs typeface="+mn-ea"/>
                <a:sym typeface="+mn-lt"/>
              </a:rPr>
              <a:t>FiD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 reader on "No Overlap" </a:t>
            </a: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category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Better generalization 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ability to question </a:t>
            </a: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answering</a:t>
            </a:r>
            <a:endParaRPr lang="en-US" altLang="zh-CN" sz="1799" dirty="0">
              <a:solidFill>
                <a:srgbClr val="1D1D1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500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691"/>
    </mc:Choice>
    <mc:Fallback>
      <p:transition spd="slow" advTm="2569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8500" y="2637383"/>
            <a:ext cx="1457130" cy="436017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37126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37"/>
    </mc:Choice>
    <mc:Fallback>
      <p:transition spd="slow" advTm="783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5325" y="546100"/>
            <a:ext cx="10798175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Open-Domain QA – Problem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etup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01113" y="6308726"/>
            <a:ext cx="26128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12"/>
            <a:r>
              <a:rPr lang="en-US" altLang="zh-CN" sz="1200" dirty="0" smtClean="0">
                <a:solidFill>
                  <a:srgbClr val="1D1D1A"/>
                </a:solidFill>
                <a:cs typeface="+mn-ea"/>
                <a:sym typeface="+mn-lt"/>
              </a:rPr>
              <a:t>Figure source: [Zhu </a:t>
            </a:r>
            <a:r>
              <a:rPr lang="en-US" altLang="zh-CN" sz="1200" dirty="0">
                <a:solidFill>
                  <a:srgbClr val="1D1D1A"/>
                </a:solidFill>
                <a:cs typeface="+mn-ea"/>
                <a:sym typeface="+mn-lt"/>
              </a:rPr>
              <a:t>et al., 2021]</a:t>
            </a:r>
            <a:endParaRPr lang="zh-CN" altLang="en-US" sz="1200" dirty="0">
              <a:solidFill>
                <a:srgbClr val="1D1D1A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75" y="2543918"/>
            <a:ext cx="7229451" cy="187965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8500" y="4261920"/>
            <a:ext cx="5400675" cy="22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360" lvl="1" indent="-536360" defTabSz="91411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999" b="1" dirty="0" smtClean="0">
                <a:solidFill>
                  <a:srgbClr val="0070C0"/>
                </a:solidFill>
                <a:cs typeface="+mn-ea"/>
                <a:sym typeface="+mn-lt"/>
              </a:rPr>
              <a:t>Characteristics</a:t>
            </a:r>
          </a:p>
          <a:p>
            <a:pPr marL="536360" lvl="1" indent="-536360" defTabSz="91411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Wikipedia 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as knowledge </a:t>
            </a: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source</a:t>
            </a:r>
          </a:p>
          <a:p>
            <a:pPr marL="536360" lvl="1" indent="-536360" defTabSz="91411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Factoid 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question </a:t>
            </a: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answering</a:t>
            </a:r>
          </a:p>
          <a:p>
            <a:pPr marL="536360" lvl="1" indent="-536360" defTabSz="91411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Short 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and concise </a:t>
            </a: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answer</a:t>
            </a:r>
          </a:p>
          <a:p>
            <a:pPr marL="536360" lvl="1" indent="-536360" defTabSz="91411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Textual 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QA</a:t>
            </a:r>
          </a:p>
        </p:txBody>
      </p:sp>
      <p:sp>
        <p:nvSpPr>
          <p:cNvPr id="5" name="矩形 4"/>
          <p:cNvSpPr/>
          <p:nvPr/>
        </p:nvSpPr>
        <p:spPr>
          <a:xfrm>
            <a:off x="6102230" y="4261920"/>
            <a:ext cx="5400675" cy="1384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360" lvl="1" indent="-536360" defTabSz="91411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999" b="1" dirty="0" smtClean="0">
                <a:solidFill>
                  <a:srgbClr val="0070C0"/>
                </a:solidFill>
                <a:cs typeface="+mn-ea"/>
                <a:sym typeface="+mn-lt"/>
              </a:rPr>
              <a:t>Datasets</a:t>
            </a:r>
            <a:endParaRPr lang="en-US" altLang="zh-CN" sz="1999" b="1" dirty="0">
              <a:solidFill>
                <a:srgbClr val="0070C0"/>
              </a:solidFill>
              <a:cs typeface="+mn-ea"/>
              <a:sym typeface="+mn-lt"/>
            </a:endParaRPr>
          </a:p>
          <a:p>
            <a:pPr marL="536360" lvl="1" indent="-536360" defTabSz="91411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799" dirty="0" err="1" smtClean="0">
                <a:solidFill>
                  <a:srgbClr val="1D1D1A"/>
                </a:solidFill>
                <a:cs typeface="+mn-ea"/>
                <a:sym typeface="+mn-lt"/>
              </a:rPr>
              <a:t>NaturalQuestions</a:t>
            </a: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 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[Kwiatkowski et al., </a:t>
            </a: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2019]</a:t>
            </a:r>
          </a:p>
          <a:p>
            <a:pPr marL="536360" lvl="1" indent="-536360" defTabSz="91411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799" dirty="0" err="1" smtClean="0">
                <a:solidFill>
                  <a:srgbClr val="1D1D1A"/>
                </a:solidFill>
                <a:cs typeface="+mn-ea"/>
                <a:sym typeface="+mn-lt"/>
              </a:rPr>
              <a:t>TriviaQA</a:t>
            </a:r>
            <a:r>
              <a:rPr lang="en-US" altLang="zh-CN" sz="1799" dirty="0" smtClean="0">
                <a:solidFill>
                  <a:srgbClr val="1D1D1A"/>
                </a:solidFill>
                <a:cs typeface="+mn-ea"/>
                <a:sym typeface="+mn-lt"/>
              </a:rPr>
              <a:t> 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[</a:t>
            </a:r>
            <a:r>
              <a:rPr lang="en-US" altLang="zh-CN" sz="1799" dirty="0" err="1">
                <a:solidFill>
                  <a:srgbClr val="1D1D1A"/>
                </a:solidFill>
                <a:cs typeface="+mn-ea"/>
                <a:sym typeface="+mn-lt"/>
              </a:rPr>
              <a:t>Joshiet</a:t>
            </a:r>
            <a:r>
              <a:rPr lang="en-US" altLang="zh-CN" sz="1799" dirty="0">
                <a:solidFill>
                  <a:srgbClr val="1D1D1A"/>
                </a:solidFill>
                <a:cs typeface="+mn-ea"/>
                <a:sym typeface="+mn-lt"/>
              </a:rPr>
              <a:t> al., 2017]</a:t>
            </a:r>
          </a:p>
        </p:txBody>
      </p:sp>
      <p:sp>
        <p:nvSpPr>
          <p:cNvPr id="7" name="矩形 6"/>
          <p:cNvSpPr/>
          <p:nvPr/>
        </p:nvSpPr>
        <p:spPr>
          <a:xfrm>
            <a:off x="698500" y="1539500"/>
            <a:ext cx="10798175" cy="958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360" indent="-536360" defTabSz="91411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999" b="1" dirty="0" smtClean="0">
                <a:solidFill>
                  <a:srgbClr val="0975C2"/>
                </a:solidFill>
                <a:cs typeface="+mn-ea"/>
                <a:sym typeface="+mn-lt"/>
              </a:rPr>
              <a:t>Open-Domain</a:t>
            </a:r>
            <a:r>
              <a:rPr lang="en-US" altLang="zh-CN" sz="1999" b="1" dirty="0" smtClean="0">
                <a:solidFill>
                  <a:srgbClr val="0070C0"/>
                </a:solidFill>
                <a:cs typeface="+mn-ea"/>
                <a:sym typeface="+mn-lt"/>
              </a:rPr>
              <a:t> </a:t>
            </a:r>
            <a:r>
              <a:rPr lang="en-US" altLang="zh-CN" sz="1999" b="1" dirty="0">
                <a:solidFill>
                  <a:srgbClr val="0070C0"/>
                </a:solidFill>
                <a:cs typeface="+mn-ea"/>
                <a:sym typeface="+mn-lt"/>
              </a:rPr>
              <a:t>QA</a:t>
            </a:r>
            <a:endParaRPr lang="en-US" altLang="zh-CN" sz="1999" b="1" dirty="0">
              <a:solidFill>
                <a:srgbClr val="1D1D1A"/>
              </a:solidFill>
              <a:cs typeface="+mn-ea"/>
              <a:sym typeface="+mn-lt"/>
            </a:endParaRPr>
          </a:p>
          <a:p>
            <a:pPr marL="536360" defTabSz="914112">
              <a:lnSpc>
                <a:spcPct val="150000"/>
              </a:lnSpc>
            </a:pPr>
            <a:r>
              <a:rPr lang="en-US" altLang="zh-CN" sz="1999" dirty="0">
                <a:solidFill>
                  <a:srgbClr val="1D1D1A"/>
                </a:solidFill>
                <a:cs typeface="+mn-ea"/>
                <a:sym typeface="+mn-lt"/>
              </a:rPr>
              <a:t>Answering natural language factoid question from an open set of domains</a:t>
            </a:r>
          </a:p>
        </p:txBody>
      </p:sp>
    </p:spTree>
    <p:extLst>
      <p:ext uri="{BB962C8B-B14F-4D97-AF65-F5344CB8AC3E}">
        <p14:creationId xmlns:p14="http://schemas.microsoft.com/office/powerpoint/2010/main" val="114662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973"/>
    </mc:Choice>
    <mc:Fallback>
      <p:transition spd="slow" advTm="10297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8500" y="546100"/>
            <a:ext cx="10798175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Open-Domain QA – T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wo-stage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pproach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44904" y="6311900"/>
            <a:ext cx="2869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12"/>
            <a:r>
              <a:rPr lang="en-US" altLang="zh-CN" sz="1200" dirty="0" smtClean="0">
                <a:solidFill>
                  <a:srgbClr val="1D1D1A"/>
                </a:solidFill>
                <a:cs typeface="+mn-ea"/>
                <a:sym typeface="+mn-lt"/>
              </a:rPr>
              <a:t>Figure source: [Chen </a:t>
            </a:r>
            <a:r>
              <a:rPr lang="en-US" altLang="zh-CN" sz="1200" dirty="0">
                <a:solidFill>
                  <a:srgbClr val="1D1D1A"/>
                </a:solidFill>
                <a:cs typeface="+mn-ea"/>
                <a:sym typeface="+mn-lt"/>
              </a:rPr>
              <a:t>et al., 2017]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15017" y="1539500"/>
            <a:ext cx="2320067" cy="1790818"/>
            <a:chOff x="3715932" y="1164757"/>
            <a:chExt cx="2320067" cy="1790819"/>
          </a:xfrm>
        </p:grpSpPr>
        <p:grpSp>
          <p:nvGrpSpPr>
            <p:cNvPr id="4" name="组合 3"/>
            <p:cNvGrpSpPr/>
            <p:nvPr/>
          </p:nvGrpSpPr>
          <p:grpSpPr>
            <a:xfrm>
              <a:off x="3823595" y="1194179"/>
              <a:ext cx="2104740" cy="1678089"/>
              <a:chOff x="1959946" y="1315151"/>
              <a:chExt cx="2104740" cy="1678089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3"/>
              <a:srcRect l="2572" t="17821" r="54589" b="25968"/>
              <a:stretch/>
            </p:blipFill>
            <p:spPr>
              <a:xfrm>
                <a:off x="1959946" y="1315151"/>
                <a:ext cx="2104740" cy="1678089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4" name="矩形 23"/>
              <p:cNvSpPr/>
              <p:nvPr/>
            </p:nvSpPr>
            <p:spPr>
              <a:xfrm>
                <a:off x="3781605" y="1733948"/>
                <a:ext cx="283081" cy="9646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12"/>
                <a:endParaRPr lang="zh-CN" altLang="en-US" sz="1799">
                  <a:solidFill>
                    <a:srgbClr val="666666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3715932" y="1164757"/>
              <a:ext cx="2320067" cy="1790819"/>
            </a:xfrm>
            <a:prstGeom prst="roundRect">
              <a:avLst>
                <a:gd name="adj" fmla="val 4693"/>
              </a:avLst>
            </a:prstGeom>
            <a:solidFill>
              <a:srgbClr val="0070C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2"/>
              <a:endParaRPr lang="zh-CN" altLang="en-US" sz="1799">
                <a:solidFill>
                  <a:srgbClr val="66666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92787" y="1539500"/>
            <a:ext cx="2848325" cy="1790818"/>
            <a:chOff x="6187311" y="1367543"/>
            <a:chExt cx="3387558" cy="2129849"/>
          </a:xfrm>
        </p:grpSpPr>
        <p:grpSp>
          <p:nvGrpSpPr>
            <p:cNvPr id="22" name="组合 21"/>
            <p:cNvGrpSpPr/>
            <p:nvPr/>
          </p:nvGrpSpPr>
          <p:grpSpPr>
            <a:xfrm>
              <a:off x="6187311" y="1501614"/>
              <a:ext cx="3387558" cy="1995778"/>
              <a:chOff x="4241800" y="8206919"/>
              <a:chExt cx="4549167" cy="2680139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3"/>
              <a:srcRect l="40352" t="17821" r="1674" b="25968"/>
              <a:stretch/>
            </p:blipFill>
            <p:spPr>
              <a:xfrm>
                <a:off x="4241800" y="8206919"/>
                <a:ext cx="4549167" cy="2680139"/>
              </a:xfrm>
              <a:prstGeom prst="rect">
                <a:avLst/>
              </a:prstGeom>
            </p:spPr>
          </p:pic>
          <p:sp>
            <p:nvSpPr>
              <p:cNvPr id="17" name="矩形 16"/>
              <p:cNvSpPr/>
              <p:nvPr/>
            </p:nvSpPr>
            <p:spPr>
              <a:xfrm>
                <a:off x="6079845" y="9911056"/>
                <a:ext cx="2711122" cy="976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12"/>
                <a:endParaRPr lang="zh-CN" altLang="en-US" sz="1799">
                  <a:solidFill>
                    <a:srgbClr val="66666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241800" y="8206919"/>
                <a:ext cx="1307662" cy="3782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12"/>
                <a:endParaRPr lang="zh-CN" altLang="en-US" sz="1799">
                  <a:solidFill>
                    <a:srgbClr val="666666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6187311" y="1367543"/>
              <a:ext cx="3387558" cy="2129849"/>
            </a:xfrm>
            <a:prstGeom prst="roundRect">
              <a:avLst>
                <a:gd name="adj" fmla="val 4693"/>
              </a:avLst>
            </a:prstGeom>
            <a:solidFill>
              <a:srgbClr val="7030A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2"/>
              <a:endParaRPr lang="zh-CN" altLang="en-US" sz="1799">
                <a:solidFill>
                  <a:srgbClr val="66666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2756220" y="3481195"/>
            <a:ext cx="1637660" cy="393546"/>
          </a:xfrm>
          <a:prstGeom prst="roundRect">
            <a:avLst/>
          </a:prstGeom>
          <a:solidFill>
            <a:srgbClr val="E5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b="1" dirty="0">
                <a:solidFill>
                  <a:srgbClr val="0070C0"/>
                </a:solidFill>
                <a:cs typeface="+mn-ea"/>
                <a:sym typeface="+mn-lt"/>
              </a:rPr>
              <a:t>Retriever</a:t>
            </a:r>
            <a:endParaRPr lang="zh-CN" altLang="en-US" sz="1999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798120" y="3481195"/>
            <a:ext cx="1637660" cy="393546"/>
          </a:xfrm>
          <a:prstGeom prst="roundRect">
            <a:avLst/>
          </a:prstGeom>
          <a:solidFill>
            <a:srgbClr val="F0E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b="1" dirty="0">
                <a:solidFill>
                  <a:srgbClr val="0070C0"/>
                </a:solidFill>
                <a:cs typeface="+mn-ea"/>
                <a:sym typeface="+mn-lt"/>
              </a:rPr>
              <a:t>Reader</a:t>
            </a:r>
            <a:endParaRPr lang="zh-CN" altLang="en-US" sz="1999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716079" y="4054309"/>
            <a:ext cx="1637660" cy="393546"/>
          </a:xfrm>
          <a:prstGeom prst="roundRect">
            <a:avLst/>
          </a:prstGeom>
          <a:solidFill>
            <a:srgbClr val="E5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dirty="0">
                <a:solidFill>
                  <a:srgbClr val="666666"/>
                </a:solidFill>
                <a:cs typeface="+mn-ea"/>
                <a:sym typeface="+mn-lt"/>
              </a:rPr>
              <a:t>Sparse</a:t>
            </a:r>
            <a:endParaRPr lang="zh-CN" altLang="en-US" sz="19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796361" y="4054309"/>
            <a:ext cx="1637660" cy="393546"/>
          </a:xfrm>
          <a:prstGeom prst="roundRect">
            <a:avLst/>
          </a:prstGeom>
          <a:solidFill>
            <a:srgbClr val="E5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dirty="0">
                <a:solidFill>
                  <a:srgbClr val="666666"/>
                </a:solidFill>
                <a:cs typeface="+mn-ea"/>
                <a:sym typeface="+mn-lt"/>
              </a:rPr>
              <a:t>Dense</a:t>
            </a:r>
            <a:endParaRPr lang="zh-CN" altLang="en-US" sz="19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57978" y="4054309"/>
            <a:ext cx="1637660" cy="393546"/>
          </a:xfrm>
          <a:prstGeom prst="roundRect">
            <a:avLst/>
          </a:prstGeom>
          <a:solidFill>
            <a:srgbClr val="F0E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dirty="0">
                <a:solidFill>
                  <a:srgbClr val="666666"/>
                </a:solidFill>
                <a:cs typeface="+mn-ea"/>
                <a:sym typeface="+mn-lt"/>
              </a:rPr>
              <a:t>Extractive</a:t>
            </a:r>
            <a:endParaRPr lang="zh-CN" altLang="en-US" sz="19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849812" y="4054309"/>
            <a:ext cx="1637660" cy="393546"/>
          </a:xfrm>
          <a:prstGeom prst="roundRect">
            <a:avLst/>
          </a:prstGeom>
          <a:solidFill>
            <a:srgbClr val="F0E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dirty="0">
                <a:solidFill>
                  <a:srgbClr val="666666"/>
                </a:solidFill>
                <a:cs typeface="+mn-ea"/>
                <a:sym typeface="+mn-lt"/>
              </a:rPr>
              <a:t>Generative</a:t>
            </a:r>
            <a:endParaRPr lang="zh-CN" altLang="en-US" sz="19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10303" y="4453239"/>
            <a:ext cx="1637660" cy="16243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TF-IDF</a:t>
            </a:r>
          </a:p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BM25</a:t>
            </a:r>
            <a:endParaRPr lang="zh-CN" altLang="en-US" sz="15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02137" y="4453239"/>
            <a:ext cx="1637660" cy="16243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BERT</a:t>
            </a:r>
          </a:p>
        </p:txBody>
      </p:sp>
      <p:sp>
        <p:nvSpPr>
          <p:cNvPr id="43" name="矩形 42"/>
          <p:cNvSpPr/>
          <p:nvPr/>
        </p:nvSpPr>
        <p:spPr>
          <a:xfrm>
            <a:off x="6746428" y="4453239"/>
            <a:ext cx="1637660" cy="16243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BERT</a:t>
            </a:r>
          </a:p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ELECTRA</a:t>
            </a:r>
          </a:p>
        </p:txBody>
      </p:sp>
      <p:sp>
        <p:nvSpPr>
          <p:cNvPr id="44" name="矩形 43"/>
          <p:cNvSpPr/>
          <p:nvPr/>
        </p:nvSpPr>
        <p:spPr>
          <a:xfrm>
            <a:off x="8838260" y="4453239"/>
            <a:ext cx="1637660" cy="16243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BART</a:t>
            </a:r>
          </a:p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T5</a:t>
            </a:r>
          </a:p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GPT3</a:t>
            </a:r>
          </a:p>
        </p:txBody>
      </p:sp>
      <p:cxnSp>
        <p:nvCxnSpPr>
          <p:cNvPr id="48" name="肘形连接符 47"/>
          <p:cNvCxnSpPr>
            <a:stCxn id="31" idx="2"/>
            <a:endCxn id="35" idx="0"/>
          </p:cNvCxnSpPr>
          <p:nvPr/>
        </p:nvCxnSpPr>
        <p:spPr>
          <a:xfrm rot="16200000" flipH="1">
            <a:off x="4005336" y="3444454"/>
            <a:ext cx="179568" cy="1040141"/>
          </a:xfrm>
          <a:prstGeom prst="bentConnector3">
            <a:avLst>
              <a:gd name="adj1" fmla="val 50000"/>
            </a:avLst>
          </a:prstGeom>
          <a:ln>
            <a:headEnd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1" idx="2"/>
            <a:endCxn id="34" idx="0"/>
          </p:cNvCxnSpPr>
          <p:nvPr/>
        </p:nvCxnSpPr>
        <p:spPr>
          <a:xfrm rot="5400000">
            <a:off x="2965196" y="3444455"/>
            <a:ext cx="179568" cy="1040141"/>
          </a:xfrm>
          <a:prstGeom prst="bentConnector3">
            <a:avLst>
              <a:gd name="adj1" fmla="val 50000"/>
            </a:avLst>
          </a:prstGeom>
          <a:ln>
            <a:headEnd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32" idx="2"/>
            <a:endCxn id="37" idx="0"/>
          </p:cNvCxnSpPr>
          <p:nvPr/>
        </p:nvCxnSpPr>
        <p:spPr>
          <a:xfrm rot="16200000" flipH="1">
            <a:off x="9053012" y="3438679"/>
            <a:ext cx="179568" cy="1051692"/>
          </a:xfrm>
          <a:prstGeom prst="bentConnector3">
            <a:avLst>
              <a:gd name="adj1" fmla="val 50000"/>
            </a:avLst>
          </a:prstGeom>
          <a:ln>
            <a:headEnd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32" idx="2"/>
            <a:endCxn id="36" idx="0"/>
          </p:cNvCxnSpPr>
          <p:nvPr/>
        </p:nvCxnSpPr>
        <p:spPr>
          <a:xfrm rot="5400000">
            <a:off x="8007095" y="3444454"/>
            <a:ext cx="179568" cy="1040142"/>
          </a:xfrm>
          <a:prstGeom prst="bentConnector3">
            <a:avLst>
              <a:gd name="adj1" fmla="val 50000"/>
            </a:avLst>
          </a:prstGeom>
          <a:ln>
            <a:headEnd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5656479" y="2240251"/>
            <a:ext cx="885392" cy="3463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40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706"/>
    </mc:Choice>
    <mc:Fallback>
      <p:transition spd="slow" advTm="7070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8500" y="546100"/>
            <a:ext cx="10798175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Open-Domain QA – T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wo-stage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pproach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15017" y="1539500"/>
            <a:ext cx="2320067" cy="1790818"/>
            <a:chOff x="3715932" y="1164757"/>
            <a:chExt cx="2320067" cy="1790819"/>
          </a:xfrm>
        </p:grpSpPr>
        <p:grpSp>
          <p:nvGrpSpPr>
            <p:cNvPr id="4" name="组合 3"/>
            <p:cNvGrpSpPr/>
            <p:nvPr/>
          </p:nvGrpSpPr>
          <p:grpSpPr>
            <a:xfrm>
              <a:off x="3823595" y="1194179"/>
              <a:ext cx="2104740" cy="1678089"/>
              <a:chOff x="1959946" y="1315151"/>
              <a:chExt cx="2104740" cy="1678089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3"/>
              <a:srcRect l="2572" t="17821" r="54589" b="25968"/>
              <a:stretch/>
            </p:blipFill>
            <p:spPr>
              <a:xfrm>
                <a:off x="1959946" y="1315151"/>
                <a:ext cx="2104740" cy="1678089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4" name="矩形 23"/>
              <p:cNvSpPr/>
              <p:nvPr/>
            </p:nvSpPr>
            <p:spPr>
              <a:xfrm>
                <a:off x="3781605" y="1733948"/>
                <a:ext cx="283081" cy="9646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12"/>
                <a:endParaRPr lang="zh-CN" altLang="en-US" sz="1799">
                  <a:solidFill>
                    <a:srgbClr val="666666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3715932" y="1164757"/>
              <a:ext cx="2320067" cy="1790819"/>
            </a:xfrm>
            <a:prstGeom prst="roundRect">
              <a:avLst>
                <a:gd name="adj" fmla="val 4693"/>
              </a:avLst>
            </a:prstGeom>
            <a:solidFill>
              <a:srgbClr val="0070C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2"/>
              <a:endParaRPr lang="zh-CN" altLang="en-US" sz="1799">
                <a:solidFill>
                  <a:srgbClr val="66666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92787" y="1539500"/>
            <a:ext cx="2848325" cy="1790818"/>
            <a:chOff x="6187311" y="1367543"/>
            <a:chExt cx="3387558" cy="2129849"/>
          </a:xfrm>
        </p:grpSpPr>
        <p:grpSp>
          <p:nvGrpSpPr>
            <p:cNvPr id="22" name="组合 21"/>
            <p:cNvGrpSpPr/>
            <p:nvPr/>
          </p:nvGrpSpPr>
          <p:grpSpPr>
            <a:xfrm>
              <a:off x="6187311" y="1501614"/>
              <a:ext cx="3387558" cy="1995778"/>
              <a:chOff x="4241800" y="8206919"/>
              <a:chExt cx="4549167" cy="2680139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3"/>
              <a:srcRect l="40352" t="17821" r="1674" b="25968"/>
              <a:stretch/>
            </p:blipFill>
            <p:spPr>
              <a:xfrm>
                <a:off x="4241800" y="8206919"/>
                <a:ext cx="4549167" cy="2680139"/>
              </a:xfrm>
              <a:prstGeom prst="rect">
                <a:avLst/>
              </a:prstGeom>
            </p:spPr>
          </p:pic>
          <p:sp>
            <p:nvSpPr>
              <p:cNvPr id="17" name="矩形 16"/>
              <p:cNvSpPr/>
              <p:nvPr/>
            </p:nvSpPr>
            <p:spPr>
              <a:xfrm>
                <a:off x="6079845" y="9911056"/>
                <a:ext cx="2711122" cy="976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12"/>
                <a:endParaRPr lang="zh-CN" altLang="en-US" sz="1799">
                  <a:solidFill>
                    <a:srgbClr val="66666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241800" y="8206919"/>
                <a:ext cx="1307662" cy="3782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12"/>
                <a:endParaRPr lang="zh-CN" altLang="en-US" sz="1799">
                  <a:solidFill>
                    <a:srgbClr val="666666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6187311" y="1367543"/>
              <a:ext cx="3387558" cy="2129849"/>
            </a:xfrm>
            <a:prstGeom prst="roundRect">
              <a:avLst>
                <a:gd name="adj" fmla="val 4693"/>
              </a:avLst>
            </a:prstGeom>
            <a:solidFill>
              <a:srgbClr val="7030A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2"/>
              <a:endParaRPr lang="zh-CN" altLang="en-US" sz="1799">
                <a:solidFill>
                  <a:srgbClr val="66666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2756220" y="3481195"/>
            <a:ext cx="1637660" cy="393546"/>
          </a:xfrm>
          <a:prstGeom prst="roundRect">
            <a:avLst/>
          </a:prstGeom>
          <a:solidFill>
            <a:srgbClr val="E5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b="1" dirty="0">
                <a:solidFill>
                  <a:srgbClr val="0070C0"/>
                </a:solidFill>
                <a:cs typeface="+mn-ea"/>
                <a:sym typeface="+mn-lt"/>
              </a:rPr>
              <a:t>Retriever</a:t>
            </a:r>
            <a:endParaRPr lang="zh-CN" altLang="en-US" sz="1999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798120" y="3481195"/>
            <a:ext cx="1637660" cy="393546"/>
          </a:xfrm>
          <a:prstGeom prst="roundRect">
            <a:avLst/>
          </a:prstGeom>
          <a:solidFill>
            <a:srgbClr val="F0E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b="1" dirty="0">
                <a:solidFill>
                  <a:srgbClr val="0070C0"/>
                </a:solidFill>
                <a:cs typeface="+mn-ea"/>
                <a:sym typeface="+mn-lt"/>
              </a:rPr>
              <a:t>Reader</a:t>
            </a:r>
            <a:endParaRPr lang="zh-CN" altLang="en-US" sz="1999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716079" y="4054309"/>
            <a:ext cx="1637660" cy="393546"/>
          </a:xfrm>
          <a:prstGeom prst="roundRect">
            <a:avLst/>
          </a:prstGeom>
          <a:solidFill>
            <a:srgbClr val="E5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dirty="0">
                <a:solidFill>
                  <a:srgbClr val="666666"/>
                </a:solidFill>
                <a:cs typeface="+mn-ea"/>
                <a:sym typeface="+mn-lt"/>
              </a:rPr>
              <a:t>Sparse</a:t>
            </a:r>
            <a:endParaRPr lang="zh-CN" altLang="en-US" sz="19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796361" y="4054309"/>
            <a:ext cx="1637660" cy="393546"/>
          </a:xfrm>
          <a:prstGeom prst="roundRect">
            <a:avLst/>
          </a:prstGeom>
          <a:solidFill>
            <a:srgbClr val="E5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dirty="0">
                <a:solidFill>
                  <a:srgbClr val="666666"/>
                </a:solidFill>
                <a:cs typeface="+mn-ea"/>
                <a:sym typeface="+mn-lt"/>
              </a:rPr>
              <a:t>Dense</a:t>
            </a:r>
            <a:endParaRPr lang="zh-CN" altLang="en-US" sz="19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57978" y="4054309"/>
            <a:ext cx="1637660" cy="393546"/>
          </a:xfrm>
          <a:prstGeom prst="roundRect">
            <a:avLst/>
          </a:prstGeom>
          <a:solidFill>
            <a:srgbClr val="F0E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dirty="0">
                <a:solidFill>
                  <a:srgbClr val="666666"/>
                </a:solidFill>
                <a:cs typeface="+mn-ea"/>
                <a:sym typeface="+mn-lt"/>
              </a:rPr>
              <a:t>Extractive</a:t>
            </a:r>
            <a:endParaRPr lang="zh-CN" altLang="en-US" sz="19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849812" y="4054309"/>
            <a:ext cx="1637660" cy="393546"/>
          </a:xfrm>
          <a:prstGeom prst="roundRect">
            <a:avLst/>
          </a:prstGeom>
          <a:solidFill>
            <a:srgbClr val="F0E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dirty="0">
                <a:solidFill>
                  <a:srgbClr val="666666"/>
                </a:solidFill>
                <a:cs typeface="+mn-ea"/>
                <a:sym typeface="+mn-lt"/>
              </a:rPr>
              <a:t>Generative</a:t>
            </a:r>
            <a:endParaRPr lang="zh-CN" altLang="en-US" sz="19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10303" y="4453239"/>
            <a:ext cx="1637660" cy="16243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TF-IDF</a:t>
            </a:r>
          </a:p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BM25</a:t>
            </a:r>
            <a:endParaRPr lang="zh-CN" altLang="en-US" sz="15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02137" y="4453239"/>
            <a:ext cx="1637660" cy="16243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BERT</a:t>
            </a:r>
          </a:p>
        </p:txBody>
      </p:sp>
      <p:sp>
        <p:nvSpPr>
          <p:cNvPr id="43" name="矩形 42"/>
          <p:cNvSpPr/>
          <p:nvPr/>
        </p:nvSpPr>
        <p:spPr>
          <a:xfrm>
            <a:off x="6746428" y="4453239"/>
            <a:ext cx="1637660" cy="16243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BERT</a:t>
            </a:r>
          </a:p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ELECTRA</a:t>
            </a:r>
          </a:p>
        </p:txBody>
      </p:sp>
      <p:sp>
        <p:nvSpPr>
          <p:cNvPr id="44" name="矩形 43"/>
          <p:cNvSpPr/>
          <p:nvPr/>
        </p:nvSpPr>
        <p:spPr>
          <a:xfrm>
            <a:off x="8838260" y="4453239"/>
            <a:ext cx="1637660" cy="16243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BART</a:t>
            </a:r>
          </a:p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T5</a:t>
            </a:r>
          </a:p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GPT3</a:t>
            </a:r>
          </a:p>
        </p:txBody>
      </p:sp>
      <p:cxnSp>
        <p:nvCxnSpPr>
          <p:cNvPr id="48" name="肘形连接符 47"/>
          <p:cNvCxnSpPr>
            <a:stCxn id="31" idx="2"/>
            <a:endCxn id="35" idx="0"/>
          </p:cNvCxnSpPr>
          <p:nvPr/>
        </p:nvCxnSpPr>
        <p:spPr>
          <a:xfrm rot="16200000" flipH="1">
            <a:off x="4005336" y="3444454"/>
            <a:ext cx="179568" cy="1040141"/>
          </a:xfrm>
          <a:prstGeom prst="bentConnector3">
            <a:avLst>
              <a:gd name="adj1" fmla="val 50000"/>
            </a:avLst>
          </a:prstGeom>
          <a:ln>
            <a:headEnd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1" idx="2"/>
            <a:endCxn id="34" idx="0"/>
          </p:cNvCxnSpPr>
          <p:nvPr/>
        </p:nvCxnSpPr>
        <p:spPr>
          <a:xfrm rot="5400000">
            <a:off x="2965196" y="3444455"/>
            <a:ext cx="179568" cy="1040141"/>
          </a:xfrm>
          <a:prstGeom prst="bentConnector3">
            <a:avLst>
              <a:gd name="adj1" fmla="val 50000"/>
            </a:avLst>
          </a:prstGeom>
          <a:ln>
            <a:headEnd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32" idx="2"/>
            <a:endCxn id="37" idx="0"/>
          </p:cNvCxnSpPr>
          <p:nvPr/>
        </p:nvCxnSpPr>
        <p:spPr>
          <a:xfrm rot="16200000" flipH="1">
            <a:off x="9053012" y="3438679"/>
            <a:ext cx="179568" cy="1051692"/>
          </a:xfrm>
          <a:prstGeom prst="bentConnector3">
            <a:avLst>
              <a:gd name="adj1" fmla="val 50000"/>
            </a:avLst>
          </a:prstGeom>
          <a:ln>
            <a:headEnd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32" idx="2"/>
            <a:endCxn id="36" idx="0"/>
          </p:cNvCxnSpPr>
          <p:nvPr/>
        </p:nvCxnSpPr>
        <p:spPr>
          <a:xfrm rot="5400000">
            <a:off x="8007095" y="3444454"/>
            <a:ext cx="179568" cy="1040142"/>
          </a:xfrm>
          <a:prstGeom prst="bentConnector3">
            <a:avLst>
              <a:gd name="adj1" fmla="val 50000"/>
            </a:avLst>
          </a:prstGeom>
          <a:ln>
            <a:headEnd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5656479" y="2240251"/>
            <a:ext cx="885392" cy="3463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584602" y="1371600"/>
            <a:ext cx="4064696" cy="4866362"/>
          </a:xfrm>
          <a:prstGeom prst="roundRect">
            <a:avLst>
              <a:gd name="adj" fmla="val 724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44904" y="6311900"/>
            <a:ext cx="2869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12"/>
            <a:r>
              <a:rPr lang="en-US" altLang="zh-CN" sz="1200" dirty="0" smtClean="0">
                <a:solidFill>
                  <a:srgbClr val="1D1D1A"/>
                </a:solidFill>
                <a:cs typeface="+mn-ea"/>
                <a:sym typeface="+mn-lt"/>
              </a:rPr>
              <a:t>Figure source: [Chen </a:t>
            </a:r>
            <a:r>
              <a:rPr lang="en-US" altLang="zh-CN" sz="1200" dirty="0">
                <a:solidFill>
                  <a:srgbClr val="1D1D1A"/>
                </a:solidFill>
                <a:cs typeface="+mn-ea"/>
                <a:sym typeface="+mn-lt"/>
              </a:rPr>
              <a:t>et al., 2017]</a:t>
            </a:r>
          </a:p>
        </p:txBody>
      </p:sp>
    </p:spTree>
    <p:extLst>
      <p:ext uri="{BB962C8B-B14F-4D97-AF65-F5344CB8AC3E}">
        <p14:creationId xmlns:p14="http://schemas.microsoft.com/office/powerpoint/2010/main" val="193655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51"/>
    </mc:Choice>
    <mc:Fallback>
      <p:transition spd="slow" advTm="355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8500" y="546100"/>
            <a:ext cx="10798175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Open-Domain QA – T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wo-stage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pproach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15017" y="1539500"/>
            <a:ext cx="2320067" cy="1790818"/>
            <a:chOff x="3715932" y="1164757"/>
            <a:chExt cx="2320067" cy="1790819"/>
          </a:xfrm>
        </p:grpSpPr>
        <p:grpSp>
          <p:nvGrpSpPr>
            <p:cNvPr id="4" name="组合 3"/>
            <p:cNvGrpSpPr/>
            <p:nvPr/>
          </p:nvGrpSpPr>
          <p:grpSpPr>
            <a:xfrm>
              <a:off x="3823595" y="1194179"/>
              <a:ext cx="2104740" cy="1678089"/>
              <a:chOff x="1959946" y="1315151"/>
              <a:chExt cx="2104740" cy="1678089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3"/>
              <a:srcRect l="2572" t="17821" r="54589" b="25968"/>
              <a:stretch/>
            </p:blipFill>
            <p:spPr>
              <a:xfrm>
                <a:off x="1959946" y="1315151"/>
                <a:ext cx="2104740" cy="1678089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4" name="矩形 23"/>
              <p:cNvSpPr/>
              <p:nvPr/>
            </p:nvSpPr>
            <p:spPr>
              <a:xfrm>
                <a:off x="3781605" y="1733948"/>
                <a:ext cx="283081" cy="9646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12"/>
                <a:endParaRPr lang="zh-CN" altLang="en-US" sz="1799">
                  <a:solidFill>
                    <a:srgbClr val="666666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3715932" y="1164757"/>
              <a:ext cx="2320067" cy="1790819"/>
            </a:xfrm>
            <a:prstGeom prst="roundRect">
              <a:avLst>
                <a:gd name="adj" fmla="val 4693"/>
              </a:avLst>
            </a:prstGeom>
            <a:solidFill>
              <a:srgbClr val="0070C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2"/>
              <a:endParaRPr lang="zh-CN" altLang="en-US" sz="1799">
                <a:solidFill>
                  <a:srgbClr val="66666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92787" y="1539500"/>
            <a:ext cx="2848325" cy="1790818"/>
            <a:chOff x="6187311" y="1367543"/>
            <a:chExt cx="3387558" cy="2129849"/>
          </a:xfrm>
        </p:grpSpPr>
        <p:grpSp>
          <p:nvGrpSpPr>
            <p:cNvPr id="22" name="组合 21"/>
            <p:cNvGrpSpPr/>
            <p:nvPr/>
          </p:nvGrpSpPr>
          <p:grpSpPr>
            <a:xfrm>
              <a:off x="6187311" y="1501614"/>
              <a:ext cx="3387558" cy="1995778"/>
              <a:chOff x="4241800" y="8206919"/>
              <a:chExt cx="4549167" cy="2680139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3"/>
              <a:srcRect l="40352" t="17821" r="1674" b="25968"/>
              <a:stretch/>
            </p:blipFill>
            <p:spPr>
              <a:xfrm>
                <a:off x="4241800" y="8206919"/>
                <a:ext cx="4549167" cy="2680139"/>
              </a:xfrm>
              <a:prstGeom prst="rect">
                <a:avLst/>
              </a:prstGeom>
            </p:spPr>
          </p:pic>
          <p:sp>
            <p:nvSpPr>
              <p:cNvPr id="17" name="矩形 16"/>
              <p:cNvSpPr/>
              <p:nvPr/>
            </p:nvSpPr>
            <p:spPr>
              <a:xfrm>
                <a:off x="6079845" y="9911056"/>
                <a:ext cx="2711122" cy="976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12"/>
                <a:endParaRPr lang="zh-CN" altLang="en-US" sz="1799">
                  <a:solidFill>
                    <a:srgbClr val="66666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241800" y="8206919"/>
                <a:ext cx="1307662" cy="3782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12"/>
                <a:endParaRPr lang="zh-CN" altLang="en-US" sz="1799">
                  <a:solidFill>
                    <a:srgbClr val="666666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6187311" y="1367543"/>
              <a:ext cx="3387558" cy="2129849"/>
            </a:xfrm>
            <a:prstGeom prst="roundRect">
              <a:avLst>
                <a:gd name="adj" fmla="val 4693"/>
              </a:avLst>
            </a:prstGeom>
            <a:solidFill>
              <a:srgbClr val="7030A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2"/>
              <a:endParaRPr lang="zh-CN" altLang="en-US" sz="1799">
                <a:solidFill>
                  <a:srgbClr val="66666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2756220" y="3481195"/>
            <a:ext cx="1637660" cy="393546"/>
          </a:xfrm>
          <a:prstGeom prst="roundRect">
            <a:avLst/>
          </a:prstGeom>
          <a:solidFill>
            <a:srgbClr val="E5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b="1" dirty="0">
                <a:solidFill>
                  <a:srgbClr val="0070C0"/>
                </a:solidFill>
                <a:cs typeface="+mn-ea"/>
                <a:sym typeface="+mn-lt"/>
              </a:rPr>
              <a:t>Retriever</a:t>
            </a:r>
            <a:endParaRPr lang="zh-CN" altLang="en-US" sz="1999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798120" y="3481195"/>
            <a:ext cx="1637660" cy="393546"/>
          </a:xfrm>
          <a:prstGeom prst="roundRect">
            <a:avLst/>
          </a:prstGeom>
          <a:solidFill>
            <a:srgbClr val="F0E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b="1" dirty="0">
                <a:solidFill>
                  <a:srgbClr val="0070C0"/>
                </a:solidFill>
                <a:cs typeface="+mn-ea"/>
                <a:sym typeface="+mn-lt"/>
              </a:rPr>
              <a:t>Reader</a:t>
            </a:r>
            <a:endParaRPr lang="zh-CN" altLang="en-US" sz="1999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716079" y="4054309"/>
            <a:ext cx="1637660" cy="393546"/>
          </a:xfrm>
          <a:prstGeom prst="roundRect">
            <a:avLst/>
          </a:prstGeom>
          <a:solidFill>
            <a:srgbClr val="E5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dirty="0">
                <a:solidFill>
                  <a:srgbClr val="666666"/>
                </a:solidFill>
                <a:cs typeface="+mn-ea"/>
                <a:sym typeface="+mn-lt"/>
              </a:rPr>
              <a:t>Sparse</a:t>
            </a:r>
            <a:endParaRPr lang="zh-CN" altLang="en-US" sz="19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796361" y="4054309"/>
            <a:ext cx="1637660" cy="393546"/>
          </a:xfrm>
          <a:prstGeom prst="roundRect">
            <a:avLst/>
          </a:prstGeom>
          <a:solidFill>
            <a:srgbClr val="E5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dirty="0">
                <a:solidFill>
                  <a:srgbClr val="666666"/>
                </a:solidFill>
                <a:cs typeface="+mn-ea"/>
                <a:sym typeface="+mn-lt"/>
              </a:rPr>
              <a:t>Dense</a:t>
            </a:r>
            <a:endParaRPr lang="zh-CN" altLang="en-US" sz="19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57978" y="4054309"/>
            <a:ext cx="1637660" cy="393546"/>
          </a:xfrm>
          <a:prstGeom prst="roundRect">
            <a:avLst/>
          </a:prstGeom>
          <a:solidFill>
            <a:srgbClr val="F0E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dirty="0">
                <a:solidFill>
                  <a:srgbClr val="666666"/>
                </a:solidFill>
                <a:cs typeface="+mn-ea"/>
                <a:sym typeface="+mn-lt"/>
              </a:rPr>
              <a:t>Extractive</a:t>
            </a:r>
            <a:endParaRPr lang="zh-CN" altLang="en-US" sz="19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849812" y="4054309"/>
            <a:ext cx="1637660" cy="393546"/>
          </a:xfrm>
          <a:prstGeom prst="roundRect">
            <a:avLst/>
          </a:prstGeom>
          <a:solidFill>
            <a:srgbClr val="F0E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dirty="0">
                <a:solidFill>
                  <a:srgbClr val="666666"/>
                </a:solidFill>
                <a:cs typeface="+mn-ea"/>
                <a:sym typeface="+mn-lt"/>
              </a:rPr>
              <a:t>Generative</a:t>
            </a:r>
            <a:endParaRPr lang="zh-CN" altLang="en-US" sz="19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10303" y="4453239"/>
            <a:ext cx="1637660" cy="16243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TF-IDF</a:t>
            </a:r>
          </a:p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BM25</a:t>
            </a:r>
            <a:endParaRPr lang="zh-CN" altLang="en-US" sz="1599" dirty="0">
              <a:solidFill>
                <a:srgbClr val="666666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02137" y="4453239"/>
            <a:ext cx="1637660" cy="16243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BERT</a:t>
            </a:r>
          </a:p>
        </p:txBody>
      </p:sp>
      <p:sp>
        <p:nvSpPr>
          <p:cNvPr id="43" name="矩形 42"/>
          <p:cNvSpPr/>
          <p:nvPr/>
        </p:nvSpPr>
        <p:spPr>
          <a:xfrm>
            <a:off x="6746428" y="4453239"/>
            <a:ext cx="1637660" cy="16243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BERT</a:t>
            </a:r>
          </a:p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ELECTRA</a:t>
            </a:r>
          </a:p>
        </p:txBody>
      </p:sp>
      <p:sp>
        <p:nvSpPr>
          <p:cNvPr id="44" name="矩形 43"/>
          <p:cNvSpPr/>
          <p:nvPr/>
        </p:nvSpPr>
        <p:spPr>
          <a:xfrm>
            <a:off x="8838260" y="4453239"/>
            <a:ext cx="1637660" cy="16243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BART</a:t>
            </a:r>
          </a:p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T5</a:t>
            </a:r>
          </a:p>
          <a:p>
            <a:pPr marL="285636" indent="-285636" defTabSz="914112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666666"/>
                </a:solidFill>
                <a:cs typeface="+mn-ea"/>
                <a:sym typeface="+mn-lt"/>
              </a:rPr>
              <a:t>GPT3</a:t>
            </a:r>
          </a:p>
        </p:txBody>
      </p:sp>
      <p:cxnSp>
        <p:nvCxnSpPr>
          <p:cNvPr id="48" name="肘形连接符 47"/>
          <p:cNvCxnSpPr>
            <a:stCxn id="31" idx="2"/>
            <a:endCxn id="35" idx="0"/>
          </p:cNvCxnSpPr>
          <p:nvPr/>
        </p:nvCxnSpPr>
        <p:spPr>
          <a:xfrm rot="16200000" flipH="1">
            <a:off x="4005336" y="3444454"/>
            <a:ext cx="179568" cy="1040141"/>
          </a:xfrm>
          <a:prstGeom prst="bentConnector3">
            <a:avLst>
              <a:gd name="adj1" fmla="val 50000"/>
            </a:avLst>
          </a:prstGeom>
          <a:ln>
            <a:headEnd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1" idx="2"/>
            <a:endCxn id="34" idx="0"/>
          </p:cNvCxnSpPr>
          <p:nvPr/>
        </p:nvCxnSpPr>
        <p:spPr>
          <a:xfrm rot="5400000">
            <a:off x="2965196" y="3444455"/>
            <a:ext cx="179568" cy="1040141"/>
          </a:xfrm>
          <a:prstGeom prst="bentConnector3">
            <a:avLst>
              <a:gd name="adj1" fmla="val 50000"/>
            </a:avLst>
          </a:prstGeom>
          <a:ln>
            <a:headEnd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32" idx="2"/>
            <a:endCxn id="37" idx="0"/>
          </p:cNvCxnSpPr>
          <p:nvPr/>
        </p:nvCxnSpPr>
        <p:spPr>
          <a:xfrm rot="16200000" flipH="1">
            <a:off x="9053012" y="3438679"/>
            <a:ext cx="179568" cy="1051692"/>
          </a:xfrm>
          <a:prstGeom prst="bentConnector3">
            <a:avLst>
              <a:gd name="adj1" fmla="val 50000"/>
            </a:avLst>
          </a:prstGeom>
          <a:ln>
            <a:headEnd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32" idx="2"/>
            <a:endCxn id="36" idx="0"/>
          </p:cNvCxnSpPr>
          <p:nvPr/>
        </p:nvCxnSpPr>
        <p:spPr>
          <a:xfrm rot="5400000">
            <a:off x="8007095" y="3444454"/>
            <a:ext cx="179568" cy="1040142"/>
          </a:xfrm>
          <a:prstGeom prst="bentConnector3">
            <a:avLst>
              <a:gd name="adj1" fmla="val 50000"/>
            </a:avLst>
          </a:prstGeom>
          <a:ln>
            <a:headEnd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5656479" y="2240251"/>
            <a:ext cx="885392" cy="3463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584602" y="1371600"/>
            <a:ext cx="4064696" cy="4866362"/>
          </a:xfrm>
          <a:prstGeom prst="roundRect">
            <a:avLst>
              <a:gd name="adj" fmla="val 724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732322" y="4054309"/>
            <a:ext cx="1861278" cy="2089707"/>
          </a:xfrm>
          <a:prstGeom prst="roundRect">
            <a:avLst>
              <a:gd name="adj" fmla="val 650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544904" y="6311900"/>
            <a:ext cx="2869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12"/>
            <a:r>
              <a:rPr lang="en-US" altLang="zh-CN" sz="1200" dirty="0" smtClean="0">
                <a:solidFill>
                  <a:srgbClr val="1D1D1A"/>
                </a:solidFill>
                <a:cs typeface="+mn-ea"/>
                <a:sym typeface="+mn-lt"/>
              </a:rPr>
              <a:t>Figure source: [Chen </a:t>
            </a:r>
            <a:r>
              <a:rPr lang="en-US" altLang="zh-CN" sz="1200" dirty="0">
                <a:solidFill>
                  <a:srgbClr val="1D1D1A"/>
                </a:solidFill>
                <a:cs typeface="+mn-ea"/>
                <a:sym typeface="+mn-lt"/>
              </a:rPr>
              <a:t>et al., 2017]</a:t>
            </a:r>
          </a:p>
        </p:txBody>
      </p:sp>
    </p:spTree>
    <p:extLst>
      <p:ext uri="{BB962C8B-B14F-4D97-AF65-F5344CB8AC3E}">
        <p14:creationId xmlns:p14="http://schemas.microsoft.com/office/powerpoint/2010/main" val="387751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1"/>
    </mc:Choice>
    <mc:Fallback>
      <p:transition spd="slow" advTm="240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8499" y="546100"/>
            <a:ext cx="10798175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Related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Work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内容占位符 3"/>
          <p:cNvPicPr>
            <a:picLocks noGrp="1" noChangeAspect="1"/>
          </p:cNvPicPr>
          <p:nvPr>
            <p:ph idx="10"/>
          </p:nvPr>
        </p:nvPicPr>
        <p:blipFill rotWithShape="1">
          <a:blip r:embed="rId2"/>
          <a:stretch/>
        </p:blipFill>
        <p:spPr>
          <a:xfrm>
            <a:off x="6096000" y="3364206"/>
            <a:ext cx="5040313" cy="2923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20727"/>
          <a:stretch/>
        </p:blipFill>
        <p:spPr>
          <a:xfrm>
            <a:off x="1778000" y="1539500"/>
            <a:ext cx="8639175" cy="13289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98988" y="6311900"/>
            <a:ext cx="1815012" cy="27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12"/>
            <a:r>
              <a:rPr lang="en-US" altLang="zh-CN" sz="1200" dirty="0">
                <a:solidFill>
                  <a:srgbClr val="222222"/>
                </a:solidFill>
                <a:cs typeface="+mn-ea"/>
                <a:sym typeface="+mn-lt"/>
              </a:rPr>
              <a:t>[</a:t>
            </a:r>
            <a:r>
              <a:rPr lang="en-US" altLang="zh-CN" sz="1200" dirty="0" err="1">
                <a:solidFill>
                  <a:srgbClr val="222222"/>
                </a:solidFill>
                <a:cs typeface="+mn-ea"/>
                <a:sym typeface="+mn-lt"/>
              </a:rPr>
              <a:t>Izacard</a:t>
            </a:r>
            <a:r>
              <a:rPr lang="en-US" altLang="zh-CN" sz="1200" dirty="0">
                <a:solidFill>
                  <a:srgbClr val="222222"/>
                </a:solidFill>
                <a:cs typeface="+mn-ea"/>
                <a:sym typeface="+mn-lt"/>
              </a:rPr>
              <a:t> et al., </a:t>
            </a:r>
            <a:r>
              <a:rPr lang="en-US" altLang="zh-CN" sz="1200" dirty="0" smtClean="0">
                <a:solidFill>
                  <a:srgbClr val="222222"/>
                </a:solidFill>
                <a:cs typeface="+mn-ea"/>
                <a:sym typeface="+mn-lt"/>
              </a:rPr>
              <a:t>2020a]</a:t>
            </a:r>
            <a:endParaRPr lang="zh-CN" altLang="en-US" sz="1200" dirty="0">
              <a:solidFill>
                <a:srgbClr val="1D1D1A"/>
              </a:solidFill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55688" y="3429000"/>
            <a:ext cx="5043487" cy="4979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b="1" dirty="0" err="1">
                <a:solidFill>
                  <a:srgbClr val="0070C0"/>
                </a:solidFill>
                <a:cs typeface="+mn-ea"/>
                <a:sym typeface="+mn-lt"/>
              </a:rPr>
              <a:t>FiD</a:t>
            </a:r>
            <a:r>
              <a:rPr lang="en-US" altLang="zh-CN" sz="1999" b="1" dirty="0">
                <a:solidFill>
                  <a:srgbClr val="0070C0"/>
                </a:solidFill>
                <a:cs typeface="+mn-ea"/>
                <a:sym typeface="+mn-lt"/>
              </a:rPr>
              <a:t> [</a:t>
            </a:r>
            <a:r>
              <a:rPr lang="en-US" altLang="zh-CN" sz="1999" b="1" dirty="0" err="1">
                <a:solidFill>
                  <a:srgbClr val="0070C0"/>
                </a:solidFill>
                <a:cs typeface="+mn-ea"/>
                <a:sym typeface="+mn-lt"/>
              </a:rPr>
              <a:t>Izacard</a:t>
            </a:r>
            <a:r>
              <a:rPr lang="en-US" altLang="zh-CN" sz="1999" b="1" dirty="0">
                <a:solidFill>
                  <a:srgbClr val="0070C0"/>
                </a:solidFill>
                <a:cs typeface="+mn-ea"/>
                <a:sym typeface="+mn-lt"/>
              </a:rPr>
              <a:t> et al., </a:t>
            </a:r>
            <a:r>
              <a:rPr lang="en-US" altLang="zh-CN" sz="1999" b="1" dirty="0" smtClean="0">
                <a:solidFill>
                  <a:srgbClr val="0070C0"/>
                </a:solidFill>
                <a:cs typeface="+mn-ea"/>
                <a:sym typeface="+mn-lt"/>
              </a:rPr>
              <a:t>2020a]</a:t>
            </a:r>
            <a:endParaRPr lang="zh-CN" altLang="en-US" sz="1999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4100" y="3926980"/>
            <a:ext cx="5043487" cy="1938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1275" lvl="1" indent="-285636" defTabSz="914112">
              <a:lnSpc>
                <a:spcPct val="150000"/>
              </a:lnSpc>
              <a:buSzPct val="900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1D1D1A"/>
                </a:solidFill>
                <a:cs typeface="+mn-ea"/>
                <a:sym typeface="+mn-lt"/>
              </a:rPr>
              <a:t>Fusion-in-Decoder</a:t>
            </a:r>
          </a:p>
          <a:p>
            <a:pPr marL="811275" lvl="1" indent="-285636" defTabSz="914112">
              <a:lnSpc>
                <a:spcPct val="150000"/>
              </a:lnSpc>
              <a:buSzPct val="900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1D1D1A"/>
                </a:solidFill>
                <a:cs typeface="+mn-ea"/>
                <a:sym typeface="+mn-lt"/>
              </a:rPr>
              <a:t>Retriever: DPR</a:t>
            </a:r>
          </a:p>
          <a:p>
            <a:pPr marL="811275" lvl="1" indent="-285636" defTabSz="914112">
              <a:lnSpc>
                <a:spcPct val="150000"/>
              </a:lnSpc>
              <a:buSzPct val="900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1D1D1A"/>
                </a:solidFill>
                <a:cs typeface="+mn-ea"/>
                <a:sym typeface="+mn-lt"/>
              </a:rPr>
              <a:t>Reader: T5</a:t>
            </a:r>
          </a:p>
          <a:p>
            <a:pPr marL="811275" lvl="1" indent="-285636" defTabSz="914112">
              <a:lnSpc>
                <a:spcPct val="150000"/>
              </a:lnSpc>
              <a:buSzPct val="900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1D1D1A"/>
                </a:solidFill>
                <a:cs typeface="+mn-ea"/>
                <a:sym typeface="+mn-lt"/>
              </a:rPr>
              <a:t>Generative model works well on aggregating evidence from multiple passages</a:t>
            </a:r>
          </a:p>
        </p:txBody>
      </p:sp>
    </p:spTree>
    <p:extLst>
      <p:ext uri="{BB962C8B-B14F-4D97-AF65-F5344CB8AC3E}">
        <p14:creationId xmlns:p14="http://schemas.microsoft.com/office/powerpoint/2010/main" val="110955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872"/>
    </mc:Choice>
    <mc:Fallback>
      <p:transition spd="slow" advTm="8087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698500" y="546100"/>
            <a:ext cx="10736446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Related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Work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54100" y="3429000"/>
            <a:ext cx="5045075" cy="4979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b="1" dirty="0" err="1" smtClean="0">
                <a:solidFill>
                  <a:srgbClr val="0070C0"/>
                </a:solidFill>
                <a:cs typeface="+mn-ea"/>
                <a:sym typeface="+mn-lt"/>
              </a:rPr>
              <a:t>FiD</a:t>
            </a:r>
            <a:r>
              <a:rPr lang="en-US" altLang="zh-CN" sz="1999" b="1" dirty="0" smtClean="0">
                <a:solidFill>
                  <a:srgbClr val="0070C0"/>
                </a:solidFill>
                <a:cs typeface="+mn-ea"/>
                <a:sym typeface="+mn-lt"/>
              </a:rPr>
              <a:t>-KD </a:t>
            </a:r>
            <a:r>
              <a:rPr lang="en-US" altLang="zh-CN" sz="1999" b="1" dirty="0">
                <a:solidFill>
                  <a:srgbClr val="0070C0"/>
                </a:solidFill>
                <a:cs typeface="+mn-ea"/>
                <a:sym typeface="+mn-lt"/>
              </a:rPr>
              <a:t>[</a:t>
            </a:r>
            <a:r>
              <a:rPr lang="en-US" altLang="zh-CN" sz="1999" b="1" dirty="0" err="1">
                <a:solidFill>
                  <a:srgbClr val="0070C0"/>
                </a:solidFill>
                <a:cs typeface="+mn-ea"/>
                <a:sym typeface="+mn-lt"/>
              </a:rPr>
              <a:t>Izacard</a:t>
            </a:r>
            <a:r>
              <a:rPr lang="en-US" altLang="zh-CN" sz="1999" b="1" dirty="0">
                <a:solidFill>
                  <a:srgbClr val="0070C0"/>
                </a:solidFill>
                <a:cs typeface="+mn-ea"/>
                <a:sym typeface="+mn-lt"/>
              </a:rPr>
              <a:t> et al., </a:t>
            </a:r>
            <a:r>
              <a:rPr lang="en-US" altLang="zh-CN" sz="1999" b="1" dirty="0" smtClean="0">
                <a:solidFill>
                  <a:srgbClr val="0070C0"/>
                </a:solidFill>
                <a:cs typeface="+mn-ea"/>
                <a:sym typeface="+mn-lt"/>
              </a:rPr>
              <a:t>2020b]</a:t>
            </a:r>
            <a:endParaRPr lang="zh-CN" altLang="en-US" sz="1999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4100" y="3926980"/>
            <a:ext cx="5045075" cy="1938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1275" lvl="1" indent="-285636" defTabSz="914112">
              <a:lnSpc>
                <a:spcPct val="150000"/>
              </a:lnSpc>
              <a:buSzPct val="90000"/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1D1D1A"/>
                </a:solidFill>
                <a:cs typeface="+mn-ea"/>
                <a:sym typeface="+mn-lt"/>
              </a:rPr>
              <a:t>Fusion-in-Decoder</a:t>
            </a:r>
          </a:p>
          <a:p>
            <a:pPr marL="811275" lvl="1" indent="-285636" defTabSz="914112">
              <a:lnSpc>
                <a:spcPct val="150000"/>
              </a:lnSpc>
              <a:buSzPct val="90000"/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1D1D1A"/>
                </a:solidFill>
                <a:cs typeface="+mn-ea"/>
                <a:sym typeface="+mn-lt"/>
              </a:rPr>
              <a:t>Retriever: DPR</a:t>
            </a:r>
          </a:p>
          <a:p>
            <a:pPr marL="811275" lvl="1" indent="-285636" defTabSz="914112">
              <a:lnSpc>
                <a:spcPct val="150000"/>
              </a:lnSpc>
              <a:buSzPct val="90000"/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1D1D1A"/>
                </a:solidFill>
                <a:cs typeface="+mn-ea"/>
                <a:sym typeface="+mn-lt"/>
              </a:rPr>
              <a:t>Reader: </a:t>
            </a:r>
            <a:r>
              <a:rPr lang="en-US" altLang="zh-CN" sz="1599" dirty="0" smtClean="0">
                <a:solidFill>
                  <a:srgbClr val="1D1D1A"/>
                </a:solidFill>
                <a:cs typeface="+mn-ea"/>
                <a:sym typeface="+mn-lt"/>
              </a:rPr>
              <a:t>T5</a:t>
            </a:r>
          </a:p>
          <a:p>
            <a:pPr marL="811275" lvl="1" indent="-285636" defTabSz="914112">
              <a:lnSpc>
                <a:spcPct val="150000"/>
              </a:lnSpc>
              <a:buSzPct val="90000"/>
              <a:buFont typeface="Wingdings" panose="05000000000000000000" pitchFamily="2" charset="2"/>
              <a:buChar char="l"/>
            </a:pPr>
            <a:r>
              <a:rPr lang="en-US" altLang="zh-CN" sz="1599" dirty="0" smtClean="0">
                <a:solidFill>
                  <a:srgbClr val="1D1D1A"/>
                </a:solidFill>
                <a:cs typeface="+mn-ea"/>
                <a:sym typeface="+mn-lt"/>
              </a:rPr>
              <a:t>Leverage attention scores of reader model as synthetic labels for retriever system</a:t>
            </a:r>
            <a:endParaRPr lang="en-US" altLang="zh-CN" sz="1599" dirty="0">
              <a:solidFill>
                <a:srgbClr val="1D1D1A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87" y="3440573"/>
            <a:ext cx="5095791" cy="2409082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89" y="1539500"/>
            <a:ext cx="8388222" cy="1575902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598988" y="6311900"/>
            <a:ext cx="1815012" cy="27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12"/>
            <a:r>
              <a:rPr lang="en-US" altLang="zh-CN" sz="1200" dirty="0">
                <a:solidFill>
                  <a:srgbClr val="222222"/>
                </a:solidFill>
                <a:cs typeface="+mn-ea"/>
                <a:sym typeface="+mn-lt"/>
              </a:rPr>
              <a:t>[</a:t>
            </a:r>
            <a:r>
              <a:rPr lang="en-US" altLang="zh-CN" sz="1200" dirty="0" err="1">
                <a:solidFill>
                  <a:srgbClr val="222222"/>
                </a:solidFill>
                <a:cs typeface="+mn-ea"/>
                <a:sym typeface="+mn-lt"/>
              </a:rPr>
              <a:t>Izacard</a:t>
            </a:r>
            <a:r>
              <a:rPr lang="en-US" altLang="zh-CN" sz="1200" dirty="0">
                <a:solidFill>
                  <a:srgbClr val="222222"/>
                </a:solidFill>
                <a:cs typeface="+mn-ea"/>
                <a:sym typeface="+mn-lt"/>
              </a:rPr>
              <a:t> et al., </a:t>
            </a:r>
            <a:r>
              <a:rPr lang="en-US" altLang="zh-CN" sz="1200" dirty="0" smtClean="0">
                <a:solidFill>
                  <a:srgbClr val="222222"/>
                </a:solidFill>
                <a:cs typeface="+mn-ea"/>
                <a:sym typeface="+mn-lt"/>
              </a:rPr>
              <a:t>2020b]</a:t>
            </a:r>
            <a:endParaRPr lang="zh-CN" altLang="en-US" sz="1200" dirty="0">
              <a:solidFill>
                <a:srgbClr val="1D1D1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60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7"/>
    </mc:Choice>
    <mc:Fallback>
      <p:transition spd="slow" advTm="360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Related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Work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05304" y="3343205"/>
            <a:ext cx="4196443" cy="4979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r>
              <a:rPr lang="en-US" altLang="zh-CN" sz="1999" b="1" dirty="0" err="1" smtClean="0">
                <a:solidFill>
                  <a:srgbClr val="0070C0"/>
                </a:solidFill>
                <a:cs typeface="+mn-ea"/>
                <a:sym typeface="+mn-lt"/>
              </a:rPr>
              <a:t>FiD</a:t>
            </a:r>
            <a:r>
              <a:rPr lang="en-US" altLang="zh-CN" sz="1999" b="1" dirty="0" smtClean="0">
                <a:solidFill>
                  <a:srgbClr val="0070C0"/>
                </a:solidFill>
                <a:cs typeface="+mn-ea"/>
                <a:sym typeface="+mn-lt"/>
              </a:rPr>
              <a:t>-KD </a:t>
            </a:r>
            <a:r>
              <a:rPr lang="en-US" altLang="zh-CN" sz="1999" b="1" dirty="0">
                <a:solidFill>
                  <a:srgbClr val="0070C0"/>
                </a:solidFill>
                <a:cs typeface="+mn-ea"/>
                <a:sym typeface="+mn-lt"/>
              </a:rPr>
              <a:t>[</a:t>
            </a:r>
            <a:r>
              <a:rPr lang="en-US" altLang="zh-CN" sz="1999" b="1" dirty="0" err="1">
                <a:solidFill>
                  <a:srgbClr val="0070C0"/>
                </a:solidFill>
                <a:cs typeface="+mn-ea"/>
                <a:sym typeface="+mn-lt"/>
              </a:rPr>
              <a:t>Izacard</a:t>
            </a:r>
            <a:r>
              <a:rPr lang="en-US" altLang="zh-CN" sz="1999" b="1" dirty="0">
                <a:solidFill>
                  <a:srgbClr val="0070C0"/>
                </a:solidFill>
                <a:cs typeface="+mn-ea"/>
                <a:sym typeface="+mn-lt"/>
              </a:rPr>
              <a:t> et al., 2020]</a:t>
            </a:r>
            <a:endParaRPr lang="zh-CN" altLang="en-US" sz="1999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296" y="3879368"/>
            <a:ext cx="4859027" cy="1938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1275" lvl="1" indent="-285636" defTabSz="914112">
              <a:lnSpc>
                <a:spcPct val="150000"/>
              </a:lnSpc>
              <a:buSzPct val="90000"/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1D1D1A"/>
                </a:solidFill>
                <a:cs typeface="+mn-ea"/>
                <a:sym typeface="+mn-lt"/>
              </a:rPr>
              <a:t>Fusion-in-Decoder</a:t>
            </a:r>
          </a:p>
          <a:p>
            <a:pPr marL="811275" lvl="1" indent="-285636" defTabSz="914112">
              <a:lnSpc>
                <a:spcPct val="150000"/>
              </a:lnSpc>
              <a:buSzPct val="90000"/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1D1D1A"/>
                </a:solidFill>
                <a:cs typeface="+mn-ea"/>
                <a:sym typeface="+mn-lt"/>
              </a:rPr>
              <a:t>Retriever: DPR</a:t>
            </a:r>
          </a:p>
          <a:p>
            <a:pPr marL="811275" lvl="1" indent="-285636" defTabSz="914112">
              <a:lnSpc>
                <a:spcPct val="150000"/>
              </a:lnSpc>
              <a:buSzPct val="90000"/>
              <a:buFont typeface="Wingdings" panose="05000000000000000000" pitchFamily="2" charset="2"/>
              <a:buChar char="l"/>
            </a:pPr>
            <a:r>
              <a:rPr lang="en-US" altLang="zh-CN" sz="1599" dirty="0">
                <a:solidFill>
                  <a:srgbClr val="1D1D1A"/>
                </a:solidFill>
                <a:cs typeface="+mn-ea"/>
                <a:sym typeface="+mn-lt"/>
              </a:rPr>
              <a:t>Reader: </a:t>
            </a:r>
            <a:r>
              <a:rPr lang="en-US" altLang="zh-CN" sz="1599" dirty="0" smtClean="0">
                <a:solidFill>
                  <a:srgbClr val="1D1D1A"/>
                </a:solidFill>
                <a:cs typeface="+mn-ea"/>
                <a:sym typeface="+mn-lt"/>
              </a:rPr>
              <a:t>T5</a:t>
            </a:r>
          </a:p>
          <a:p>
            <a:pPr marL="811275" lvl="1" indent="-285636" defTabSz="914112">
              <a:lnSpc>
                <a:spcPct val="150000"/>
              </a:lnSpc>
              <a:buSzPct val="90000"/>
              <a:buFont typeface="Wingdings" panose="05000000000000000000" pitchFamily="2" charset="2"/>
              <a:buChar char="l"/>
            </a:pPr>
            <a:r>
              <a:rPr lang="en-US" altLang="zh-CN" sz="1599" dirty="0" smtClean="0">
                <a:solidFill>
                  <a:srgbClr val="1D1D1A"/>
                </a:solidFill>
                <a:cs typeface="+mn-ea"/>
                <a:sym typeface="+mn-lt"/>
              </a:rPr>
              <a:t>Leverage attention scores of reader model as synthetic labels for retriever system</a:t>
            </a:r>
            <a:endParaRPr lang="en-US" altLang="zh-CN" sz="1599" dirty="0">
              <a:solidFill>
                <a:srgbClr val="1D1D1A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72" y="3191768"/>
            <a:ext cx="5419725" cy="256222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30809" y="1332455"/>
            <a:ext cx="9235342" cy="1699723"/>
            <a:chOff x="930809" y="1332455"/>
            <a:chExt cx="9235342" cy="1699723"/>
          </a:xfrm>
        </p:grpSpPr>
        <p:grpSp>
          <p:nvGrpSpPr>
            <p:cNvPr id="2" name="组合 1"/>
            <p:cNvGrpSpPr/>
            <p:nvPr/>
          </p:nvGrpSpPr>
          <p:grpSpPr>
            <a:xfrm>
              <a:off x="5964577" y="1332455"/>
              <a:ext cx="2950189" cy="1277696"/>
              <a:chOff x="5724887" y="1223330"/>
              <a:chExt cx="2950189" cy="1277696"/>
            </a:xfrm>
          </p:grpSpPr>
          <p:sp>
            <p:nvSpPr>
              <p:cNvPr id="40" name="五边形 39"/>
              <p:cNvSpPr/>
              <p:nvPr/>
            </p:nvSpPr>
            <p:spPr>
              <a:xfrm>
                <a:off x="5724887" y="1321398"/>
                <a:ext cx="2950189" cy="1179628"/>
              </a:xfrm>
              <a:prstGeom prst="homePlate">
                <a:avLst/>
              </a:prstGeom>
              <a:solidFill>
                <a:srgbClr val="F2F2F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6" name="五边形 25"/>
              <p:cNvSpPr/>
              <p:nvPr/>
            </p:nvSpPr>
            <p:spPr>
              <a:xfrm>
                <a:off x="7296703" y="1722676"/>
                <a:ext cx="1180800" cy="417600"/>
              </a:xfrm>
              <a:prstGeom prst="homePlat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cs typeface="+mn-ea"/>
                    <a:sym typeface="+mn-lt"/>
                  </a:rPr>
                  <a:t>Decoder 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3" name="五边形 32"/>
              <p:cNvSpPr/>
              <p:nvPr/>
            </p:nvSpPr>
            <p:spPr>
              <a:xfrm>
                <a:off x="5825810" y="1709761"/>
                <a:ext cx="1180800" cy="417600"/>
              </a:xfrm>
              <a:prstGeom prst="homePlat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cs typeface="+mn-ea"/>
                    <a:sym typeface="+mn-lt"/>
                  </a:rPr>
                  <a:t>E</a:t>
                </a:r>
                <a:r>
                  <a:rPr lang="en-US" altLang="zh-CN" sz="1400" dirty="0" smtClean="0">
                    <a:solidFill>
                      <a:schemeClr val="tx1"/>
                    </a:solidFill>
                    <a:cs typeface="+mn-ea"/>
                    <a:sym typeface="+mn-lt"/>
                  </a:rPr>
                  <a:t>ncoder 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6583768" y="1223330"/>
                <a:ext cx="914033" cy="46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altLang="zh-CN" sz="1600" dirty="0" smtClean="0">
                    <a:cs typeface="+mn-ea"/>
                    <a:sym typeface="+mn-lt"/>
                  </a:rPr>
                  <a:t>Reader </a:t>
                </a:r>
                <a:endParaRPr lang="zh-CN" altLang="en-US" sz="1600" dirty="0" smtClean="0">
                  <a:cs typeface="+mn-ea"/>
                  <a:sym typeface="+mn-lt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4581528" y="2577758"/>
              <a:ext cx="1529320" cy="454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440"/>
                </a:lnSpc>
              </a:pPr>
              <a:r>
                <a:rPr lang="en-US" altLang="zh-CN" sz="1200" dirty="0" smtClean="0">
                  <a:cs typeface="+mn-ea"/>
                  <a:sym typeface="+mn-lt"/>
                </a:rPr>
                <a:t>Attention score</a:t>
              </a:r>
              <a:endParaRPr lang="zh-CN" altLang="en-US" sz="1200" dirty="0" smtClean="0">
                <a:cs typeface="+mn-ea"/>
                <a:sym typeface="+mn-lt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30809" y="1824765"/>
              <a:ext cx="961292" cy="29307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Question </a:t>
              </a:r>
              <a:endParaRPr lang="zh-CN" altLang="en-US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9204859" y="1824765"/>
              <a:ext cx="961292" cy="293077"/>
            </a:xfrm>
            <a:prstGeom prst="roundRect">
              <a:avLst/>
            </a:prstGeom>
            <a:solidFill>
              <a:srgbClr val="F8CB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Answer </a:t>
              </a:r>
              <a:endParaRPr lang="zh-CN" altLang="en-US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五边形 24"/>
            <p:cNvSpPr/>
            <p:nvPr/>
          </p:nvSpPr>
          <p:spPr>
            <a:xfrm>
              <a:off x="2183572" y="1762023"/>
              <a:ext cx="1182101" cy="41856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cs typeface="+mn-ea"/>
                  <a:sym typeface="+mn-lt"/>
                </a:rPr>
                <a:t>Retriever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657144" y="1343382"/>
              <a:ext cx="2030930" cy="1255843"/>
              <a:chOff x="3503526" y="1391722"/>
              <a:chExt cx="2030930" cy="1255843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3503526" y="1391722"/>
                <a:ext cx="2030930" cy="2930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cs typeface="+mn-ea"/>
                    <a:sym typeface="+mn-lt"/>
                  </a:rPr>
                  <a:t>Question + Passage 1 </a:t>
                </a:r>
                <a:endParaRPr lang="zh-CN" altLang="en-US" sz="1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3503526" y="1808990"/>
                <a:ext cx="2030930" cy="293077"/>
              </a:xfrm>
              <a:prstGeom prst="roundRect">
                <a:avLst/>
              </a:prstGeom>
              <a:solidFill>
                <a:srgbClr val="C5E0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Question + </a:t>
                </a:r>
                <a:r>
                  <a:rPr lang="en-US" altLang="zh-CN" sz="1200" dirty="0" smtClean="0">
                    <a:solidFill>
                      <a:schemeClr val="tx1"/>
                    </a:solidFill>
                    <a:cs typeface="+mn-ea"/>
                    <a:sym typeface="+mn-lt"/>
                  </a:rPr>
                  <a:t>Passage 2 </a:t>
                </a:r>
                <a:endParaRPr lang="zh-CN" altLang="en-US" sz="1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503526" y="2354488"/>
                <a:ext cx="2030930" cy="293077"/>
              </a:xfrm>
              <a:prstGeom prst="roundRect">
                <a:avLst/>
              </a:prstGeom>
              <a:solidFill>
                <a:srgbClr val="E1D5E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Question + </a:t>
                </a:r>
                <a:r>
                  <a:rPr lang="en-US" altLang="zh-CN" sz="1200" dirty="0" smtClean="0">
                    <a:solidFill>
                      <a:schemeClr val="tx1"/>
                    </a:solidFill>
                    <a:cs typeface="+mn-ea"/>
                    <a:sym typeface="+mn-lt"/>
                  </a:rPr>
                  <a:t>Passage N </a:t>
                </a:r>
                <a:endParaRPr lang="zh-CN" altLang="en-US" sz="1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322872" y="2116580"/>
                <a:ext cx="565539" cy="27186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altLang="zh-CN" sz="1400" dirty="0" smtClean="0">
                    <a:cs typeface="+mn-ea"/>
                    <a:sym typeface="+mn-lt"/>
                  </a:rPr>
                  <a:t>…</a:t>
                </a:r>
                <a:endParaRPr lang="zh-CN" altLang="en-US" sz="1400" dirty="0" smtClean="0">
                  <a:cs typeface="+mn-ea"/>
                  <a:sym typeface="+mn-lt"/>
                </a:endParaRPr>
              </a:p>
            </p:txBody>
          </p:sp>
        </p:grpSp>
        <p:cxnSp>
          <p:nvCxnSpPr>
            <p:cNvPr id="30" name="肘形连接符 29"/>
            <p:cNvCxnSpPr>
              <a:stCxn id="26" idx="2"/>
              <a:endCxn id="25" idx="2"/>
            </p:cNvCxnSpPr>
            <p:nvPr/>
          </p:nvCxnSpPr>
          <p:spPr>
            <a:xfrm rot="5400000" flipH="1">
              <a:off x="5311779" y="-461213"/>
              <a:ext cx="68818" cy="5352410"/>
            </a:xfrm>
            <a:prstGeom prst="bentConnector3">
              <a:avLst>
                <a:gd name="adj1" fmla="val -1060249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02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8500" y="546100"/>
            <a:ext cx="10736446" cy="99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Motivation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5325" y="2029323"/>
            <a:ext cx="6227988" cy="3287373"/>
          </a:xfrm>
          <a:prstGeom prst="roundRect">
            <a:avLst>
              <a:gd name="adj" fmla="val 8344"/>
            </a:avLst>
          </a:prstGeom>
          <a:noFill/>
          <a:ln w="57150">
            <a:solidFill>
              <a:srgbClr val="E5F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Question: where was a hologram for the king filmed?</a:t>
            </a:r>
          </a:p>
          <a:p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en-US" altLang="zh-CN" i="1" dirty="0">
                <a:solidFill>
                  <a:schemeClr val="tx1"/>
                </a:solidFill>
                <a:cs typeface="+mn-ea"/>
                <a:sym typeface="+mn-lt"/>
              </a:rPr>
              <a:t>Title: A Hologram for the King (film)</a:t>
            </a:r>
          </a:p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Production was set to begin in first quarter of 2014. </a:t>
            </a:r>
            <a:r>
              <a:rPr lang="en-US" altLang="zh-CN" dirty="0">
                <a:solidFill>
                  <a:srgbClr val="0070C0"/>
                </a:solidFill>
                <a:cs typeface="+mn-ea"/>
                <a:sym typeface="+mn-lt"/>
              </a:rPr>
              <a:t>Principal photography commenced on March 6, 2014 in Morocco. Filming also took place in </a:t>
            </a:r>
            <a:r>
              <a:rPr lang="en-US" altLang="zh-CN" dirty="0" err="1">
                <a:solidFill>
                  <a:srgbClr val="0070C0"/>
                </a:solidFill>
                <a:cs typeface="+mn-ea"/>
                <a:sym typeface="+mn-lt"/>
              </a:rPr>
              <a:t>Hurghada</a:t>
            </a:r>
            <a:r>
              <a:rPr lang="en-US" altLang="zh-CN" dirty="0">
                <a:solidFill>
                  <a:srgbClr val="0070C0"/>
                </a:solidFill>
                <a:cs typeface="+mn-ea"/>
                <a:sym typeface="+mn-lt"/>
              </a:rPr>
              <a:t> in Egypt, as well as in Berlin and Düsseldorf in Germany.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Shooting wrapped in June 2014.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158048" y="2277770"/>
            <a:ext cx="4335453" cy="731182"/>
          </a:xfrm>
          <a:prstGeom prst="roundRect">
            <a:avLst/>
          </a:prstGeom>
          <a:noFill/>
          <a:ln w="57150">
            <a:solidFill>
              <a:srgbClr val="F0EA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Answer: </a:t>
            </a:r>
            <a:r>
              <a:rPr lang="en-US" altLang="zh-CN" dirty="0" err="1">
                <a:solidFill>
                  <a:schemeClr val="tx1"/>
                </a:solidFill>
                <a:cs typeface="+mn-ea"/>
                <a:sym typeface="+mn-lt"/>
              </a:rPr>
              <a:t>Hurghada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 in Egypt, Berlin and Düsseldorf in Germany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158047" y="3307418"/>
            <a:ext cx="4335453" cy="731182"/>
          </a:xfrm>
          <a:prstGeom prst="roundRect">
            <a:avLst/>
          </a:prstGeom>
          <a:noFill/>
          <a:ln w="57150">
            <a:solidFill>
              <a:srgbClr val="F0EA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  <a:cs typeface="+mn-ea"/>
                <a:sym typeface="+mn-lt"/>
              </a:rPr>
              <a:t>FiD</a:t>
            </a:r>
            <a:r>
              <a:rPr lang="en-US" altLang="zh-CN" dirty="0" smtClean="0">
                <a:solidFill>
                  <a:schemeClr val="tx1"/>
                </a:solidFill>
                <a:cs typeface="+mn-ea"/>
                <a:sym typeface="+mn-lt"/>
              </a:rPr>
              <a:t> generated: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Dubai in Germany</a:t>
            </a:r>
          </a:p>
        </p:txBody>
      </p:sp>
    </p:spTree>
    <p:extLst>
      <p:ext uri="{BB962C8B-B14F-4D97-AF65-F5344CB8AC3E}">
        <p14:creationId xmlns:p14="http://schemas.microsoft.com/office/powerpoint/2010/main" val="288546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953"/>
    </mc:Choice>
    <mc:Fallback>
      <p:transition spd="slow" advTm="3895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tpepqro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616</Words>
  <Application>Microsoft Office PowerPoint</Application>
  <PresentationFormat>宽屏</PresentationFormat>
  <Paragraphs>152</Paragraphs>
  <Slides>18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Microsoft YaHei</vt:lpstr>
      <vt:lpstr>Microsoft YaHei</vt:lpstr>
      <vt:lpstr>Arial</vt:lpstr>
      <vt:lpstr>Calibri</vt:lpstr>
      <vt:lpstr>Cambria Math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Copy-Augmented Generative Model for Open-Domain Question Answering</dc:title>
  <dc:creator>liushuang (Q)</dc:creator>
  <cp:lastModifiedBy>liushuang (Q)</cp:lastModifiedBy>
  <cp:revision>210</cp:revision>
  <dcterms:created xsi:type="dcterms:W3CDTF">2022-04-15T03:15:06Z</dcterms:created>
  <dcterms:modified xsi:type="dcterms:W3CDTF">2022-04-19T14:12:46Z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(2)k2g4YtfW6m4/f21utqlOsEw1xB562vt+DxTYWnhEIHI1Qzc1CEQGlZmjo3NWBnuE4x0iIERc
TxkqU42IGm/JgV9Z/qIjNUfJpy3+TeqETvwfwQjEU2iWbfGVyjDGOBwb21jLeS/i9IHOycVt
CIy9Pt3DBDBNXxBj02GF88TsqNgiNjWvgnk3z3GjguCY2PuVs/aSzutCMr1Y4cZxxj79gzoB
mdWAEk4vHz95aN6J99</vt:lpwstr>
  </property>
  <property fmtid="{D5CDD505-2E9C-101B-9397-08002B2CF9AE}" pid="3" name="_2015_ms_pID_7253431">
    <vt:lpwstr>rgAQ8IGI1yfEiLj5RxcHHPx9/m8JDEIOe1RVMbI5AzRkG1mBC2Xgky
i0B7DQqKnkboRE7h95hU7kaDNEDFb9HGayLiYA/7Ujt+mdEvvJL/sr/ZgoY/pDyfLNrc98Br
KFur9p0e7gYy/o+lxcwvGCgFlIGYl6i0zqs/IXzQV6zojEHnwsjU3sr0CTrJXrWvUVIhPvW0
Q7oeoi2MklJwh3Sc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1650376622</vt:lpwstr>
  </property>
</Properties>
</file>