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30275213" cy="42803763"/>
  <p:notesSz cx="6858000" cy="9144000"/>
  <p:defaultTextStyle>
    <a:defPPr>
      <a:defRPr lang="en-US"/>
    </a:defPPr>
    <a:lvl1pPr marL="0" algn="l" defTabSz="3220947" rtl="0" eaLnBrk="1" latinLnBrk="0" hangingPunct="1">
      <a:defRPr sz="6311" kern="1200">
        <a:solidFill>
          <a:schemeClr val="tx1"/>
        </a:solidFill>
        <a:latin typeface="+mn-lt"/>
        <a:ea typeface="+mn-ea"/>
        <a:cs typeface="+mn-cs"/>
      </a:defRPr>
    </a:lvl1pPr>
    <a:lvl2pPr marL="1610474" algn="l" defTabSz="3220947" rtl="0" eaLnBrk="1" latinLnBrk="0" hangingPunct="1">
      <a:defRPr sz="6311" kern="1200">
        <a:solidFill>
          <a:schemeClr val="tx1"/>
        </a:solidFill>
        <a:latin typeface="+mn-lt"/>
        <a:ea typeface="+mn-ea"/>
        <a:cs typeface="+mn-cs"/>
      </a:defRPr>
    </a:lvl2pPr>
    <a:lvl3pPr marL="3220947" algn="l" defTabSz="3220947" rtl="0" eaLnBrk="1" latinLnBrk="0" hangingPunct="1">
      <a:defRPr sz="6311" kern="1200">
        <a:solidFill>
          <a:schemeClr val="tx1"/>
        </a:solidFill>
        <a:latin typeface="+mn-lt"/>
        <a:ea typeface="+mn-ea"/>
        <a:cs typeface="+mn-cs"/>
      </a:defRPr>
    </a:lvl3pPr>
    <a:lvl4pPr marL="4831421" algn="l" defTabSz="3220947" rtl="0" eaLnBrk="1" latinLnBrk="0" hangingPunct="1">
      <a:defRPr sz="6311" kern="1200">
        <a:solidFill>
          <a:schemeClr val="tx1"/>
        </a:solidFill>
        <a:latin typeface="+mn-lt"/>
        <a:ea typeface="+mn-ea"/>
        <a:cs typeface="+mn-cs"/>
      </a:defRPr>
    </a:lvl4pPr>
    <a:lvl5pPr marL="6441894" algn="l" defTabSz="3220947" rtl="0" eaLnBrk="1" latinLnBrk="0" hangingPunct="1">
      <a:defRPr sz="6311" kern="1200">
        <a:solidFill>
          <a:schemeClr val="tx1"/>
        </a:solidFill>
        <a:latin typeface="+mn-lt"/>
        <a:ea typeface="+mn-ea"/>
        <a:cs typeface="+mn-cs"/>
      </a:defRPr>
    </a:lvl5pPr>
    <a:lvl6pPr marL="8052369" algn="l" defTabSz="3220947" rtl="0" eaLnBrk="1" latinLnBrk="0" hangingPunct="1">
      <a:defRPr sz="6311" kern="1200">
        <a:solidFill>
          <a:schemeClr val="tx1"/>
        </a:solidFill>
        <a:latin typeface="+mn-lt"/>
        <a:ea typeface="+mn-ea"/>
        <a:cs typeface="+mn-cs"/>
      </a:defRPr>
    </a:lvl6pPr>
    <a:lvl7pPr marL="9662843" algn="l" defTabSz="3220947" rtl="0" eaLnBrk="1" latinLnBrk="0" hangingPunct="1">
      <a:defRPr sz="6311" kern="1200">
        <a:solidFill>
          <a:schemeClr val="tx1"/>
        </a:solidFill>
        <a:latin typeface="+mn-lt"/>
        <a:ea typeface="+mn-ea"/>
        <a:cs typeface="+mn-cs"/>
      </a:defRPr>
    </a:lvl7pPr>
    <a:lvl8pPr marL="11273316" algn="l" defTabSz="3220947" rtl="0" eaLnBrk="1" latinLnBrk="0" hangingPunct="1">
      <a:defRPr sz="6311" kern="1200">
        <a:solidFill>
          <a:schemeClr val="tx1"/>
        </a:solidFill>
        <a:latin typeface="+mn-lt"/>
        <a:ea typeface="+mn-ea"/>
        <a:cs typeface="+mn-cs"/>
      </a:defRPr>
    </a:lvl8pPr>
    <a:lvl9pPr marL="12883790" algn="l" defTabSz="3220947" rtl="0" eaLnBrk="1" latinLnBrk="0" hangingPunct="1">
      <a:defRPr sz="6311" kern="1200">
        <a:solidFill>
          <a:schemeClr val="tx1"/>
        </a:solidFill>
        <a:latin typeface="+mn-lt"/>
        <a:ea typeface="+mn-ea"/>
        <a:cs typeface="+mn-cs"/>
      </a:defRPr>
    </a:lvl9pPr>
  </p:defaultTextStyle>
  <p:extLst>
    <p:ext uri="{EFAFB233-063F-42B5-8137-9DF3F51BA10A}">
      <p15:sldGuideLst xmlns:p15="http://schemas.microsoft.com/office/powerpoint/2012/main">
        <p15:guide id="1" pos="95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autoAdjust="0"/>
    <p:restoredTop sz="94664" autoAdjust="0"/>
  </p:normalViewPr>
  <p:slideViewPr>
    <p:cSldViewPr snapToGrid="0" snapToObjects="1" showGuides="1">
      <p:cViewPr>
        <p:scale>
          <a:sx n="50" d="100"/>
          <a:sy n="50" d="100"/>
        </p:scale>
        <p:origin x="-932" y="-4576"/>
      </p:cViewPr>
      <p:guideLst>
        <p:guide pos="9535"/>
        <p:guide orient="horz" pos="134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4/16/2022</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220947" rtl="0" eaLnBrk="1" latinLnBrk="0" hangingPunct="1">
      <a:defRPr sz="4256" kern="1200">
        <a:solidFill>
          <a:schemeClr val="tx1"/>
        </a:solidFill>
        <a:latin typeface="+mn-lt"/>
        <a:ea typeface="+mn-ea"/>
        <a:cs typeface="+mn-cs"/>
      </a:defRPr>
    </a:lvl1pPr>
    <a:lvl2pPr marL="1610474" algn="l" defTabSz="3220947" rtl="0" eaLnBrk="1" latinLnBrk="0" hangingPunct="1">
      <a:defRPr sz="4256" kern="1200">
        <a:solidFill>
          <a:schemeClr val="tx1"/>
        </a:solidFill>
        <a:latin typeface="+mn-lt"/>
        <a:ea typeface="+mn-ea"/>
        <a:cs typeface="+mn-cs"/>
      </a:defRPr>
    </a:lvl2pPr>
    <a:lvl3pPr marL="3220947" algn="l" defTabSz="3220947" rtl="0" eaLnBrk="1" latinLnBrk="0" hangingPunct="1">
      <a:defRPr sz="4256" kern="1200">
        <a:solidFill>
          <a:schemeClr val="tx1"/>
        </a:solidFill>
        <a:latin typeface="+mn-lt"/>
        <a:ea typeface="+mn-ea"/>
        <a:cs typeface="+mn-cs"/>
      </a:defRPr>
    </a:lvl3pPr>
    <a:lvl4pPr marL="4831421" algn="l" defTabSz="3220947" rtl="0" eaLnBrk="1" latinLnBrk="0" hangingPunct="1">
      <a:defRPr sz="4256" kern="1200">
        <a:solidFill>
          <a:schemeClr val="tx1"/>
        </a:solidFill>
        <a:latin typeface="+mn-lt"/>
        <a:ea typeface="+mn-ea"/>
        <a:cs typeface="+mn-cs"/>
      </a:defRPr>
    </a:lvl4pPr>
    <a:lvl5pPr marL="6441894" algn="l" defTabSz="3220947" rtl="0" eaLnBrk="1" latinLnBrk="0" hangingPunct="1">
      <a:defRPr sz="4256" kern="1200">
        <a:solidFill>
          <a:schemeClr val="tx1"/>
        </a:solidFill>
        <a:latin typeface="+mn-lt"/>
        <a:ea typeface="+mn-ea"/>
        <a:cs typeface="+mn-cs"/>
      </a:defRPr>
    </a:lvl5pPr>
    <a:lvl6pPr marL="8052369" algn="l" defTabSz="3220947" rtl="0" eaLnBrk="1" latinLnBrk="0" hangingPunct="1">
      <a:defRPr sz="4256" kern="1200">
        <a:solidFill>
          <a:schemeClr val="tx1"/>
        </a:solidFill>
        <a:latin typeface="+mn-lt"/>
        <a:ea typeface="+mn-ea"/>
        <a:cs typeface="+mn-cs"/>
      </a:defRPr>
    </a:lvl6pPr>
    <a:lvl7pPr marL="9662843" algn="l" defTabSz="3220947" rtl="0" eaLnBrk="1" latinLnBrk="0" hangingPunct="1">
      <a:defRPr sz="4256" kern="1200">
        <a:solidFill>
          <a:schemeClr val="tx1"/>
        </a:solidFill>
        <a:latin typeface="+mn-lt"/>
        <a:ea typeface="+mn-ea"/>
        <a:cs typeface="+mn-cs"/>
      </a:defRPr>
    </a:lvl7pPr>
    <a:lvl8pPr marL="11273316" algn="l" defTabSz="3220947" rtl="0" eaLnBrk="1" latinLnBrk="0" hangingPunct="1">
      <a:defRPr sz="4256" kern="1200">
        <a:solidFill>
          <a:schemeClr val="tx1"/>
        </a:solidFill>
        <a:latin typeface="+mn-lt"/>
        <a:ea typeface="+mn-ea"/>
        <a:cs typeface="+mn-cs"/>
      </a:defRPr>
    </a:lvl8pPr>
    <a:lvl9pPr marL="12883790" algn="l" defTabSz="3220947" rtl="0" eaLnBrk="1" latinLnBrk="0" hangingPunct="1">
      <a:defRPr sz="42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xmlns="" id="{AEBE95F2-8FA7-2546-83AF-1040DBA0D32B}"/>
              </a:ext>
            </a:extLst>
          </p:cNvPr>
          <p:cNvSpPr>
            <a:spLocks noGrp="1"/>
          </p:cNvSpPr>
          <p:nvPr>
            <p:ph type="body" sz="quarter" idx="12" hasCustomPrompt="1"/>
          </p:nvPr>
        </p:nvSpPr>
        <p:spPr>
          <a:xfrm>
            <a:off x="5557123" y="1200163"/>
            <a:ext cx="19160966" cy="1015663"/>
          </a:xfrm>
          <a:prstGeom prst="rect">
            <a:avLst/>
          </a:prstGeom>
        </p:spPr>
        <p:txBody>
          <a:bodyPr wrap="square">
            <a:spAutoFit/>
          </a:bodyPr>
          <a:lstStyle>
            <a:lvl1pPr marL="0" indent="0" algn="ctr">
              <a:buNone/>
              <a:defRPr sz="6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xmlns="" id="{EAE3AAE8-42A2-784C-966A-6B4ACC005641}"/>
              </a:ext>
            </a:extLst>
          </p:cNvPr>
          <p:cNvSpPr>
            <a:spLocks noGrp="1"/>
          </p:cNvSpPr>
          <p:nvPr>
            <p:ph type="body" sz="quarter" idx="11" hasCustomPrompt="1"/>
          </p:nvPr>
        </p:nvSpPr>
        <p:spPr>
          <a:xfrm>
            <a:off x="5557123" y="2488359"/>
            <a:ext cx="19160966" cy="769441"/>
          </a:xfrm>
          <a:prstGeom prst="rect">
            <a:avLst/>
          </a:prstGeom>
        </p:spPr>
        <p:txBody>
          <a:bodyPr wrap="square">
            <a:spAutoFit/>
          </a:bodyPr>
          <a:lstStyle>
            <a:lvl1pPr marL="0" indent="0" algn="ctr">
              <a:buNone/>
              <a:defRPr sz="4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xmlns="" id="{AFE2FE13-2061-394D-8341-D4351944200F}"/>
              </a:ext>
            </a:extLst>
          </p:cNvPr>
          <p:cNvSpPr>
            <a:spLocks noGrp="1"/>
          </p:cNvSpPr>
          <p:nvPr>
            <p:ph type="body" sz="quarter" idx="10" hasCustomPrompt="1"/>
          </p:nvPr>
        </p:nvSpPr>
        <p:spPr>
          <a:xfrm>
            <a:off x="5557123" y="3523054"/>
            <a:ext cx="19160966"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xmlns="" id="{D8A2F20E-A292-2F4C-8F52-FC621FF6A0B6}"/>
              </a:ext>
            </a:extLst>
          </p:cNvPr>
          <p:cNvSpPr>
            <a:spLocks noGrp="1"/>
          </p:cNvSpPr>
          <p:nvPr>
            <p:ph type="body" sz="quarter" idx="15" hasCustomPrompt="1"/>
          </p:nvPr>
        </p:nvSpPr>
        <p:spPr>
          <a:xfrm>
            <a:off x="508000" y="6396227"/>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xmlns="" id="{3002159E-7582-7245-9D29-0BFAE8BEFCB2}"/>
              </a:ext>
            </a:extLst>
          </p:cNvPr>
          <p:cNvSpPr>
            <a:spLocks noGrp="1"/>
          </p:cNvSpPr>
          <p:nvPr>
            <p:ph type="body" sz="quarter" idx="17" hasCustomPrompt="1"/>
          </p:nvPr>
        </p:nvSpPr>
        <p:spPr>
          <a:xfrm>
            <a:off x="507999" y="14867413"/>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xmlns="" id="{CA597D35-D81B-D34A-B4F2-1C872B4DF31B}"/>
              </a:ext>
            </a:extLst>
          </p:cNvPr>
          <p:cNvSpPr>
            <a:spLocks noGrp="1"/>
          </p:cNvSpPr>
          <p:nvPr>
            <p:ph type="body" sz="quarter" idx="18" hasCustomPrompt="1"/>
          </p:nvPr>
        </p:nvSpPr>
        <p:spPr>
          <a:xfrm>
            <a:off x="508001" y="27008446"/>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xmlns="" id="{D6A1EE7F-DDB3-9F4D-A4E2-4A5F38940EBC}"/>
              </a:ext>
            </a:extLst>
          </p:cNvPr>
          <p:cNvSpPr>
            <a:spLocks noGrp="1"/>
          </p:cNvSpPr>
          <p:nvPr>
            <p:ph type="body" sz="quarter" idx="19" hasCustomPrompt="1"/>
          </p:nvPr>
        </p:nvSpPr>
        <p:spPr>
          <a:xfrm>
            <a:off x="15405100" y="63962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xmlns="" id="{D80993D3-B3B0-F443-8615-7620A5A3B055}"/>
              </a:ext>
            </a:extLst>
          </p:cNvPr>
          <p:cNvSpPr>
            <a:spLocks noGrp="1"/>
          </p:cNvSpPr>
          <p:nvPr>
            <p:ph type="body" sz="quarter" idx="20" hasCustomPrompt="1"/>
          </p:nvPr>
        </p:nvSpPr>
        <p:spPr>
          <a:xfrm>
            <a:off x="15405100" y="21001771"/>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xmlns="" id="{B140C04A-DE39-B54E-AB36-B1D37D58FAEF}"/>
              </a:ext>
            </a:extLst>
          </p:cNvPr>
          <p:cNvSpPr>
            <a:spLocks noGrp="1"/>
          </p:cNvSpPr>
          <p:nvPr>
            <p:ph type="body" sz="quarter" idx="21" hasCustomPrompt="1"/>
          </p:nvPr>
        </p:nvSpPr>
        <p:spPr>
          <a:xfrm>
            <a:off x="15405100" y="319266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xmlns="" id="{6366A331-A689-5A4F-A8D4-53EACF0967C2}"/>
              </a:ext>
            </a:extLst>
          </p:cNvPr>
          <p:cNvSpPr>
            <a:spLocks noGrp="1"/>
          </p:cNvSpPr>
          <p:nvPr>
            <p:ph type="body" sz="quarter" idx="22" hasCustomPrompt="1"/>
          </p:nvPr>
        </p:nvSpPr>
        <p:spPr>
          <a:xfrm>
            <a:off x="15405101" y="38420760"/>
            <a:ext cx="14401800"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xmlns="" id="{921A4F06-102A-0141-8617-F2DE7E84E7ED}"/>
              </a:ext>
            </a:extLst>
          </p:cNvPr>
          <p:cNvSpPr>
            <a:spLocks noGrp="1"/>
          </p:cNvSpPr>
          <p:nvPr>
            <p:ph type="body" sz="quarter" idx="28" hasCustomPrompt="1"/>
          </p:nvPr>
        </p:nvSpPr>
        <p:spPr>
          <a:xfrm>
            <a:off x="15405102" y="39078333"/>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xmlns="" id="{2BC051F3-F69F-D24D-BAEE-DDBBA835BBDC}"/>
              </a:ext>
            </a:extLst>
          </p:cNvPr>
          <p:cNvSpPr>
            <a:spLocks noGrp="1"/>
          </p:cNvSpPr>
          <p:nvPr>
            <p:ph type="body" sz="quarter" idx="29" hasCustomPrompt="1"/>
          </p:nvPr>
        </p:nvSpPr>
        <p:spPr>
          <a:xfrm>
            <a:off x="15405102" y="3257295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xmlns="" id="{BC2DD420-BCE1-4F48-A305-848DEC0E2496}"/>
              </a:ext>
            </a:extLst>
          </p:cNvPr>
          <p:cNvSpPr>
            <a:spLocks noGrp="1"/>
          </p:cNvSpPr>
          <p:nvPr>
            <p:ph type="body" sz="quarter" idx="30" hasCustomPrompt="1"/>
          </p:nvPr>
        </p:nvSpPr>
        <p:spPr>
          <a:xfrm>
            <a:off x="15405102" y="21678206"/>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xmlns="" id="{629347EC-91F7-174D-A1DD-17C1EF6C82B8}"/>
              </a:ext>
            </a:extLst>
          </p:cNvPr>
          <p:cNvSpPr>
            <a:spLocks noGrp="1"/>
          </p:cNvSpPr>
          <p:nvPr>
            <p:ph type="body" sz="quarter" idx="31" hasCustomPrompt="1"/>
          </p:nvPr>
        </p:nvSpPr>
        <p:spPr>
          <a:xfrm>
            <a:off x="15405102"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xmlns="" id="{00B7F8EC-18BD-2144-BBFB-966E9A6308A8}"/>
              </a:ext>
            </a:extLst>
          </p:cNvPr>
          <p:cNvSpPr>
            <a:spLocks noGrp="1"/>
          </p:cNvSpPr>
          <p:nvPr>
            <p:ph type="body" sz="quarter" idx="32" hasCustomPrompt="1"/>
          </p:nvPr>
        </p:nvSpPr>
        <p:spPr>
          <a:xfrm>
            <a:off x="488157"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xmlns="" id="{2C980A99-7B1E-474D-AD4F-00674F77B75E}"/>
              </a:ext>
            </a:extLst>
          </p:cNvPr>
          <p:cNvSpPr>
            <a:spLocks noGrp="1"/>
          </p:cNvSpPr>
          <p:nvPr>
            <p:ph type="body" sz="quarter" idx="33" hasCustomPrompt="1"/>
          </p:nvPr>
        </p:nvSpPr>
        <p:spPr>
          <a:xfrm>
            <a:off x="508005" y="1554024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xmlns="" id="{212F7E6B-2F3F-C64E-A454-D44CEAACEACB}"/>
              </a:ext>
            </a:extLst>
          </p:cNvPr>
          <p:cNvSpPr>
            <a:spLocks noGrp="1"/>
          </p:cNvSpPr>
          <p:nvPr>
            <p:ph type="body" sz="quarter" idx="34" hasCustomPrompt="1"/>
          </p:nvPr>
        </p:nvSpPr>
        <p:spPr>
          <a:xfrm>
            <a:off x="508005" y="27654777"/>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3773" userDrawn="1">
          <p15:clr>
            <a:srgbClr val="FBAE40"/>
          </p15:clr>
        </p15:guide>
        <p15:guide id="2" pos="320" userDrawn="1">
          <p15:clr>
            <a:srgbClr val="FBAE40"/>
          </p15:clr>
        </p15:guide>
        <p15:guide id="3" orient="horz" pos="26154" userDrawn="1">
          <p15:clr>
            <a:srgbClr val="FBAE40"/>
          </p15:clr>
        </p15:guide>
        <p15:guide id="4" pos="9392" userDrawn="1">
          <p15:clr>
            <a:srgbClr val="FBAE40"/>
          </p15:clr>
        </p15:guide>
        <p15:guide id="5" pos="9704" userDrawn="1">
          <p15:clr>
            <a:srgbClr val="FBAE40"/>
          </p15:clr>
        </p15:guide>
        <p15:guide id="6" pos="187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xmlns=""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xmlns=""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xmlns=""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xmlns=""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xmlns=""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graphicFrame>
        <p:nvGraphicFramePr>
          <p:cNvPr id="8" name="Table 7">
            <a:extLst>
              <a:ext uri="{FF2B5EF4-FFF2-40B4-BE49-F238E27FC236}">
                <a16:creationId xmlns:a16="http://schemas.microsoft.com/office/drawing/2014/main" xmlns="" id="{5C84E708-73AD-EE4F-B41A-6FF6A1A465D2}"/>
              </a:ext>
            </a:extLst>
          </p:cNvPr>
          <p:cNvGraphicFramePr>
            <a:graphicFrameLocks noGrp="1"/>
          </p:cNvGraphicFramePr>
          <p:nvPr userDrawn="1">
            <p:extLst>
              <p:ext uri="{D42A27DB-BD31-4B8C-83A1-F6EECF244321}">
                <p14:modId xmlns:p14="http://schemas.microsoft.com/office/powerpoint/2010/main" val="2712292891"/>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xmlns="" val="20000"/>
                    </a:ext>
                  </a:extLst>
                </a:gridCol>
                <a:gridCol w="7173661">
                  <a:extLst>
                    <a:ext uri="{9D8B030D-6E8A-4147-A177-3AD203B41FA5}">
                      <a16:colId xmlns:a16="http://schemas.microsoft.com/office/drawing/2014/main" xmlns=""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r>
                        <a:rPr lang="en-US" sz="2800" dirty="0">
                          <a:solidFill>
                            <a:schemeClr val="bg1"/>
                          </a:solidFill>
                          <a:latin typeface="Arial" panose="020B0604020202020204" pitchFamily="34" charset="0"/>
                          <a:cs typeface="Arial" panose="020B0604020202020204" pitchFamily="34" charset="0"/>
                        </a:rPr>
                        <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r>
                        <a:rPr lang="en-US" sz="2800" b="0" baseline="0" dirty="0">
                          <a:solidFill>
                            <a:srgbClr val="FFC000"/>
                          </a:solidFill>
                          <a:latin typeface="Arial" panose="020B0604020202020204" pitchFamily="34" charset="0"/>
                          <a:cs typeface="Arial" panose="020B0604020202020204" pitchFamily="34" charset="0"/>
                        </a:rPr>
                        <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r>
                        <a:rPr lang="en-US" sz="2800" b="0" baseline="0" dirty="0">
                          <a:solidFill>
                            <a:srgbClr val="FFC000"/>
                          </a:solidFill>
                          <a:latin typeface="Arial" panose="020B0604020202020204" pitchFamily="34" charset="0"/>
                          <a:cs typeface="Arial" panose="020B0604020202020204" pitchFamily="34" charset="0"/>
                        </a:rPr>
                        <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1" name="Table 10">
            <a:extLst>
              <a:ext uri="{FF2B5EF4-FFF2-40B4-BE49-F238E27FC236}">
                <a16:creationId xmlns:a16="http://schemas.microsoft.com/office/drawing/2014/main" xmlns="" id="{6A320EB1-2D21-F943-8508-420FB023FF9F}"/>
              </a:ext>
            </a:extLst>
          </p:cNvPr>
          <p:cNvGraphicFramePr>
            <a:graphicFrameLocks noGrp="1"/>
          </p:cNvGraphicFramePr>
          <p:nvPr userDrawn="1">
            <p:extLst>
              <p:ext uri="{D42A27DB-BD31-4B8C-83A1-F6EECF244321}">
                <p14:modId xmlns:p14="http://schemas.microsoft.com/office/powerpoint/2010/main" val="2276734207"/>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xmlns="" val="20000"/>
                    </a:ext>
                  </a:extLst>
                </a:gridCol>
                <a:gridCol w="1486295">
                  <a:extLst>
                    <a:ext uri="{9D8B030D-6E8A-4147-A177-3AD203B41FA5}">
                      <a16:colId xmlns:a16="http://schemas.microsoft.com/office/drawing/2014/main" xmlns="" val="764104496"/>
                    </a:ext>
                  </a:extLst>
                </a:gridCol>
                <a:gridCol w="6174325">
                  <a:extLst>
                    <a:ext uri="{9D8B030D-6E8A-4147-A177-3AD203B41FA5}">
                      <a16:colId xmlns:a16="http://schemas.microsoft.com/office/drawing/2014/main" xmlns=""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xmlns=""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
                      </a: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r>
                        <a:rPr lang="en-US" sz="2400" dirty="0">
                          <a:solidFill>
                            <a:schemeClr val="bg1">
                              <a:lumMod val="85000"/>
                            </a:schemeClr>
                          </a:solidFill>
                          <a:latin typeface="Arial"/>
                          <a:cs typeface="Arial"/>
                        </a:rPr>
                        <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xmlns=""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xmlns=""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xmlns=""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xmlns=""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xmlns=""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Tree>
    <p:extLst>
      <p:ext uri="{BB962C8B-B14F-4D97-AF65-F5344CB8AC3E}">
        <p14:creationId xmlns:p14="http://schemas.microsoft.com/office/powerpoint/2010/main" val="177212709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a:xfrm>
            <a:off x="5557123" y="3523054"/>
            <a:ext cx="19160966" cy="1175706"/>
          </a:xfrm>
        </p:spPr>
        <p:txBody>
          <a:bodyPr/>
          <a:lstStyle/>
          <a:p>
            <a:r>
              <a:rPr lang="en-US" altLang="zh-CN" sz="3200" baseline="30000" dirty="0" smtClean="0"/>
              <a:t>1 </a:t>
            </a:r>
            <a:r>
              <a:rPr lang="en-US" altLang="zh-CN" sz="3200" dirty="0" smtClean="0"/>
              <a:t>Huawei </a:t>
            </a:r>
            <a:r>
              <a:rPr lang="en-US" altLang="zh-CN" sz="3200" dirty="0"/>
              <a:t>Noah’s Ark Lab</a:t>
            </a:r>
          </a:p>
          <a:p>
            <a:r>
              <a:rPr lang="en-US" altLang="zh-CN" sz="3200" baseline="30000" dirty="0"/>
              <a:t>2</a:t>
            </a:r>
            <a:r>
              <a:rPr lang="en-US" altLang="zh-CN" sz="3200" dirty="0"/>
              <a:t> AI Application Research Center (</a:t>
            </a:r>
            <a:r>
              <a:rPr lang="en-US" altLang="zh-CN" sz="3200" dirty="0" smtClean="0"/>
              <a:t>AARC), Huawei </a:t>
            </a:r>
            <a:r>
              <a:rPr lang="en-US" altLang="zh-CN" sz="3200" dirty="0"/>
              <a:t>Technologies Co., Ltd</a:t>
            </a:r>
            <a:endParaRPr lang="zh-CN" altLang="en-US" sz="3200" dirty="0"/>
          </a:p>
        </p:txBody>
      </p:sp>
      <p:sp>
        <p:nvSpPr>
          <p:cNvPr id="20" name="文本占位符 19"/>
          <p:cNvSpPr>
            <a:spLocks noGrp="1"/>
          </p:cNvSpPr>
          <p:nvPr>
            <p:ph type="body" sz="quarter" idx="11"/>
          </p:nvPr>
        </p:nvSpPr>
        <p:spPr>
          <a:xfrm>
            <a:off x="5557123" y="2488359"/>
            <a:ext cx="19160966" cy="707886"/>
          </a:xfrm>
        </p:spPr>
        <p:txBody>
          <a:bodyPr/>
          <a:lstStyle/>
          <a:p>
            <a:r>
              <a:rPr lang="en-US" altLang="zh-CN" sz="4000" dirty="0" err="1"/>
              <a:t>Shuang</a:t>
            </a:r>
            <a:r>
              <a:rPr lang="en-US" altLang="zh-CN" sz="4000" dirty="0"/>
              <a:t> Liu</a:t>
            </a:r>
            <a:r>
              <a:rPr lang="en-US" altLang="zh-CN" sz="4000" baseline="30000" dirty="0"/>
              <a:t>1</a:t>
            </a:r>
            <a:r>
              <a:rPr lang="en-US" altLang="zh-CN" sz="4000" dirty="0"/>
              <a:t>, Dong Wang</a:t>
            </a:r>
            <a:r>
              <a:rPr lang="en-US" altLang="zh-CN" sz="4000" baseline="30000" dirty="0"/>
              <a:t>2</a:t>
            </a:r>
            <a:r>
              <a:rPr lang="en-US" altLang="zh-CN" sz="4000" dirty="0"/>
              <a:t>, </a:t>
            </a:r>
            <a:r>
              <a:rPr lang="en-US" altLang="zh-CN" sz="4000" dirty="0" err="1"/>
              <a:t>Xiaoguang</a:t>
            </a:r>
            <a:r>
              <a:rPr lang="en-US" altLang="zh-CN" sz="4000" dirty="0"/>
              <a:t> Li</a:t>
            </a:r>
            <a:r>
              <a:rPr lang="en-US" altLang="zh-CN" sz="4000" baseline="30000" dirty="0"/>
              <a:t>1</a:t>
            </a:r>
            <a:r>
              <a:rPr lang="en-US" altLang="zh-CN" sz="4000" dirty="0"/>
              <a:t>, </a:t>
            </a:r>
            <a:r>
              <a:rPr lang="en-US" altLang="zh-CN" sz="4000" dirty="0" err="1"/>
              <a:t>Minghui</a:t>
            </a:r>
            <a:r>
              <a:rPr lang="en-US" altLang="zh-CN" sz="4000" dirty="0"/>
              <a:t> Huang</a:t>
            </a:r>
            <a:r>
              <a:rPr lang="en-US" altLang="zh-CN" sz="4000" baseline="30000" dirty="0"/>
              <a:t>2</a:t>
            </a:r>
            <a:r>
              <a:rPr lang="en-US" altLang="zh-CN" sz="4000" dirty="0"/>
              <a:t>, </a:t>
            </a:r>
            <a:r>
              <a:rPr lang="en-US" altLang="zh-CN" sz="4000" dirty="0" err="1"/>
              <a:t>Meizhen</a:t>
            </a:r>
            <a:r>
              <a:rPr lang="en-US" altLang="zh-CN" sz="4000" dirty="0"/>
              <a:t> Ding</a:t>
            </a:r>
            <a:r>
              <a:rPr lang="en-US" altLang="zh-CN" sz="4000" baseline="30000" dirty="0"/>
              <a:t>2</a:t>
            </a:r>
          </a:p>
        </p:txBody>
      </p:sp>
      <p:sp>
        <p:nvSpPr>
          <p:cNvPr id="21" name="文本占位符 20"/>
          <p:cNvSpPr>
            <a:spLocks noGrp="1"/>
          </p:cNvSpPr>
          <p:nvPr>
            <p:ph type="body" sz="quarter" idx="12"/>
          </p:nvPr>
        </p:nvSpPr>
        <p:spPr>
          <a:xfrm>
            <a:off x="2149642" y="1200163"/>
            <a:ext cx="26148631" cy="1754326"/>
          </a:xfrm>
        </p:spPr>
        <p:txBody>
          <a:bodyPr/>
          <a:lstStyle/>
          <a:p>
            <a:r>
              <a:rPr lang="en-US" altLang="zh-CN" sz="5400" dirty="0"/>
              <a:t>A Copy-Augmented Generative Model for Open-Domain </a:t>
            </a:r>
            <a:r>
              <a:rPr lang="en-US" altLang="zh-CN" sz="5400" dirty="0" smtClean="0"/>
              <a:t>Question Answering</a:t>
            </a:r>
            <a:endParaRPr lang="zh-CN" altLang="en-US" sz="5400" dirty="0"/>
          </a:p>
        </p:txBody>
      </p:sp>
      <p:sp>
        <p:nvSpPr>
          <p:cNvPr id="22" name="文本占位符 21"/>
          <p:cNvSpPr>
            <a:spLocks noGrp="1"/>
          </p:cNvSpPr>
          <p:nvPr>
            <p:ph type="body" sz="quarter" idx="15"/>
          </p:nvPr>
        </p:nvSpPr>
        <p:spPr>
          <a:xfrm>
            <a:off x="508000" y="6396227"/>
            <a:ext cx="14381955" cy="646331"/>
          </a:xfrm>
          <a:noFill/>
        </p:spPr>
        <p:txBody>
          <a:bodyPr/>
          <a:lstStyle/>
          <a:p>
            <a:r>
              <a:rPr lang="en-US" altLang="zh-CN" dirty="0" smtClean="0"/>
              <a:t>Introduction</a:t>
            </a:r>
            <a:endParaRPr lang="zh-CN" altLang="en-US" dirty="0"/>
          </a:p>
        </p:txBody>
      </p:sp>
      <p:sp>
        <p:nvSpPr>
          <p:cNvPr id="23" name="文本占位符 22"/>
          <p:cNvSpPr>
            <a:spLocks noGrp="1"/>
          </p:cNvSpPr>
          <p:nvPr>
            <p:ph type="body" sz="quarter" idx="17"/>
          </p:nvPr>
        </p:nvSpPr>
        <p:spPr>
          <a:xfrm>
            <a:off x="508000" y="21293149"/>
            <a:ext cx="14381955" cy="646331"/>
          </a:xfrm>
        </p:spPr>
        <p:txBody>
          <a:bodyPr/>
          <a:lstStyle/>
          <a:p>
            <a:r>
              <a:rPr lang="en-US" altLang="zh-CN" dirty="0" smtClean="0"/>
              <a:t>Our Method</a:t>
            </a:r>
            <a:endParaRPr lang="zh-CN" altLang="en-US" dirty="0"/>
          </a:p>
        </p:txBody>
      </p:sp>
      <p:sp>
        <p:nvSpPr>
          <p:cNvPr id="25" name="文本占位符 24"/>
          <p:cNvSpPr>
            <a:spLocks noGrp="1"/>
          </p:cNvSpPr>
          <p:nvPr>
            <p:ph type="body" sz="quarter" idx="19"/>
          </p:nvPr>
        </p:nvSpPr>
        <p:spPr/>
        <p:txBody>
          <a:bodyPr/>
          <a:lstStyle/>
          <a:p>
            <a:r>
              <a:rPr lang="en-US" altLang="zh-CN" dirty="0" smtClean="0"/>
              <a:t>Results</a:t>
            </a:r>
            <a:endParaRPr lang="zh-CN" altLang="en-US" dirty="0"/>
          </a:p>
        </p:txBody>
      </p:sp>
      <p:sp>
        <p:nvSpPr>
          <p:cNvPr id="27" name="文本占位符 26"/>
          <p:cNvSpPr>
            <a:spLocks noGrp="1"/>
          </p:cNvSpPr>
          <p:nvPr>
            <p:ph type="body" sz="quarter" idx="21"/>
          </p:nvPr>
        </p:nvSpPr>
        <p:spPr>
          <a:xfrm>
            <a:off x="15405098" y="36899652"/>
            <a:ext cx="14401802" cy="646331"/>
          </a:xfrm>
        </p:spPr>
        <p:txBody>
          <a:bodyPr/>
          <a:lstStyle/>
          <a:p>
            <a:r>
              <a:rPr lang="en-US" altLang="zh-CN" dirty="0"/>
              <a:t>Conclusion</a:t>
            </a:r>
            <a:endParaRPr lang="zh-CN" altLang="en-US" dirty="0"/>
          </a:p>
        </p:txBody>
      </p:sp>
      <p:sp>
        <p:nvSpPr>
          <p:cNvPr id="30" name="文本占位符 29"/>
          <p:cNvSpPr>
            <a:spLocks noGrp="1"/>
          </p:cNvSpPr>
          <p:nvPr>
            <p:ph type="body" sz="quarter" idx="29"/>
          </p:nvPr>
        </p:nvSpPr>
        <p:spPr>
          <a:xfrm>
            <a:off x="15405102" y="37545981"/>
            <a:ext cx="14401798" cy="3970318"/>
          </a:xfrm>
        </p:spPr>
        <p:txBody>
          <a:bodyPr/>
          <a:lstStyle/>
          <a:p>
            <a:pPr>
              <a:lnSpc>
                <a:spcPct val="150000"/>
              </a:lnSpc>
            </a:pPr>
            <a:r>
              <a:rPr lang="en-US" altLang="zh-CN" dirty="0"/>
              <a:t>We propose a novel </a:t>
            </a:r>
            <a:r>
              <a:rPr lang="en-US" altLang="zh-CN" dirty="0" err="1">
                <a:solidFill>
                  <a:srgbClr val="C00000"/>
                </a:solidFill>
              </a:rPr>
              <a:t>FiD</a:t>
            </a:r>
            <a:r>
              <a:rPr lang="en-US" altLang="zh-CN" dirty="0">
                <a:solidFill>
                  <a:srgbClr val="C00000"/>
                </a:solidFill>
              </a:rPr>
              <a:t>-PGN approach </a:t>
            </a:r>
            <a:r>
              <a:rPr lang="en-US" altLang="zh-CN" dirty="0"/>
              <a:t>for the reader module of ODQA under the standard retriever-reader framework. </a:t>
            </a:r>
            <a:r>
              <a:rPr lang="en-US" altLang="zh-CN" dirty="0" smtClean="0"/>
              <a:t>Specifically, we </a:t>
            </a:r>
            <a:r>
              <a:rPr lang="en-US" altLang="zh-CN" dirty="0"/>
              <a:t>integrate </a:t>
            </a:r>
            <a:r>
              <a:rPr lang="en-US" altLang="zh-CN" dirty="0">
                <a:solidFill>
                  <a:srgbClr val="C00000"/>
                </a:solidFill>
              </a:rPr>
              <a:t>a pointer network </a:t>
            </a:r>
            <a:r>
              <a:rPr lang="en-US" altLang="zh-CN" dirty="0"/>
              <a:t>into the </a:t>
            </a:r>
            <a:r>
              <a:rPr lang="en-US" altLang="zh-CN" dirty="0" err="1"/>
              <a:t>FiD</a:t>
            </a:r>
            <a:r>
              <a:rPr lang="en-US" altLang="zh-CN" dirty="0"/>
              <a:t> </a:t>
            </a:r>
            <a:r>
              <a:rPr lang="en-US" altLang="zh-CN" dirty="0" smtClean="0"/>
              <a:t>reader to </a:t>
            </a:r>
            <a:r>
              <a:rPr lang="en-US" altLang="zh-CN" dirty="0"/>
              <a:t>allow the model to directly select words from </a:t>
            </a:r>
            <a:r>
              <a:rPr lang="en-US" altLang="zh-CN" dirty="0" smtClean="0"/>
              <a:t>the retrieved </a:t>
            </a:r>
            <a:r>
              <a:rPr lang="en-US" altLang="zh-CN" dirty="0"/>
              <a:t>passages. Experimental results show </a:t>
            </a:r>
            <a:r>
              <a:rPr lang="en-US" altLang="zh-CN" dirty="0" smtClean="0"/>
              <a:t>that our </a:t>
            </a:r>
            <a:r>
              <a:rPr lang="en-US" altLang="zh-CN" dirty="0"/>
              <a:t>model outperforms </a:t>
            </a:r>
            <a:r>
              <a:rPr lang="en-US" altLang="zh-CN" dirty="0" err="1"/>
              <a:t>FiD</a:t>
            </a:r>
            <a:r>
              <a:rPr lang="en-US" altLang="zh-CN" dirty="0"/>
              <a:t>-KD on two </a:t>
            </a:r>
            <a:r>
              <a:rPr lang="en-US" altLang="zh-CN" dirty="0" smtClean="0"/>
              <a:t>benchmark datasets </a:t>
            </a:r>
            <a:r>
              <a:rPr lang="en-US" altLang="zh-CN" dirty="0"/>
              <a:t>under the same setting, demonstrating </a:t>
            </a:r>
            <a:r>
              <a:rPr lang="en-US" altLang="zh-CN" dirty="0" smtClean="0"/>
              <a:t>the advantages </a:t>
            </a:r>
            <a:r>
              <a:rPr lang="en-US" altLang="zh-CN" dirty="0"/>
              <a:t>of our method.</a:t>
            </a:r>
            <a:endParaRPr lang="zh-CN" altLang="en-US" dirty="0"/>
          </a:p>
        </p:txBody>
      </p:sp>
      <mc:AlternateContent xmlns:mc="http://schemas.openxmlformats.org/markup-compatibility/2006">
        <mc:Choice xmlns:a14="http://schemas.microsoft.com/office/drawing/2010/main" Requires="a14">
          <p:sp>
            <p:nvSpPr>
              <p:cNvPr id="31" name="文本占位符 30"/>
              <p:cNvSpPr>
                <a:spLocks noGrp="1"/>
              </p:cNvSpPr>
              <p:nvPr>
                <p:ph type="body" sz="quarter" idx="30"/>
              </p:nvPr>
            </p:nvSpPr>
            <p:spPr>
              <a:xfrm>
                <a:off x="15405102" y="15032445"/>
                <a:ext cx="14401798" cy="4934684"/>
              </a:xfrm>
            </p:spPr>
            <p:txBody>
              <a:bodyPr/>
              <a:lstStyle/>
              <a:p>
                <a:pPr>
                  <a:lnSpc>
                    <a:spcPct val="150000"/>
                  </a:lnSpc>
                </a:pPr>
                <a:r>
                  <a:rPr lang="en-US" altLang="zh-CN" b="1" dirty="0"/>
                  <a:t>Generation </a:t>
                </a:r>
                <a:r>
                  <a:rPr lang="en-US" altLang="zh-CN" b="1" dirty="0" smtClean="0"/>
                  <a:t>Probability</a:t>
                </a:r>
              </a:p>
              <a:p>
                <a:pPr marL="457200" indent="-457200">
                  <a:lnSpc>
                    <a:spcPct val="150000"/>
                  </a:lnSpc>
                  <a:buFont typeface="Wingdings" panose="05000000000000000000" pitchFamily="2" charset="2"/>
                  <a:buChar char="l"/>
                </a:pPr>
                <a14:m>
                  <m:oMath xmlns:m="http://schemas.openxmlformats.org/officeDocument/2006/math">
                    <m:sSub>
                      <m:sSubPr>
                        <m:ctrlPr>
                          <a:rPr lang="en-US" altLang="zh-CN" i="1">
                            <a:solidFill>
                              <a:srgbClr val="1D1D1A"/>
                            </a:solidFill>
                            <a:latin typeface="Cambria Math" panose="02040503050406030204" pitchFamily="18" charset="0"/>
                            <a:cs typeface="+mn-ea"/>
                            <a:sym typeface="+mn-lt"/>
                          </a:rPr>
                        </m:ctrlPr>
                      </m:sSubPr>
                      <m:e>
                        <m:r>
                          <a:rPr lang="en-US" altLang="zh-CN">
                            <a:solidFill>
                              <a:srgbClr val="1D1D1A"/>
                            </a:solidFill>
                            <a:latin typeface="Cambria Math" panose="02040503050406030204" pitchFamily="18" charset="0"/>
                            <a:cs typeface="+mn-ea"/>
                            <a:sym typeface="+mn-lt"/>
                          </a:rPr>
                          <m:t>𝑝</m:t>
                        </m:r>
                      </m:e>
                      <m:sub>
                        <m:r>
                          <a:rPr lang="en-US" altLang="zh-CN">
                            <a:solidFill>
                              <a:srgbClr val="1D1D1A"/>
                            </a:solidFill>
                            <a:latin typeface="Cambria Math" panose="02040503050406030204" pitchFamily="18" charset="0"/>
                            <a:cs typeface="+mn-ea"/>
                            <a:sym typeface="+mn-lt"/>
                          </a:rPr>
                          <m:t>𝑔𝑒𝑛</m:t>
                        </m:r>
                      </m:sub>
                    </m:sSub>
                  </m:oMath>
                </a14:m>
                <a:r>
                  <a:rPr lang="en-US" altLang="zh-CN" dirty="0">
                    <a:solidFill>
                      <a:srgbClr val="1D1D1A"/>
                    </a:solidFill>
                    <a:cs typeface="+mn-ea"/>
                    <a:sym typeface="+mn-lt"/>
                  </a:rPr>
                  <a:t> in TriviaQA is always higher than in </a:t>
                </a:r>
                <a:r>
                  <a:rPr lang="en-US" altLang="zh-CN" dirty="0" smtClean="0">
                    <a:solidFill>
                      <a:srgbClr val="1D1D1A"/>
                    </a:solidFill>
                    <a:cs typeface="+mn-ea"/>
                    <a:sym typeface="+mn-lt"/>
                  </a:rPr>
                  <a:t>NQ.</a:t>
                </a:r>
                <a:endParaRPr lang="en-US" altLang="zh-CN" dirty="0">
                  <a:solidFill>
                    <a:srgbClr val="1D1D1A"/>
                  </a:solidFill>
                  <a:cs typeface="+mn-ea"/>
                  <a:sym typeface="+mn-lt"/>
                </a:endParaRPr>
              </a:p>
              <a:p>
                <a:pPr marL="457200" indent="-457200">
                  <a:lnSpc>
                    <a:spcPct val="150000"/>
                  </a:lnSpc>
                  <a:buFont typeface="Wingdings" panose="05000000000000000000" pitchFamily="2" charset="2"/>
                  <a:buChar char="l"/>
                </a:pPr>
                <a:r>
                  <a:rPr lang="en-US" altLang="zh-CN" dirty="0" smtClean="0">
                    <a:solidFill>
                      <a:srgbClr val="1D1D1A"/>
                    </a:solidFill>
                    <a:cs typeface="+mn-ea"/>
                    <a:sym typeface="+mn-lt"/>
                  </a:rPr>
                  <a:t>As </a:t>
                </a:r>
                <a:r>
                  <a:rPr lang="en-US" altLang="zh-CN" dirty="0">
                    <a:solidFill>
                      <a:srgbClr val="1D1D1A"/>
                    </a:solidFill>
                    <a:cs typeface="+mn-ea"/>
                    <a:sym typeface="+mn-lt"/>
                  </a:rPr>
                  <a:t>stated in </a:t>
                </a:r>
                <a:r>
                  <a:rPr lang="en-US" altLang="zh-CN" dirty="0" smtClean="0">
                    <a:solidFill>
                      <a:srgbClr val="1D1D1A"/>
                    </a:solidFill>
                    <a:cs typeface="+mn-ea"/>
                    <a:sym typeface="+mn-lt"/>
                  </a:rPr>
                  <a:t>Rogers </a:t>
                </a:r>
                <a:r>
                  <a:rPr lang="en-US" altLang="zh-CN" dirty="0">
                    <a:solidFill>
                      <a:srgbClr val="1D1D1A"/>
                    </a:solidFill>
                    <a:cs typeface="+mn-ea"/>
                    <a:sym typeface="+mn-lt"/>
                  </a:rPr>
                  <a:t>et al. (2021</a:t>
                </a:r>
                <a:r>
                  <a:rPr lang="en-US" altLang="zh-CN" dirty="0" smtClean="0">
                    <a:solidFill>
                      <a:srgbClr val="1D1D1A"/>
                    </a:solidFill>
                    <a:cs typeface="+mn-ea"/>
                    <a:sym typeface="+mn-lt"/>
                  </a:rPr>
                  <a:t>), </a:t>
                </a:r>
                <a:r>
                  <a:rPr lang="en-US" altLang="zh-CN" dirty="0">
                    <a:solidFill>
                      <a:srgbClr val="1D1D1A"/>
                    </a:solidFill>
                    <a:cs typeface="+mn-ea"/>
                    <a:sym typeface="+mn-lt"/>
                  </a:rPr>
                  <a:t>Trivia questions are more like </a:t>
                </a:r>
                <a:r>
                  <a:rPr lang="en-US" altLang="zh-CN" dirty="0">
                    <a:cs typeface="+mn-ea"/>
                    <a:sym typeface="+mn-lt"/>
                  </a:rPr>
                  <a:t>probing </a:t>
                </a:r>
                <a:r>
                  <a:rPr lang="en-US" altLang="zh-CN" dirty="0" smtClean="0">
                    <a:cs typeface="+mn-ea"/>
                    <a:sym typeface="+mn-lt"/>
                  </a:rPr>
                  <a:t>questions</a:t>
                </a:r>
                <a:r>
                  <a:rPr lang="en-US" altLang="zh-CN" dirty="0" smtClean="0">
                    <a:solidFill>
                      <a:srgbClr val="1D1D1A"/>
                    </a:solidFill>
                    <a:cs typeface="+mn-ea"/>
                    <a:sym typeface="+mn-lt"/>
                  </a:rPr>
                  <a:t>. Compared </a:t>
                </a:r>
                <a:r>
                  <a:rPr lang="en-US" altLang="zh-CN" dirty="0">
                    <a:solidFill>
                      <a:srgbClr val="1D1D1A"/>
                    </a:solidFill>
                    <a:cs typeface="+mn-ea"/>
                    <a:sym typeface="+mn-lt"/>
                  </a:rPr>
                  <a:t>to the information-seeking questions </a:t>
                </a:r>
                <a:r>
                  <a:rPr lang="en-US" altLang="zh-CN" dirty="0" smtClean="0">
                    <a:solidFill>
                      <a:srgbClr val="1D1D1A"/>
                    </a:solidFill>
                    <a:cs typeface="+mn-ea"/>
                    <a:sym typeface="+mn-lt"/>
                  </a:rPr>
                  <a:t>in NQ</a:t>
                </a:r>
                <a:r>
                  <a:rPr lang="en-US" altLang="zh-CN" dirty="0">
                    <a:solidFill>
                      <a:srgbClr val="1D1D1A"/>
                    </a:solidFill>
                    <a:cs typeface="+mn-ea"/>
                    <a:sym typeface="+mn-lt"/>
                  </a:rPr>
                  <a:t>, probing questions tend to need more </a:t>
                </a:r>
                <a:r>
                  <a:rPr lang="en-US" altLang="zh-CN" dirty="0" smtClean="0">
                    <a:solidFill>
                      <a:srgbClr val="1D1D1A"/>
                    </a:solidFill>
                    <a:cs typeface="+mn-ea"/>
                    <a:sym typeface="+mn-lt"/>
                  </a:rPr>
                  <a:t>complex reasoning.</a:t>
                </a:r>
              </a:p>
              <a:p>
                <a:pPr marL="457200" indent="-457200">
                  <a:lnSpc>
                    <a:spcPct val="150000"/>
                  </a:lnSpc>
                  <a:buFont typeface="Wingdings" panose="05000000000000000000" pitchFamily="2" charset="2"/>
                  <a:buChar char="l"/>
                </a:pPr>
                <a:r>
                  <a:rPr lang="en-US" altLang="zh-CN" dirty="0">
                    <a:solidFill>
                      <a:srgbClr val="1D1D1A"/>
                    </a:solidFill>
                    <a:cs typeface="+mn-ea"/>
                    <a:sym typeface="+mn-lt"/>
                  </a:rPr>
                  <a:t>Our model performs better on </a:t>
                </a:r>
                <a:r>
                  <a:rPr lang="en-US" altLang="zh-CN">
                    <a:solidFill>
                      <a:srgbClr val="1D1D1A"/>
                    </a:solidFill>
                    <a:cs typeface="+mn-ea"/>
                    <a:sym typeface="+mn-lt"/>
                  </a:rPr>
                  <a:t>information-seeking </a:t>
                </a:r>
                <a:r>
                  <a:rPr lang="en-US" altLang="zh-CN" smtClean="0">
                    <a:solidFill>
                      <a:srgbClr val="1D1D1A"/>
                    </a:solidFill>
                    <a:cs typeface="+mn-ea"/>
                    <a:sym typeface="+mn-lt"/>
                  </a:rPr>
                  <a:t>questions.</a:t>
                </a:r>
                <a:endParaRPr lang="en-US" altLang="zh-CN" dirty="0">
                  <a:solidFill>
                    <a:srgbClr val="1D1D1A"/>
                  </a:solidFill>
                  <a:cs typeface="+mn-ea"/>
                  <a:sym typeface="+mn-lt"/>
                </a:endParaRPr>
              </a:p>
            </p:txBody>
          </p:sp>
        </mc:Choice>
        <mc:Fallback>
          <p:sp>
            <p:nvSpPr>
              <p:cNvPr id="31" name="文本占位符 30"/>
              <p:cNvSpPr>
                <a:spLocks noGrp="1" noRot="1" noChangeAspect="1" noMove="1" noResize="1" noEditPoints="1" noAdjustHandles="1" noChangeArrowheads="1" noChangeShapeType="1" noTextEdit="1"/>
              </p:cNvSpPr>
              <p:nvPr>
                <p:ph type="body" sz="quarter" idx="30"/>
              </p:nvPr>
            </p:nvSpPr>
            <p:spPr>
              <a:xfrm>
                <a:off x="15405102" y="15032445"/>
                <a:ext cx="14401798" cy="4934684"/>
              </a:xfrm>
              <a:blipFill rotWithShape="0">
                <a:blip r:embed="rId2"/>
                <a:stretch>
                  <a:fillRect/>
                </a:stretch>
              </a:blipFill>
            </p:spPr>
            <p:txBody>
              <a:bodyPr/>
              <a:lstStyle/>
              <a:p>
                <a:r>
                  <a:rPr lang="zh-CN" altLang="en-US">
                    <a:noFill/>
                  </a:rPr>
                  <a:t> </a:t>
                </a:r>
              </a:p>
            </p:txBody>
          </p:sp>
        </mc:Fallback>
      </mc:AlternateContent>
      <p:sp>
        <p:nvSpPr>
          <p:cNvPr id="32" name="文本占位符 31"/>
          <p:cNvSpPr>
            <a:spLocks noGrp="1"/>
          </p:cNvSpPr>
          <p:nvPr>
            <p:ph type="body" sz="quarter" idx="31"/>
          </p:nvPr>
        </p:nvSpPr>
        <p:spPr>
          <a:xfrm>
            <a:off x="15405102" y="7080869"/>
            <a:ext cx="14401798" cy="3496342"/>
          </a:xfrm>
        </p:spPr>
        <p:txBody>
          <a:bodyPr/>
          <a:lstStyle/>
          <a:p>
            <a:pPr marL="457200" indent="-457200" defTabSz="914112">
              <a:lnSpc>
                <a:spcPct val="150000"/>
              </a:lnSpc>
              <a:buFont typeface="Wingdings" panose="05000000000000000000" pitchFamily="2" charset="2"/>
              <a:buChar char="l"/>
            </a:pPr>
            <a:r>
              <a:rPr lang="en-US" altLang="zh-CN" dirty="0">
                <a:solidFill>
                  <a:srgbClr val="1D1D1A"/>
                </a:solidFill>
                <a:cs typeface="+mn-ea"/>
                <a:sym typeface="+mn-lt"/>
              </a:rPr>
              <a:t>Exact Match (EM) accuracy on NQ and Trivia </a:t>
            </a:r>
            <a:r>
              <a:rPr lang="en-US" altLang="zh-CN" dirty="0" smtClean="0">
                <a:solidFill>
                  <a:srgbClr val="1D1D1A"/>
                </a:solidFill>
                <a:cs typeface="+mn-ea"/>
                <a:sym typeface="+mn-lt"/>
              </a:rPr>
              <a:t>datasets.</a:t>
            </a:r>
            <a:endParaRPr lang="en-US" altLang="zh-CN" dirty="0">
              <a:solidFill>
                <a:srgbClr val="1D1D1A"/>
              </a:solidFill>
              <a:cs typeface="+mn-ea"/>
              <a:sym typeface="+mn-lt"/>
            </a:endParaRPr>
          </a:p>
          <a:p>
            <a:pPr marL="457200" indent="-457200" defTabSz="914112">
              <a:lnSpc>
                <a:spcPct val="150000"/>
              </a:lnSpc>
              <a:buFont typeface="Wingdings" panose="05000000000000000000" pitchFamily="2" charset="2"/>
              <a:buChar char="l"/>
            </a:pPr>
            <a:r>
              <a:rPr lang="en-US" altLang="zh-CN" dirty="0">
                <a:solidFill>
                  <a:srgbClr val="1D1D1A"/>
                </a:solidFill>
                <a:cs typeface="+mn-ea"/>
                <a:sym typeface="+mn-lt"/>
              </a:rPr>
              <a:t>Achieve SOTA result on NQ and comparable result on Trivia</a:t>
            </a:r>
            <a:r>
              <a:rPr lang="en-US" altLang="zh-CN" dirty="0">
                <a:solidFill>
                  <a:srgbClr val="C00000"/>
                </a:solidFill>
                <a:cs typeface="+mn-ea"/>
                <a:sym typeface="+mn-lt"/>
              </a:rPr>
              <a:t> using only ¼ of data</a:t>
            </a:r>
            <a:r>
              <a:rPr lang="en-US" altLang="zh-CN" dirty="0">
                <a:cs typeface="+mn-ea"/>
                <a:sym typeface="+mn-lt"/>
              </a:rPr>
              <a:t> </a:t>
            </a:r>
            <a:r>
              <a:rPr lang="en-US" altLang="zh-CN" dirty="0">
                <a:solidFill>
                  <a:srgbClr val="1D1D1A"/>
                </a:solidFill>
                <a:cs typeface="+mn-ea"/>
                <a:sym typeface="+mn-lt"/>
              </a:rPr>
              <a:t>as in </a:t>
            </a:r>
            <a:r>
              <a:rPr lang="en-US" altLang="zh-CN" dirty="0" err="1" smtClean="0">
                <a:solidFill>
                  <a:srgbClr val="1D1D1A"/>
                </a:solidFill>
                <a:cs typeface="+mn-ea"/>
                <a:sym typeface="+mn-lt"/>
              </a:rPr>
              <a:t>FiD</a:t>
            </a:r>
            <a:r>
              <a:rPr lang="en-US" altLang="zh-CN" dirty="0">
                <a:solidFill>
                  <a:srgbClr val="1D1D1A"/>
                </a:solidFill>
                <a:cs typeface="+mn-ea"/>
                <a:sym typeface="+mn-lt"/>
              </a:rPr>
              <a:t>-KD [</a:t>
            </a:r>
            <a:r>
              <a:rPr lang="en-US" altLang="zh-CN" dirty="0" err="1">
                <a:solidFill>
                  <a:srgbClr val="1D1D1A"/>
                </a:solidFill>
                <a:cs typeface="+mn-ea"/>
                <a:sym typeface="+mn-lt"/>
              </a:rPr>
              <a:t>Izacard</a:t>
            </a:r>
            <a:r>
              <a:rPr lang="en-US" altLang="zh-CN" dirty="0">
                <a:solidFill>
                  <a:srgbClr val="1D1D1A"/>
                </a:solidFill>
                <a:cs typeface="+mn-ea"/>
                <a:sym typeface="+mn-lt"/>
              </a:rPr>
              <a:t> et al., </a:t>
            </a:r>
            <a:r>
              <a:rPr lang="en-US" altLang="zh-CN" dirty="0" smtClean="0">
                <a:solidFill>
                  <a:srgbClr val="1D1D1A"/>
                </a:solidFill>
                <a:cs typeface="+mn-ea"/>
                <a:sym typeface="+mn-lt"/>
              </a:rPr>
              <a:t>2020b].</a:t>
            </a:r>
            <a:endParaRPr lang="en-US" altLang="zh-CN" dirty="0" smtClean="0">
              <a:sym typeface="+mn-lt"/>
            </a:endParaRPr>
          </a:p>
          <a:p>
            <a:pPr marL="457200" indent="-457200" defTabSz="914112">
              <a:lnSpc>
                <a:spcPct val="150000"/>
              </a:lnSpc>
              <a:buFont typeface="Wingdings" panose="05000000000000000000" pitchFamily="2" charset="2"/>
              <a:buChar char="l"/>
            </a:pPr>
            <a:r>
              <a:rPr lang="en-US" altLang="zh-CN" dirty="0">
                <a:solidFill>
                  <a:srgbClr val="1D1D1A"/>
                </a:solidFill>
                <a:cs typeface="+mn-ea"/>
                <a:sym typeface="+mn-lt"/>
              </a:rPr>
              <a:t>Only </a:t>
            </a:r>
            <a:r>
              <a:rPr lang="en-US" altLang="zh-CN" dirty="0">
                <a:solidFill>
                  <a:srgbClr val="C00000"/>
                </a:solidFill>
                <a:cs typeface="+mn-ea"/>
                <a:sym typeface="+mn-lt"/>
              </a:rPr>
              <a:t>1537 extra </a:t>
            </a:r>
            <a:r>
              <a:rPr lang="en-US" altLang="zh-CN" dirty="0" smtClean="0">
                <a:solidFill>
                  <a:srgbClr val="C00000"/>
                </a:solidFill>
                <a:cs typeface="+mn-ea"/>
                <a:sym typeface="+mn-lt"/>
              </a:rPr>
              <a:t>parameters </a:t>
            </a:r>
            <a:r>
              <a:rPr lang="en-US" altLang="zh-CN" dirty="0" smtClean="0">
                <a:solidFill>
                  <a:srgbClr val="1D1D1A"/>
                </a:solidFill>
                <a:cs typeface="+mn-ea"/>
                <a:sym typeface="+mn-lt"/>
              </a:rPr>
              <a:t>are added.</a:t>
            </a:r>
            <a:endParaRPr lang="en-US" altLang="zh-CN" dirty="0">
              <a:solidFill>
                <a:srgbClr val="1D1D1A"/>
              </a:solidFill>
              <a:cs typeface="+mn-ea"/>
              <a:sym typeface="+mn-lt"/>
            </a:endParaRPr>
          </a:p>
        </p:txBody>
      </p:sp>
      <p:sp>
        <p:nvSpPr>
          <p:cNvPr id="33" name="文本占位符 32"/>
          <p:cNvSpPr>
            <a:spLocks noGrp="1"/>
          </p:cNvSpPr>
          <p:nvPr>
            <p:ph type="body" sz="quarter" idx="32"/>
          </p:nvPr>
        </p:nvSpPr>
        <p:spPr>
          <a:xfrm>
            <a:off x="508000" y="7080869"/>
            <a:ext cx="14401798" cy="3970318"/>
          </a:xfrm>
        </p:spPr>
        <p:txBody>
          <a:bodyPr/>
          <a:lstStyle/>
          <a:p>
            <a:pPr>
              <a:lnSpc>
                <a:spcPct val="150000"/>
              </a:lnSpc>
            </a:pPr>
            <a:r>
              <a:rPr lang="en-US" altLang="zh-CN" dirty="0"/>
              <a:t>Open-domain question answering is a challenging task with a wide variety of practical applications. Existing modern approaches </a:t>
            </a:r>
            <a:r>
              <a:rPr lang="en-US" altLang="zh-CN" dirty="0" smtClean="0"/>
              <a:t>mostly follow </a:t>
            </a:r>
            <a:r>
              <a:rPr lang="en-US" altLang="zh-CN" dirty="0"/>
              <a:t>a standard two-stage </a:t>
            </a:r>
            <a:r>
              <a:rPr lang="en-US" altLang="zh-CN" dirty="0" smtClean="0"/>
              <a:t> paradigm</a:t>
            </a:r>
            <a:r>
              <a:rPr lang="en-US" altLang="zh-CN" dirty="0"/>
              <a:t>:</a:t>
            </a:r>
            <a:r>
              <a:rPr lang="en-US" altLang="zh-CN" dirty="0">
                <a:solidFill>
                  <a:srgbClr val="C00000"/>
                </a:solidFill>
              </a:rPr>
              <a:t> </a:t>
            </a:r>
            <a:r>
              <a:rPr lang="en-US" altLang="zh-CN" dirty="0" smtClean="0">
                <a:solidFill>
                  <a:srgbClr val="C00000"/>
                </a:solidFill>
              </a:rPr>
              <a:t>retriever then </a:t>
            </a:r>
            <a:r>
              <a:rPr lang="en-US" altLang="zh-CN" dirty="0">
                <a:solidFill>
                  <a:srgbClr val="C00000"/>
                </a:solidFill>
              </a:rPr>
              <a:t>reader</a:t>
            </a:r>
            <a:r>
              <a:rPr lang="en-US" altLang="zh-CN" dirty="0"/>
              <a:t>. </a:t>
            </a:r>
            <a:r>
              <a:rPr lang="en-US" altLang="zh-CN" dirty="0" smtClean="0"/>
              <a:t>We </a:t>
            </a:r>
            <a:r>
              <a:rPr lang="en-US" altLang="zh-CN" dirty="0"/>
              <a:t>focus on </a:t>
            </a:r>
            <a:r>
              <a:rPr lang="en-US" altLang="zh-CN" dirty="0" smtClean="0">
                <a:solidFill>
                  <a:srgbClr val="C00000"/>
                </a:solidFill>
              </a:rPr>
              <a:t>improving the </a:t>
            </a:r>
            <a:r>
              <a:rPr lang="en-US" altLang="zh-CN" dirty="0">
                <a:solidFill>
                  <a:srgbClr val="C00000"/>
                </a:solidFill>
              </a:rPr>
              <a:t>effectiveness of the reader module</a:t>
            </a:r>
            <a:r>
              <a:rPr lang="en-US" altLang="zh-CN" dirty="0"/>
              <a:t> </a:t>
            </a:r>
            <a:r>
              <a:rPr lang="en-US" altLang="zh-CN" dirty="0" smtClean="0"/>
              <a:t>and propose </a:t>
            </a:r>
            <a:r>
              <a:rPr lang="en-US" altLang="zh-CN" dirty="0"/>
              <a:t>a novel </a:t>
            </a:r>
            <a:r>
              <a:rPr lang="en-US" altLang="zh-CN" dirty="0">
                <a:solidFill>
                  <a:srgbClr val="C00000"/>
                </a:solidFill>
              </a:rPr>
              <a:t>copy-augmented </a:t>
            </a:r>
            <a:r>
              <a:rPr lang="en-US" altLang="zh-CN" dirty="0" smtClean="0">
                <a:solidFill>
                  <a:srgbClr val="C00000"/>
                </a:solidFill>
              </a:rPr>
              <a:t>generative approach </a:t>
            </a:r>
            <a:r>
              <a:rPr lang="en-US" altLang="zh-CN" dirty="0"/>
              <a:t>that integrates the merits of both </a:t>
            </a:r>
            <a:r>
              <a:rPr lang="en-US" altLang="zh-CN" dirty="0" smtClean="0"/>
              <a:t>extractive and </a:t>
            </a:r>
            <a:r>
              <a:rPr lang="en-US" altLang="zh-CN" dirty="0"/>
              <a:t>generative readers.</a:t>
            </a:r>
            <a:endParaRPr lang="zh-CN" altLang="en-US" dirty="0"/>
          </a:p>
        </p:txBody>
      </p:sp>
      <p:sp>
        <p:nvSpPr>
          <p:cNvPr id="34" name="文本占位符 33"/>
          <p:cNvSpPr>
            <a:spLocks noGrp="1"/>
          </p:cNvSpPr>
          <p:nvPr>
            <p:ph type="body" sz="quarter" idx="33"/>
          </p:nvPr>
        </p:nvSpPr>
        <p:spPr>
          <a:xfrm>
            <a:off x="488157" y="21939480"/>
            <a:ext cx="14401798" cy="3582519"/>
          </a:xfrm>
        </p:spPr>
        <p:txBody>
          <a:bodyPr/>
          <a:lstStyle/>
          <a:p>
            <a:pPr marL="457200" indent="-457200">
              <a:lnSpc>
                <a:spcPct val="150000"/>
              </a:lnSpc>
              <a:buFont typeface="Wingdings" panose="05000000000000000000" pitchFamily="2" charset="2"/>
              <a:buChar char="l"/>
            </a:pPr>
            <a:r>
              <a:rPr lang="en-US" altLang="zh-CN" dirty="0"/>
              <a:t>Take advantages of </a:t>
            </a:r>
            <a:r>
              <a:rPr lang="en-US" altLang="zh-CN" dirty="0">
                <a:solidFill>
                  <a:srgbClr val="C00000"/>
                </a:solidFill>
              </a:rPr>
              <a:t>attention scores </a:t>
            </a:r>
            <a:r>
              <a:rPr lang="en-US" altLang="zh-CN" dirty="0"/>
              <a:t>to help to extract answers from </a:t>
            </a:r>
            <a:r>
              <a:rPr lang="en-US" altLang="zh-CN" dirty="0" smtClean="0"/>
              <a:t>passages.</a:t>
            </a:r>
            <a:endParaRPr lang="en-US" altLang="zh-CN" dirty="0"/>
          </a:p>
          <a:p>
            <a:pPr marL="457200" indent="-457200">
              <a:lnSpc>
                <a:spcPct val="150000"/>
              </a:lnSpc>
              <a:buFont typeface="Wingdings" panose="05000000000000000000" pitchFamily="2" charset="2"/>
              <a:buChar char="l"/>
            </a:pPr>
            <a:r>
              <a:rPr lang="en-US" altLang="zh-CN" dirty="0"/>
              <a:t>Adopt </a:t>
            </a:r>
            <a:r>
              <a:rPr lang="en-US" altLang="zh-CN" dirty="0">
                <a:solidFill>
                  <a:srgbClr val="C00000"/>
                </a:solidFill>
              </a:rPr>
              <a:t>Pointer-generator network</a:t>
            </a:r>
            <a:r>
              <a:rPr lang="en-US" altLang="zh-CN" dirty="0"/>
              <a:t> [See et al., 2017</a:t>
            </a:r>
            <a:r>
              <a:rPr lang="en-US" altLang="zh-CN" dirty="0" smtClean="0"/>
              <a:t>].</a:t>
            </a:r>
          </a:p>
          <a:p>
            <a:pPr marL="457200" indent="-457200">
              <a:lnSpc>
                <a:spcPct val="150000"/>
              </a:lnSpc>
              <a:buFont typeface="Wingdings" panose="05000000000000000000" pitchFamily="2" charset="2"/>
              <a:buChar char="l"/>
            </a:pPr>
            <a:endParaRPr lang="en-US" altLang="zh-CN" dirty="0"/>
          </a:p>
          <a:p>
            <a:pPr>
              <a:lnSpc>
                <a:spcPct val="150000"/>
              </a:lnSpc>
            </a:pPr>
            <a:r>
              <a:rPr lang="en-US" altLang="zh-CN" b="1" dirty="0" smtClean="0"/>
              <a:t>Architecture of Our Model</a:t>
            </a:r>
            <a:endParaRPr lang="en-US" altLang="zh-CN" b="1" dirty="0"/>
          </a:p>
        </p:txBody>
      </p:sp>
      <p:sp>
        <p:nvSpPr>
          <p:cNvPr id="36" name="文本占位符 21"/>
          <p:cNvSpPr txBox="1">
            <a:spLocks/>
          </p:cNvSpPr>
          <p:nvPr/>
        </p:nvSpPr>
        <p:spPr>
          <a:xfrm>
            <a:off x="547691" y="11051187"/>
            <a:ext cx="14381955" cy="646331"/>
          </a:xfrm>
          <a:prstGeom prst="rect">
            <a:avLst/>
          </a:prstGeom>
          <a:noFill/>
        </p:spPr>
        <p:txBody>
          <a:bodyPr wrap="square">
            <a:spAutoFit/>
          </a:bodyPr>
          <a:lstStyle>
            <a:lvl1pPr marL="0" indent="0" algn="ctr" defTabSz="5381713" rtl="0" eaLnBrk="1" latinLnBrk="0" hangingPunct="1">
              <a:spcBef>
                <a:spcPct val="20000"/>
              </a:spcBef>
              <a:buFont typeface="Arial" pitchFamily="34" charset="0"/>
              <a:buNone/>
              <a:tabLst/>
              <a:defRPr lang="en-US" sz="3600" b="1" kern="1200" dirty="0">
                <a:solidFill>
                  <a:schemeClr val="accent1">
                    <a:lumMod val="50000"/>
                  </a:schemeClr>
                </a:solidFill>
                <a:latin typeface="+mj-lt"/>
                <a:ea typeface="+mn-ea"/>
                <a:cs typeface="+mn-cs"/>
              </a:defRPr>
            </a:lvl1pPr>
            <a:lvl2pPr marL="934372" indent="-934372" algn="l" defTabSz="5381713"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a:lstStyle>
          <a:p>
            <a:r>
              <a:rPr lang="en-US" altLang="zh-CN" dirty="0" smtClean="0"/>
              <a:t>Motivation</a:t>
            </a:r>
            <a:endParaRPr lang="en-US" altLang="zh-CN" dirty="0"/>
          </a:p>
        </p:txBody>
      </p:sp>
      <p:sp>
        <p:nvSpPr>
          <p:cNvPr id="37" name="文本占位符 32"/>
          <p:cNvSpPr txBox="1">
            <a:spLocks/>
          </p:cNvSpPr>
          <p:nvPr/>
        </p:nvSpPr>
        <p:spPr>
          <a:xfrm>
            <a:off x="508000" y="11697518"/>
            <a:ext cx="14401798" cy="4056495"/>
          </a:xfrm>
          <a:prstGeom prst="rect">
            <a:avLst/>
          </a:prstGeom>
        </p:spPr>
        <p:txBody>
          <a:bodyPr wrap="square" lIns="365760" tIns="365760" rIns="365760" bIns="365760">
            <a:spAutoFit/>
          </a:bodyPr>
          <a:lstStyle>
            <a:lvl1pPr marL="0" indent="0" algn="l" defTabSz="5381713" rtl="0" eaLnBrk="1" latinLnBrk="0" hangingPunct="1">
              <a:spcBef>
                <a:spcPct val="20000"/>
              </a:spcBef>
              <a:buFont typeface="Arial" pitchFamily="34" charset="0"/>
              <a:buNone/>
              <a:tabLst/>
              <a:defRPr lang="en-US" sz="2800" kern="1200" dirty="0">
                <a:solidFill>
                  <a:schemeClr val="tx1"/>
                </a:solidFill>
                <a:latin typeface="+mn-lt"/>
                <a:ea typeface="+mn-ea"/>
                <a:cs typeface="+mn-cs"/>
              </a:defRPr>
            </a:lvl1pPr>
            <a:lvl2pPr marL="461963" indent="-231775" algn="l" defTabSz="5381713" rtl="0" eaLnBrk="1" latinLnBrk="0" hangingPunct="1">
              <a:spcBef>
                <a:spcPct val="20000"/>
              </a:spcBef>
              <a:buFont typeface="Arial" pitchFamily="34" charset="0"/>
              <a:buChar char="–"/>
              <a:tabLst/>
              <a:defRPr lang="en-US" sz="2000" kern="1200" dirty="0">
                <a:solidFill>
                  <a:schemeClr val="tx1"/>
                </a:solidFill>
                <a:latin typeface="+mn-lt"/>
                <a:ea typeface="+mn-ea"/>
                <a:cs typeface="+mn-cs"/>
              </a:defRPr>
            </a:lvl2pPr>
            <a:lvl3pPr marL="461963" indent="-231775" algn="l" defTabSz="538171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3pPr>
            <a:lvl4pPr marL="461963" indent="-231775" algn="l" defTabSz="538171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4pPr>
            <a:lvl5pPr marL="461963" indent="-231775" algn="l" defTabSz="538171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a:lstStyle>
          <a:p>
            <a:pPr>
              <a:lnSpc>
                <a:spcPct val="150000"/>
              </a:lnSpc>
            </a:pPr>
            <a:r>
              <a:rPr lang="en-US" altLang="zh-CN" dirty="0" smtClean="0"/>
              <a:t>Currently, generative models achieve </a:t>
            </a:r>
            <a:r>
              <a:rPr lang="en-US" altLang="zh-CN" dirty="0"/>
              <a:t>in general better performance than extractive</a:t>
            </a:r>
          </a:p>
          <a:p>
            <a:pPr>
              <a:lnSpc>
                <a:spcPct val="150000"/>
              </a:lnSpc>
            </a:pPr>
            <a:r>
              <a:rPr lang="en-US" altLang="zh-CN" dirty="0" smtClean="0"/>
              <a:t>methods. However </a:t>
            </a:r>
            <a:r>
              <a:rPr lang="en-US" altLang="zh-CN" dirty="0"/>
              <a:t>generative </a:t>
            </a:r>
            <a:r>
              <a:rPr lang="en-US" altLang="zh-CN" dirty="0" smtClean="0"/>
              <a:t>model often suffer </a:t>
            </a:r>
            <a:r>
              <a:rPr lang="en-US" altLang="zh-CN" dirty="0"/>
              <a:t>from the problem of producing </a:t>
            </a:r>
            <a:r>
              <a:rPr lang="en-US" altLang="zh-CN" dirty="0" smtClean="0">
                <a:solidFill>
                  <a:srgbClr val="C00000"/>
                </a:solidFill>
              </a:rPr>
              <a:t>hallucinated text </a:t>
            </a:r>
            <a:r>
              <a:rPr lang="en-US" altLang="zh-CN" dirty="0"/>
              <a:t>that is factual inaccuracy or inconsistent to </a:t>
            </a:r>
            <a:r>
              <a:rPr lang="en-US" altLang="zh-CN" dirty="0" smtClean="0"/>
              <a:t>the input. For example, in the table below, the </a:t>
            </a:r>
            <a:r>
              <a:rPr lang="en-US" altLang="zh-CN" dirty="0"/>
              <a:t>answer </a:t>
            </a:r>
            <a:r>
              <a:rPr lang="en-US" altLang="zh-CN" dirty="0" smtClean="0"/>
              <a:t>generated by </a:t>
            </a:r>
            <a:r>
              <a:rPr lang="en-US" altLang="zh-CN" dirty="0" err="1" smtClean="0"/>
              <a:t>FiD</a:t>
            </a:r>
            <a:r>
              <a:rPr lang="en-US" altLang="zh-CN" dirty="0"/>
              <a:t> [</a:t>
            </a:r>
            <a:r>
              <a:rPr lang="en-US" altLang="zh-CN" dirty="0" err="1"/>
              <a:t>Izacard</a:t>
            </a:r>
            <a:r>
              <a:rPr lang="en-US" altLang="zh-CN" dirty="0"/>
              <a:t> et al., 2020a] </a:t>
            </a:r>
            <a:r>
              <a:rPr lang="en-US" altLang="zh-CN" dirty="0" smtClean="0"/>
              <a:t>model, “</a:t>
            </a:r>
            <a:r>
              <a:rPr lang="en-US" altLang="zh-CN" dirty="0" smtClean="0">
                <a:sym typeface="+mn-lt"/>
              </a:rPr>
              <a:t>Dubai </a:t>
            </a:r>
            <a:r>
              <a:rPr lang="en-US" altLang="zh-CN" dirty="0">
                <a:sym typeface="+mn-lt"/>
              </a:rPr>
              <a:t>in </a:t>
            </a:r>
            <a:r>
              <a:rPr lang="en-US" altLang="zh-CN" dirty="0">
                <a:sym typeface="+mn-lt"/>
              </a:rPr>
              <a:t>Germany” is </a:t>
            </a:r>
            <a:r>
              <a:rPr lang="en-US" altLang="zh-CN" dirty="0">
                <a:solidFill>
                  <a:srgbClr val="C00000"/>
                </a:solidFill>
                <a:sym typeface="+mn-lt"/>
              </a:rPr>
              <a:t>factual </a:t>
            </a:r>
            <a:r>
              <a:rPr lang="en-US" altLang="zh-CN" dirty="0" smtClean="0">
                <a:solidFill>
                  <a:srgbClr val="C00000"/>
                </a:solidFill>
                <a:sym typeface="+mn-lt"/>
              </a:rPr>
              <a:t>incorrect.</a:t>
            </a:r>
            <a:endParaRPr lang="en-US" altLang="zh-CN" dirty="0">
              <a:solidFill>
                <a:srgbClr val="C00000"/>
              </a:solidFill>
              <a:sym typeface="+mn-lt"/>
            </a:endParaRPr>
          </a:p>
        </p:txBody>
      </p:sp>
      <p:graphicFrame>
        <p:nvGraphicFramePr>
          <p:cNvPr id="38" name="表格 37"/>
          <p:cNvGraphicFramePr>
            <a:graphicFrameLocks noGrp="1"/>
          </p:cNvGraphicFramePr>
          <p:nvPr>
            <p:extLst>
              <p:ext uri="{D42A27DB-BD31-4B8C-83A1-F6EECF244321}">
                <p14:modId xmlns:p14="http://schemas.microsoft.com/office/powerpoint/2010/main" val="4158457251"/>
              </p:ext>
            </p:extLst>
          </p:nvPr>
        </p:nvGraphicFramePr>
        <p:xfrm>
          <a:off x="911981" y="15754012"/>
          <a:ext cx="13653373" cy="5170172"/>
        </p:xfrm>
        <a:graphic>
          <a:graphicData uri="http://schemas.openxmlformats.org/drawingml/2006/table">
            <a:tbl>
              <a:tblPr firstRow="1" bandRow="1">
                <a:tableStyleId>{22838BEF-8BB2-4498-84A7-C5851F593DF1}</a:tableStyleId>
              </a:tblPr>
              <a:tblGrid>
                <a:gridCol w="13653373"/>
              </a:tblGrid>
              <a:tr h="370840">
                <a:tc>
                  <a:txBody>
                    <a:bodyPr/>
                    <a:lstStyle/>
                    <a:p>
                      <a:pPr marL="0" marR="0" lvl="0" indent="0" algn="l" defTabSz="5381713" rtl="0" eaLnBrk="1" fontAlgn="auto" latinLnBrk="0" hangingPunct="1">
                        <a:lnSpc>
                          <a:spcPct val="150000"/>
                        </a:lnSpc>
                        <a:spcBef>
                          <a:spcPts val="0"/>
                        </a:spcBef>
                        <a:spcAft>
                          <a:spcPts val="0"/>
                        </a:spcAft>
                        <a:buClrTx/>
                        <a:buSzTx/>
                        <a:buFontTx/>
                        <a:buNone/>
                        <a:tabLst/>
                        <a:defRPr/>
                      </a:pPr>
                      <a:r>
                        <a:rPr lang="en-US" altLang="zh-CN" sz="2800" dirty="0" smtClean="0">
                          <a:sym typeface="+mn-lt"/>
                        </a:rPr>
                        <a:t>Question: where was a hologram for the king filmed?</a:t>
                      </a:r>
                      <a:endParaRPr lang="en-US" altLang="zh-CN" sz="2800" b="1" dirty="0" smtClean="0">
                        <a:solidFill>
                          <a:schemeClr val="tx1"/>
                        </a:solidFill>
                        <a:latin typeface="+mn-lt"/>
                        <a:cs typeface="+mn-ea"/>
                        <a:sym typeface="+mn-lt"/>
                      </a:endParaRPr>
                    </a:p>
                  </a:txBody>
                  <a:tcPr/>
                </a:tc>
              </a:tr>
              <a:tr h="370840">
                <a:tc>
                  <a:txBody>
                    <a:bodyPr/>
                    <a:lstStyle/>
                    <a:p>
                      <a:pPr>
                        <a:lnSpc>
                          <a:spcPct val="150000"/>
                        </a:lnSpc>
                      </a:pPr>
                      <a:r>
                        <a:rPr lang="en-US" altLang="zh-CN" sz="2800" dirty="0" smtClean="0">
                          <a:sym typeface="+mn-lt"/>
                        </a:rPr>
                        <a:t>Title: A Hologram for the King (film)</a:t>
                      </a:r>
                    </a:p>
                    <a:p>
                      <a:pPr>
                        <a:lnSpc>
                          <a:spcPct val="150000"/>
                        </a:lnSpc>
                      </a:pPr>
                      <a:r>
                        <a:rPr lang="en-US" altLang="zh-CN" sz="2800" dirty="0" smtClean="0">
                          <a:sym typeface="+mn-lt"/>
                        </a:rPr>
                        <a:t>Production was set to begin in first quarter of 2014. Principal photography commenced on March 6, 2014 in Morocco</a:t>
                      </a:r>
                      <a:r>
                        <a:rPr lang="en-US" altLang="zh-CN" sz="2800" i="0" dirty="0" smtClean="0">
                          <a:sym typeface="+mn-lt"/>
                        </a:rPr>
                        <a:t>. </a:t>
                      </a:r>
                      <a:r>
                        <a:rPr lang="en-US" altLang="zh-CN" sz="2800" i="1" dirty="0" smtClean="0">
                          <a:solidFill>
                            <a:schemeClr val="tx1"/>
                          </a:solidFill>
                          <a:sym typeface="+mn-lt"/>
                        </a:rPr>
                        <a:t>Filming also took place in </a:t>
                      </a:r>
                      <a:r>
                        <a:rPr lang="en-US" altLang="zh-CN" sz="2800" i="1" dirty="0" err="1" smtClean="0">
                          <a:solidFill>
                            <a:schemeClr val="tx1"/>
                          </a:solidFill>
                          <a:sym typeface="+mn-lt"/>
                        </a:rPr>
                        <a:t>Hurghada</a:t>
                      </a:r>
                      <a:r>
                        <a:rPr lang="en-US" altLang="zh-CN" sz="2800" i="1" dirty="0" smtClean="0">
                          <a:solidFill>
                            <a:schemeClr val="tx1"/>
                          </a:solidFill>
                          <a:sym typeface="+mn-lt"/>
                        </a:rPr>
                        <a:t> in Egypt, as well as in Berlin and Düsseldorf in Germany. </a:t>
                      </a:r>
                      <a:r>
                        <a:rPr lang="en-US" altLang="zh-CN" sz="2800" dirty="0" smtClean="0">
                          <a:sym typeface="+mn-lt"/>
                        </a:rPr>
                        <a:t>Shooting wrapped in June 2014.</a:t>
                      </a:r>
                      <a:endParaRPr lang="zh-CN" altLang="en-US" sz="2800" dirty="0" smtClean="0">
                        <a:sym typeface="+mn-lt"/>
                      </a:endParaRPr>
                    </a:p>
                  </a:txBody>
                  <a:tcPr/>
                </a:tc>
              </a:tr>
              <a:tr h="370840">
                <a:tc>
                  <a:txBody>
                    <a:bodyPr/>
                    <a:lstStyle/>
                    <a:p>
                      <a:pPr marL="0" marR="0" lvl="0" indent="0" algn="l" defTabSz="5381713" rtl="0" eaLnBrk="1" fontAlgn="auto" latinLnBrk="0" hangingPunct="1">
                        <a:lnSpc>
                          <a:spcPct val="150000"/>
                        </a:lnSpc>
                        <a:spcBef>
                          <a:spcPts val="0"/>
                        </a:spcBef>
                        <a:spcAft>
                          <a:spcPts val="0"/>
                        </a:spcAft>
                        <a:buClrTx/>
                        <a:buSzTx/>
                        <a:buFontTx/>
                        <a:buNone/>
                        <a:tabLst/>
                        <a:defRPr/>
                      </a:pPr>
                      <a:r>
                        <a:rPr lang="en-US" altLang="zh-CN" sz="2800" dirty="0" smtClean="0">
                          <a:sym typeface="+mn-lt"/>
                        </a:rPr>
                        <a:t>Answer: </a:t>
                      </a:r>
                      <a:r>
                        <a:rPr lang="en-US" altLang="zh-CN" sz="2800" dirty="0" err="1" smtClean="0">
                          <a:sym typeface="+mn-lt"/>
                        </a:rPr>
                        <a:t>Hurghada</a:t>
                      </a:r>
                      <a:r>
                        <a:rPr lang="en-US" altLang="zh-CN" sz="2800" dirty="0" smtClean="0">
                          <a:sym typeface="+mn-lt"/>
                        </a:rPr>
                        <a:t> in Egypt, Berlin and Düsseldorf in Germany</a:t>
                      </a:r>
                      <a:endParaRPr lang="en-US" altLang="zh-CN" sz="2800" dirty="0" smtClean="0">
                        <a:solidFill>
                          <a:schemeClr val="tx1"/>
                        </a:solidFill>
                        <a:latin typeface="+mn-lt"/>
                        <a:cs typeface="+mn-ea"/>
                        <a:sym typeface="+mn-lt"/>
                      </a:endParaRPr>
                    </a:p>
                  </a:txBody>
                  <a:tcPr/>
                </a:tc>
              </a:tr>
              <a:tr h="370840">
                <a:tc>
                  <a:txBody>
                    <a:bodyPr/>
                    <a:lstStyle/>
                    <a:p>
                      <a:pPr marL="0" marR="0" lvl="0" indent="0" algn="l" defTabSz="5381713" rtl="0" eaLnBrk="1" fontAlgn="auto" latinLnBrk="0" hangingPunct="1">
                        <a:lnSpc>
                          <a:spcPct val="150000"/>
                        </a:lnSpc>
                        <a:spcBef>
                          <a:spcPts val="0"/>
                        </a:spcBef>
                        <a:spcAft>
                          <a:spcPts val="0"/>
                        </a:spcAft>
                        <a:buClrTx/>
                        <a:buSzTx/>
                        <a:buFontTx/>
                        <a:buNone/>
                        <a:tabLst/>
                        <a:defRPr/>
                      </a:pPr>
                      <a:r>
                        <a:rPr lang="en-US" altLang="zh-CN" sz="2800" dirty="0" err="1" smtClean="0">
                          <a:sym typeface="+mn-lt"/>
                        </a:rPr>
                        <a:t>FiD</a:t>
                      </a:r>
                      <a:r>
                        <a:rPr lang="en-US" altLang="zh-CN" sz="2800" dirty="0" smtClean="0">
                          <a:sym typeface="+mn-lt"/>
                        </a:rPr>
                        <a:t> generated: Dubai in Germany</a:t>
                      </a:r>
                      <a:endParaRPr lang="en-US" altLang="zh-CN" sz="2800" dirty="0" smtClean="0">
                        <a:solidFill>
                          <a:schemeClr val="tx1"/>
                        </a:solidFill>
                        <a:latin typeface="+mn-lt"/>
                        <a:cs typeface="+mn-ea"/>
                        <a:sym typeface="+mn-lt"/>
                      </a:endParaRPr>
                    </a:p>
                  </a:txBody>
                  <a:tcPr/>
                </a:tc>
              </a:tr>
            </a:tbl>
          </a:graphicData>
        </a:graphic>
      </p:graphicFrame>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214" y="25662841"/>
            <a:ext cx="13653373" cy="5317481"/>
          </a:xfrm>
          <a:prstGeom prst="rect">
            <a:avLst/>
          </a:prstGeom>
        </p:spPr>
      </p:pic>
      <mc:AlternateContent xmlns:mc="http://schemas.openxmlformats.org/markup-compatibility/2006">
        <mc:Choice xmlns:a14="http://schemas.microsoft.com/office/drawing/2010/main" Requires="a14">
          <p:sp>
            <p:nvSpPr>
              <p:cNvPr id="53" name="文本占位符 33"/>
              <p:cNvSpPr txBox="1">
                <a:spLocks/>
              </p:cNvSpPr>
              <p:nvPr/>
            </p:nvSpPr>
            <p:spPr>
              <a:xfrm>
                <a:off x="508000" y="31121165"/>
                <a:ext cx="14401798" cy="6920741"/>
              </a:xfrm>
              <a:prstGeom prst="rect">
                <a:avLst/>
              </a:prstGeom>
            </p:spPr>
            <p:txBody>
              <a:bodyPr wrap="square" lIns="365760" tIns="365760" rIns="365760" bIns="365760">
                <a:spAutoFit/>
              </a:bodyPr>
              <a:lstStyle>
                <a:lvl1pPr marL="0" indent="0" algn="l" defTabSz="5381713" rtl="0" eaLnBrk="1" latinLnBrk="0" hangingPunct="1">
                  <a:spcBef>
                    <a:spcPct val="20000"/>
                  </a:spcBef>
                  <a:buFont typeface="Arial" pitchFamily="34" charset="0"/>
                  <a:buNone/>
                  <a:tabLst/>
                  <a:defRPr lang="en-US" sz="2800" kern="1200" dirty="0">
                    <a:solidFill>
                      <a:schemeClr val="tx1"/>
                    </a:solidFill>
                    <a:latin typeface="+mn-lt"/>
                    <a:ea typeface="+mn-ea"/>
                    <a:cs typeface="+mn-cs"/>
                  </a:defRPr>
                </a:lvl1pPr>
                <a:lvl2pPr marL="461963" indent="-231775" algn="l" defTabSz="5381713" rtl="0" eaLnBrk="1" latinLnBrk="0" hangingPunct="1">
                  <a:spcBef>
                    <a:spcPct val="20000"/>
                  </a:spcBef>
                  <a:buFont typeface="Arial" pitchFamily="34" charset="0"/>
                  <a:buChar char="–"/>
                  <a:tabLst/>
                  <a:defRPr lang="en-US" sz="2000" kern="1200" dirty="0">
                    <a:solidFill>
                      <a:schemeClr val="tx1"/>
                    </a:solidFill>
                    <a:latin typeface="+mn-lt"/>
                    <a:ea typeface="+mn-ea"/>
                    <a:cs typeface="+mn-cs"/>
                  </a:defRPr>
                </a:lvl2pPr>
                <a:lvl3pPr marL="461963" indent="-231775" algn="l" defTabSz="538171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3pPr>
                <a:lvl4pPr marL="461963" indent="-231775" algn="l" defTabSz="538171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4pPr>
                <a:lvl5pPr marL="461963" indent="-231775" algn="l" defTabSz="538171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a:lstStyle>
              <a:p>
                <a:pPr>
                  <a:lnSpc>
                    <a:spcPct val="150000"/>
                  </a:lnSpc>
                </a:pPr>
                <a:r>
                  <a:rPr lang="en-US" altLang="zh-CN" b="1" dirty="0" smtClean="0"/>
                  <a:t>Retriever: </a:t>
                </a:r>
                <a:r>
                  <a:rPr lang="en-US" altLang="zh-CN" dirty="0"/>
                  <a:t>DPR [</a:t>
                </a:r>
                <a:r>
                  <a:rPr lang="en-US" altLang="zh-CN" dirty="0" err="1"/>
                  <a:t>Karpukhin</a:t>
                </a:r>
                <a:r>
                  <a:rPr lang="en-US" altLang="zh-CN" dirty="0"/>
                  <a:t> </a:t>
                </a:r>
                <a:r>
                  <a:rPr lang="en-US" altLang="zh-CN" dirty="0"/>
                  <a:t>et al</a:t>
                </a:r>
                <a:r>
                  <a:rPr lang="en-US" altLang="zh-CN" dirty="0"/>
                  <a:t>., 2020]</a:t>
                </a:r>
              </a:p>
              <a:p>
                <a:pPr>
                  <a:lnSpc>
                    <a:spcPct val="150000"/>
                  </a:lnSpc>
                </a:pPr>
                <a:r>
                  <a:rPr lang="en-US" altLang="zh-CN" b="1" dirty="0" smtClean="0"/>
                  <a:t>Reader: </a:t>
                </a:r>
              </a:p>
              <a:p>
                <a:pPr marL="457200" indent="-457200">
                  <a:lnSpc>
                    <a:spcPct val="150000"/>
                  </a:lnSpc>
                  <a:buFont typeface="Wingdings" panose="05000000000000000000" pitchFamily="2" charset="2"/>
                  <a:buChar char="l"/>
                </a:pPr>
                <a:r>
                  <a:rPr lang="en-US" altLang="zh-CN" dirty="0"/>
                  <a:t>Encoder: </a:t>
                </a:r>
                <a:r>
                  <a:rPr lang="en-US" altLang="zh-CN" dirty="0" err="1" smtClean="0"/>
                  <a:t>FiD</a:t>
                </a:r>
                <a:r>
                  <a:rPr lang="en-US" altLang="zh-CN" dirty="0" smtClean="0"/>
                  <a:t> encoder</a:t>
                </a:r>
              </a:p>
              <a:p>
                <a:pPr marL="457200" indent="-457200">
                  <a:lnSpc>
                    <a:spcPct val="150000"/>
                  </a:lnSpc>
                  <a:buFont typeface="Wingdings" panose="05000000000000000000" pitchFamily="2" charset="2"/>
                  <a:buChar char="l"/>
                </a:pPr>
                <a:r>
                  <a:rPr lang="en-US" altLang="zh-CN" dirty="0" smtClean="0"/>
                  <a:t>Decoder:</a:t>
                </a:r>
              </a:p>
              <a:p>
                <a:pPr>
                  <a:lnSpc>
                    <a:spcPct val="150000"/>
                  </a:lnSpc>
                </a:pPr>
                <a:r>
                  <a:rPr lang="en-US" altLang="zh-CN" dirty="0" smtClean="0"/>
                  <a:t>     </a:t>
                </a:r>
                <a:r>
                  <a:rPr lang="en-US" altLang="zh-CN" dirty="0"/>
                  <a:t>P</a:t>
                </a:r>
                <a:r>
                  <a:rPr lang="en-US" altLang="zh-CN" sz="2800" dirty="0" smtClean="0"/>
                  <a:t>robability distribution: </a:t>
                </a:r>
                <a14:m>
                  <m:oMath xmlns:m="http://schemas.openxmlformats.org/officeDocument/2006/math">
                    <m:r>
                      <a:rPr lang="en-US" altLang="zh-CN" i="1">
                        <a:solidFill>
                          <a:prstClr val="black"/>
                        </a:solidFill>
                        <a:latin typeface="Cambria Math" panose="02040503050406030204" pitchFamily="18" charset="0"/>
                        <a:cs typeface="+mn-ea"/>
                        <a:sym typeface="+mn-lt"/>
                      </a:rPr>
                      <m:t>𝑃</m:t>
                    </m:r>
                    <m:d>
                      <m:dPr>
                        <m:ctrlPr>
                          <a:rPr lang="en-US" altLang="zh-CN" i="1">
                            <a:solidFill>
                              <a:prstClr val="black"/>
                            </a:solidFill>
                            <a:latin typeface="Cambria Math" panose="02040503050406030204" pitchFamily="18" charset="0"/>
                            <a:cs typeface="+mn-ea"/>
                            <a:sym typeface="+mn-lt"/>
                          </a:rPr>
                        </m:ctrlPr>
                      </m:dPr>
                      <m:e>
                        <m:sSub>
                          <m:sSubPr>
                            <m:ctrlPr>
                              <a:rPr lang="en-US" altLang="zh-CN" i="1">
                                <a:solidFill>
                                  <a:prstClr val="black"/>
                                </a:solidFill>
                                <a:latin typeface="Cambria Math" panose="02040503050406030204" pitchFamily="18" charset="0"/>
                                <a:cs typeface="+mn-ea"/>
                                <a:sym typeface="+mn-lt"/>
                              </a:rPr>
                            </m:ctrlPr>
                          </m:sSubPr>
                          <m:e>
                            <m:r>
                              <a:rPr lang="en-US" altLang="zh-CN" i="1">
                                <a:solidFill>
                                  <a:prstClr val="black"/>
                                </a:solidFill>
                                <a:latin typeface="Cambria Math" panose="02040503050406030204" pitchFamily="18" charset="0"/>
                                <a:cs typeface="+mn-ea"/>
                                <a:sym typeface="+mn-lt"/>
                              </a:rPr>
                              <m:t>𝑦</m:t>
                            </m:r>
                          </m:e>
                          <m:sub>
                            <m:r>
                              <a:rPr lang="en-US" altLang="zh-CN" i="1">
                                <a:solidFill>
                                  <a:prstClr val="black"/>
                                </a:solidFill>
                                <a:latin typeface="Cambria Math" panose="02040503050406030204" pitchFamily="18" charset="0"/>
                                <a:cs typeface="+mn-ea"/>
                                <a:sym typeface="+mn-lt"/>
                              </a:rPr>
                              <m:t>𝑡</m:t>
                            </m:r>
                          </m:sub>
                        </m:sSub>
                      </m:e>
                    </m:d>
                    <m:r>
                      <a:rPr lang="en-US" altLang="zh-CN" i="1">
                        <a:solidFill>
                          <a:prstClr val="black"/>
                        </a:solidFill>
                        <a:latin typeface="Cambria Math" panose="02040503050406030204" pitchFamily="18" charset="0"/>
                        <a:cs typeface="+mn-ea"/>
                        <a:sym typeface="+mn-lt"/>
                      </a:rPr>
                      <m:t>=</m:t>
                    </m:r>
                    <m:sSub>
                      <m:sSubPr>
                        <m:ctrlPr>
                          <a:rPr lang="en-US" altLang="zh-CN" i="1">
                            <a:solidFill>
                              <a:prstClr val="black"/>
                            </a:solidFill>
                            <a:latin typeface="Cambria Math" panose="02040503050406030204" pitchFamily="18" charset="0"/>
                            <a:cs typeface="+mn-ea"/>
                            <a:sym typeface="+mn-lt"/>
                          </a:rPr>
                        </m:ctrlPr>
                      </m:sSubPr>
                      <m:e>
                        <m:r>
                          <a:rPr lang="en-US" altLang="zh-CN" i="1">
                            <a:solidFill>
                              <a:prstClr val="black"/>
                            </a:solidFill>
                            <a:latin typeface="Cambria Math" panose="02040503050406030204" pitchFamily="18" charset="0"/>
                            <a:cs typeface="+mn-ea"/>
                            <a:sym typeface="+mn-lt"/>
                          </a:rPr>
                          <m:t>𝑝</m:t>
                        </m:r>
                      </m:e>
                      <m:sub>
                        <m:r>
                          <a:rPr lang="en-US" altLang="zh-CN" i="1">
                            <a:solidFill>
                              <a:prstClr val="black"/>
                            </a:solidFill>
                            <a:latin typeface="Cambria Math" panose="02040503050406030204" pitchFamily="18" charset="0"/>
                            <a:cs typeface="+mn-ea"/>
                            <a:sym typeface="+mn-lt"/>
                          </a:rPr>
                          <m:t>𝑔𝑒𝑛</m:t>
                        </m:r>
                      </m:sub>
                    </m:sSub>
                    <m:sSub>
                      <m:sSubPr>
                        <m:ctrlPr>
                          <a:rPr lang="en-US" altLang="zh-CN" i="1">
                            <a:solidFill>
                              <a:prstClr val="black"/>
                            </a:solidFill>
                            <a:latin typeface="Cambria Math" panose="02040503050406030204" pitchFamily="18" charset="0"/>
                            <a:cs typeface="+mn-ea"/>
                            <a:sym typeface="+mn-lt"/>
                          </a:rPr>
                        </m:ctrlPr>
                      </m:sSubPr>
                      <m:e>
                        <m:r>
                          <a:rPr lang="en-US" altLang="zh-CN" i="1">
                            <a:solidFill>
                              <a:prstClr val="black"/>
                            </a:solidFill>
                            <a:latin typeface="Cambria Math" panose="02040503050406030204" pitchFamily="18" charset="0"/>
                            <a:cs typeface="+mn-ea"/>
                            <a:sym typeface="+mn-lt"/>
                          </a:rPr>
                          <m:t>𝑃</m:t>
                        </m:r>
                      </m:e>
                      <m:sub>
                        <m:r>
                          <a:rPr lang="en-US" altLang="zh-CN" i="1">
                            <a:solidFill>
                              <a:prstClr val="black"/>
                            </a:solidFill>
                            <a:latin typeface="Cambria Math" panose="02040503050406030204" pitchFamily="18" charset="0"/>
                            <a:cs typeface="+mn-ea"/>
                            <a:sym typeface="+mn-lt"/>
                          </a:rPr>
                          <m:t>𝑣𝑜𝑐𝑎𝑏</m:t>
                        </m:r>
                      </m:sub>
                    </m:sSub>
                    <m:d>
                      <m:dPr>
                        <m:ctrlPr>
                          <a:rPr lang="en-US" altLang="zh-CN" i="1">
                            <a:solidFill>
                              <a:prstClr val="black"/>
                            </a:solidFill>
                            <a:latin typeface="Cambria Math" panose="02040503050406030204" pitchFamily="18" charset="0"/>
                            <a:cs typeface="+mn-ea"/>
                            <a:sym typeface="+mn-lt"/>
                          </a:rPr>
                        </m:ctrlPr>
                      </m:dPr>
                      <m:e>
                        <m:sSub>
                          <m:sSubPr>
                            <m:ctrlPr>
                              <a:rPr lang="en-US" altLang="zh-CN" i="1">
                                <a:solidFill>
                                  <a:prstClr val="black"/>
                                </a:solidFill>
                                <a:latin typeface="Cambria Math" panose="02040503050406030204" pitchFamily="18" charset="0"/>
                                <a:cs typeface="+mn-ea"/>
                                <a:sym typeface="+mn-lt"/>
                              </a:rPr>
                            </m:ctrlPr>
                          </m:sSubPr>
                          <m:e>
                            <m:r>
                              <a:rPr lang="en-US" altLang="zh-CN" i="1">
                                <a:solidFill>
                                  <a:prstClr val="black"/>
                                </a:solidFill>
                                <a:latin typeface="Cambria Math" panose="02040503050406030204" pitchFamily="18" charset="0"/>
                                <a:cs typeface="+mn-ea"/>
                                <a:sym typeface="+mn-lt"/>
                              </a:rPr>
                              <m:t>𝑦</m:t>
                            </m:r>
                          </m:e>
                          <m:sub>
                            <m:r>
                              <a:rPr lang="en-US" altLang="zh-CN" i="1">
                                <a:solidFill>
                                  <a:prstClr val="black"/>
                                </a:solidFill>
                                <a:latin typeface="Cambria Math" panose="02040503050406030204" pitchFamily="18" charset="0"/>
                                <a:cs typeface="+mn-ea"/>
                                <a:sym typeface="+mn-lt"/>
                              </a:rPr>
                              <m:t>𝑡</m:t>
                            </m:r>
                          </m:sub>
                        </m:sSub>
                      </m:e>
                    </m:d>
                    <m:r>
                      <a:rPr lang="en-US" altLang="zh-CN" i="1">
                        <a:solidFill>
                          <a:prstClr val="black"/>
                        </a:solidFill>
                        <a:latin typeface="Cambria Math" panose="02040503050406030204" pitchFamily="18" charset="0"/>
                        <a:cs typeface="+mn-ea"/>
                        <a:sym typeface="+mn-lt"/>
                      </a:rPr>
                      <m:t>+</m:t>
                    </m:r>
                    <m:d>
                      <m:dPr>
                        <m:ctrlPr>
                          <a:rPr lang="en-US" altLang="zh-CN" i="1">
                            <a:solidFill>
                              <a:prstClr val="black"/>
                            </a:solidFill>
                            <a:latin typeface="Cambria Math" panose="02040503050406030204" pitchFamily="18" charset="0"/>
                            <a:cs typeface="+mn-ea"/>
                            <a:sym typeface="+mn-lt"/>
                          </a:rPr>
                        </m:ctrlPr>
                      </m:dPr>
                      <m:e>
                        <m:r>
                          <a:rPr lang="en-US" altLang="zh-CN" i="1">
                            <a:solidFill>
                              <a:prstClr val="black"/>
                            </a:solidFill>
                            <a:latin typeface="Cambria Math" panose="02040503050406030204" pitchFamily="18" charset="0"/>
                            <a:cs typeface="+mn-ea"/>
                            <a:sym typeface="+mn-lt"/>
                          </a:rPr>
                          <m:t>1−</m:t>
                        </m:r>
                        <m:sSub>
                          <m:sSubPr>
                            <m:ctrlPr>
                              <a:rPr lang="en-US" altLang="zh-CN" i="1">
                                <a:solidFill>
                                  <a:prstClr val="black"/>
                                </a:solidFill>
                                <a:latin typeface="Cambria Math" panose="02040503050406030204" pitchFamily="18" charset="0"/>
                                <a:cs typeface="+mn-ea"/>
                                <a:sym typeface="+mn-lt"/>
                              </a:rPr>
                            </m:ctrlPr>
                          </m:sSubPr>
                          <m:e>
                            <m:r>
                              <a:rPr lang="en-US" altLang="zh-CN" i="1">
                                <a:solidFill>
                                  <a:prstClr val="black"/>
                                </a:solidFill>
                                <a:latin typeface="Cambria Math" panose="02040503050406030204" pitchFamily="18" charset="0"/>
                                <a:cs typeface="+mn-ea"/>
                                <a:sym typeface="+mn-lt"/>
                              </a:rPr>
                              <m:t>𝑝</m:t>
                            </m:r>
                          </m:e>
                          <m:sub>
                            <m:r>
                              <a:rPr lang="en-US" altLang="zh-CN" i="1">
                                <a:solidFill>
                                  <a:prstClr val="black"/>
                                </a:solidFill>
                                <a:latin typeface="Cambria Math" panose="02040503050406030204" pitchFamily="18" charset="0"/>
                                <a:cs typeface="+mn-ea"/>
                                <a:sym typeface="+mn-lt"/>
                              </a:rPr>
                              <m:t>𝑔𝑒𝑛</m:t>
                            </m:r>
                          </m:sub>
                        </m:sSub>
                      </m:e>
                    </m:d>
                    <m:sSub>
                      <m:sSubPr>
                        <m:ctrlPr>
                          <a:rPr lang="en-US" altLang="zh-CN" i="1">
                            <a:solidFill>
                              <a:prstClr val="black"/>
                            </a:solidFill>
                            <a:latin typeface="Cambria Math" panose="02040503050406030204" pitchFamily="18" charset="0"/>
                            <a:cs typeface="+mn-ea"/>
                            <a:sym typeface="+mn-lt"/>
                          </a:rPr>
                        </m:ctrlPr>
                      </m:sSubPr>
                      <m:e>
                        <m:r>
                          <a:rPr lang="en-US" altLang="zh-CN" i="1">
                            <a:solidFill>
                              <a:prstClr val="black"/>
                            </a:solidFill>
                            <a:latin typeface="Cambria Math" panose="02040503050406030204" pitchFamily="18" charset="0"/>
                            <a:cs typeface="+mn-ea"/>
                            <a:sym typeface="+mn-lt"/>
                          </a:rPr>
                          <m:t>𝑃</m:t>
                        </m:r>
                      </m:e>
                      <m:sub>
                        <m:r>
                          <a:rPr lang="en-US" altLang="zh-CN" i="1">
                            <a:solidFill>
                              <a:prstClr val="black"/>
                            </a:solidFill>
                            <a:latin typeface="Cambria Math" panose="02040503050406030204" pitchFamily="18" charset="0"/>
                            <a:cs typeface="+mn-ea"/>
                            <a:sym typeface="+mn-lt"/>
                          </a:rPr>
                          <m:t>𝑐𝑡𝑥</m:t>
                        </m:r>
                      </m:sub>
                    </m:sSub>
                    <m:d>
                      <m:dPr>
                        <m:ctrlPr>
                          <a:rPr lang="en-US" altLang="zh-CN" i="1">
                            <a:solidFill>
                              <a:prstClr val="black"/>
                            </a:solidFill>
                            <a:latin typeface="Cambria Math" panose="02040503050406030204" pitchFamily="18" charset="0"/>
                            <a:cs typeface="+mn-ea"/>
                            <a:sym typeface="+mn-lt"/>
                          </a:rPr>
                        </m:ctrlPr>
                      </m:dPr>
                      <m:e>
                        <m:sSub>
                          <m:sSubPr>
                            <m:ctrlPr>
                              <a:rPr lang="en-US" altLang="zh-CN" i="1">
                                <a:solidFill>
                                  <a:prstClr val="black"/>
                                </a:solidFill>
                                <a:latin typeface="Cambria Math" panose="02040503050406030204" pitchFamily="18" charset="0"/>
                                <a:cs typeface="+mn-ea"/>
                                <a:sym typeface="+mn-lt"/>
                              </a:rPr>
                            </m:ctrlPr>
                          </m:sSubPr>
                          <m:e>
                            <m:r>
                              <a:rPr lang="en-US" altLang="zh-CN" i="1">
                                <a:solidFill>
                                  <a:prstClr val="black"/>
                                </a:solidFill>
                                <a:latin typeface="Cambria Math" panose="02040503050406030204" pitchFamily="18" charset="0"/>
                                <a:cs typeface="+mn-ea"/>
                                <a:sym typeface="+mn-lt"/>
                              </a:rPr>
                              <m:t>𝑦</m:t>
                            </m:r>
                          </m:e>
                          <m:sub>
                            <m:r>
                              <a:rPr lang="en-US" altLang="zh-CN" i="1">
                                <a:solidFill>
                                  <a:prstClr val="black"/>
                                </a:solidFill>
                                <a:latin typeface="Cambria Math" panose="02040503050406030204" pitchFamily="18" charset="0"/>
                                <a:cs typeface="+mn-ea"/>
                                <a:sym typeface="+mn-lt"/>
                              </a:rPr>
                              <m:t>𝑡</m:t>
                            </m:r>
                          </m:sub>
                        </m:sSub>
                      </m:e>
                    </m:d>
                  </m:oMath>
                </a14:m>
                <a:endParaRPr lang="en-US" altLang="zh-CN" i="1" dirty="0" smtClean="0">
                  <a:solidFill>
                    <a:prstClr val="black"/>
                  </a:solidFill>
                  <a:latin typeface="Cambria Math" panose="02040503050406030204" pitchFamily="18" charset="0"/>
                  <a:cs typeface="+mn-ea"/>
                  <a:sym typeface="+mn-lt"/>
                </a:endParaRPr>
              </a:p>
              <a:p>
                <a:pPr>
                  <a:lnSpc>
                    <a:spcPct val="150000"/>
                  </a:lnSpc>
                </a:pPr>
                <a:r>
                  <a:rPr lang="en-US" altLang="zh-CN" dirty="0" smtClean="0">
                    <a:solidFill>
                      <a:prstClr val="black"/>
                    </a:solidFill>
                    <a:ea typeface="微软雅黑"/>
                    <a:cs typeface="+mn-ea"/>
                    <a:sym typeface="+mn-lt"/>
                  </a:rPr>
                  <a:t>     Generation probability: </a:t>
                </a:r>
                <a14:m>
                  <m:oMath xmlns:m="http://schemas.openxmlformats.org/officeDocument/2006/math">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𝑝</m:t>
                        </m:r>
                      </m:e>
                      <m:sub>
                        <m:r>
                          <a:rPr lang="en-US" altLang="zh-CN" i="1">
                            <a:latin typeface="Cambria Math" panose="02040503050406030204" pitchFamily="18" charset="0"/>
                            <a:cs typeface="+mn-ea"/>
                            <a:sym typeface="+mn-lt"/>
                          </a:rPr>
                          <m:t>𝑔𝑒𝑛</m:t>
                        </m:r>
                      </m:sub>
                    </m:sSub>
                    <m:r>
                      <a:rPr lang="en-US" altLang="zh-CN" i="1">
                        <a:latin typeface="Cambria Math" panose="02040503050406030204" pitchFamily="18" charset="0"/>
                        <a:cs typeface="+mn-ea"/>
                        <a:sym typeface="+mn-lt"/>
                      </a:rPr>
                      <m:t>=</m:t>
                    </m:r>
                    <m:r>
                      <a:rPr lang="zh-CN" altLang="en-US" i="1">
                        <a:latin typeface="Cambria Math" panose="02040503050406030204" pitchFamily="18" charset="0"/>
                        <a:cs typeface="+mn-ea"/>
                        <a:sym typeface="+mn-lt"/>
                      </a:rPr>
                      <m:t>𝜎</m:t>
                    </m:r>
                    <m:r>
                      <a:rPr lang="en-US" altLang="zh-CN" i="1">
                        <a:latin typeface="Cambria Math" panose="02040503050406030204" pitchFamily="18" charset="0"/>
                        <a:cs typeface="+mn-ea"/>
                        <a:sym typeface="+mn-lt"/>
                      </a:rPr>
                      <m:t>(</m:t>
                    </m:r>
                    <m:sSubSup>
                      <m:sSubSupPr>
                        <m:ctrlPr>
                          <a:rPr lang="en-US" altLang="zh-CN" i="1">
                            <a:latin typeface="Cambria Math" panose="02040503050406030204" pitchFamily="18" charset="0"/>
                            <a:cs typeface="+mn-ea"/>
                            <a:sym typeface="+mn-lt"/>
                          </a:rPr>
                        </m:ctrlPr>
                      </m:sSubSupPr>
                      <m:e>
                        <m:r>
                          <a:rPr lang="en-US" altLang="zh-CN" i="1">
                            <a:latin typeface="Cambria Math" panose="02040503050406030204" pitchFamily="18" charset="0"/>
                            <a:cs typeface="+mn-ea"/>
                            <a:sym typeface="+mn-lt"/>
                          </a:rPr>
                          <m:t>𝑤</m:t>
                        </m:r>
                      </m:e>
                      <m:sub>
                        <m:r>
                          <a:rPr lang="en-US" altLang="zh-CN" i="1">
                            <a:latin typeface="Cambria Math" panose="02040503050406030204" pitchFamily="18" charset="0"/>
                            <a:cs typeface="+mn-ea"/>
                            <a:sym typeface="+mn-lt"/>
                          </a:rPr>
                          <m:t>𝑒</m:t>
                        </m:r>
                      </m:sub>
                      <m:sup>
                        <m:r>
                          <a:rPr lang="en-US" altLang="zh-CN" i="1">
                            <a:latin typeface="Cambria Math" panose="02040503050406030204" pitchFamily="18" charset="0"/>
                            <a:cs typeface="+mn-ea"/>
                            <a:sym typeface="+mn-lt"/>
                          </a:rPr>
                          <m:t>𝑇</m:t>
                        </m:r>
                      </m:sup>
                    </m:sSubSup>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𝑒</m:t>
                        </m:r>
                      </m:e>
                      <m:sub>
                        <m:r>
                          <a:rPr lang="en-US" altLang="zh-CN" i="1">
                            <a:latin typeface="Cambria Math" panose="02040503050406030204" pitchFamily="18" charset="0"/>
                            <a:cs typeface="+mn-ea"/>
                            <a:sym typeface="+mn-lt"/>
                          </a:rPr>
                          <m:t>𝑡</m:t>
                        </m:r>
                      </m:sub>
                    </m:sSub>
                    <m:r>
                      <a:rPr lang="en-US" altLang="zh-CN" i="1">
                        <a:latin typeface="Cambria Math" panose="02040503050406030204" pitchFamily="18" charset="0"/>
                        <a:cs typeface="+mn-ea"/>
                        <a:sym typeface="+mn-lt"/>
                      </a:rPr>
                      <m:t>+</m:t>
                    </m:r>
                    <m:sSubSup>
                      <m:sSubSupPr>
                        <m:ctrlPr>
                          <a:rPr lang="en-US" altLang="zh-CN" i="1">
                            <a:latin typeface="Cambria Math" panose="02040503050406030204" pitchFamily="18" charset="0"/>
                            <a:cs typeface="+mn-ea"/>
                            <a:sym typeface="+mn-lt"/>
                          </a:rPr>
                        </m:ctrlPr>
                      </m:sSubSupPr>
                      <m:e>
                        <m:r>
                          <a:rPr lang="en-US" altLang="zh-CN" i="1">
                            <a:latin typeface="Cambria Math" panose="02040503050406030204" pitchFamily="18" charset="0"/>
                            <a:cs typeface="+mn-ea"/>
                            <a:sym typeface="+mn-lt"/>
                          </a:rPr>
                          <m:t>𝑤</m:t>
                        </m:r>
                      </m:e>
                      <m:sub>
                        <m:r>
                          <a:rPr lang="en-US" altLang="zh-CN" i="1">
                            <a:latin typeface="Cambria Math" panose="02040503050406030204" pitchFamily="18" charset="0"/>
                            <a:cs typeface="+mn-ea"/>
                            <a:sym typeface="+mn-lt"/>
                          </a:rPr>
                          <m:t>𝑠</m:t>
                        </m:r>
                      </m:sub>
                      <m:sup>
                        <m:r>
                          <a:rPr lang="en-US" altLang="zh-CN" i="1">
                            <a:latin typeface="Cambria Math" panose="02040503050406030204" pitchFamily="18" charset="0"/>
                            <a:cs typeface="+mn-ea"/>
                            <a:sym typeface="+mn-lt"/>
                          </a:rPr>
                          <m:t>𝑇</m:t>
                        </m:r>
                      </m:sup>
                    </m:sSubSup>
                    <m:sSubSup>
                      <m:sSubSupPr>
                        <m:ctrlPr>
                          <a:rPr lang="en-US" altLang="zh-CN" i="1">
                            <a:latin typeface="Cambria Math" panose="02040503050406030204" pitchFamily="18" charset="0"/>
                            <a:cs typeface="+mn-ea"/>
                            <a:sym typeface="+mn-lt"/>
                          </a:rPr>
                        </m:ctrlPr>
                      </m:sSubSupPr>
                      <m:e>
                        <m:r>
                          <a:rPr lang="en-US" altLang="zh-CN" i="1">
                            <a:latin typeface="Cambria Math" panose="02040503050406030204" pitchFamily="18" charset="0"/>
                            <a:cs typeface="+mn-ea"/>
                            <a:sym typeface="+mn-lt"/>
                          </a:rPr>
                          <m:t>𝑠</m:t>
                        </m:r>
                      </m:e>
                      <m:sub>
                        <m:r>
                          <a:rPr lang="en-US" altLang="zh-CN" i="1">
                            <a:latin typeface="Cambria Math" panose="02040503050406030204" pitchFamily="18" charset="0"/>
                            <a:cs typeface="+mn-ea"/>
                            <a:sym typeface="+mn-lt"/>
                          </a:rPr>
                          <m:t>𝑡</m:t>
                        </m:r>
                      </m:sub>
                      <m:sup>
                        <m:r>
                          <a:rPr lang="en-US" altLang="zh-CN" i="1">
                            <a:latin typeface="Cambria Math" panose="02040503050406030204" pitchFamily="18" charset="0"/>
                            <a:cs typeface="+mn-ea"/>
                            <a:sym typeface="+mn-lt"/>
                          </a:rPr>
                          <m:t>𝐿</m:t>
                        </m:r>
                      </m:sup>
                    </m:sSubSup>
                    <m:r>
                      <a:rPr lang="en-US" altLang="zh-CN" i="1">
                        <a:latin typeface="Cambria Math" panose="02040503050406030204" pitchFamily="18" charset="0"/>
                        <a:cs typeface="+mn-ea"/>
                        <a:sym typeface="+mn-lt"/>
                      </a:rPr>
                      <m:t>+</m:t>
                    </m:r>
                    <m:r>
                      <a:rPr lang="en-US" altLang="zh-CN" i="1">
                        <a:latin typeface="Cambria Math" panose="02040503050406030204" pitchFamily="18" charset="0"/>
                        <a:cs typeface="+mn-ea"/>
                        <a:sym typeface="+mn-lt"/>
                      </a:rPr>
                      <m:t>𝑏</m:t>
                    </m:r>
                    <m:r>
                      <a:rPr lang="en-US" altLang="zh-CN" i="1">
                        <a:latin typeface="Cambria Math" panose="02040503050406030204" pitchFamily="18" charset="0"/>
                        <a:cs typeface="+mn-ea"/>
                        <a:sym typeface="+mn-lt"/>
                      </a:rPr>
                      <m:t>)</m:t>
                    </m:r>
                  </m:oMath>
                </a14:m>
                <a:endParaRPr lang="en-US" altLang="zh-CN" dirty="0" smtClean="0">
                  <a:cs typeface="+mn-ea"/>
                  <a:sym typeface="+mn-lt"/>
                </a:endParaRPr>
              </a:p>
              <a:p>
                <a:pPr>
                  <a:lnSpc>
                    <a:spcPct val="150000"/>
                  </a:lnSpc>
                </a:pPr>
                <a:r>
                  <a:rPr lang="en-US" altLang="zh-CN" dirty="0">
                    <a:cs typeface="+mn-ea"/>
                    <a:sym typeface="+mn-lt"/>
                  </a:rPr>
                  <a:t>     P</a:t>
                </a:r>
                <a:r>
                  <a:rPr lang="en-US" altLang="zh-CN" dirty="0" smtClean="0">
                    <a:cs typeface="+mn-ea"/>
                    <a:sym typeface="+mn-lt"/>
                  </a:rPr>
                  <a:t>robability of generating from vocabulary: </a:t>
                </a:r>
                <a14:m>
                  <m:oMath xmlns:m="http://schemas.openxmlformats.org/officeDocument/2006/math">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𝑃</m:t>
                        </m:r>
                      </m:e>
                      <m:sub>
                        <m:r>
                          <a:rPr lang="en-US" altLang="zh-CN" i="1">
                            <a:latin typeface="Cambria Math" panose="02040503050406030204" pitchFamily="18" charset="0"/>
                            <a:cs typeface="+mn-ea"/>
                            <a:sym typeface="+mn-lt"/>
                          </a:rPr>
                          <m:t>𝑣𝑜𝑐𝑎𝑏</m:t>
                        </m:r>
                      </m:sub>
                    </m:sSub>
                    <m:d>
                      <m:dPr>
                        <m:ctrlPr>
                          <a:rPr lang="en-US" altLang="zh-CN" i="1">
                            <a:latin typeface="Cambria Math" panose="02040503050406030204" pitchFamily="18" charset="0"/>
                            <a:cs typeface="+mn-ea"/>
                            <a:sym typeface="+mn-lt"/>
                          </a:rPr>
                        </m:ctrlPr>
                      </m:dPr>
                      <m:e>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𝑦</m:t>
                            </m:r>
                          </m:e>
                          <m:sub>
                            <m:r>
                              <a:rPr lang="en-US" altLang="zh-CN" i="1">
                                <a:latin typeface="Cambria Math" panose="02040503050406030204" pitchFamily="18" charset="0"/>
                                <a:cs typeface="+mn-ea"/>
                                <a:sym typeface="+mn-lt"/>
                              </a:rPr>
                              <m:t>𝑡</m:t>
                            </m:r>
                          </m:sub>
                        </m:sSub>
                      </m:e>
                    </m:d>
                    <m:r>
                      <a:rPr lang="en-US" altLang="zh-CN" i="1">
                        <a:latin typeface="Cambria Math" panose="02040503050406030204" pitchFamily="18" charset="0"/>
                        <a:cs typeface="+mn-ea"/>
                        <a:sym typeface="+mn-lt"/>
                      </a:rPr>
                      <m:t>=</m:t>
                    </m:r>
                    <m:r>
                      <a:rPr lang="en-US" altLang="zh-CN" i="1">
                        <a:latin typeface="Cambria Math" panose="02040503050406030204" pitchFamily="18" charset="0"/>
                        <a:cs typeface="+mn-ea"/>
                        <a:sym typeface="+mn-lt"/>
                      </a:rPr>
                      <m:t>𝑠𝑜𝑓𝑡𝑚𝑎𝑥</m:t>
                    </m:r>
                    <m:r>
                      <a:rPr lang="en-US" altLang="zh-CN" i="1">
                        <a:latin typeface="Cambria Math" panose="02040503050406030204" pitchFamily="18" charset="0"/>
                        <a:cs typeface="+mn-ea"/>
                        <a:sym typeface="+mn-lt"/>
                      </a:rPr>
                      <m:t>(</m:t>
                    </m:r>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𝑊</m:t>
                        </m:r>
                      </m:e>
                      <m:sub>
                        <m:r>
                          <a:rPr lang="en-US" altLang="zh-CN" i="1">
                            <a:latin typeface="Cambria Math" panose="02040503050406030204" pitchFamily="18" charset="0"/>
                            <a:cs typeface="+mn-ea"/>
                            <a:sym typeface="+mn-lt"/>
                          </a:rPr>
                          <m:t>𝐸</m:t>
                        </m:r>
                      </m:sub>
                    </m:sSub>
                    <m:sSubSup>
                      <m:sSubSupPr>
                        <m:ctrlPr>
                          <a:rPr lang="en-US" altLang="zh-CN" i="1">
                            <a:latin typeface="Cambria Math" panose="02040503050406030204" pitchFamily="18" charset="0"/>
                            <a:cs typeface="+mn-ea"/>
                            <a:sym typeface="+mn-lt"/>
                          </a:rPr>
                        </m:ctrlPr>
                      </m:sSubSupPr>
                      <m:e>
                        <m:r>
                          <a:rPr lang="en-US" altLang="zh-CN" i="1">
                            <a:latin typeface="Cambria Math" panose="02040503050406030204" pitchFamily="18" charset="0"/>
                            <a:cs typeface="+mn-ea"/>
                            <a:sym typeface="+mn-lt"/>
                          </a:rPr>
                          <m:t>𝑠</m:t>
                        </m:r>
                      </m:e>
                      <m:sub>
                        <m:r>
                          <a:rPr lang="en-US" altLang="zh-CN" i="1">
                            <a:latin typeface="Cambria Math" panose="02040503050406030204" pitchFamily="18" charset="0"/>
                            <a:cs typeface="+mn-ea"/>
                            <a:sym typeface="+mn-lt"/>
                          </a:rPr>
                          <m:t>𝑡</m:t>
                        </m:r>
                      </m:sub>
                      <m:sup>
                        <m:r>
                          <a:rPr lang="en-US" altLang="zh-CN" i="1">
                            <a:latin typeface="Cambria Math" panose="02040503050406030204" pitchFamily="18" charset="0"/>
                            <a:cs typeface="+mn-ea"/>
                            <a:sym typeface="+mn-lt"/>
                          </a:rPr>
                          <m:t>𝐿</m:t>
                        </m:r>
                      </m:sup>
                    </m:sSubSup>
                    <m:r>
                      <a:rPr lang="en-US" altLang="zh-CN" i="1">
                        <a:latin typeface="Cambria Math" panose="02040503050406030204" pitchFamily="18" charset="0"/>
                        <a:cs typeface="+mn-ea"/>
                        <a:sym typeface="+mn-lt"/>
                      </a:rPr>
                      <m:t>)</m:t>
                    </m:r>
                  </m:oMath>
                </a14:m>
                <a:endParaRPr lang="en-US" altLang="zh-CN" dirty="0" smtClean="0">
                  <a:cs typeface="+mn-ea"/>
                  <a:sym typeface="+mn-lt"/>
                </a:endParaRPr>
              </a:p>
              <a:p>
                <a:pPr>
                  <a:lnSpc>
                    <a:spcPct val="150000"/>
                  </a:lnSpc>
                </a:pPr>
                <a:r>
                  <a:rPr lang="en-US" altLang="zh-CN" dirty="0">
                    <a:cs typeface="+mn-ea"/>
                    <a:sym typeface="+mn-lt"/>
                  </a:rPr>
                  <a:t>     Probability </a:t>
                </a:r>
                <a:r>
                  <a:rPr lang="en-US" altLang="zh-CN" dirty="0" smtClean="0">
                    <a:cs typeface="+mn-ea"/>
                    <a:sym typeface="+mn-lt"/>
                  </a:rPr>
                  <a:t>of extracting from source sequence: </a:t>
                </a:r>
                <a14:m>
                  <m:oMath xmlns:m="http://schemas.openxmlformats.org/officeDocument/2006/math">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𝑃</m:t>
                        </m:r>
                      </m:e>
                      <m:sub>
                        <m:r>
                          <a:rPr lang="en-US" altLang="zh-CN" i="1">
                            <a:latin typeface="Cambria Math" panose="02040503050406030204" pitchFamily="18" charset="0"/>
                            <a:cs typeface="+mn-ea"/>
                            <a:sym typeface="+mn-lt"/>
                          </a:rPr>
                          <m:t>𝑐𝑡𝑥</m:t>
                        </m:r>
                      </m:sub>
                    </m:sSub>
                    <m:d>
                      <m:dPr>
                        <m:ctrlPr>
                          <a:rPr lang="en-US" altLang="zh-CN" i="1">
                            <a:latin typeface="Cambria Math" panose="02040503050406030204" pitchFamily="18" charset="0"/>
                            <a:cs typeface="+mn-ea"/>
                            <a:sym typeface="+mn-lt"/>
                          </a:rPr>
                        </m:ctrlPr>
                      </m:dPr>
                      <m:e>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𝑦</m:t>
                            </m:r>
                          </m:e>
                          <m:sub>
                            <m:r>
                              <a:rPr lang="en-US" altLang="zh-CN" i="1">
                                <a:latin typeface="Cambria Math" panose="02040503050406030204" pitchFamily="18" charset="0"/>
                                <a:cs typeface="+mn-ea"/>
                                <a:sym typeface="+mn-lt"/>
                              </a:rPr>
                              <m:t>𝑡</m:t>
                            </m:r>
                          </m:sub>
                        </m:sSub>
                      </m:e>
                    </m:d>
                    <m:r>
                      <a:rPr lang="en-US" altLang="zh-CN" i="1">
                        <a:latin typeface="Cambria Math" panose="02040503050406030204" pitchFamily="18" charset="0"/>
                        <a:cs typeface="+mn-ea"/>
                        <a:sym typeface="+mn-lt"/>
                      </a:rPr>
                      <m:t>=</m:t>
                    </m:r>
                    <m:nary>
                      <m:naryPr>
                        <m:chr m:val="∑"/>
                        <m:supHide m:val="on"/>
                        <m:ctrlPr>
                          <a:rPr lang="en-US" altLang="zh-CN" i="1">
                            <a:latin typeface="Cambria Math" panose="02040503050406030204" pitchFamily="18" charset="0"/>
                            <a:cs typeface="+mn-ea"/>
                            <a:sym typeface="+mn-lt"/>
                          </a:rPr>
                        </m:ctrlPr>
                      </m:naryPr>
                      <m:sub>
                        <m:r>
                          <a:rPr lang="en-US" altLang="zh-CN" i="1">
                            <a:latin typeface="Cambria Math" panose="02040503050406030204" pitchFamily="18" charset="0"/>
                            <a:cs typeface="+mn-ea"/>
                            <a:sym typeface="+mn-lt"/>
                          </a:rPr>
                          <m:t>𝑗</m:t>
                        </m:r>
                        <m:r>
                          <a:rPr lang="en-US" altLang="zh-CN" i="1">
                            <a:latin typeface="Cambria Math" panose="02040503050406030204" pitchFamily="18" charset="0"/>
                            <a:cs typeface="+mn-ea"/>
                            <a:sym typeface="+mn-lt"/>
                          </a:rPr>
                          <m:t>:</m:t>
                        </m:r>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 </m:t>
                            </m:r>
                            <m:r>
                              <a:rPr lang="en-US" altLang="zh-CN" i="1">
                                <a:latin typeface="Cambria Math" panose="02040503050406030204" pitchFamily="18" charset="0"/>
                                <a:cs typeface="+mn-ea"/>
                                <a:sym typeface="+mn-lt"/>
                              </a:rPr>
                              <m:t>𝑥</m:t>
                            </m:r>
                          </m:e>
                          <m:sub>
                            <m:r>
                              <a:rPr lang="en-US" altLang="zh-CN" i="1">
                                <a:latin typeface="Cambria Math" panose="02040503050406030204" pitchFamily="18" charset="0"/>
                                <a:cs typeface="+mn-ea"/>
                                <a:sym typeface="+mn-lt"/>
                              </a:rPr>
                              <m:t>1:</m:t>
                            </m:r>
                            <m:r>
                              <a:rPr lang="en-US" altLang="zh-CN" i="1">
                                <a:latin typeface="Cambria Math" panose="02040503050406030204" pitchFamily="18" charset="0"/>
                                <a:cs typeface="+mn-ea"/>
                                <a:sym typeface="+mn-lt"/>
                              </a:rPr>
                              <m:t>𝑘</m:t>
                            </m:r>
                            <m:r>
                              <a:rPr lang="en-US" altLang="zh-CN" i="1">
                                <a:latin typeface="Cambria Math" panose="02040503050406030204" pitchFamily="18" charset="0"/>
                                <a:cs typeface="+mn-ea"/>
                                <a:sym typeface="+mn-lt"/>
                              </a:rPr>
                              <m:t>,</m:t>
                            </m:r>
                            <m:r>
                              <a:rPr lang="en-US" altLang="zh-CN" i="1">
                                <a:latin typeface="Cambria Math" panose="02040503050406030204" pitchFamily="18" charset="0"/>
                                <a:cs typeface="+mn-ea"/>
                                <a:sym typeface="+mn-lt"/>
                              </a:rPr>
                              <m:t>𝑗</m:t>
                            </m:r>
                          </m:sub>
                        </m:sSub>
                        <m:r>
                          <a:rPr lang="en-US" altLang="zh-CN" i="1">
                            <a:latin typeface="Cambria Math" panose="02040503050406030204" pitchFamily="18" charset="0"/>
                            <a:cs typeface="+mn-ea"/>
                            <a:sym typeface="+mn-lt"/>
                          </a:rPr>
                          <m:t>=</m:t>
                        </m:r>
                        <m:sSub>
                          <m:sSubPr>
                            <m:ctrlPr>
                              <a:rPr lang="en-US" altLang="zh-CN" i="1">
                                <a:latin typeface="Cambria Math" panose="02040503050406030204" pitchFamily="18" charset="0"/>
                                <a:cs typeface="+mn-ea"/>
                                <a:sym typeface="+mn-lt"/>
                              </a:rPr>
                            </m:ctrlPr>
                          </m:sSubPr>
                          <m:e>
                            <m:r>
                              <a:rPr lang="en-US" altLang="zh-CN" i="1">
                                <a:latin typeface="Cambria Math" panose="02040503050406030204" pitchFamily="18" charset="0"/>
                                <a:cs typeface="+mn-ea"/>
                                <a:sym typeface="+mn-lt"/>
                              </a:rPr>
                              <m:t>𝑦</m:t>
                            </m:r>
                          </m:e>
                          <m:sub>
                            <m:r>
                              <a:rPr lang="en-US" altLang="zh-CN" i="1">
                                <a:latin typeface="Cambria Math" panose="02040503050406030204" pitchFamily="18" charset="0"/>
                                <a:cs typeface="+mn-ea"/>
                                <a:sym typeface="+mn-lt"/>
                              </a:rPr>
                              <m:t>𝑡</m:t>
                            </m:r>
                          </m:sub>
                        </m:sSub>
                      </m:sub>
                      <m:sup/>
                      <m:e>
                        <m:sSubSup>
                          <m:sSubSupPr>
                            <m:ctrlPr>
                              <a:rPr lang="en-US" altLang="zh-CN" i="1">
                                <a:latin typeface="Cambria Math" panose="02040503050406030204" pitchFamily="18" charset="0"/>
                                <a:cs typeface="+mn-ea"/>
                                <a:sym typeface="+mn-lt"/>
                              </a:rPr>
                            </m:ctrlPr>
                          </m:sSubSupPr>
                          <m:e>
                            <m:r>
                              <a:rPr lang="en-US" altLang="zh-CN" i="1">
                                <a:latin typeface="Cambria Math" panose="02040503050406030204" pitchFamily="18" charset="0"/>
                                <a:cs typeface="+mn-ea"/>
                                <a:sym typeface="+mn-lt"/>
                              </a:rPr>
                              <m:t>𝛼</m:t>
                            </m:r>
                          </m:e>
                          <m:sub>
                            <m:r>
                              <a:rPr lang="en-US" altLang="zh-CN" i="1">
                                <a:latin typeface="Cambria Math" panose="02040503050406030204" pitchFamily="18" charset="0"/>
                                <a:cs typeface="+mn-ea"/>
                                <a:sym typeface="+mn-lt"/>
                              </a:rPr>
                              <m:t>𝑡</m:t>
                            </m:r>
                            <m:r>
                              <a:rPr lang="en-US" altLang="zh-CN" i="1">
                                <a:latin typeface="Cambria Math" panose="02040503050406030204" pitchFamily="18" charset="0"/>
                                <a:cs typeface="+mn-ea"/>
                                <a:sym typeface="+mn-lt"/>
                              </a:rPr>
                              <m:t>,</m:t>
                            </m:r>
                            <m:r>
                              <a:rPr lang="en-US" altLang="zh-CN" i="1">
                                <a:latin typeface="Cambria Math" panose="02040503050406030204" pitchFamily="18" charset="0"/>
                                <a:cs typeface="+mn-ea"/>
                                <a:sym typeface="+mn-lt"/>
                              </a:rPr>
                              <m:t>𝑗</m:t>
                            </m:r>
                          </m:sub>
                          <m:sup>
                            <m:r>
                              <a:rPr lang="en-US" altLang="zh-CN" i="1">
                                <a:latin typeface="Cambria Math" panose="02040503050406030204" pitchFamily="18" charset="0"/>
                                <a:cs typeface="+mn-ea"/>
                                <a:sym typeface="+mn-lt"/>
                              </a:rPr>
                              <m:t>𝐿</m:t>
                            </m:r>
                          </m:sup>
                        </m:sSubSup>
                      </m:e>
                    </m:nary>
                  </m:oMath>
                </a14:m>
                <a:endParaRPr lang="en-US" altLang="zh-CN" b="1" dirty="0" smtClean="0">
                  <a:cs typeface="+mn-ea"/>
                  <a:sym typeface="+mn-lt"/>
                </a:endParaRPr>
              </a:p>
            </p:txBody>
          </p:sp>
        </mc:Choice>
        <mc:Fallback>
          <p:sp>
            <p:nvSpPr>
              <p:cNvPr id="53" name="文本占位符 33"/>
              <p:cNvSpPr txBox="1">
                <a:spLocks noRot="1" noChangeAspect="1" noMove="1" noResize="1" noEditPoints="1" noAdjustHandles="1" noChangeArrowheads="1" noChangeShapeType="1" noTextEdit="1"/>
              </p:cNvSpPr>
              <p:nvPr/>
            </p:nvSpPr>
            <p:spPr>
              <a:xfrm>
                <a:off x="508000" y="31121165"/>
                <a:ext cx="14401798" cy="6920741"/>
              </a:xfrm>
              <a:prstGeom prst="rect">
                <a:avLst/>
              </a:prstGeom>
              <a:blipFill rotWithShape="0">
                <a:blip r:embed="rId4"/>
                <a:stretch>
                  <a:fillRect/>
                </a:stretch>
              </a:blipFill>
            </p:spPr>
            <p:txBody>
              <a:bodyPr/>
              <a:lstStyle/>
              <a:p>
                <a:r>
                  <a:rPr lang="zh-CN" altLang="en-US">
                    <a:noFill/>
                  </a:rPr>
                  <a:t> </a:t>
                </a:r>
              </a:p>
            </p:txBody>
          </p:sp>
        </mc:Fallback>
      </mc:AlternateContent>
      <p:sp>
        <p:nvSpPr>
          <p:cNvPr id="55" name="文本占位符 22"/>
          <p:cNvSpPr>
            <a:spLocks noGrp="1"/>
          </p:cNvSpPr>
          <p:nvPr>
            <p:ph type="body" sz="quarter" idx="17"/>
          </p:nvPr>
        </p:nvSpPr>
        <p:spPr>
          <a:xfrm>
            <a:off x="527845" y="38057946"/>
            <a:ext cx="14381955" cy="646331"/>
          </a:xfrm>
        </p:spPr>
        <p:txBody>
          <a:bodyPr/>
          <a:lstStyle/>
          <a:p>
            <a:r>
              <a:rPr lang="en-US" altLang="zh-CN" dirty="0" smtClean="0"/>
              <a:t>Experiments</a:t>
            </a:r>
            <a:endParaRPr lang="zh-CN" altLang="en-US" dirty="0"/>
          </a:p>
        </p:txBody>
      </p:sp>
      <p:sp>
        <p:nvSpPr>
          <p:cNvPr id="59" name="文本占位符 33"/>
          <p:cNvSpPr txBox="1">
            <a:spLocks/>
          </p:cNvSpPr>
          <p:nvPr/>
        </p:nvSpPr>
        <p:spPr>
          <a:xfrm>
            <a:off x="508000" y="38688234"/>
            <a:ext cx="14401798" cy="2850011"/>
          </a:xfrm>
          <a:prstGeom prst="rect">
            <a:avLst/>
          </a:prstGeom>
        </p:spPr>
        <p:txBody>
          <a:bodyPr wrap="square" lIns="365760" tIns="365760" rIns="365760" bIns="365760">
            <a:spAutoFit/>
          </a:bodyPr>
          <a:lstStyle>
            <a:lvl1pPr marL="0" indent="0" algn="l" defTabSz="5381713" rtl="0" eaLnBrk="1" latinLnBrk="0" hangingPunct="1">
              <a:spcBef>
                <a:spcPct val="20000"/>
              </a:spcBef>
              <a:buFont typeface="Arial" pitchFamily="34" charset="0"/>
              <a:buNone/>
              <a:tabLst/>
              <a:defRPr lang="en-US" sz="2800" kern="1200" dirty="0">
                <a:solidFill>
                  <a:schemeClr val="tx1"/>
                </a:solidFill>
                <a:latin typeface="+mn-lt"/>
                <a:ea typeface="+mn-ea"/>
                <a:cs typeface="+mn-cs"/>
              </a:defRPr>
            </a:lvl1pPr>
            <a:lvl2pPr marL="461963" indent="-231775" algn="l" defTabSz="5381713" rtl="0" eaLnBrk="1" latinLnBrk="0" hangingPunct="1">
              <a:spcBef>
                <a:spcPct val="20000"/>
              </a:spcBef>
              <a:buFont typeface="Arial" pitchFamily="34" charset="0"/>
              <a:buChar char="–"/>
              <a:tabLst/>
              <a:defRPr lang="en-US" sz="2000" kern="1200" dirty="0">
                <a:solidFill>
                  <a:schemeClr val="tx1"/>
                </a:solidFill>
                <a:latin typeface="+mn-lt"/>
                <a:ea typeface="+mn-ea"/>
                <a:cs typeface="+mn-cs"/>
              </a:defRPr>
            </a:lvl2pPr>
            <a:lvl3pPr marL="461963" indent="-231775" algn="l" defTabSz="538171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3pPr>
            <a:lvl4pPr marL="461963" indent="-231775" algn="l" defTabSz="538171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4pPr>
            <a:lvl5pPr marL="461963" indent="-231775" algn="l" defTabSz="538171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a:lstStyle>
          <a:p>
            <a:pPr>
              <a:lnSpc>
                <a:spcPct val="150000"/>
              </a:lnSpc>
            </a:pPr>
            <a:r>
              <a:rPr lang="en-US" altLang="zh-CN" b="1" dirty="0" smtClean="0">
                <a:sym typeface="+mn-lt"/>
              </a:rPr>
              <a:t>Datasets</a:t>
            </a:r>
          </a:p>
          <a:p>
            <a:pPr marL="536360" lvl="1" indent="-536360" defTabSz="914112">
              <a:lnSpc>
                <a:spcPct val="150000"/>
              </a:lnSpc>
              <a:buFont typeface="Wingdings" panose="05000000000000000000" pitchFamily="2" charset="2"/>
              <a:buChar char="l"/>
            </a:pPr>
            <a:r>
              <a:rPr lang="en-US" altLang="zh-CN" sz="2800" dirty="0" err="1">
                <a:solidFill>
                  <a:prstClr val="black"/>
                </a:solidFill>
                <a:ea typeface="微软雅黑"/>
                <a:cs typeface="+mn-ea"/>
                <a:sym typeface="+mn-lt"/>
              </a:rPr>
              <a:t>NaturalQuestions</a:t>
            </a:r>
            <a:r>
              <a:rPr lang="en-US" altLang="zh-CN" sz="2800" dirty="0">
                <a:solidFill>
                  <a:prstClr val="black"/>
                </a:solidFill>
                <a:ea typeface="微软雅黑"/>
                <a:cs typeface="+mn-ea"/>
                <a:sym typeface="+mn-lt"/>
              </a:rPr>
              <a:t> [Kwiatkowski et al., 2019]</a:t>
            </a:r>
          </a:p>
          <a:p>
            <a:pPr marL="536360" lvl="1" indent="-536360" defTabSz="914112">
              <a:lnSpc>
                <a:spcPct val="150000"/>
              </a:lnSpc>
              <a:buFont typeface="Wingdings" panose="05000000000000000000" pitchFamily="2" charset="2"/>
              <a:buChar char="l"/>
            </a:pPr>
            <a:r>
              <a:rPr lang="en-US" altLang="zh-CN" sz="2800" dirty="0">
                <a:solidFill>
                  <a:prstClr val="black"/>
                </a:solidFill>
                <a:ea typeface="微软雅黑"/>
                <a:cs typeface="+mn-ea"/>
                <a:sym typeface="+mn-lt"/>
              </a:rPr>
              <a:t>TriviaQA [</a:t>
            </a:r>
            <a:r>
              <a:rPr lang="en-US" altLang="zh-CN" sz="2800" dirty="0" err="1">
                <a:solidFill>
                  <a:prstClr val="black"/>
                </a:solidFill>
                <a:ea typeface="微软雅黑"/>
                <a:cs typeface="+mn-ea"/>
                <a:sym typeface="+mn-lt"/>
              </a:rPr>
              <a:t>Joshiet</a:t>
            </a:r>
            <a:r>
              <a:rPr lang="en-US" altLang="zh-CN" sz="2800" dirty="0">
                <a:solidFill>
                  <a:prstClr val="black"/>
                </a:solidFill>
                <a:ea typeface="微软雅黑"/>
                <a:cs typeface="+mn-ea"/>
                <a:sym typeface="+mn-lt"/>
              </a:rPr>
              <a:t> al., 2017</a:t>
            </a:r>
            <a:r>
              <a:rPr lang="en-US" altLang="zh-CN" sz="2800" dirty="0" smtClean="0">
                <a:solidFill>
                  <a:prstClr val="black"/>
                </a:solidFill>
                <a:ea typeface="微软雅黑"/>
                <a:cs typeface="+mn-ea"/>
                <a:sym typeface="+mn-lt"/>
              </a:rPr>
              <a:t>]</a:t>
            </a:r>
            <a:endParaRPr lang="en-US" altLang="zh-CN" sz="2800" dirty="0">
              <a:solidFill>
                <a:prstClr val="black"/>
              </a:solidFill>
              <a:ea typeface="微软雅黑"/>
              <a:cs typeface="+mn-ea"/>
              <a:sym typeface="+mn-lt"/>
            </a:endParaRPr>
          </a:p>
        </p:txBody>
      </p:sp>
      <p:pic>
        <p:nvPicPr>
          <p:cNvPr id="61" name="图片 60"/>
          <p:cNvPicPr>
            <a:picLocks noChangeAspect="1"/>
          </p:cNvPicPr>
          <p:nvPr/>
        </p:nvPicPr>
        <p:blipFill>
          <a:blip r:embed="rId5"/>
          <a:stretch>
            <a:fillRect/>
          </a:stretch>
        </p:blipFill>
        <p:spPr>
          <a:xfrm>
            <a:off x="15633700" y="10657672"/>
            <a:ext cx="13944602" cy="4313800"/>
          </a:xfrm>
          <a:prstGeom prst="rect">
            <a:avLst/>
          </a:prstGeom>
        </p:spPr>
      </p:pic>
      <p:pic>
        <p:nvPicPr>
          <p:cNvPr id="65" name="图片 64"/>
          <p:cNvPicPr>
            <a:picLocks noChangeAspect="1"/>
          </p:cNvPicPr>
          <p:nvPr/>
        </p:nvPicPr>
        <p:blipFill>
          <a:blip r:embed="rId6"/>
          <a:stretch>
            <a:fillRect/>
          </a:stretch>
        </p:blipFill>
        <p:spPr>
          <a:xfrm>
            <a:off x="17457341" y="19967129"/>
            <a:ext cx="10297320" cy="7043123"/>
          </a:xfrm>
          <a:prstGeom prst="rect">
            <a:avLst/>
          </a:prstGeom>
        </p:spPr>
      </p:pic>
      <p:sp>
        <p:nvSpPr>
          <p:cNvPr id="66" name="文本占位符 28"/>
          <p:cNvSpPr>
            <a:spLocks noGrp="1"/>
          </p:cNvSpPr>
          <p:nvPr>
            <p:ph type="body" sz="quarter" idx="28"/>
          </p:nvPr>
        </p:nvSpPr>
        <p:spPr>
          <a:xfrm>
            <a:off x="15405098" y="27214186"/>
            <a:ext cx="14401798" cy="2763834"/>
          </a:xfrm>
        </p:spPr>
        <p:txBody>
          <a:bodyPr/>
          <a:lstStyle/>
          <a:p>
            <a:pPr>
              <a:lnSpc>
                <a:spcPct val="150000"/>
              </a:lnSpc>
            </a:pPr>
            <a:r>
              <a:rPr lang="en-US" altLang="zh-CN" b="1" dirty="0"/>
              <a:t>Test-Train Overlap </a:t>
            </a:r>
            <a:r>
              <a:rPr lang="en-US" altLang="zh-CN" b="1" dirty="0" smtClean="0"/>
              <a:t>Evaluation</a:t>
            </a:r>
          </a:p>
          <a:p>
            <a:pPr marL="457200" indent="-457200">
              <a:lnSpc>
                <a:spcPct val="150000"/>
              </a:lnSpc>
              <a:buFont typeface="Wingdings" panose="05000000000000000000" pitchFamily="2" charset="2"/>
              <a:buChar char="l"/>
            </a:pPr>
            <a:r>
              <a:rPr lang="en-US" altLang="zh-CN" dirty="0" smtClean="0"/>
              <a:t>Our </a:t>
            </a:r>
            <a:r>
              <a:rPr lang="en-US" altLang="zh-CN" dirty="0"/>
              <a:t>approach </a:t>
            </a:r>
            <a:r>
              <a:rPr lang="en-US" altLang="zh-CN" dirty="0" smtClean="0"/>
              <a:t>improves most </a:t>
            </a:r>
            <a:r>
              <a:rPr lang="en-US" altLang="zh-CN" dirty="0"/>
              <a:t>over </a:t>
            </a:r>
            <a:r>
              <a:rPr lang="en-US" altLang="zh-CN" dirty="0" err="1"/>
              <a:t>FiD</a:t>
            </a:r>
            <a:r>
              <a:rPr lang="en-US" altLang="zh-CN" dirty="0"/>
              <a:t> reader on "No Overlap" </a:t>
            </a:r>
            <a:r>
              <a:rPr lang="en-US" altLang="zh-CN" dirty="0" smtClean="0"/>
              <a:t>category, the most challenging </a:t>
            </a:r>
            <a:r>
              <a:rPr lang="en-US" altLang="zh-CN" dirty="0"/>
              <a:t>setting, indicating a </a:t>
            </a:r>
            <a:r>
              <a:rPr lang="en-US" altLang="zh-CN" dirty="0" smtClean="0"/>
              <a:t>better generalization </a:t>
            </a:r>
            <a:r>
              <a:rPr lang="en-US" altLang="zh-CN" dirty="0"/>
              <a:t>ability to question </a:t>
            </a:r>
            <a:r>
              <a:rPr lang="en-US" altLang="zh-CN" dirty="0" smtClean="0"/>
              <a:t>answering.</a:t>
            </a:r>
            <a:endParaRPr lang="zh-CN" altLang="en-US" dirty="0"/>
          </a:p>
        </p:txBody>
      </p:sp>
      <p:pic>
        <p:nvPicPr>
          <p:cNvPr id="67" name="图片 66"/>
          <p:cNvPicPr>
            <a:picLocks noChangeAspect="1"/>
          </p:cNvPicPr>
          <p:nvPr/>
        </p:nvPicPr>
        <p:blipFill>
          <a:blip r:embed="rId7"/>
          <a:stretch>
            <a:fillRect/>
          </a:stretch>
        </p:blipFill>
        <p:spPr>
          <a:xfrm>
            <a:off x="17457337" y="30012567"/>
            <a:ext cx="10297320" cy="6160140"/>
          </a:xfrm>
          <a:prstGeom prst="rect">
            <a:avLst/>
          </a:prstGeom>
        </p:spPr>
      </p:pic>
    </p:spTree>
    <p:extLst>
      <p:ext uri="{BB962C8B-B14F-4D97-AF65-F5344CB8AC3E}">
        <p14:creationId xmlns:p14="http://schemas.microsoft.com/office/powerpoint/2010/main" val="3409579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47109E30-B7C3-1345-9678-CE24B6075D80}"/>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102D46E6-EB2E-3C46-91E1-F17DFCDB34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3973</TotalTime>
  <Words>464</Words>
  <Application>Microsoft Office PowerPoint</Application>
  <PresentationFormat>自定义</PresentationFormat>
  <Paragraphs>43</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vt:i4>
      </vt:variant>
    </vt:vector>
  </HeadingPairs>
  <TitlesOfParts>
    <vt:vector size="12" baseType="lpstr">
      <vt:lpstr>黑体</vt:lpstr>
      <vt:lpstr>微软雅黑</vt:lpstr>
      <vt:lpstr>Arial</vt:lpstr>
      <vt:lpstr>Arial Black</vt:lpstr>
      <vt:lpstr>Arial Narrow</vt:lpstr>
      <vt:lpstr>Calibri</vt:lpstr>
      <vt:lpstr>Cambria Math</vt:lpstr>
      <vt:lpstr>Trebuchet MS</vt:lpstr>
      <vt:lpstr>Wingdings</vt:lpstr>
      <vt:lpstr>With Guides</vt:lpstr>
      <vt:lpstr>Without Guides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liushuang (Q)</cp:lastModifiedBy>
  <cp:revision>64</cp:revision>
  <cp:lastPrinted>2018-12-21T17:51:47Z</cp:lastPrinted>
  <dcterms:created xsi:type="dcterms:W3CDTF">2019-01-10T01:13:07Z</dcterms:created>
  <dcterms:modified xsi:type="dcterms:W3CDTF">2022-04-19T01:59:06Z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1650102885</vt:lpwstr>
  </property>
  <property fmtid="{D5CDD505-2E9C-101B-9397-08002B2CF9AE}" pid="6" name="_2015_ms_pID_725343">
    <vt:lpwstr>(2)4qGpyRBu7Uq5B6j0lZ8CRK+EtXuguYxxvW5rwxlGNpNIHDQ/5RXq+R3XvsS/qwRWV0PQLG0q
sllSgcJi33laaMDGhXrsvrd7FXey5cjn9VEHL4FpeXDj1pD9+0msyGOwwYSrdoVDqoRS76a0
yv+QSyuDlMQwUKCWGuXPE/W7u3BfuA19sZs0W3Chj0ed00Oc/VDrS33yjN1lR/Ac+Mwwczhs
bcgy07ydNdcM4wcQ9z</vt:lpwstr>
  </property>
  <property fmtid="{D5CDD505-2E9C-101B-9397-08002B2CF9AE}" pid="7" name="_2015_ms_pID_7253431">
    <vt:lpwstr>EWFqE44YvKuICnAgMsPg2TIJ68ozKc7x6MveI9WbP+Dl8oet9AH2CQ
0NFU0Nn2Prm9it8uo/yNYtZbPO8BlcdWKCCGn9Yok62QviNLkN4JXpH5rSwgg3OVkCtHG6zT
LubLdiDgzama6ESqs1lQbpi2i8KqtL4PVhTvv/ymD0Y+OMPySHEJXUcG0MPWihkGNSwGGj9G
4AevUXKfUnmfHliO</vt:lpwstr>
  </property>
</Properties>
</file>