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286" r:id="rId3"/>
    <p:sldId id="326" r:id="rId4"/>
    <p:sldId id="325" r:id="rId5"/>
    <p:sldId id="276" r:id="rId6"/>
    <p:sldId id="334" r:id="rId7"/>
    <p:sldId id="287" r:id="rId8"/>
    <p:sldId id="337" r:id="rId9"/>
    <p:sldId id="338" r:id="rId10"/>
    <p:sldId id="268" r:id="rId11"/>
    <p:sldId id="328" r:id="rId12"/>
    <p:sldId id="299" r:id="rId13"/>
    <p:sldId id="300" r:id="rId14"/>
    <p:sldId id="335" r:id="rId15"/>
    <p:sldId id="336" r:id="rId16"/>
    <p:sldId id="329" r:id="rId17"/>
    <p:sldId id="258" r:id="rId18"/>
    <p:sldId id="330" r:id="rId19"/>
    <p:sldId id="269" r:id="rId20"/>
    <p:sldId id="259" r:id="rId21"/>
    <p:sldId id="331" r:id="rId22"/>
    <p:sldId id="261" r:id="rId23"/>
    <p:sldId id="271" r:id="rId24"/>
    <p:sldId id="272" r:id="rId25"/>
    <p:sldId id="273" r:id="rId26"/>
    <p:sldId id="274" r:id="rId27"/>
    <p:sldId id="275" r:id="rId28"/>
    <p:sldId id="332" r:id="rId29"/>
    <p:sldId id="277" r:id="rId30"/>
    <p:sldId id="262" r:id="rId31"/>
    <p:sldId id="278" r:id="rId32"/>
    <p:sldId id="333" r:id="rId33"/>
    <p:sldId id="279" r:id="rId34"/>
    <p:sldId id="280" r:id="rId35"/>
    <p:sldId id="282" r:id="rId36"/>
    <p:sldId id="283" r:id="rId37"/>
    <p:sldId id="284" r:id="rId38"/>
    <p:sldId id="285" r:id="rId39"/>
    <p:sldId id="263" r:id="rId40"/>
    <p:sldId id="291" r:id="rId41"/>
    <p:sldId id="292" r:id="rId42"/>
    <p:sldId id="293" r:id="rId43"/>
    <p:sldId id="296" r:id="rId44"/>
    <p:sldId id="294" r:id="rId45"/>
    <p:sldId id="295" r:id="rId46"/>
    <p:sldId id="264" r:id="rId47"/>
    <p:sldId id="265" r:id="rId48"/>
    <p:sldId id="297" r:id="rId49"/>
    <p:sldId id="298" r:id="rId50"/>
    <p:sldId id="324" r:id="rId51"/>
    <p:sldId id="306" r:id="rId52"/>
    <p:sldId id="32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250" autoAdjust="0"/>
  </p:normalViewPr>
  <p:slideViewPr>
    <p:cSldViewPr>
      <p:cViewPr>
        <p:scale>
          <a:sx n="70" d="100"/>
          <a:sy n="70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09-03-2019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09-03-2019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09-03-2019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09-03-2019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09-03-2019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09-03-2019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09-03-2019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geeksforgeeks.org/python-map-function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dev/topics/migrations/" TargetMode="External"/><Relationship Id="rId2" Type="http://schemas.openxmlformats.org/officeDocument/2006/relationships/hyperlink" Target="https://www.python.org/dev/peps/pep-33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3.x</a:t>
            </a:r>
            <a:r>
              <a:rPr lang="en-IN" dirty="0"/>
              <a:t/>
            </a:r>
            <a:br>
              <a:rPr lang="en-IN" dirty="0"/>
            </a:br>
            <a:r>
              <a:rPr lang="en-IN" sz="3200" dirty="0" smtClean="0"/>
              <a:t>                                                                -Basics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 dirty="0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635677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" y="260648"/>
            <a:ext cx="6635080" cy="504056"/>
          </a:xfrm>
        </p:spPr>
        <p:txBody>
          <a:bodyPr>
            <a:noAutofit/>
          </a:bodyPr>
          <a:lstStyle/>
          <a:p>
            <a:r>
              <a:rPr lang="en-US" sz="3600" dirty="0" smtClean="0"/>
              <a:t>	       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28092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Link to download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  <a:hlinkClick r:id="rId2"/>
              </a:rPr>
              <a:t>https://www.python.org/downloads/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versions: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There are two major Python versions, Python 2 and Python 3.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3.0 (a.k.a. "Python 3000" or "Py3k") is a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new version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of the language that is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incompatible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with the 2.x line of releases.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IDEs: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(select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edition which is free)</a:t>
            </a: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://www.jetbrains.com/pycharm/download/#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section=windows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Eclipse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plugin like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	 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-&gt; Help -&gt;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Marketplace -&gt; (Search for ‘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PyDev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’) -&gt; Install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3200" b="1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  Java Syntax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264696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Syntax compared to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other programming languages: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new lines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to complete a command, (other programming languages which often use semicolons or parentheses).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 declaration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indentation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2132856"/>
            <a:ext cx="2664296" cy="1239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x = 10	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print(x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856762" y="2132856"/>
            <a:ext cx="2811582" cy="1167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x =10;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(x);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725144"/>
            <a:ext cx="3024336" cy="1872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if x &gt; 10	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print(x)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print(x+1)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(‘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’)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86389" y="4752725"/>
            <a:ext cx="2952328" cy="1872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en-IN" sz="21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21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If(x  &gt; 10) {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(“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”);</a:t>
            </a:r>
            <a:endParaRPr lang="en-IN" sz="2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  <p:pic>
        <p:nvPicPr>
          <p:cNvPr id="10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Multiple Inheritance: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If:</a:t>
            </a:r>
            <a:endParaRPr lang="en-IN" sz="2000" b="1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944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MultiDerived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Base1, 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971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/>
              <a:t>Using class  and interface</a:t>
            </a:r>
          </a:p>
          <a:p>
            <a:pPr marL="0" indent="0">
              <a:buNone/>
            </a:pP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90875" y="3284984"/>
            <a:ext cx="3664388" cy="17241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		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/>
              <a:t>expression: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22228" y="3284984"/>
            <a:ext cx="3708413" cy="1724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 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else:</a:t>
            </a:r>
            <a:br>
              <a:rPr lang="en-IN" sz="1400" dirty="0" smtClean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 </a:t>
            </a:r>
            <a:r>
              <a:rPr lang="en-IN" sz="1400" i="1" dirty="0" smtClean="0"/>
              <a:t>statement(s)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90875" y="5619275"/>
            <a:ext cx="3634620" cy="12185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u="sng" dirty="0" smtClean="0"/>
              <a:t> 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/>
              <a:t>for </a:t>
            </a:r>
            <a:r>
              <a:rPr lang="en-IN" sz="1600" i="1" dirty="0" err="1"/>
              <a:t>iterator_var</a:t>
            </a:r>
            <a:r>
              <a:rPr lang="en-IN" sz="1600" dirty="0"/>
              <a:t> in </a:t>
            </a:r>
            <a:r>
              <a:rPr lang="en-IN" sz="1600" i="1" dirty="0"/>
              <a:t>sequence</a:t>
            </a:r>
            <a:r>
              <a:rPr lang="en-IN" sz="1600" dirty="0"/>
              <a:t>: </a:t>
            </a:r>
            <a:r>
              <a:rPr lang="en-IN" sz="1600" dirty="0" smtClean="0"/>
              <a:t>    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statements</a:t>
            </a:r>
            <a:endParaRPr lang="en-IN" sz="1600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31195" y="5619275"/>
            <a:ext cx="3699446" cy="1218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/>
              <a:t> </a:t>
            </a: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 smtClean="0"/>
              <a:t>for(</a:t>
            </a:r>
            <a:r>
              <a:rPr lang="en-IN" sz="1600" dirty="0" err="1" smtClean="0"/>
              <a:t>data_type</a:t>
            </a:r>
            <a:r>
              <a:rPr lang="en-IN" sz="1600" dirty="0" smtClean="0"/>
              <a:t> </a:t>
            </a:r>
            <a:r>
              <a:rPr lang="en-IN" sz="1600" dirty="0"/>
              <a:t>item : collection) {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  ...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While Loop: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Exception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Handling: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152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test_expression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pass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179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testExpression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 {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………..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50586" y="2636912"/>
            <a:ext cx="3664388" cy="2808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(‘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’)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07572" y="2646434"/>
            <a:ext cx="3708413" cy="279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); 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} finally{            </a:t>
            </a:r>
          </a:p>
          <a:p>
            <a:pPr marL="40005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("Inside finally");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}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5576" y="5445224"/>
            <a:ext cx="6461760" cy="1066800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https://www.python.org/dev/peps/pep-0008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608" y="162880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520" y="2672135"/>
            <a:ext cx="7848872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IN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Coding Standard is important?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D425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As Python creator Guido Van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Rossum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says: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             “The code is read much more often than it is written”.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Coding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992888" cy="5760640"/>
          </a:xfrm>
        </p:spPr>
        <p:txBody>
          <a:bodyPr>
            <a:normAutofit/>
          </a:bodyPr>
          <a:lstStyle/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PEP 8 or the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nhancement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roposal 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8 – This document gives coding conventions for the Python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PEP-8 presents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some of the key points that you can use to make your code more organized and readable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Standards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are about indentation, maximum line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length, blank lines, whitespaces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in expressions and statements,imports,comments,naming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conventions</a:t>
            </a:r>
          </a:p>
          <a:p>
            <a:pPr fontAlgn="base"/>
            <a:r>
              <a:rPr lang="en-IN" sz="1800" dirty="0">
                <a:hlinkClick r:id="rId2"/>
              </a:rPr>
              <a:t>https://www.python.org/dev/peps/pep-0008/</a:t>
            </a:r>
            <a:endParaRPr lang="en-IN" sz="1800" dirty="0"/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53590"/>
              </p:ext>
            </p:extLst>
          </p:nvPr>
        </p:nvGraphicFramePr>
        <p:xfrm>
          <a:off x="539552" y="3573016"/>
          <a:ext cx="7272808" cy="290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600400"/>
                <a:gridCol w="2160240"/>
              </a:tblGrid>
              <a:tr h="337016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122036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single letter, word,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var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my_variable</a:t>
                      </a:r>
                      <a:endParaRPr lang="en-IN" dirty="0"/>
                    </a:p>
                  </a:txBody>
                  <a:tcPr/>
                </a:tc>
              </a:tr>
              <a:tr h="132293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by underscores to improve readability.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my_function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Python  Coding Standards (Contd.)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992888" cy="5760640"/>
          </a:xfrm>
        </p:spPr>
        <p:txBody>
          <a:bodyPr>
            <a:normAutofit/>
          </a:bodyPr>
          <a:lstStyle/>
          <a:p>
            <a:pPr marL="114300" indent="0" fontAlgn="base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62033"/>
              </p:ext>
            </p:extLst>
          </p:nvPr>
        </p:nvGraphicFramePr>
        <p:xfrm>
          <a:off x="395536" y="692696"/>
          <a:ext cx="7632848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4896544"/>
                <a:gridCol w="1656184"/>
              </a:tblGrid>
              <a:tr h="32355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63192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each word with a capital letter. (camel case.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separate words with underscores.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var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IN" dirty="0" err="1" smtClean="0"/>
                        <a:t>my_variable</a:t>
                      </a:r>
                      <a:endParaRPr lang="en-IN" dirty="0"/>
                    </a:p>
                  </a:txBody>
                  <a:tcPr/>
                </a:tc>
              </a:tr>
              <a:tr h="95747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an uppercase single letter, word, or words. 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mtClean="0"/>
                        <a:t>MY_CONSTANT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en-IN" dirty="0"/>
                    </a:p>
                  </a:txBody>
                  <a:tcPr/>
                </a:tc>
              </a:tr>
              <a:tr h="953460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module.py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 smtClean="0"/>
                        <a:t>my_module.py</a:t>
                      </a:r>
                      <a:endParaRPr lang="en-IN" dirty="0"/>
                    </a:p>
                  </a:txBody>
                  <a:tcPr/>
                </a:tc>
              </a:tr>
              <a:tr h="899645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not separate words with underscores.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package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IN" dirty="0" err="1" smtClean="0"/>
                        <a:t>mypackage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5536" y="515719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ools for checking Coding Standards and to find bugs :</a:t>
            </a:r>
          </a:p>
          <a:p>
            <a:endParaRPr lang="en-IN" b="1" dirty="0">
              <a:latin typeface="Arial" pitchFamily="34" charset="0"/>
              <a:cs typeface="Arial" pitchFamily="34" charset="0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static analysis tool that detects the bugs.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tool that for checking coding standard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Variables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Creating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variables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Dynamically typed, no need to define the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datatype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of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variables.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10          	# integer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20.1	# float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 = ‘hello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’	# string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Assignments can be done on more than one variable simultaneously:</a:t>
            </a:r>
          </a:p>
          <a:p>
            <a:pPr marL="297180" lvl="1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e.g.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a, b = 10, 20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print(a + b)</a:t>
            </a:r>
          </a:p>
          <a:p>
            <a:pPr marL="297180" lvl="1" indent="0">
              <a:buNone/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There are three numeric types in Python:</a:t>
            </a:r>
          </a:p>
          <a:p>
            <a:pPr marL="285750" indent="-285750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e.g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.: x = 15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float    	e.g.: x = 15.2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complex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e.g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.: x = 17j   ( with a "j" as the imaginary part)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and of unlimited length.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numbers are written with a "j" as the imaginary p</a:t>
            </a:r>
            <a:r>
              <a:rPr lang="en-IN" sz="2000" dirty="0" smtClean="0"/>
              <a:t>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7416824" cy="547260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Environment Setup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Python  -Frameworks,Libraries,IDEs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Basic Python Syntax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Coding Standards (PEP-8)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Variables,Operators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Numbers and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Strings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Loops and Decision Making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Built-in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Functions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Collections – List,Tuples,Set,Dictionary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Functions and Lambda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Classes , Modules and Packages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Exception Handling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Garbage Collection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5449"/>
            <a:ext cx="1928279" cy="54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      Python </a:t>
            </a:r>
            <a:r>
              <a:rPr lang="en-US" sz="2800" b="1" dirty="0"/>
              <a:t>- </a:t>
            </a:r>
            <a:r>
              <a:rPr lang="en-US" sz="2800" b="1" dirty="0" smtClean="0"/>
              <a:t>Casting </a:t>
            </a:r>
            <a:r>
              <a:rPr lang="en-US" sz="2800" b="1" dirty="0"/>
              <a:t>Variable Type</a:t>
            </a:r>
            <a:endParaRPr lang="en-IN" sz="2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7931224" cy="1368152"/>
          </a:xfrm>
        </p:spPr>
        <p:txBody>
          <a:bodyPr>
            <a:normAutofit/>
          </a:bodyPr>
          <a:lstStyle/>
          <a:p>
            <a:pPr algn="l"/>
            <a:r>
              <a:rPr lang="en-IN" sz="1800" b="0" dirty="0">
                <a:latin typeface="Arial" pitchFamily="34" charset="0"/>
                <a:cs typeface="Arial" pitchFamily="34" charset="0"/>
              </a:rPr>
              <a:t>Python is an OO language, and as such it uses classes to define data types including its primitive </a:t>
            </a:r>
            <a:r>
              <a:rPr lang="en-IN" sz="1800" b="0" dirty="0" smtClean="0">
                <a:latin typeface="Arial" pitchFamily="34" charset="0"/>
                <a:cs typeface="Arial" pitchFamily="34" charset="0"/>
              </a:rPr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 , float(),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IN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520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Integer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(11)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11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(24.8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24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("2")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z 2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3969" y="2636912"/>
            <a:ext cx="4104456" cy="395128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Float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float(15)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15.0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float(21.8)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21.8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float("5")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5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w = float("1.2")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1.2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String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("a1")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ut  ‘a1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(21) 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'21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(22.0)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‘22.0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                Python Operators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Python operators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Arithmetic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Assignment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Comparison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Logical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Identity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Membership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 Arithmetic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operators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Operator	Name		Example</a:t>
            </a:r>
            <a:r>
              <a:rPr lang="en-IN" dirty="0">
                <a:latin typeface="Arial" pitchFamily="34" charset="0"/>
                <a:cs typeface="Arial" pitchFamily="34" charset="0"/>
              </a:rPr>
              <a:t>	 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+		Addition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+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-		Subtraction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-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		Multiplication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		Division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dirty="0">
                <a:latin typeface="Arial" pitchFamily="34" charset="0"/>
                <a:cs typeface="Arial" pitchFamily="34" charset="0"/>
              </a:rPr>
              <a:t>/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%		Modulus		x % y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**		Exponentiation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dirty="0">
                <a:latin typeface="Arial" pitchFamily="34" charset="0"/>
                <a:cs typeface="Arial" pitchFamily="34" charset="0"/>
              </a:rPr>
              <a:t>** y	 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//		Floor division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//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y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(i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e: 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800" i="1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division)</a:t>
            </a:r>
            <a:endParaRPr lang="en-IN" sz="1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Assignment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Operator 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Example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Same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As	 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+=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+= </a:t>
            </a:r>
            <a:r>
              <a:rPr lang="en-IN" dirty="0">
                <a:latin typeface="Arial" pitchFamily="34" charset="0"/>
                <a:cs typeface="Arial" pitchFamily="34" charset="0"/>
              </a:rPr>
              <a:t>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+ 3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-=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-=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- 3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%=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%=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%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&amp;=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&amp;=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&amp;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|=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|=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|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^=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^=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^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&gt;&gt;=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&gt;&gt;=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&gt;&gt;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&lt;&lt;=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&lt;&lt;=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&lt;&lt;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latin typeface="Arial" pitchFamily="34" charset="0"/>
                <a:cs typeface="Arial" pitchFamily="34" charset="0"/>
              </a:rPr>
              <a:t>         Comparison operators</a:t>
            </a:r>
            <a:r>
              <a:rPr lang="en-IN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7848872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Operator	Name		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	Example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	 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==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Equal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==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!=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Not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equal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!=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&gt;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Greater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&lt;	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Less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		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&lt;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&gt;=	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Greater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 or equal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to		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&gt;= y	</a:t>
            </a:r>
          </a:p>
          <a:p>
            <a:pPr marL="0" indent="0">
              <a:buNone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&lt;=	  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Less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than or equal to	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		x&lt;=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   Logical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                    Example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and 	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Returns True if both statements are true	    x &lt; 5 and  x &lt; 10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one of the statements is true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&lt; 5 or x &lt; 4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False if the result is true		    not(x &lt; 5 and x &lt; 10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  </a:t>
            </a:r>
          </a:p>
          <a:p>
            <a:pPr marL="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Identity operators: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It used to compare the objects are equal based on contents and memory location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                           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the same object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y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not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not the same object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       Membership operators: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It used to test if a sequence is presented in an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object.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Operator	      		Description	                                    Example 		 </a:t>
            </a: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present in the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y	</a:t>
            </a: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not 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not present in the object    x not 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y</a:t>
            </a: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Bitwise operators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&amp;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AND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both bits are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|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one of two bits is 1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^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only one of two bits is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~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NOT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Inverts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all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bits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       Collections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For loop</a:t>
            </a: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iterating_var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in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sequence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statements(s)</a:t>
            </a:r>
          </a:p>
          <a:p>
            <a:pPr marL="0" indent="0">
              <a:buNone/>
            </a:pP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While loop:</a:t>
            </a:r>
          </a:p>
          <a:p>
            <a:pPr marL="29718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expression: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statement(s)</a:t>
            </a:r>
          </a:p>
          <a:p>
            <a:pPr marL="0" indent="0">
              <a:buNone/>
            </a:pP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If – </a:t>
            </a:r>
            <a:r>
              <a:rPr lang="en-IN" sz="1900" b="1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 – else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Statement:</a:t>
            </a: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if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expression1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expression2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expression3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Introduction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Collections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Arrays:</a:t>
            </a: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Note: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does not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have built-in support for Arrays, but 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list 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be used instead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Collections:</a:t>
            </a: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There are four collection data types-</a:t>
            </a: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List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ordered,changeable,allows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square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[]</a:t>
            </a:r>
          </a:p>
          <a:p>
            <a:pPr marL="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Tuple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ordered,unchangeable,allows 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round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unordered,unindexed,no duplicate 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curly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{}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Dictionary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unordered,changeable,indexed,no duplicate.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curly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{}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Comments And Print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Single line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comment: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symbol</a:t>
            </a:r>
          </a:p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Multi line comment (called </a:t>
            </a:r>
            <a:r>
              <a:rPr lang="en-IN" sz="1800" b="1" dirty="0" err="1" smtClean="0">
                <a:latin typeface="Arial" pitchFamily="34" charset="0"/>
                <a:cs typeface="Arial" pitchFamily="34" charset="0"/>
              </a:rPr>
              <a:t>Docstrings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""“ text……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"""</a:t>
            </a: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Various print examples: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'hello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""" </a:t>
            </a:r>
            <a:r>
              <a:rPr lang="en-IN" sz="1800" b="1" dirty="0" err="1">
                <a:latin typeface="Arial" pitchFamily="34" charset="0"/>
                <a:cs typeface="Arial" pitchFamily="34" charset="0"/>
              </a:rPr>
              <a:t>PyCharm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 Community Edition</a:t>
            </a:r>
            <a:br>
              <a:rPr lang="en-IN" sz="1800" b="1" dirty="0">
                <a:latin typeface="Arial" pitchFamily="34" charset="0"/>
                <a:cs typeface="Arial" pitchFamily="34" charset="0"/>
              </a:rPr>
            </a:br>
            <a:r>
              <a:rPr lang="en-IN" sz="1800" b="1" dirty="0">
                <a:latin typeface="Arial" pitchFamily="34" charset="0"/>
                <a:cs typeface="Arial" pitchFamily="34" charset="0"/>
              </a:rPr>
              <a:t>        is totally free and</a:t>
            </a:r>
            <a:br>
              <a:rPr lang="en-IN" sz="1800" b="1" dirty="0">
                <a:latin typeface="Arial" pitchFamily="34" charset="0"/>
                <a:cs typeface="Arial" pitchFamily="34" charset="0"/>
              </a:rPr>
            </a:br>
            <a:r>
              <a:rPr lang="en-IN" sz="18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open-sources"""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3068960"/>
            <a:ext cx="7491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4000" b="1" dirty="0" smtClean="0">
                <a:latin typeface="Arial" pitchFamily="34" charset="0"/>
                <a:cs typeface="Arial" pitchFamily="34" charset="0"/>
              </a:rPr>
              <a:t>       Functions and </a:t>
            </a:r>
            <a:r>
              <a:rPr lang="en-IN" sz="4000" b="1" dirty="0" err="1" smtClean="0">
                <a:latin typeface="Arial" pitchFamily="34" charset="0"/>
                <a:cs typeface="Arial" pitchFamily="34" charset="0"/>
              </a:rPr>
              <a:t>Lamda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         Defining functions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function is defined using the "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" keyword.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A function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have parameter, default parameter, return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def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function_name: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statements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function_name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parameters ):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"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function_docstring"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function_suite 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return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[expression]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Lambda  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65312"/>
            <a:ext cx="7704856" cy="59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lambda function  is an anonymous function.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lambda function can take many arguments, but can only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have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expression.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function object which can be assigned to any variable.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r>
              <a:rPr lang="en-IN" sz="1800" b="1" i="1" dirty="0">
                <a:latin typeface="Arial" pitchFamily="34" charset="0"/>
                <a:cs typeface="Arial" pitchFamily="34" charset="0"/>
              </a:rPr>
              <a:t>Syntax: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b="1" dirty="0">
                <a:latin typeface="Arial" pitchFamily="34" charset="0"/>
                <a:cs typeface="Arial" pitchFamily="34" charset="0"/>
              </a:rPr>
            </a:br>
            <a:r>
              <a:rPr lang="en-IN" sz="1800" b="1" dirty="0">
                <a:latin typeface="Arial" pitchFamily="34" charset="0"/>
                <a:cs typeface="Arial" pitchFamily="34" charset="0"/>
              </a:rPr>
              <a:t>lambda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800" b="1" i="1" dirty="0" err="1" smtClean="0">
                <a:latin typeface="Arial" pitchFamily="34" charset="0"/>
                <a:cs typeface="Arial" pitchFamily="34" charset="0"/>
              </a:rPr>
              <a:t>argument_list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IN" sz="1800" b="1" i="1" dirty="0">
                <a:latin typeface="Arial" pitchFamily="34" charset="0"/>
                <a:cs typeface="Arial" pitchFamily="34" charset="0"/>
              </a:rPr>
              <a:t>expression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/>
            </a:r>
            <a:br>
              <a:rPr lang="en-IN" sz="1800" dirty="0">
                <a:latin typeface="Arial" pitchFamily="34" charset="0"/>
                <a:cs typeface="Arial" pitchFamily="34" charset="0"/>
              </a:rPr>
            </a:b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s-ES" sz="1800" i="1" dirty="0">
                <a:latin typeface="Arial" pitchFamily="34" charset="0"/>
                <a:cs typeface="Arial" pitchFamily="34" charset="0"/>
              </a:rPr>
              <a:t># Lambda example</a:t>
            </a:r>
            <a:br>
              <a:rPr lang="es-ES" sz="1800" i="1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x = lambda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: y +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 marL="400050" lvl="1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/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(x(2))     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i="1" dirty="0" smtClean="0">
                <a:latin typeface="Arial" pitchFamily="34" charset="0"/>
                <a:cs typeface="Arial" pitchFamily="34" charset="0"/>
              </a:rPr>
              <a:t># Output: 12</a:t>
            </a:r>
          </a:p>
          <a:p>
            <a:pPr marL="400050" lvl="1" indent="0">
              <a:buNone/>
            </a:pPr>
            <a:endParaRPr lang="es-ES" sz="18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Why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to use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Lambda Functions?</a:t>
            </a:r>
          </a:p>
          <a:p>
            <a:pPr indent="-342900"/>
            <a:r>
              <a:rPr lang="en-IN" sz="1800" dirty="0">
                <a:latin typeface="Arial" pitchFamily="34" charset="0"/>
                <a:cs typeface="Arial" pitchFamily="34" charset="0"/>
              </a:rPr>
              <a:t>It  is useful when we use Lambda as an anonymous function  </a:t>
            </a:r>
          </a:p>
          <a:p>
            <a:pPr indent="-342900"/>
            <a:r>
              <a:rPr lang="en-IN" sz="1800" dirty="0">
                <a:latin typeface="Arial" pitchFamily="34" charset="0"/>
                <a:cs typeface="Arial" pitchFamily="34" charset="0"/>
              </a:rPr>
              <a:t>In Python, we generally use it as an argument  to a higher-order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function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(a function that takes in other functions as arguments).</a:t>
            </a:r>
          </a:p>
          <a:p>
            <a:pPr indent="-342900"/>
            <a:r>
              <a:rPr lang="en-IN" sz="1800" dirty="0">
                <a:latin typeface="Arial" pitchFamily="34" charset="0"/>
                <a:cs typeface="Arial" pitchFamily="34" charset="0"/>
              </a:rPr>
              <a:t>Lambda functions are used along with built-in functions like 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(),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Built-in Functions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172400" cy="6004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filter()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map() functions: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operates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on a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returns a subset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 that list after applying the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filtering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rule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transforms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 given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into a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new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by transforming each element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rule.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list as arguments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offers an elegant way to filter out all the elements of a sequence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It returns iterator. 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filter(function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sequence)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()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function: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arguments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list of the results after applying the given function to each item of a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(list,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tuple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etc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i="1" dirty="0">
                <a:latin typeface="Arial" pitchFamily="34" charset="0"/>
                <a:cs typeface="Arial" pitchFamily="34" charset="0"/>
              </a:rPr>
              <a:t>Syntax: </a:t>
            </a:r>
            <a:endParaRPr lang="en-IN" sz="1600" b="1" i="1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map(fun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i="1" dirty="0">
                <a:latin typeface="Arial" pitchFamily="34" charset="0"/>
                <a:cs typeface="Arial" pitchFamily="34" charset="0"/>
              </a:rPr>
              <a:t>where,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fun : It is a function to which map passes each element of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:It is a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41568" cy="36004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Built-in Functions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range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Returns a sequence of numbers starting from 0 to stop - 1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Returns an empty sequence if stop is negative or 0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All parameters must be integers.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All parameters can be positive or negative.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range(stop)</a:t>
            </a: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	range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([start], stop[, step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])</a:t>
            </a:r>
          </a:p>
          <a:p>
            <a:pPr marL="0" indent="0">
              <a:buNone/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where-</a:t>
            </a:r>
            <a:endParaRPr lang="en-US" sz="1800" i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start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Starting number of the sequence.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stop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Generate numbers up to, but not including this number.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step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Difference between each number in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sequence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Eg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range(4):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: 0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1  2  3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range(2,10,3):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 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2  5  8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57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Sample String Built-in Functions  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35292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In Python 3, all strings are represented in Unicode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. (In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Python 2 are stored internally as 8-bit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ASCII)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capitalize()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    Capitalizes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first letter of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297180" lvl="1" indent="0">
              <a:buNone/>
            </a:pPr>
            <a:r>
              <a:rPr lang="en-US" sz="12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‘python’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print(str.</a:t>
            </a:r>
            <a:r>
              <a:rPr lang="en-IN" sz="1200" dirty="0">
                <a:latin typeface="Arial" pitchFamily="34" charset="0"/>
                <a:cs typeface="Arial" pitchFamily="34" charset="0"/>
              </a:rPr>
              <a:t> Capitalize()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center(width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fillchar)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Returns a string padded with fillchar with the original string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cantered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to a total of width columns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find(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beg = 0 end = len(string))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Determine if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isdigit()   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contains only digits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islower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has at least 1 cased character and all cased characters are in lowercase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	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Converts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all uppercase letters in string to lowercase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strip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([chars])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Performs both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lstrip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rstrip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on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string. 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hars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− The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charsto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be removed from beginning or end of the string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(default whitespace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chars)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String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77450"/>
              </p:ext>
            </p:extLst>
          </p:nvPr>
        </p:nvGraphicFramePr>
        <p:xfrm>
          <a:off x="29197" y="548681"/>
          <a:ext cx="8384327" cy="613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Example </a:t>
                      </a:r>
                    </a:p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'Hello‘    b = ‘ Python'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  +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Concatenation - Adds values on either side of the operator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+ b  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HelloPython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71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*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Repetition - Creates new strings, concatenating multiple copies of the same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a*2 will give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HelloHello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[]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Slice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Gives the character from the given index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a[1] will give 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  [ : ]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Range Slice - Gives the characters from the given range	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a[1:4] 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ell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2656"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in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Membership - Returns true if a character exists in the given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 in a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385818"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%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 - Performs String formatting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%c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– character ,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Refer below example-</a:t>
                      </a:r>
                      <a:endParaRPr lang="en-IN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2656">
                <a:tc gridSpan="3"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                     </a:t>
                      </a:r>
                      <a:r>
                        <a:rPr lang="en-IN" sz="1600" b="1" i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:    Python is OOPs based and latest version is 3 !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         Python's </a:t>
            </a:r>
            <a:r>
              <a:rPr lang="en-IN" sz="3200" dirty="0">
                <a:latin typeface="Arial" pitchFamily="34" charset="0"/>
                <a:cs typeface="Arial" pitchFamily="34" charset="0"/>
              </a:rPr>
              <a:t>object-oriented 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Python's object-oriented programming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support-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Class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variable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Data member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Function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overloading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Instance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variable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Inheritance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Instance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Instantiation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Method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Object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Python Introduction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3" y="620688"/>
            <a:ext cx="8355661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is Python?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is programming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language (procedural way, an OO way or a functional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way) created in 1991 by Guido van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Rossum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can Python do?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web applications  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workflows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read and modify files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mathematical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scientific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GUI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applications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andle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big data and perform complex mathematics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Why Python?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works on different platforms (Windows, Mac, Linux, Raspberry Pi,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Write programs with fewer lines.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runs on an interpreter system, this means that prototyping can be very quick.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can be treated in a procedural way, an OO way or a functional way.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Polyglot Developer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– a developer who is familiar with several  programming languages. </a:t>
            </a:r>
            <a:r>
              <a:rPr lang="en-IN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Modules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module is a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(.py)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consisting of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can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define functions, classes and variables.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you to logically organize your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help avoid collisions between global variable names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Steps: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a module (i.e. a file with 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extension)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the module</a:t>
            </a: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complete module:</a:t>
            </a:r>
          </a:p>
          <a:p>
            <a:pPr marL="114300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module1[, module2[,...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moduleN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only specific attributes from a module:</a:t>
            </a: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nl-NL" sz="1600" b="1" i="1" dirty="0">
                <a:latin typeface="Arial" pitchFamily="34" charset="0"/>
                <a:cs typeface="Arial" pitchFamily="34" charset="0"/>
              </a:rPr>
              <a:t>modname import name1[, name2[, ... nameN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]]</a:t>
            </a:r>
          </a:p>
          <a:p>
            <a:pPr marL="114300" indent="0">
              <a:buNone/>
            </a:pPr>
            <a:endParaRPr lang="nl-NL" sz="1600" i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all of a module: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modname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import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Python  Modules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Locating Modules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When we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module, the Python interpreter searches for the module in the following sequences −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current directory.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the module is not found, Python then searches each directory in the shell variable 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all else fails, Python checks the default path.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PYTHONPATH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Variable for Win and Unix: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c:\python34\lib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/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usr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/local/lib/python</a:t>
            </a: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sys.path: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variable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sys.path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list of strings that determines the interpreter’s search path for modules.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initialized to a default path taken from the environment variable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or from a built-in default if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not set.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 modify it using standard list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operations-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&gt;&gt;&gt; import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sys.path.append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('/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ufs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guido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/lib/python'</a:t>
            </a:r>
            <a:r>
              <a:rPr lang="en-IN" sz="1700" dirty="0">
                <a:latin typeface="Arial" pitchFamily="34" charset="0"/>
                <a:cs typeface="Arial" pitchFamily="34" charset="0"/>
              </a:rPr>
              <a:t>)</a:t>
            </a:r>
            <a:endParaRPr lang="nl-NL" sz="17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Python  Package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collection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of modules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 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and 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two mechanisms that facilitate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modular programming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allow for a hierarchical structuring of the module namespace using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dot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notation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help avoid collisions between module names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We can import modules from packages using the dot (.)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operator</a:t>
            </a: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We have to place the package folder in python’s lib folder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  Python  Package  (contd.)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Steps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Creating a Package-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e.g.: pkg1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Create  modules (i.e. a file with .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extension) in the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e.g.: mod1.py ,mod2.py  </a:t>
            </a: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__init__.py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file in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package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and add following-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import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pkg.mod1,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pkg.mod2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Using a Package: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import pkg1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print(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pkg1.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mod1.func_disp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306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Python  Class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208912" cy="6336704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keyword creates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new class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definition.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ClassName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'Optional class documentation string'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class_suite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class has a documentation string, which can be accessed via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ClassName.__doc__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class_suite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Finalizer: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initialization built-in method:  (pre-fix and suffix with a double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underscores)</a:t>
            </a:r>
          </a:p>
          <a:p>
            <a:pPr marL="114300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self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i="1" dirty="0">
                <a:latin typeface="Arial" pitchFamily="34" charset="0"/>
                <a:cs typeface="Arial" pitchFamily="34" charset="0"/>
              </a:rPr>
              <a:t>Finalizer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(Destroying Objects / Garbage Collection / Destructor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built-in method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del__(self)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Note: dunder methods : ie double underscore methods   eg: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__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__del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__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Class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Built-In Class Attributes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Every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class keeps following built-in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attributes-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__dict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Dictionary containing the class's namespace.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documentation string or none, if undefined.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__name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name.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__module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Module name in which the class is defined. This attribute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"__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main__" in interactive mode.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__bases__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possibly empty tuple containing the base classes, in the order of their occurrence in the base class list.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objectName.attribute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emp.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__dict__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 deletes unneeded objects (built-in types or class instances) automatically to free the memory space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Python's garbage collector runs during program execution and is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triggered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when 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changes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as the number of aliases that point to it changes.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increases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assigned a new name or placed in a container (list, tuple, or dictionary).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decreases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deleted with del, its reference is reassigned, or its reference goes out of scope.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Python collects it automatically.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Python Exception Handling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Syntax of 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try – except - else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block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operations here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 as e1: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block.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Exception2 as e2: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2,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finally: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This block is always executed, whether or not exception is created 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Comparison of Exception Handling between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and Java: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47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293096"/>
            <a:ext cx="4392488" cy="2535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); 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 finally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{            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("Inside finally");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}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293096"/>
            <a:ext cx="3600400" cy="2535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(‘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’)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Exception Handling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Various exception handling combinations: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 smtClean="0">
                <a:latin typeface="Arial" pitchFamily="34" charset="0"/>
                <a:cs typeface="Arial" pitchFamily="34" charset="0"/>
              </a:rPr>
              <a:t>try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- except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–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–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pPr marL="411480" lvl="1" indent="0">
              <a:buNone/>
            </a:pPr>
            <a:r>
              <a:rPr lang="en-IN" sz="1600" b="1" i="1" dirty="0">
                <a:latin typeface="Arial" pitchFamily="34" charset="0"/>
                <a:cs typeface="Arial" pitchFamily="34" charset="0"/>
              </a:rPr>
              <a:t>f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inally - 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This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block is always executed, whether or not exception is created </a:t>
            </a:r>
          </a:p>
          <a:p>
            <a:pPr marL="411480" lvl="1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-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411480" lvl="1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no exception then execute this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block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cannot use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both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clause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 finally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clause.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48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12496" cy="36004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Built-in Exceptions and User-defined Exceptions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Below</a:t>
            </a:r>
            <a:r>
              <a:rPr lang="en-IN" sz="1600" dirty="0"/>
              <a:t> is the condensed version of the built-in </a:t>
            </a:r>
            <a:r>
              <a:rPr lang="en-IN" sz="1600" dirty="0" smtClean="0"/>
              <a:t>exceptions </a:t>
            </a:r>
            <a:r>
              <a:rPr lang="en-IN" sz="1600" dirty="0"/>
              <a:t>hierarchy, </a:t>
            </a:r>
            <a:r>
              <a:rPr lang="en-IN" sz="1600" dirty="0" smtClean="0"/>
              <a:t>sans many </a:t>
            </a:r>
            <a:r>
              <a:rPr lang="en-IN" sz="1600" dirty="0"/>
              <a:t>minor exceptions </a:t>
            </a:r>
            <a:r>
              <a:rPr lang="en-IN" sz="16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Python, all exceptions must be instances of a class that derives from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 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User Defined Exception: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we  define  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own exception,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we should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extend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Exception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or one of its subclasses, and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not from 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5449"/>
            <a:ext cx="7673792" cy="32577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Libraries,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Frameworks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, GUI, IDE, Metrics, Unit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Testing, ML </a:t>
            </a:r>
            <a:r>
              <a:rPr lang="en-IN" sz="1800" b="1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7641"/>
            <a:ext cx="8136904" cy="6309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Web Frameworks: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://www.djangoproject.com/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Bottle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://bottlepy.org/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Flask  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i="1" dirty="0">
                <a:latin typeface="Arial" pitchFamily="34" charset="0"/>
                <a:cs typeface="Arial" pitchFamily="34" charset="0"/>
                <a:hlinkClick r:id="rId2"/>
              </a:rPr>
              <a:t>http://flask.pocoo.org</a:t>
            </a:r>
            <a:r>
              <a:rPr lang="en-US" sz="1400" i="1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Libraries for Data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Science: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http://www.numpy.org/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://www.scipy.org/</a:t>
            </a:r>
          </a:p>
          <a:p>
            <a:r>
              <a:rPr lang="en-IN" sz="1400" dirty="0" smtClean="0">
                <a:latin typeface="Arial" pitchFamily="34" charset="0"/>
                <a:cs typeface="Arial" pitchFamily="34" charset="0"/>
              </a:rPr>
              <a:t>Pandas -   </a:t>
            </a:r>
            <a:r>
              <a:rPr lang="en-IN" sz="1400" i="1" dirty="0">
                <a:latin typeface="Arial" pitchFamily="34" charset="0"/>
                <a:cs typeface="Arial" pitchFamily="34" charset="0"/>
                <a:hlinkClick r:id="rId3"/>
              </a:rPr>
              <a:t>https://pandas.pydata.org</a:t>
            </a:r>
            <a:r>
              <a:rPr lang="en-IN" sz="1400" i="1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Graphical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User Interfaces:                                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Tk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GUI toolkit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PyGUI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 find bugs or perform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static code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analysis: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static analysis tool that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detects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bugs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tool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checking coding standards.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Machine Learning Libraries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Scikit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-learn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working with ML algorithms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Deep Learning</a:t>
            </a:r>
          </a:p>
          <a:p>
            <a:pPr marL="285750" indent="-285750"/>
            <a:r>
              <a:rPr lang="en-IN" sz="1400" b="1" dirty="0">
                <a:latin typeface="Arial" pitchFamily="34" charset="0"/>
                <a:cs typeface="Arial" pitchFamily="34" charset="0"/>
              </a:rPr>
              <a:t>Pandas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data extraction and preparation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PyBrain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is a modular ML Library </a:t>
            </a: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4644008" y="548680"/>
            <a:ext cx="3672408" cy="100811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Python IDE:</a:t>
            </a:r>
          </a:p>
          <a:p>
            <a:pPr indent="-342900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(community edition)</a:t>
            </a:r>
          </a:p>
          <a:p>
            <a:pPr indent="-342900"/>
            <a:r>
              <a:rPr lang="en-US" sz="1400" dirty="0">
                <a:latin typeface="Arial" pitchFamily="34" charset="0"/>
                <a:cs typeface="Arial" pitchFamily="34" charset="0"/>
              </a:rPr>
              <a:t>Eclipse with Python plugin like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 Visual Studio Code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644008" y="2060848"/>
            <a:ext cx="3672408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Unit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Testing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Framework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fontAlgn="base"/>
            <a:r>
              <a:rPr lang="en-IN" sz="1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Unittest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” Framework </a:t>
            </a:r>
            <a:r>
              <a:rPr lang="en-IN" sz="1400" b="1" dirty="0" err="1" smtClean="0"/>
              <a:t>a.k.a</a:t>
            </a:r>
            <a:r>
              <a:rPr lang="en-IN" sz="1400" b="1" dirty="0" smtClean="0"/>
              <a:t> “</a:t>
            </a:r>
            <a:r>
              <a:rPr lang="en-IN" sz="1400" dirty="0" err="1" smtClean="0"/>
              <a:t>PyUnit</a:t>
            </a:r>
            <a:r>
              <a:rPr lang="en-IN" sz="1400" dirty="0" smtClean="0"/>
              <a:t>”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45955" y="3418764"/>
            <a:ext cx="3495381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Coding Standards:</a:t>
            </a: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PEP 8 or the Python Enhancement Proposal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Python – Date And Time 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time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calendar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modules are  used for dates and times.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Time intervals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known as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Ticks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, are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Particular instants in time are expressed in seconds since 12:00am, January 1,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1970 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epoch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i.e.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 point where the time starts)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TimeTuple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 stores time 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tuples.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tuples are made of nine numbers.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50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33315"/>
              </p:ext>
            </p:extLst>
          </p:nvPr>
        </p:nvGraphicFramePr>
        <p:xfrm>
          <a:off x="467544" y="3112080"/>
          <a:ext cx="6768752" cy="38120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E.g.: 2018</a:t>
                      </a:r>
                      <a:endParaRPr lang="en-IN" sz="15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692264" cy="7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 </a:t>
            </a:r>
          </a:p>
          <a:p>
            <a:pPr marL="11430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6000" dirty="0" smtClean="0"/>
              <a:t>Appendix</a:t>
            </a:r>
            <a:r>
              <a:rPr lang="en-IN" sz="2400" dirty="0" smtClean="0"/>
              <a:t>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946926" cy="8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056784" cy="41805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Servers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and Frameworks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(contd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.)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920880" cy="61480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Python Servers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WSGI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(Web Server Gateway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Interface) compliant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web servers like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–</a:t>
            </a:r>
          </a:p>
          <a:p>
            <a:pPr lvl="1"/>
            <a:r>
              <a:rPr lang="en-IN" sz="1600" dirty="0">
                <a:latin typeface="Arial" pitchFamily="34" charset="0"/>
                <a:cs typeface="Arial" pitchFamily="34" charset="0"/>
              </a:rPr>
              <a:t>Apache HTTP Server,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NGINX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WSGI,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Gunicorn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Green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Unicorn' is a Python WSGI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HTTP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Server for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UNIX</a:t>
            </a: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Cherokee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flup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may also be run in conjunction with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Jython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on any Java EE application server such 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GlassFish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JBoss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 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 fontAlgn="base">
              <a:buNone/>
            </a:pPr>
            <a:r>
              <a:rPr lang="en-IN" sz="1800" dirty="0" smtClean="0"/>
              <a:t> 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WSGI (Web Server Gateway Interface</a:t>
            </a:r>
            <a:r>
              <a:rPr lang="en-IN" sz="1800" b="1" dirty="0" smtClean="0"/>
              <a:t>):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It is a specification that describes how a web server communicates with web applications</a:t>
            </a:r>
          </a:p>
          <a:p>
            <a:pPr marL="285750" indent="-285750"/>
            <a:r>
              <a:rPr lang="en-US" sz="16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a Python standard described in detail in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PEP 3333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 (PEP-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Enhancement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Proposal)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Difference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between </a:t>
            </a:r>
            <a:r>
              <a:rPr lang="en-IN" sz="1800" b="1" i="1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IN" sz="1800" b="1" i="1" dirty="0" smtClean="0">
                <a:latin typeface="Arial" pitchFamily="34" charset="0"/>
                <a:cs typeface="Arial" pitchFamily="34" charset="0"/>
              </a:rPr>
              <a:t>Flask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python web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Frameworks: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Both Flask and 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are widely used open source web frameworks for Python. 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full-stack web framework, whereas Flask is a micro and lightweight web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framework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is a widely-used Python web application framework which includes Authentication,URL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Routing,Security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3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database migrations </a:t>
            </a:r>
            <a:r>
              <a:rPr lang="en-IN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,ORM etc.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Comparison of     JVM / CLR /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PVM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" y="764704"/>
            <a:ext cx="8040697" cy="593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05156"/>
            <a:ext cx="7344816" cy="176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4730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JVM (Java Virtual 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535468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PVM (Python Virtual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2968"/>
            <a:ext cx="758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56" y="2339588"/>
            <a:ext cx="476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CLR (Common Language Runtime) 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73448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" y="5325"/>
            <a:ext cx="1813330" cy="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42522" y="128340"/>
            <a:ext cx="519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vs.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Java Comparison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17790"/>
              </p:ext>
            </p:extLst>
          </p:nvPr>
        </p:nvGraphicFramePr>
        <p:xfrm>
          <a:off x="179512" y="692696"/>
          <a:ext cx="8208912" cy="602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168352"/>
                <a:gridCol w="2880320"/>
              </a:tblGrid>
              <a:tr h="288032"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TOPIC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Python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Java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Compilation process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Interpreted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Syntax Complexity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of semi colons and curly braces 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indentation.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Define block by curly braces, end statements by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;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Dynamically</a:t>
                      </a:r>
                      <a:r>
                        <a:rPr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no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Statically typed (s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trongly typed),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Multiple Inheritance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Both single and multiple inheritance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Partially done through interfaces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Cross Platform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07346"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Frameworks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Django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Flask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Spring, </a:t>
                      </a:r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Struts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Machine Learning Libraries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Tensorflow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Pytorch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Weka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Mallet, Deeplearning4j, MOA</a:t>
                      </a: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Game Development Engines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Cocos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Panda3d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JMonkeyEngine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39384"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Thread Support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Exception Handling 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3156</TotalTime>
  <Words>2500</Words>
  <Application>Microsoft Office PowerPoint</Application>
  <PresentationFormat>On-screen Show (4:3)</PresentationFormat>
  <Paragraphs>917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Adjacency</vt:lpstr>
      <vt:lpstr>         Python 3.x                                                                 -Basics</vt:lpstr>
      <vt:lpstr>   Contents</vt:lpstr>
      <vt:lpstr>     Python Introduction</vt:lpstr>
      <vt:lpstr>                                 Python Introduction</vt:lpstr>
      <vt:lpstr>      Python Libraries, Frameworks, GUI, IDE, Metrics, Unit Testing, ML etc</vt:lpstr>
      <vt:lpstr>     Python Servers and Frameworks (contd.)</vt:lpstr>
      <vt:lpstr>     Comparison of     JVM / CLR /  PVM</vt:lpstr>
      <vt:lpstr>PowerPoint Presentation</vt:lpstr>
      <vt:lpstr>     Python Environment Setup</vt:lpstr>
      <vt:lpstr>                Python Environment Setup</vt:lpstr>
      <vt:lpstr>   Python  vs  Java Syntax</vt:lpstr>
      <vt:lpstr> Python  vs  Java Syntax </vt:lpstr>
      <vt:lpstr>  Python  vs  Java Syntax (contd.) </vt:lpstr>
      <vt:lpstr>  Python  vs  Java Syntax (contd.) </vt:lpstr>
      <vt:lpstr>  Python  vs  Java Syntax (contd.) </vt:lpstr>
      <vt:lpstr>PowerPoint Presentation</vt:lpstr>
      <vt:lpstr>Python  Coding Standards</vt:lpstr>
      <vt:lpstr>        Python  Coding Standards (Contd.)</vt:lpstr>
      <vt:lpstr>  Python Variables</vt:lpstr>
      <vt:lpstr>      Python - Casting Variable Type</vt:lpstr>
      <vt:lpstr>PowerPoint Presentation</vt:lpstr>
      <vt:lpstr>      Python operators</vt:lpstr>
      <vt:lpstr>          Arithmetic operators:</vt:lpstr>
      <vt:lpstr>         Assignment operators:</vt:lpstr>
      <vt:lpstr>         Comparison operators:</vt:lpstr>
      <vt:lpstr>            Logical operators:</vt:lpstr>
      <vt:lpstr>               Membership operators:</vt:lpstr>
      <vt:lpstr>PowerPoint Presentation</vt:lpstr>
      <vt:lpstr>  Loops And Decision-Making</vt:lpstr>
      <vt:lpstr>  Collections</vt:lpstr>
      <vt:lpstr> Comments And Print</vt:lpstr>
      <vt:lpstr>PowerPoint Presentation</vt:lpstr>
      <vt:lpstr>         Defining functions</vt:lpstr>
      <vt:lpstr>  Lambda  </vt:lpstr>
      <vt:lpstr> Built-in Functions</vt:lpstr>
      <vt:lpstr>       Built-in Functions (contd.)</vt:lpstr>
      <vt:lpstr>  Sample String Built-in Functions  </vt:lpstr>
      <vt:lpstr>           String Special Operators</vt:lpstr>
      <vt:lpstr>         Python's object-oriented programming</vt:lpstr>
      <vt:lpstr>        Python  Modules</vt:lpstr>
      <vt:lpstr>             Python  Modules (contd.)</vt:lpstr>
      <vt:lpstr>          Python  Package</vt:lpstr>
      <vt:lpstr>         Python  Package  (contd.)</vt:lpstr>
      <vt:lpstr>      Python  Class</vt:lpstr>
      <vt:lpstr>        Python  Class (contd.)</vt:lpstr>
      <vt:lpstr>            Python Garbage Collection </vt:lpstr>
      <vt:lpstr>           Python Exception Handling</vt:lpstr>
      <vt:lpstr>            Python Exception Handling (contd.)</vt:lpstr>
      <vt:lpstr>          Python Built-in Exceptions and User-defined Exceptions</vt:lpstr>
      <vt:lpstr>         Python – Date And Time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527</cp:revision>
  <dcterms:created xsi:type="dcterms:W3CDTF">2018-09-15T15:55:49Z</dcterms:created>
  <dcterms:modified xsi:type="dcterms:W3CDTF">2019-03-09T19:14:33Z</dcterms:modified>
</cp:coreProperties>
</file>