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56" r:id="rId2"/>
    <p:sldId id="257" r:id="rId3"/>
    <p:sldId id="289" r:id="rId4"/>
    <p:sldId id="268" r:id="rId5"/>
    <p:sldId id="276" r:id="rId6"/>
    <p:sldId id="287" r:id="rId7"/>
    <p:sldId id="299" r:id="rId8"/>
    <p:sldId id="300" r:id="rId9"/>
    <p:sldId id="286" r:id="rId10"/>
    <p:sldId id="258" r:id="rId11"/>
    <p:sldId id="269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2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91" r:id="rId31"/>
    <p:sldId id="292" r:id="rId32"/>
    <p:sldId id="293" r:id="rId33"/>
    <p:sldId id="296" r:id="rId34"/>
    <p:sldId id="294" r:id="rId35"/>
    <p:sldId id="295" r:id="rId36"/>
    <p:sldId id="264" r:id="rId37"/>
    <p:sldId id="265" r:id="rId38"/>
    <p:sldId id="297" r:id="rId39"/>
    <p:sldId id="298" r:id="rId40"/>
    <p:sldId id="2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22-09-2018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22-09-2018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0" indent="0">
              <a:buNone/>
            </a:pPr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0" indent="0">
              <a:buNone/>
            </a:pPr>
            <a:r>
              <a:rPr lang="en-IN" sz="1600" b="1" dirty="0" smtClean="0"/>
              <a:t>float    	e.g.: x = 15.2</a:t>
            </a:r>
          </a:p>
          <a:p>
            <a:pPr marL="0" indent="0">
              <a:buNone/>
            </a:pPr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7931224" cy="1656184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9552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88024" y="2636912"/>
            <a:ext cx="4041775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400050" lvl="1" indent="0">
              <a:buNone/>
            </a:pPr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400050" lvl="1" indent="0">
              <a:buNone/>
            </a:pPr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400050" lvl="1" indent="0">
              <a:buNone/>
            </a:pPr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400050" lvl="1" indent="0">
              <a:buNone/>
            </a:pPr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400050" lvl="1" indent="0">
              <a:buNone/>
            </a:pPr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400050" lvl="1" indent="0">
              <a:buNone/>
            </a:pPr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b="1" dirty="0" smtClean="0"/>
              <a:t>in </a:t>
            </a:r>
            <a:r>
              <a:rPr lang="en-IN" sz="1600" b="1" dirty="0"/>
              <a:t>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present in the object	</a:t>
            </a:r>
            <a:r>
              <a:rPr lang="en-IN" sz="1600" b="1" dirty="0" smtClean="0"/>
              <a:t>        x </a:t>
            </a:r>
            <a:r>
              <a:rPr lang="en-IN" sz="1600" b="1" dirty="0"/>
              <a:t>in y	</a:t>
            </a:r>
          </a:p>
          <a:p>
            <a:pPr marL="0" indent="0">
              <a:buNone/>
            </a:pPr>
            <a:r>
              <a:rPr lang="en-IN" sz="1600" b="1" dirty="0"/>
              <a:t>not in	</a:t>
            </a:r>
            <a:r>
              <a:rPr lang="en-IN" sz="1600" b="1" dirty="0" smtClean="0"/>
              <a:t>Returns </a:t>
            </a:r>
            <a:r>
              <a:rPr lang="en-IN" sz="1600" b="1" dirty="0"/>
              <a:t>True if a sequence with the specified value is not present in the object    x not in 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</a:t>
            </a:r>
            <a:r>
              <a:rPr lang="en-IN" sz="2400" dirty="0" err="1"/>
              <a:t>iterating_var</a:t>
            </a:r>
            <a:r>
              <a:rPr lang="en-IN" sz="2400" dirty="0"/>
              <a:t>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b="1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b="1" i="1" dirty="0" smtClean="0"/>
              <a:t>Syntax:</a:t>
            </a:r>
            <a:endParaRPr lang="en-IN" sz="2100" b="1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lambda function  is an anonymous function.</a:t>
            </a:r>
            <a:br>
              <a:rPr lang="en-IN" sz="2400" dirty="0"/>
            </a:br>
            <a:r>
              <a:rPr lang="en-IN" sz="2400" dirty="0" smtClean="0"/>
              <a:t>In </a:t>
            </a:r>
            <a:r>
              <a:rPr lang="en-IN" sz="2400" dirty="0"/>
              <a:t>Python anonymous functions are defined using the lambda keyword.</a:t>
            </a:r>
            <a:br>
              <a:rPr lang="en-IN" sz="2400" dirty="0"/>
            </a:br>
            <a:r>
              <a:rPr lang="en-IN" sz="2400" dirty="0"/>
              <a:t>A lambda function can take many arguments, but can only </a:t>
            </a:r>
            <a:r>
              <a:rPr lang="en-IN" sz="2400" dirty="0" smtClean="0"/>
              <a:t>have</a:t>
            </a:r>
          </a:p>
          <a:p>
            <a:pPr marL="114300" indent="0">
              <a:buNone/>
            </a:pPr>
            <a:r>
              <a:rPr lang="en-IN" sz="2400" dirty="0" smtClean="0"/>
              <a:t>one </a:t>
            </a:r>
            <a:r>
              <a:rPr lang="en-IN" sz="2400" dirty="0"/>
              <a:t>expression.</a:t>
            </a:r>
            <a:br>
              <a:rPr lang="en-IN" sz="2400" dirty="0"/>
            </a:br>
            <a:r>
              <a:rPr lang="en-IN" sz="2400" dirty="0"/>
              <a:t>It cannot contain any statements and it returns a function object which can be assigned to any variable.</a:t>
            </a:r>
            <a:br>
              <a:rPr lang="en-IN" sz="2400" dirty="0"/>
            </a:br>
            <a:r>
              <a:rPr lang="en-IN" sz="2400" b="1" dirty="0"/>
              <a:t> </a:t>
            </a:r>
            <a:br>
              <a:rPr lang="en-IN" sz="2400" b="1" dirty="0"/>
            </a:br>
            <a:r>
              <a:rPr lang="en-IN" sz="2400" b="1" i="1" dirty="0"/>
              <a:t>Syntax: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/>
              <a:t>lambda </a:t>
            </a:r>
            <a:r>
              <a:rPr lang="en-IN" sz="2400" dirty="0" smtClean="0"/>
              <a:t>  </a:t>
            </a:r>
            <a:r>
              <a:rPr lang="en-IN" sz="2400" i="1" dirty="0" err="1" smtClean="0"/>
              <a:t>argument_list</a:t>
            </a:r>
            <a:r>
              <a:rPr lang="en-IN" sz="2400" b="1" dirty="0" smtClean="0"/>
              <a:t> </a:t>
            </a:r>
            <a:r>
              <a:rPr lang="en-IN" sz="2400" dirty="0" smtClean="0"/>
              <a:t>: </a:t>
            </a:r>
            <a:r>
              <a:rPr lang="en-IN" sz="2400" i="1" dirty="0"/>
              <a:t>expression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marL="400050" lvl="1" indent="0">
              <a:buNone/>
            </a:pPr>
            <a:r>
              <a:rPr lang="es-ES" sz="2400" i="1" dirty="0"/>
              <a:t># Lambda example</a:t>
            </a:r>
            <a:br>
              <a:rPr lang="es-ES" sz="2400" i="1" dirty="0"/>
            </a:br>
            <a:r>
              <a:rPr lang="es-ES" sz="2400" dirty="0"/>
              <a:t>x = </a:t>
            </a:r>
            <a:r>
              <a:rPr lang="es-ES" sz="2400" b="1" dirty="0"/>
              <a:t>lambda </a:t>
            </a:r>
            <a:r>
              <a:rPr lang="es-ES" sz="2400" dirty="0"/>
              <a:t>y : y + 10</a:t>
            </a:r>
            <a:br>
              <a:rPr lang="es-ES" sz="2400" dirty="0"/>
            </a:br>
            <a:r>
              <a:rPr lang="es-ES" sz="2400" dirty="0" err="1"/>
              <a:t>print</a:t>
            </a:r>
            <a:r>
              <a:rPr lang="es-ES" sz="2400" dirty="0"/>
              <a:t>(x(2))      </a:t>
            </a:r>
            <a:r>
              <a:rPr lang="es-ES" sz="2400" dirty="0" smtClean="0"/>
              <a:t>	</a:t>
            </a:r>
            <a:r>
              <a:rPr lang="es-ES" sz="2400" i="1" dirty="0" smtClean="0"/>
              <a:t># Output: 12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Lambda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Why </a:t>
            </a:r>
            <a:r>
              <a:rPr lang="en-IN" sz="2400" b="1" dirty="0"/>
              <a:t>Use </a:t>
            </a:r>
            <a:r>
              <a:rPr lang="en-IN" sz="2400" b="1" dirty="0" smtClean="0"/>
              <a:t>Lambda </a:t>
            </a:r>
            <a:r>
              <a:rPr lang="en-IN" sz="2400" b="1" dirty="0"/>
              <a:t>Functions</a:t>
            </a:r>
            <a:r>
              <a:rPr lang="en-IN" sz="2400" b="1" dirty="0" smtClean="0"/>
              <a:t>?</a:t>
            </a:r>
          </a:p>
          <a:p>
            <a:pPr indent="-342900"/>
            <a:r>
              <a:rPr lang="en-IN" sz="2400" dirty="0"/>
              <a:t>It  is useful when we use Lambda as an anonymous function  </a:t>
            </a:r>
            <a:endParaRPr lang="en-IN" sz="2400" b="1" dirty="0" smtClean="0"/>
          </a:p>
          <a:p>
            <a:pPr indent="-342900"/>
            <a:r>
              <a:rPr lang="en-IN" sz="2400" dirty="0"/>
              <a:t>In Python, we generally use it as an argument  to a </a:t>
            </a:r>
            <a:r>
              <a:rPr lang="en-IN" sz="2400" dirty="0" smtClean="0"/>
              <a:t>higher-order</a:t>
            </a:r>
          </a:p>
          <a:p>
            <a:pPr marL="0" indent="0">
              <a:buNone/>
            </a:pPr>
            <a:r>
              <a:rPr lang="en-IN" sz="2400" dirty="0" smtClean="0"/>
              <a:t>     function </a:t>
            </a:r>
            <a:r>
              <a:rPr lang="en-IN" sz="2400" dirty="0"/>
              <a:t>(a function that takes in other functions as arguments</a:t>
            </a:r>
            <a:r>
              <a:rPr lang="en-IN" sz="2400" dirty="0" smtClean="0"/>
              <a:t>).</a:t>
            </a:r>
            <a:endParaRPr lang="en-IN" sz="2400" b="1" dirty="0" smtClean="0"/>
          </a:p>
          <a:p>
            <a:pPr indent="-342900"/>
            <a:r>
              <a:rPr lang="en-IN" sz="2400" dirty="0"/>
              <a:t>Lambda functions are used along with built-in functions like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filter</a:t>
            </a:r>
            <a:r>
              <a:rPr lang="en-IN" sz="2400" dirty="0"/>
              <a:t>(), map() </a:t>
            </a:r>
            <a:r>
              <a:rPr lang="en-IN" sz="2400" dirty="0" smtClean="0"/>
              <a:t>etc.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It returns iterator. </a:t>
            </a:r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 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352928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In Python 3, all strings are represented in Unicode</a:t>
            </a:r>
            <a:r>
              <a:rPr lang="en-IN" sz="1800" dirty="0" smtClean="0"/>
              <a:t>. (In </a:t>
            </a:r>
            <a:r>
              <a:rPr lang="en-IN" sz="1800" dirty="0"/>
              <a:t>Python 2 are stored internally as 8-bit </a:t>
            </a:r>
            <a:r>
              <a:rPr lang="en-IN" sz="1800" dirty="0" smtClean="0"/>
              <a:t>ASCII)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capitalize()     </a:t>
            </a:r>
            <a:r>
              <a:rPr lang="en-IN" sz="1600" dirty="0" smtClean="0"/>
              <a:t>-     Capitalizes </a:t>
            </a:r>
            <a:r>
              <a:rPr lang="en-IN" sz="1600" dirty="0"/>
              <a:t>first letter of </a:t>
            </a:r>
            <a:r>
              <a:rPr lang="en-IN" sz="1600" dirty="0" smtClean="0"/>
              <a:t>string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 smtClean="0"/>
              <a:t>center</a:t>
            </a:r>
            <a:r>
              <a:rPr lang="en-IN" sz="1600" b="1" dirty="0" smtClean="0"/>
              <a:t>(width</a:t>
            </a:r>
            <a:r>
              <a:rPr lang="en-IN" sz="1600" b="1" dirty="0"/>
              <a:t>, </a:t>
            </a:r>
            <a:r>
              <a:rPr lang="en-IN" sz="1600" b="1" dirty="0" err="1"/>
              <a:t>fillchar</a:t>
            </a:r>
            <a:r>
              <a:rPr lang="en-IN" sz="1600" b="1" dirty="0"/>
              <a:t>)</a:t>
            </a:r>
          </a:p>
          <a:p>
            <a:pPr marL="0" indent="0">
              <a:buNone/>
            </a:pPr>
            <a:r>
              <a:rPr lang="en-IN" sz="1600" dirty="0"/>
              <a:t>Returns a string padded with </a:t>
            </a:r>
            <a:r>
              <a:rPr lang="en-IN" sz="1600" dirty="0" err="1"/>
              <a:t>fillchar</a:t>
            </a:r>
            <a:r>
              <a:rPr lang="en-IN" sz="1600" dirty="0"/>
              <a:t> with the original string </a:t>
            </a:r>
            <a:r>
              <a:rPr lang="en-IN" sz="1600" dirty="0" smtClean="0"/>
              <a:t>cantered </a:t>
            </a:r>
            <a:r>
              <a:rPr lang="en-IN" sz="1600" dirty="0"/>
              <a:t>to a total of width columns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find(</a:t>
            </a:r>
            <a:r>
              <a:rPr lang="en-IN" sz="1600" b="1" dirty="0" err="1"/>
              <a:t>str</a:t>
            </a:r>
            <a:r>
              <a:rPr lang="en-IN" sz="1600" b="1" dirty="0"/>
              <a:t>, beg = 0 end = </a:t>
            </a:r>
            <a:r>
              <a:rPr lang="en-IN" sz="1600" b="1" dirty="0" err="1"/>
              <a:t>len</a:t>
            </a:r>
            <a:r>
              <a:rPr lang="en-IN" sz="1600" b="1" dirty="0"/>
              <a:t>(string))</a:t>
            </a:r>
          </a:p>
          <a:p>
            <a:pPr marL="0" indent="0">
              <a:buNone/>
            </a:pPr>
            <a:r>
              <a:rPr lang="en-IN" sz="1600" dirty="0"/>
              <a:t>Determine if </a:t>
            </a:r>
            <a:r>
              <a:rPr lang="en-IN" sz="1600" dirty="0" err="1"/>
              <a:t>str</a:t>
            </a:r>
            <a:r>
              <a:rPr lang="en-IN" sz="16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err="1" smtClean="0"/>
              <a:t>isdigit</a:t>
            </a:r>
            <a:r>
              <a:rPr lang="en-IN" sz="1600" b="1" dirty="0" smtClean="0"/>
              <a:t>()   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contains only digits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 err="1"/>
              <a:t>islower</a:t>
            </a:r>
            <a:r>
              <a:rPr lang="en-IN" sz="1600" b="1" dirty="0" smtClean="0"/>
              <a:t>()</a:t>
            </a:r>
            <a:r>
              <a:rPr lang="en-IN" sz="1600" b="1" dirty="0"/>
              <a:t> </a:t>
            </a:r>
            <a:r>
              <a:rPr lang="en-IN" sz="1600" b="1" dirty="0" smtClean="0"/>
              <a:t>   -       </a:t>
            </a:r>
            <a:r>
              <a:rPr lang="en-IN" sz="1600" dirty="0" smtClean="0"/>
              <a:t>Returns </a:t>
            </a:r>
            <a:r>
              <a:rPr lang="en-IN" sz="1600" dirty="0"/>
              <a:t>true if string has at least 1 cased character and all cased characters are in lowercase and false otherwise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lower</a:t>
            </a:r>
            <a:r>
              <a:rPr lang="en-IN" sz="1600" b="1" dirty="0" smtClean="0"/>
              <a:t>()	-       </a:t>
            </a:r>
            <a:r>
              <a:rPr lang="en-IN" sz="1600" dirty="0" smtClean="0"/>
              <a:t>Converts </a:t>
            </a:r>
            <a:r>
              <a:rPr lang="en-IN" sz="1600" dirty="0"/>
              <a:t>all uppercase letters in string to lowercase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strip</a:t>
            </a:r>
            <a:r>
              <a:rPr lang="en-IN" sz="1600" b="1" dirty="0"/>
              <a:t>([chars])</a:t>
            </a:r>
          </a:p>
          <a:p>
            <a:pPr marL="0" indent="0">
              <a:buNone/>
            </a:pPr>
            <a:r>
              <a:rPr lang="en-IN" sz="1600" dirty="0"/>
              <a:t>Performs both </a:t>
            </a:r>
            <a:r>
              <a:rPr lang="en-IN" sz="1600" dirty="0" err="1"/>
              <a:t>lstrip</a:t>
            </a:r>
            <a:r>
              <a:rPr lang="en-IN" sz="1600" dirty="0"/>
              <a:t>() and </a:t>
            </a:r>
            <a:r>
              <a:rPr lang="en-IN" sz="1600" dirty="0" err="1"/>
              <a:t>rstrip</a:t>
            </a:r>
            <a:r>
              <a:rPr lang="en-IN" sz="1600" dirty="0"/>
              <a:t>() on </a:t>
            </a:r>
            <a:r>
              <a:rPr lang="en-IN" sz="1600" dirty="0" smtClean="0"/>
              <a:t>string. 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hars</a:t>
            </a:r>
            <a:r>
              <a:rPr lang="en-IN" sz="1600" dirty="0"/>
              <a:t> − The </a:t>
            </a:r>
            <a:r>
              <a:rPr lang="en-IN" sz="1600" dirty="0" err="1" smtClean="0"/>
              <a:t>charsto</a:t>
            </a:r>
            <a:r>
              <a:rPr lang="en-IN" sz="1600" dirty="0" smtClean="0"/>
              <a:t> </a:t>
            </a:r>
            <a:r>
              <a:rPr lang="en-IN" sz="1600" dirty="0"/>
              <a:t>be removed from beginning or end of the string</a:t>
            </a:r>
            <a:r>
              <a:rPr lang="en-IN" sz="1600" dirty="0" smtClean="0"/>
              <a:t>. </a:t>
            </a:r>
            <a:r>
              <a:rPr lang="en-IN" sz="1600" dirty="0"/>
              <a:t>(default whitespace </a:t>
            </a:r>
            <a:r>
              <a:rPr lang="en-IN" sz="1600" dirty="0" smtClean="0"/>
              <a:t>chars)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660610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Slice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dirty="0"/>
              <a:t>Class </a:t>
            </a:r>
            <a:endParaRPr lang="en-IN" dirty="0" smtClean="0"/>
          </a:p>
          <a:p>
            <a:r>
              <a:rPr lang="en-IN" dirty="0"/>
              <a:t>Class </a:t>
            </a:r>
            <a:r>
              <a:rPr lang="en-IN" dirty="0" smtClean="0"/>
              <a:t>variable</a:t>
            </a:r>
          </a:p>
          <a:p>
            <a:r>
              <a:rPr lang="en-IN" dirty="0"/>
              <a:t>Data member </a:t>
            </a:r>
            <a:endParaRPr lang="en-IN" dirty="0" smtClean="0"/>
          </a:p>
          <a:p>
            <a:r>
              <a:rPr lang="en-IN" dirty="0"/>
              <a:t>Function </a:t>
            </a:r>
            <a:r>
              <a:rPr lang="en-IN" dirty="0" smtClean="0"/>
              <a:t>overloading</a:t>
            </a:r>
          </a:p>
          <a:p>
            <a:r>
              <a:rPr lang="en-IN" dirty="0"/>
              <a:t>Instance </a:t>
            </a:r>
            <a:r>
              <a:rPr lang="en-IN" dirty="0" smtClean="0"/>
              <a:t>variable</a:t>
            </a:r>
          </a:p>
          <a:p>
            <a:r>
              <a:rPr lang="en-IN" dirty="0"/>
              <a:t>Inheritance </a:t>
            </a:r>
            <a:endParaRPr lang="en-IN" dirty="0" smtClean="0"/>
          </a:p>
          <a:p>
            <a:r>
              <a:rPr lang="en-IN" dirty="0"/>
              <a:t>Instance </a:t>
            </a:r>
            <a:endParaRPr lang="en-IN" dirty="0" smtClean="0"/>
          </a:p>
          <a:p>
            <a:r>
              <a:rPr lang="en-IN" dirty="0"/>
              <a:t>Instantiation </a:t>
            </a:r>
            <a:endParaRPr lang="en-IN" dirty="0" smtClean="0"/>
          </a:p>
          <a:p>
            <a:r>
              <a:rPr lang="en-IN" dirty="0"/>
              <a:t>Method </a:t>
            </a:r>
            <a:endParaRPr lang="en-IN" dirty="0" smtClean="0"/>
          </a:p>
          <a:p>
            <a:r>
              <a:rPr lang="en-IN" dirty="0"/>
              <a:t>Object </a:t>
            </a:r>
            <a:endParaRPr lang="en-IN" dirty="0" smtClean="0"/>
          </a:p>
          <a:p>
            <a:r>
              <a:rPr lang="en-IN" dirty="0"/>
              <a:t>Operator overloading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dirty="0" smtClean="0"/>
              <a:t>import 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i="1" dirty="0"/>
              <a:t>import </a:t>
            </a:r>
            <a:r>
              <a:rPr lang="en-IN" i="1" dirty="0" smtClean="0"/>
              <a:t>only specific attributes from a module:</a:t>
            </a:r>
            <a:endParaRPr lang="en-IN" i="1" dirty="0"/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dirty="0"/>
              <a:t>import </a:t>
            </a:r>
            <a:r>
              <a:rPr lang="en-IN" dirty="0" smtClean="0"/>
              <a:t>all of a module:</a:t>
            </a:r>
            <a:endParaRPr lang="en-IN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</a:t>
            </a:r>
            <a:r>
              <a:rPr lang="en-IN" dirty="0"/>
              <a:t> PYTHONPATH </a:t>
            </a:r>
            <a:r>
              <a:rPr lang="en-IN" dirty="0"/>
              <a:t>=</a:t>
            </a:r>
            <a:r>
              <a:rPr lang="en-IN" dirty="0"/>
              <a:t> c</a:t>
            </a:r>
            <a:r>
              <a:rPr lang="en-IN" dirty="0"/>
              <a:t>:</a:t>
            </a:r>
            <a:r>
              <a:rPr lang="en-IN" dirty="0"/>
              <a:t>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</a:t>
            </a:r>
            <a:r>
              <a:rPr lang="en-IN" dirty="0"/>
              <a:t> PYTHONPATH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</a:t>
            </a:r>
            <a:r>
              <a:rPr lang="en-IN" b="1" dirty="0"/>
              <a:t>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</a:t>
            </a:r>
            <a:r>
              <a:rPr lang="en-IN" dirty="0" err="1"/>
              <a:t>.</a:t>
            </a:r>
            <a:r>
              <a:rPr lang="en-IN" dirty="0" err="1"/>
              <a:t>path</a:t>
            </a:r>
            <a:r>
              <a:rPr lang="en-IN" dirty="0" err="1"/>
              <a:t>.</a:t>
            </a:r>
            <a:r>
              <a:rPr lang="en-IN" dirty="0" err="1"/>
              <a:t>append</a:t>
            </a:r>
            <a:r>
              <a:rPr lang="en-IN" dirty="0"/>
              <a:t>(</a:t>
            </a:r>
            <a:r>
              <a:rPr lang="en-IN" dirty="0"/>
              <a:t>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</a:t>
            </a:r>
            <a:r>
              <a:rPr lang="en-IN" dirty="0"/>
              <a:t>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</a:t>
            </a:r>
            <a:r>
              <a:rPr lang="en-IN" dirty="0"/>
              <a:t>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/>
              <a:t>pkg1 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 </a:t>
            </a:r>
            <a:r>
              <a:rPr lang="en-IN" sz="1800" dirty="0" err="1"/>
              <a:t>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</a:t>
            </a:r>
            <a:r>
              <a:rPr lang="en-IN" sz="1800" dirty="0" err="1" smtClean="0"/>
              <a:t>class_suite</a:t>
            </a:r>
            <a:endParaRPr lang="en-IN" sz="1800" dirty="0" smtClean="0"/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 err="1"/>
              <a:t>ClassName</a:t>
            </a:r>
            <a:r>
              <a:rPr lang="en-IN" sz="1600" b="1" i="1" dirty="0"/>
              <a:t>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 err="1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err="1" smtClean="0"/>
              <a:t>Finalizer</a:t>
            </a:r>
            <a:r>
              <a:rPr lang="en-IN" sz="1800" b="1" i="1" dirty="0" smtClean="0"/>
              <a:t>:</a:t>
            </a:r>
            <a:endParaRPr lang="en-US" sz="1800" b="1" dirty="0" smtClean="0"/>
          </a:p>
          <a:p>
            <a:r>
              <a:rPr lang="en-IN" sz="1800" dirty="0" smtClean="0"/>
              <a:t>Constructor </a:t>
            </a:r>
            <a:r>
              <a:rPr lang="en-IN" sz="1800" dirty="0"/>
              <a:t>or </a:t>
            </a:r>
            <a:r>
              <a:rPr lang="en-IN" sz="1800" dirty="0" smtClean="0"/>
              <a:t>initialization built-in method:</a:t>
            </a:r>
          </a:p>
          <a:p>
            <a:pPr marL="114300" indent="0">
              <a:buNone/>
            </a:pPr>
            <a:r>
              <a:rPr lang="en-IN" sz="1800" i="1" dirty="0" smtClean="0"/>
              <a:t>	_</a:t>
            </a:r>
            <a:r>
              <a:rPr lang="en-IN" sz="1800" i="1" dirty="0" err="1"/>
              <a:t>init</a:t>
            </a:r>
            <a:r>
              <a:rPr lang="en-IN" sz="1800" i="1" dirty="0" smtClean="0"/>
              <a:t>__(</a:t>
            </a:r>
            <a:r>
              <a:rPr lang="en-IN" sz="1800" dirty="0"/>
              <a:t>self</a:t>
            </a:r>
            <a:r>
              <a:rPr lang="en-IN" sz="1800" i="1" dirty="0" smtClean="0"/>
              <a:t>)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i="1" dirty="0" err="1"/>
              <a:t>Finalizer</a:t>
            </a:r>
            <a:r>
              <a:rPr lang="en-IN" sz="1800" i="1" dirty="0"/>
              <a:t> (Destroying Objects / Garbage Collection / Destructor</a:t>
            </a:r>
            <a:r>
              <a:rPr lang="en-IN" sz="1800" i="1" dirty="0" smtClean="0"/>
              <a:t>) </a:t>
            </a:r>
            <a:r>
              <a:rPr lang="en-IN" sz="1800" dirty="0"/>
              <a:t>built-in method</a:t>
            </a:r>
            <a:r>
              <a:rPr lang="en-IN" sz="1800" dirty="0" smtClean="0"/>
              <a:t>:</a:t>
            </a:r>
            <a:endParaRPr lang="en-IN" sz="1800" i="1" dirty="0"/>
          </a:p>
          <a:p>
            <a:pPr marL="114300" indent="0">
              <a:buNone/>
            </a:pPr>
            <a:r>
              <a:rPr lang="en-IN" sz="1800" dirty="0" smtClean="0"/>
              <a:t>	__</a:t>
            </a:r>
            <a:r>
              <a:rPr lang="en-IN" sz="18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r>
              <a:rPr lang="en-IN" dirty="0"/>
              <a:t>Python deletes unneeded objects (built-in types or class instances) automatically to free the memory space.</a:t>
            </a:r>
          </a:p>
          <a:p>
            <a:r>
              <a:rPr lang="en-IN" dirty="0"/>
              <a:t>Python's garbage collector runs during program execution and is </a:t>
            </a:r>
            <a:r>
              <a:rPr lang="en-IN" b="1" dirty="0"/>
              <a:t>triggered</a:t>
            </a:r>
            <a:r>
              <a:rPr lang="en-IN" dirty="0"/>
              <a:t> when an object's </a:t>
            </a:r>
            <a:r>
              <a:rPr lang="en-IN" b="1" dirty="0"/>
              <a:t>reference count reaches zero</a:t>
            </a:r>
            <a:r>
              <a:rPr lang="en-IN" dirty="0"/>
              <a:t>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changes </a:t>
            </a:r>
            <a:r>
              <a:rPr lang="en-IN" dirty="0"/>
              <a:t>as the number of aliases that point to it changes.</a:t>
            </a:r>
          </a:p>
          <a:p>
            <a:r>
              <a:rPr lang="en-IN" dirty="0"/>
              <a:t>An object's </a:t>
            </a:r>
            <a:r>
              <a:rPr lang="en-IN" b="1" dirty="0"/>
              <a:t>reference count increases </a:t>
            </a:r>
            <a:r>
              <a:rPr lang="en-IN" dirty="0"/>
              <a:t>when it is assigned a new name or placed in a container (list, tuple, or dictionary).</a:t>
            </a:r>
          </a:p>
          <a:p>
            <a:r>
              <a:rPr lang="en-IN" dirty="0"/>
              <a:t>The object's </a:t>
            </a:r>
            <a:r>
              <a:rPr lang="en-IN" b="1" dirty="0"/>
              <a:t>reference count decreases </a:t>
            </a:r>
            <a:r>
              <a:rPr lang="en-IN" dirty="0"/>
              <a:t>when it is deleted with del, its reference is reassigned, or its reference goes out of scope.</a:t>
            </a:r>
          </a:p>
          <a:p>
            <a:r>
              <a:rPr lang="en-IN" dirty="0" smtClean="0"/>
              <a:t>When </a:t>
            </a:r>
            <a:r>
              <a:rPr lang="en-IN" dirty="0"/>
              <a:t>an object's </a:t>
            </a:r>
            <a:r>
              <a:rPr lang="en-IN" b="1" dirty="0"/>
              <a:t>reference count reaches zero</a:t>
            </a:r>
            <a:r>
              <a:rPr lang="en-IN" dirty="0"/>
              <a:t>, </a:t>
            </a:r>
            <a:r>
              <a:rPr lang="en-IN" b="1" dirty="0"/>
              <a:t>Python collects it automatically.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400" b="1" dirty="0"/>
              <a:t>Syntax of </a:t>
            </a:r>
            <a:r>
              <a:rPr lang="en-IN" sz="2400" b="1" i="1" dirty="0" smtClean="0"/>
              <a:t>try – except - else</a:t>
            </a:r>
            <a:r>
              <a:rPr lang="en-IN" sz="2400" b="1" dirty="0"/>
              <a:t> block</a:t>
            </a:r>
            <a:r>
              <a:rPr lang="en-IN" sz="24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  <a:endParaRPr lang="en-IN" sz="2000" dirty="0"/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</a:t>
            </a:r>
            <a:r>
              <a:rPr lang="en-IN" sz="2000" dirty="0"/>
              <a:t>is</a:t>
            </a:r>
            <a:r>
              <a:rPr lang="en-IN" sz="2000" dirty="0"/>
              <a:t> </a:t>
            </a:r>
            <a:r>
              <a:rPr lang="en-IN" sz="2000" dirty="0"/>
              <a:t>no</a:t>
            </a:r>
            <a:r>
              <a:rPr lang="en-IN" sz="2000" dirty="0"/>
              <a:t> exception </a:t>
            </a:r>
            <a:r>
              <a:rPr lang="en-IN" sz="2000" dirty="0"/>
              <a:t>then</a:t>
            </a:r>
            <a:r>
              <a:rPr lang="en-IN" sz="2000" dirty="0"/>
              <a:t> execute </a:t>
            </a:r>
            <a:r>
              <a:rPr lang="en-IN" sz="2000" dirty="0"/>
              <a:t>this</a:t>
            </a:r>
            <a:r>
              <a:rPr lang="en-IN" sz="2000" dirty="0"/>
              <a:t>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</a:t>
            </a:r>
            <a:r>
              <a:rPr lang="en-IN" sz="1800" b="1" dirty="0"/>
              <a:t>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  <a:endParaRPr lang="en-US" sz="1900" i="1" dirty="0" smtClean="0"/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</a:t>
            </a:r>
            <a:r>
              <a:rPr lang="en-US" sz="1900" i="1" dirty="0" smtClean="0"/>
              <a:t>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Java Virtual Machine vs. Python Virtual Machine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056784" cy="211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331"/>
            <a:ext cx="7632848" cy="221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95" y="843636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38032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</a:t>
            </a:r>
            <a:r>
              <a:rPr lang="en-IN" sz="2000" dirty="0" smtClean="0"/>
              <a:t>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</a:t>
            </a:r>
            <a:r>
              <a:rPr lang="en-IN" sz="2400" b="1" dirty="0" smtClean="0"/>
              <a:t>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620688"/>
            <a:ext cx="8229600" cy="61206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 smtClean="0"/>
              <a:t>Method:</a:t>
            </a:r>
            <a:endParaRPr lang="en-IN" sz="20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Class: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1052736"/>
            <a:ext cx="3651301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IN" sz="1600" b="1" dirty="0" err="1" smtClean="0"/>
              <a:t>def</a:t>
            </a:r>
            <a:r>
              <a:rPr lang="en-IN" sz="1600" dirty="0" smtClean="0"/>
              <a:t> </a:t>
            </a:r>
            <a:r>
              <a:rPr lang="en-IN" sz="1600" dirty="0" err="1" smtClean="0"/>
              <a:t>my_func</a:t>
            </a:r>
            <a:r>
              <a:rPr lang="en-IN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IN" sz="1600" dirty="0"/>
              <a:t>print(‘</a:t>
            </a:r>
            <a:r>
              <a:rPr lang="en-IN" sz="1600" dirty="0" err="1"/>
              <a:t>helo</a:t>
            </a:r>
            <a:r>
              <a:rPr lang="en-IN" sz="16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35995" y="1074587"/>
            <a:ext cx="3564395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/>
              <a:t>Java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IN" sz="1700" dirty="0" err="1" smtClean="0"/>
              <a:t>myFunc</a:t>
            </a:r>
            <a:r>
              <a:rPr lang="en-IN" sz="1700" dirty="0" smtClean="0"/>
              <a:t>(){</a:t>
            </a:r>
            <a:endParaRPr lang="en-IN" sz="1700" dirty="0"/>
          </a:p>
          <a:p>
            <a:pPr marL="0" indent="0">
              <a:buNone/>
            </a:pPr>
            <a:r>
              <a:rPr lang="en-IN" sz="1700" dirty="0" smtClean="0"/>
              <a:t>    </a:t>
            </a:r>
            <a:r>
              <a:rPr lang="en-IN" sz="1700" dirty="0" err="1" smtClean="0"/>
              <a:t>System.out.println</a:t>
            </a:r>
            <a:r>
              <a:rPr lang="en-IN" sz="1700" dirty="0" smtClean="0"/>
              <a:t>(x);</a:t>
            </a:r>
          </a:p>
          <a:p>
            <a:pPr marL="0" indent="0">
              <a:buNone/>
            </a:pPr>
            <a:r>
              <a:rPr lang="en-US" sz="1700" dirty="0"/>
              <a:t>}</a:t>
            </a:r>
            <a:endParaRPr lang="en-IN" sz="17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3212976"/>
            <a:ext cx="398000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dirty="0" smtClean="0"/>
              <a:t>lass </a:t>
            </a:r>
            <a:r>
              <a:rPr lang="en-US" sz="1600" dirty="0" smtClean="0"/>
              <a:t>Employee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</a:t>
            </a:r>
            <a:r>
              <a:rPr lang="en-IN" sz="1600" b="1" dirty="0" err="1"/>
              <a:t>def</a:t>
            </a:r>
            <a:r>
              <a:rPr lang="en-IN" sz="1600" b="1" dirty="0"/>
              <a:t> __</a:t>
            </a:r>
            <a:r>
              <a:rPr lang="en-IN" sz="1600" b="1" dirty="0" err="1"/>
              <a:t>init</a:t>
            </a:r>
            <a:r>
              <a:rPr lang="en-IN" sz="1600" b="1" dirty="0"/>
              <a:t>__</a:t>
            </a:r>
            <a:r>
              <a:rPr lang="en-IN" sz="1600" b="1" dirty="0"/>
              <a:t>(</a:t>
            </a:r>
            <a:r>
              <a:rPr lang="en-IN" sz="1600" b="1" dirty="0" err="1" smtClean="0"/>
              <a:t>self</a:t>
            </a:r>
            <a:r>
              <a:rPr lang="en-IN" sz="1600" dirty="0" err="1" smtClean="0"/>
              <a:t>,empName</a:t>
            </a:r>
            <a:r>
              <a:rPr lang="en-IN" sz="1600" dirty="0" smtClean="0"/>
              <a:t>):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 </a:t>
            </a:r>
            <a:r>
              <a:rPr lang="en-IN" sz="1600" b="1" dirty="0" err="1" smtClean="0"/>
              <a:t>self</a:t>
            </a:r>
            <a:r>
              <a:rPr lang="en-IN" sz="1600" dirty="0" err="1" smtClean="0"/>
              <a:t>.empName</a:t>
            </a:r>
            <a:r>
              <a:rPr lang="en-IN" sz="1600" dirty="0" smtClean="0"/>
              <a:t>=</a:t>
            </a:r>
            <a:r>
              <a:rPr lang="en-IN" sz="1600" dirty="0" err="1" smtClean="0"/>
              <a:t>empName</a:t>
            </a:r>
            <a:r>
              <a:rPr lang="en-IN" sz="1600" dirty="0" smtClean="0"/>
              <a:t>    </a:t>
            </a:r>
            <a:r>
              <a:rPr lang="en-US" sz="1600" b="1" dirty="0" smtClean="0"/>
              <a:t>     </a:t>
            </a:r>
            <a:endParaRPr lang="en-IN" sz="16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35995" y="3212976"/>
            <a:ext cx="3708413" cy="20882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smtClean="0"/>
              <a:t>Employee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String </a:t>
            </a:r>
            <a:r>
              <a:rPr lang="en-US" sz="1600" dirty="0" err="1" smtClean="0"/>
              <a:t>empName</a:t>
            </a:r>
            <a:r>
              <a:rPr lang="en-US" sz="1600" dirty="0" smtClean="0"/>
              <a:t>;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public </a:t>
            </a:r>
            <a:r>
              <a:rPr lang="en-US" sz="1600" dirty="0" smtClean="0"/>
              <a:t>Employee(String </a:t>
            </a:r>
            <a:r>
              <a:rPr lang="en-US" sz="1600" dirty="0" err="1" smtClean="0"/>
              <a:t>empName</a:t>
            </a:r>
            <a:r>
              <a:rPr lang="en-US" sz="1600" dirty="0" smtClean="0"/>
              <a:t>){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this.empName</a:t>
            </a:r>
            <a:r>
              <a:rPr lang="en-US" sz="1600" dirty="0" smtClean="0"/>
              <a:t> = </a:t>
            </a:r>
            <a:r>
              <a:rPr lang="en-US" sz="1600" dirty="0" err="1" smtClean="0"/>
              <a:t>empName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b="1" dirty="0" smtClean="0"/>
              <a:t>     }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Environment Setup</a:t>
            </a:r>
          </a:p>
          <a:p>
            <a:r>
              <a:rPr lang="en-US" sz="1800" dirty="0" smtClean="0"/>
              <a:t>Basic Python Syntax</a:t>
            </a:r>
          </a:p>
          <a:p>
            <a:r>
              <a:rPr lang="en-US" sz="1800" dirty="0" smtClean="0"/>
              <a:t>Variables and Operators</a:t>
            </a:r>
          </a:p>
          <a:p>
            <a:r>
              <a:rPr lang="en-US" sz="1800" dirty="0" smtClean="0"/>
              <a:t>Loops and Decision Making</a:t>
            </a:r>
          </a:p>
          <a:p>
            <a:r>
              <a:rPr lang="en-US" sz="1800" dirty="0" smtClean="0"/>
              <a:t>Numbers and Strings</a:t>
            </a:r>
          </a:p>
          <a:p>
            <a:r>
              <a:rPr lang="en-US" sz="1800" dirty="0" smtClean="0"/>
              <a:t>Built-in Functions</a:t>
            </a:r>
          </a:p>
          <a:p>
            <a:r>
              <a:rPr lang="en-US" sz="1800" dirty="0" smtClean="0"/>
              <a:t>Collections – List,Tuples,Set,Dictionary</a:t>
            </a:r>
          </a:p>
          <a:p>
            <a:r>
              <a:rPr lang="en-US" sz="1800" dirty="0" smtClean="0"/>
              <a:t>Functions and Lambda</a:t>
            </a:r>
          </a:p>
          <a:p>
            <a:r>
              <a:rPr lang="en-US" sz="1800" dirty="0" smtClean="0"/>
              <a:t>Classes , Modules and Packages</a:t>
            </a:r>
          </a:p>
          <a:p>
            <a:r>
              <a:rPr lang="en-US" sz="1800" dirty="0" smtClean="0"/>
              <a:t>Exceptions</a:t>
            </a:r>
          </a:p>
          <a:p>
            <a:r>
              <a:rPr lang="en-US" sz="1800" dirty="0" smtClean="0"/>
              <a:t>Date and Time</a:t>
            </a:r>
          </a:p>
          <a:p>
            <a:r>
              <a:rPr lang="en-US" sz="1800" dirty="0" smtClean="0"/>
              <a:t>Multi-Threading</a:t>
            </a:r>
          </a:p>
          <a:p>
            <a:r>
              <a:rPr lang="en-US" sz="1800" dirty="0" smtClean="0"/>
              <a:t>Files I/O</a:t>
            </a:r>
          </a:p>
          <a:p>
            <a:r>
              <a:rPr lang="en-US" sz="1800" dirty="0" smtClean="0"/>
              <a:t>Access Database</a:t>
            </a:r>
          </a:p>
          <a:p>
            <a:r>
              <a:rPr lang="en-US" sz="2000" dirty="0" smtClean="0"/>
              <a:t>XML Processing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1091</TotalTime>
  <Words>1645</Words>
  <Application>Microsoft Office PowerPoint</Application>
  <PresentationFormat>On-screen Show (4:3)</PresentationFormat>
  <Paragraphs>624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         Python 3.0 </vt:lpstr>
      <vt:lpstr>Python Introduction</vt:lpstr>
      <vt:lpstr>Python Introduction (contd.)</vt:lpstr>
      <vt:lpstr> Python Environment Setup</vt:lpstr>
      <vt:lpstr>Python Introduction (contd.)</vt:lpstr>
      <vt:lpstr>Java Virtual Machine vs. Python Virtual Machine</vt:lpstr>
      <vt:lpstr>  Python  vs  Java Syntax </vt:lpstr>
      <vt:lpstr>  Python  vs  Java Syntax (contd.) </vt:lpstr>
      <vt:lpstr>    Contents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Lambda (contd.)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191</cp:revision>
  <dcterms:created xsi:type="dcterms:W3CDTF">2018-09-15T15:55:49Z</dcterms:created>
  <dcterms:modified xsi:type="dcterms:W3CDTF">2018-09-22T15:31:39Z</dcterms:modified>
</cp:coreProperties>
</file>