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1"/>
  </p:notesMasterIdLst>
  <p:sldIdLst>
    <p:sldId id="256" r:id="rId2"/>
    <p:sldId id="257" r:id="rId3"/>
    <p:sldId id="267" r:id="rId4"/>
    <p:sldId id="276" r:id="rId5"/>
    <p:sldId id="268" r:id="rId6"/>
    <p:sldId id="286" r:id="rId7"/>
    <p:sldId id="258" r:id="rId8"/>
    <p:sldId id="269" r:id="rId9"/>
    <p:sldId id="259" r:id="rId10"/>
    <p:sldId id="261" r:id="rId11"/>
    <p:sldId id="271" r:id="rId12"/>
    <p:sldId id="272" r:id="rId13"/>
    <p:sldId id="273" r:id="rId14"/>
    <p:sldId id="274" r:id="rId15"/>
    <p:sldId id="275" r:id="rId16"/>
    <p:sldId id="262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63" r:id="rId27"/>
    <p:sldId id="264" r:id="rId28"/>
    <p:sldId id="265" r:id="rId29"/>
    <p:sldId id="26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AFC53-2E44-4490-90E2-CB9990D14E03}" type="datetimeFigureOut">
              <a:rPr lang="en-IN" smtClean="0"/>
              <a:t>16-09-2018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A3F9E-DCAC-4EBB-B05C-F97D90181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602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7412-5E15-439B-8F04-3874C5D66C11}" type="datetime1">
              <a:rPr lang="en-IN" smtClean="0"/>
              <a:t>16-09-2018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36B2-6DE2-46F0-B854-495DFFA90EF5}" type="datetime1">
              <a:rPr lang="en-IN" smtClean="0"/>
              <a:t>16-09-2018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C61F-E7B1-448E-A283-6BC4549C5B5F}" type="datetime1">
              <a:rPr lang="en-IN" smtClean="0"/>
              <a:t>16-09-2018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159E-3500-4A6B-9346-B84FB4255B44}" type="datetime1">
              <a:rPr lang="en-IN" smtClean="0"/>
              <a:t>16-09-2018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802C-2224-414F-8F2F-547A975C3052}" type="datetime1">
              <a:rPr lang="en-IN" smtClean="0"/>
              <a:t>16-09-2018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396-6A04-47D3-B5A4-7A6F02F95775}" type="datetime1">
              <a:rPr lang="en-IN" smtClean="0"/>
              <a:t>16-09-2018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3B62-01D6-4A65-9CFA-D237E57E6AA8}" type="datetime1">
              <a:rPr lang="en-IN" smtClean="0"/>
              <a:t>16-09-2018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2748-6DA9-43F0-AE6A-E21F92F10C8A}" type="datetime1">
              <a:rPr lang="en-IN" smtClean="0"/>
              <a:t>16-09-2018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535B-73A1-4C5A-BBDA-B5E2879BBF8C}" type="datetime1">
              <a:rPr lang="en-IN" smtClean="0"/>
              <a:t>16-09-2018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274A-92AF-494D-BC5F-CB727EF382D2}" type="datetime1">
              <a:rPr lang="en-IN" smtClean="0"/>
              <a:t>16-09-2018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ACDF-804A-4356-BCCD-CCDB4317E547}" type="datetime1">
              <a:rPr lang="en-IN" smtClean="0"/>
              <a:t>16-09-2018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1B8A7C7-D76A-4CB6-A544-656803DBA27F}" type="datetime1">
              <a:rPr lang="en-IN" smtClean="0"/>
              <a:t>16-09-2018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hyperlink" Target="http://flask.pocoo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#section=windows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772816"/>
            <a:ext cx="7543800" cy="1944215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      </a:t>
            </a:r>
            <a:r>
              <a:rPr lang="en-IN" dirty="0" smtClean="0"/>
              <a:t>Python </a:t>
            </a:r>
            <a:r>
              <a:rPr lang="en-IN" dirty="0"/>
              <a:t>3.0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3284984"/>
            <a:ext cx="8568952" cy="1991072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IN" dirty="0"/>
              <a:t>Python 3.0 final was released on December 3rd, 2008</a:t>
            </a:r>
            <a:r>
              <a:rPr lang="en-IN" dirty="0" smtClean="0"/>
              <a:t>.</a:t>
            </a:r>
          </a:p>
          <a:p>
            <a:pPr fontAlgn="base"/>
            <a:endParaRPr lang="en-IN" dirty="0"/>
          </a:p>
          <a:p>
            <a:pPr fontAlgn="base"/>
            <a:r>
              <a:rPr lang="en-IN" sz="2800" dirty="0"/>
              <a:t>Python 3.0 (a.k.a. "Python 3000" or "Py3k") is a </a:t>
            </a:r>
            <a:r>
              <a:rPr lang="en-IN" sz="2800" b="1" dirty="0"/>
              <a:t>new version</a:t>
            </a:r>
            <a:r>
              <a:rPr lang="en-IN" sz="2800" dirty="0"/>
              <a:t> of the language that is </a:t>
            </a:r>
            <a:r>
              <a:rPr lang="en-IN" sz="2800" b="1" dirty="0"/>
              <a:t>incompatible</a:t>
            </a:r>
            <a:r>
              <a:rPr lang="en-IN" sz="2800" dirty="0"/>
              <a:t> with the 2.x line of releases.</a:t>
            </a:r>
            <a:r>
              <a:rPr lang="en-IN" dirty="0"/>
              <a:t> 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83768" y="5962109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Rosary     /  Sep 16</a:t>
            </a:r>
            <a:r>
              <a:rPr lang="en-US" baseline="30000" dirty="0" smtClean="0"/>
              <a:t>th</a:t>
            </a:r>
            <a:r>
              <a:rPr lang="en-US" dirty="0" smtClean="0"/>
              <a:t> 2018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94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Python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Arithmetic operators</a:t>
            </a:r>
          </a:p>
          <a:p>
            <a:r>
              <a:rPr lang="en-IN" dirty="0"/>
              <a:t>Assignment operators</a:t>
            </a:r>
          </a:p>
          <a:p>
            <a:r>
              <a:rPr lang="en-IN" dirty="0"/>
              <a:t>Comparison operators</a:t>
            </a:r>
          </a:p>
          <a:p>
            <a:r>
              <a:rPr lang="en-IN" dirty="0"/>
              <a:t>Logical operators</a:t>
            </a:r>
          </a:p>
          <a:p>
            <a:r>
              <a:rPr lang="en-IN" dirty="0"/>
              <a:t>Identity operators</a:t>
            </a:r>
          </a:p>
          <a:p>
            <a:r>
              <a:rPr lang="en-IN" dirty="0"/>
              <a:t>Membership operators</a:t>
            </a:r>
          </a:p>
          <a:p>
            <a:r>
              <a:rPr lang="en-IN" dirty="0"/>
              <a:t>Bitwise operators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/>
              <a:t>Arithmetic operators: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Operator	Name		Example</a:t>
            </a:r>
            <a:r>
              <a:rPr lang="en-IN" dirty="0"/>
              <a:t>	 </a:t>
            </a:r>
          </a:p>
          <a:p>
            <a:pPr marL="0" indent="0">
              <a:buNone/>
            </a:pPr>
            <a:r>
              <a:rPr lang="en-IN" dirty="0"/>
              <a:t>+		Addition	</a:t>
            </a:r>
            <a:r>
              <a:rPr lang="en-IN" dirty="0" smtClean="0"/>
              <a:t>	x </a:t>
            </a:r>
            <a:r>
              <a:rPr lang="en-IN" dirty="0"/>
              <a:t>+ y	</a:t>
            </a:r>
          </a:p>
          <a:p>
            <a:pPr marL="0" indent="0">
              <a:buNone/>
            </a:pPr>
            <a:r>
              <a:rPr lang="en-IN" dirty="0"/>
              <a:t>-		Subtraction	x - y	</a:t>
            </a:r>
          </a:p>
          <a:p>
            <a:pPr marL="0" indent="0">
              <a:buNone/>
            </a:pPr>
            <a:r>
              <a:rPr lang="en-IN" dirty="0"/>
              <a:t>*		Multiplication	x * y	</a:t>
            </a:r>
          </a:p>
          <a:p>
            <a:pPr marL="0" indent="0">
              <a:buNone/>
            </a:pPr>
            <a:r>
              <a:rPr lang="en-IN" dirty="0"/>
              <a:t>/		Division	</a:t>
            </a:r>
            <a:r>
              <a:rPr lang="en-IN" dirty="0" smtClean="0"/>
              <a:t>	x </a:t>
            </a:r>
            <a:r>
              <a:rPr lang="en-IN" dirty="0"/>
              <a:t>/ y	</a:t>
            </a:r>
          </a:p>
          <a:p>
            <a:pPr marL="0" indent="0">
              <a:buNone/>
            </a:pPr>
            <a:r>
              <a:rPr lang="en-IN" dirty="0"/>
              <a:t>%		Modulus		x % y	</a:t>
            </a:r>
          </a:p>
          <a:p>
            <a:pPr marL="0" indent="0">
              <a:buNone/>
            </a:pPr>
            <a:r>
              <a:rPr lang="en-IN" dirty="0"/>
              <a:t>**		Exponentiation	x ** y	 </a:t>
            </a:r>
          </a:p>
          <a:p>
            <a:pPr marL="0" indent="0">
              <a:buNone/>
            </a:pPr>
            <a:r>
              <a:rPr lang="en-IN" dirty="0"/>
              <a:t>//		Floor division	x // 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3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Assignment operators</a:t>
            </a:r>
            <a:r>
              <a:rPr lang="en-IN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Operator  </a:t>
            </a:r>
            <a:r>
              <a:rPr lang="en-IN" b="1" dirty="0" smtClean="0"/>
              <a:t>	Example</a:t>
            </a:r>
            <a:r>
              <a:rPr lang="en-IN" b="1" dirty="0"/>
              <a:t>	</a:t>
            </a:r>
            <a:r>
              <a:rPr lang="en-IN" b="1" dirty="0" smtClean="0"/>
              <a:t>	Same </a:t>
            </a:r>
            <a:r>
              <a:rPr lang="en-IN" b="1" dirty="0"/>
              <a:t>As	 </a:t>
            </a:r>
          </a:p>
          <a:p>
            <a:pPr marL="0" indent="0">
              <a:buNone/>
            </a:pPr>
            <a:r>
              <a:rPr lang="en-IN" b="1" dirty="0"/>
              <a:t>=	  </a:t>
            </a:r>
            <a:r>
              <a:rPr lang="en-IN" b="1" dirty="0" smtClean="0"/>
              <a:t>	x </a:t>
            </a:r>
            <a:r>
              <a:rPr lang="en-IN" b="1" dirty="0"/>
              <a:t>= 5	</a:t>
            </a:r>
            <a:r>
              <a:rPr lang="en-IN" b="1" dirty="0" smtClean="0"/>
              <a:t>	x </a:t>
            </a:r>
            <a:r>
              <a:rPr lang="en-IN" b="1" dirty="0"/>
              <a:t>= 5	</a:t>
            </a:r>
          </a:p>
          <a:p>
            <a:pPr marL="0" indent="0">
              <a:buNone/>
            </a:pPr>
            <a:r>
              <a:rPr lang="en-IN" b="1" dirty="0"/>
              <a:t>+=	  </a:t>
            </a:r>
            <a:r>
              <a:rPr lang="en-IN" b="1" dirty="0" smtClean="0"/>
              <a:t>	+= </a:t>
            </a:r>
            <a:r>
              <a:rPr lang="en-IN" b="1" dirty="0"/>
              <a:t>3	</a:t>
            </a:r>
            <a:r>
              <a:rPr lang="en-IN" b="1" dirty="0" smtClean="0"/>
              <a:t>	x </a:t>
            </a:r>
            <a:r>
              <a:rPr lang="en-IN" b="1" dirty="0"/>
              <a:t>= x + 3	</a:t>
            </a:r>
          </a:p>
          <a:p>
            <a:pPr marL="0" indent="0">
              <a:buNone/>
            </a:pPr>
            <a:r>
              <a:rPr lang="en-IN" b="1" dirty="0"/>
              <a:t>-=	  </a:t>
            </a:r>
            <a:r>
              <a:rPr lang="en-IN" b="1" dirty="0" smtClean="0"/>
              <a:t>	x </a:t>
            </a:r>
            <a:r>
              <a:rPr lang="en-IN" b="1" dirty="0"/>
              <a:t>-= 3	</a:t>
            </a:r>
            <a:r>
              <a:rPr lang="en-IN" b="1" dirty="0" smtClean="0"/>
              <a:t>	x </a:t>
            </a:r>
            <a:r>
              <a:rPr lang="en-IN" b="1" dirty="0"/>
              <a:t>= x - 3	</a:t>
            </a:r>
          </a:p>
          <a:p>
            <a:pPr marL="0" indent="0">
              <a:buNone/>
            </a:pPr>
            <a:r>
              <a:rPr lang="en-IN" b="1" dirty="0"/>
              <a:t>*=	  </a:t>
            </a:r>
            <a:r>
              <a:rPr lang="en-IN" b="1" dirty="0" smtClean="0"/>
              <a:t>	x </a:t>
            </a:r>
            <a:r>
              <a:rPr lang="en-IN" b="1" dirty="0"/>
              <a:t>*= 3	</a:t>
            </a:r>
            <a:r>
              <a:rPr lang="en-IN" b="1" dirty="0" smtClean="0"/>
              <a:t>	x </a:t>
            </a:r>
            <a:r>
              <a:rPr lang="en-IN" b="1" dirty="0"/>
              <a:t>= x * 3	</a:t>
            </a:r>
          </a:p>
          <a:p>
            <a:pPr marL="0" indent="0">
              <a:buNone/>
            </a:pPr>
            <a:r>
              <a:rPr lang="en-IN" b="1" dirty="0"/>
              <a:t>/=	  </a:t>
            </a:r>
            <a:r>
              <a:rPr lang="en-IN" b="1" dirty="0" smtClean="0"/>
              <a:t>	x </a:t>
            </a:r>
            <a:r>
              <a:rPr lang="en-IN" b="1" dirty="0"/>
              <a:t>/= 3	</a:t>
            </a:r>
            <a:r>
              <a:rPr lang="en-IN" b="1" dirty="0" smtClean="0"/>
              <a:t>	x </a:t>
            </a:r>
            <a:r>
              <a:rPr lang="en-IN" b="1" dirty="0"/>
              <a:t>= x / 3	</a:t>
            </a:r>
          </a:p>
          <a:p>
            <a:pPr marL="0" indent="0">
              <a:buNone/>
            </a:pPr>
            <a:r>
              <a:rPr lang="en-IN" b="1" dirty="0"/>
              <a:t>%=	  </a:t>
            </a:r>
            <a:r>
              <a:rPr lang="en-IN" b="1" dirty="0" smtClean="0"/>
              <a:t>	x </a:t>
            </a:r>
            <a:r>
              <a:rPr lang="en-IN" b="1" dirty="0"/>
              <a:t>%= 3	</a:t>
            </a:r>
            <a:r>
              <a:rPr lang="en-IN" b="1" dirty="0" smtClean="0"/>
              <a:t>	x </a:t>
            </a:r>
            <a:r>
              <a:rPr lang="en-IN" b="1" dirty="0"/>
              <a:t>= x % 3	</a:t>
            </a:r>
          </a:p>
          <a:p>
            <a:pPr marL="0" indent="0">
              <a:buNone/>
            </a:pPr>
            <a:r>
              <a:rPr lang="en-IN" b="1" dirty="0"/>
              <a:t>//=	  </a:t>
            </a:r>
            <a:r>
              <a:rPr lang="en-IN" b="1" dirty="0" smtClean="0"/>
              <a:t>	x </a:t>
            </a:r>
            <a:r>
              <a:rPr lang="en-IN" b="1" dirty="0"/>
              <a:t>//= 3	</a:t>
            </a:r>
            <a:r>
              <a:rPr lang="en-IN" b="1" dirty="0" smtClean="0"/>
              <a:t>	x </a:t>
            </a:r>
            <a:r>
              <a:rPr lang="en-IN" b="1" dirty="0"/>
              <a:t>= x // 3	</a:t>
            </a:r>
          </a:p>
          <a:p>
            <a:pPr marL="0" indent="0">
              <a:buNone/>
            </a:pPr>
            <a:r>
              <a:rPr lang="en-IN" b="1" dirty="0"/>
              <a:t>**=	  </a:t>
            </a:r>
            <a:r>
              <a:rPr lang="en-IN" b="1" dirty="0" smtClean="0"/>
              <a:t>	x </a:t>
            </a:r>
            <a:r>
              <a:rPr lang="en-IN" b="1" dirty="0"/>
              <a:t>**= 3	</a:t>
            </a:r>
            <a:r>
              <a:rPr lang="en-IN" b="1" dirty="0" smtClean="0"/>
              <a:t>	x </a:t>
            </a:r>
            <a:r>
              <a:rPr lang="en-IN" b="1" dirty="0"/>
              <a:t>= x ** 3	</a:t>
            </a:r>
          </a:p>
          <a:p>
            <a:pPr marL="0" indent="0">
              <a:buNone/>
            </a:pPr>
            <a:r>
              <a:rPr lang="en-IN" b="1" dirty="0"/>
              <a:t>&amp;=	  </a:t>
            </a:r>
            <a:r>
              <a:rPr lang="en-IN" b="1" dirty="0" smtClean="0"/>
              <a:t>	x </a:t>
            </a:r>
            <a:r>
              <a:rPr lang="en-IN" b="1" dirty="0"/>
              <a:t>&amp;= 3	</a:t>
            </a:r>
            <a:r>
              <a:rPr lang="en-IN" b="1" dirty="0" smtClean="0"/>
              <a:t>	x </a:t>
            </a:r>
            <a:r>
              <a:rPr lang="en-IN" b="1" dirty="0"/>
              <a:t>= x &amp; 3	</a:t>
            </a:r>
          </a:p>
          <a:p>
            <a:pPr marL="0" indent="0">
              <a:buNone/>
            </a:pPr>
            <a:r>
              <a:rPr lang="en-IN" b="1" dirty="0"/>
              <a:t>|=	  </a:t>
            </a:r>
            <a:r>
              <a:rPr lang="en-IN" b="1" dirty="0" smtClean="0"/>
              <a:t>	x </a:t>
            </a:r>
            <a:r>
              <a:rPr lang="en-IN" b="1" dirty="0"/>
              <a:t>|= 3	</a:t>
            </a:r>
            <a:r>
              <a:rPr lang="en-IN" b="1" dirty="0" smtClean="0"/>
              <a:t>	x </a:t>
            </a:r>
            <a:r>
              <a:rPr lang="en-IN" b="1" dirty="0"/>
              <a:t>= x | 3	</a:t>
            </a:r>
          </a:p>
          <a:p>
            <a:pPr marL="0" indent="0">
              <a:buNone/>
            </a:pPr>
            <a:r>
              <a:rPr lang="en-IN" b="1" dirty="0"/>
              <a:t>^=	  </a:t>
            </a:r>
            <a:r>
              <a:rPr lang="en-IN" b="1" dirty="0" smtClean="0"/>
              <a:t>	x </a:t>
            </a:r>
            <a:r>
              <a:rPr lang="en-IN" b="1" dirty="0"/>
              <a:t>^= 3	</a:t>
            </a:r>
            <a:r>
              <a:rPr lang="en-IN" b="1" dirty="0" smtClean="0"/>
              <a:t>	x </a:t>
            </a:r>
            <a:r>
              <a:rPr lang="en-IN" b="1" dirty="0"/>
              <a:t>= x ^ 3	</a:t>
            </a:r>
          </a:p>
          <a:p>
            <a:pPr marL="0" indent="0">
              <a:buNone/>
            </a:pPr>
            <a:r>
              <a:rPr lang="en-IN" b="1" dirty="0"/>
              <a:t>&gt;&gt;=	  </a:t>
            </a:r>
            <a:r>
              <a:rPr lang="en-IN" b="1" dirty="0" smtClean="0"/>
              <a:t>	x </a:t>
            </a:r>
            <a:r>
              <a:rPr lang="en-IN" b="1" dirty="0"/>
              <a:t>&gt;&gt;= 3	</a:t>
            </a:r>
            <a:r>
              <a:rPr lang="en-IN" b="1" dirty="0" smtClean="0"/>
              <a:t>	x </a:t>
            </a:r>
            <a:r>
              <a:rPr lang="en-IN" b="1" dirty="0"/>
              <a:t>= x &gt;&gt; 3	</a:t>
            </a:r>
          </a:p>
          <a:p>
            <a:pPr marL="0" indent="0">
              <a:buNone/>
            </a:pPr>
            <a:r>
              <a:rPr lang="en-IN" b="1" dirty="0"/>
              <a:t>&lt;&lt;=	  </a:t>
            </a:r>
            <a:r>
              <a:rPr lang="en-IN" b="1" dirty="0" smtClean="0"/>
              <a:t>	x </a:t>
            </a:r>
            <a:r>
              <a:rPr lang="en-IN" b="1" dirty="0"/>
              <a:t>&lt;&lt;= 3	</a:t>
            </a:r>
            <a:r>
              <a:rPr lang="en-IN" b="1" dirty="0" smtClean="0"/>
              <a:t>	x </a:t>
            </a:r>
            <a:r>
              <a:rPr lang="en-IN" b="1" dirty="0"/>
              <a:t>= x &lt;&lt; 3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0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Comparison operators</a:t>
            </a:r>
            <a:r>
              <a:rPr lang="en-IN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43528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Operator	Name			</a:t>
            </a:r>
            <a:r>
              <a:rPr lang="en-IN" b="1" dirty="0" smtClean="0"/>
              <a:t>	Example</a:t>
            </a:r>
            <a:r>
              <a:rPr lang="en-IN" b="1" dirty="0"/>
              <a:t>	 </a:t>
            </a:r>
          </a:p>
          <a:p>
            <a:pPr marL="0" indent="0">
              <a:buNone/>
            </a:pPr>
            <a:r>
              <a:rPr lang="en-IN" sz="2800" dirty="0"/>
              <a:t>==	   </a:t>
            </a:r>
            <a:r>
              <a:rPr lang="en-IN" sz="2800" dirty="0" smtClean="0"/>
              <a:t>	Equal</a:t>
            </a:r>
            <a:r>
              <a:rPr lang="en-IN" sz="2800" dirty="0"/>
              <a:t>			</a:t>
            </a:r>
            <a:r>
              <a:rPr lang="en-IN" sz="2800" dirty="0" smtClean="0"/>
              <a:t>	x </a:t>
            </a:r>
            <a:r>
              <a:rPr lang="en-IN" sz="2800" dirty="0"/>
              <a:t>== y	</a:t>
            </a:r>
          </a:p>
          <a:p>
            <a:pPr marL="0" indent="0">
              <a:buNone/>
            </a:pPr>
            <a:r>
              <a:rPr lang="en-IN" sz="2800" dirty="0"/>
              <a:t>!=	   </a:t>
            </a:r>
            <a:r>
              <a:rPr lang="en-IN" sz="2800" dirty="0" smtClean="0"/>
              <a:t>	Not </a:t>
            </a:r>
            <a:r>
              <a:rPr lang="en-IN" sz="2800" dirty="0"/>
              <a:t>equal			</a:t>
            </a:r>
            <a:r>
              <a:rPr lang="en-IN" sz="2800" dirty="0" smtClean="0"/>
              <a:t>	x </a:t>
            </a:r>
            <a:r>
              <a:rPr lang="en-IN" sz="2800" dirty="0"/>
              <a:t>!= y	</a:t>
            </a:r>
          </a:p>
          <a:p>
            <a:pPr marL="0" indent="0">
              <a:buNone/>
            </a:pPr>
            <a:r>
              <a:rPr lang="en-IN" sz="2800" dirty="0"/>
              <a:t>&gt;	   </a:t>
            </a:r>
            <a:r>
              <a:rPr lang="en-IN" sz="2800" dirty="0" smtClean="0"/>
              <a:t>	Greater </a:t>
            </a:r>
            <a:r>
              <a:rPr lang="en-IN" sz="2800" dirty="0"/>
              <a:t>than			x &gt; y	</a:t>
            </a:r>
          </a:p>
          <a:p>
            <a:pPr marL="0" indent="0">
              <a:buNone/>
            </a:pPr>
            <a:r>
              <a:rPr lang="en-IN" sz="2800" dirty="0"/>
              <a:t>&lt;	  </a:t>
            </a:r>
            <a:r>
              <a:rPr lang="en-IN" sz="2800" dirty="0" smtClean="0"/>
              <a:t>	Less </a:t>
            </a:r>
            <a:r>
              <a:rPr lang="en-IN" sz="2800" dirty="0"/>
              <a:t>than			</a:t>
            </a:r>
            <a:r>
              <a:rPr lang="en-IN" sz="2800" dirty="0" smtClean="0"/>
              <a:t>	x </a:t>
            </a:r>
            <a:r>
              <a:rPr lang="en-IN" sz="2800" dirty="0"/>
              <a:t>&lt; y	</a:t>
            </a:r>
          </a:p>
          <a:p>
            <a:pPr marL="0" indent="0">
              <a:buNone/>
            </a:pPr>
            <a:r>
              <a:rPr lang="en-IN" sz="2800" dirty="0"/>
              <a:t>&gt;=	  </a:t>
            </a:r>
            <a:r>
              <a:rPr lang="en-IN" sz="2800" dirty="0" smtClean="0"/>
              <a:t>	Greater </a:t>
            </a:r>
            <a:r>
              <a:rPr lang="en-IN" sz="2800" dirty="0"/>
              <a:t>than or equal to	x &gt;= y	</a:t>
            </a:r>
          </a:p>
          <a:p>
            <a:pPr marL="0" indent="0">
              <a:buNone/>
            </a:pPr>
            <a:r>
              <a:rPr lang="en-IN" sz="2800" dirty="0"/>
              <a:t>&lt;=	   </a:t>
            </a:r>
            <a:r>
              <a:rPr lang="en-IN" sz="2800" dirty="0" smtClean="0"/>
              <a:t>	Less </a:t>
            </a:r>
            <a:r>
              <a:rPr lang="en-IN" sz="2800" dirty="0"/>
              <a:t>than or equal to	</a:t>
            </a:r>
            <a:r>
              <a:rPr lang="en-IN" sz="2800" dirty="0" smtClean="0"/>
              <a:t>x	 </a:t>
            </a:r>
            <a:r>
              <a:rPr lang="en-IN" sz="2800" dirty="0"/>
              <a:t>&lt;= 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0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346050"/>
          </a:xfrm>
        </p:spPr>
        <p:txBody>
          <a:bodyPr>
            <a:noAutofit/>
          </a:bodyPr>
          <a:lstStyle/>
          <a:p>
            <a:pPr algn="l"/>
            <a:r>
              <a:rPr lang="en-IN" sz="3200" dirty="0"/>
              <a:t>Logical </a:t>
            </a:r>
            <a:r>
              <a:rPr lang="en-IN" sz="3200" dirty="0" smtClean="0"/>
              <a:t>operators</a:t>
            </a:r>
            <a:r>
              <a:rPr lang="en-IN" sz="32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43528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Operator	</a:t>
            </a:r>
            <a:r>
              <a:rPr lang="en-IN" sz="2400" b="1" dirty="0" smtClean="0"/>
              <a:t>      Description</a:t>
            </a:r>
            <a:r>
              <a:rPr lang="en-IN" sz="2400" b="1" dirty="0"/>
              <a:t>	</a:t>
            </a:r>
            <a:r>
              <a:rPr lang="en-IN" sz="2400" b="1" dirty="0" smtClean="0"/>
              <a:t>                     Example </a:t>
            </a:r>
            <a:r>
              <a:rPr lang="en-IN" sz="2400" b="1" dirty="0"/>
              <a:t>	</a:t>
            </a:r>
            <a:r>
              <a:rPr lang="en-IN" b="1" dirty="0"/>
              <a:t>	</a:t>
            </a:r>
            <a:r>
              <a:rPr lang="en-IN" b="1" dirty="0" smtClean="0"/>
              <a:t> </a:t>
            </a:r>
          </a:p>
          <a:p>
            <a:pPr marL="0" indent="0">
              <a:buNone/>
            </a:pPr>
            <a:r>
              <a:rPr lang="en-IN" sz="1800" b="1" dirty="0" smtClean="0"/>
              <a:t>and 	   Returns True if both statements are true	    x &lt; 5 and  x &lt; 10	</a:t>
            </a:r>
          </a:p>
          <a:p>
            <a:pPr marL="0" indent="0">
              <a:buNone/>
            </a:pPr>
            <a:r>
              <a:rPr lang="en-IN" sz="1800" b="1" dirty="0" smtClean="0"/>
              <a:t>or</a:t>
            </a:r>
            <a:r>
              <a:rPr lang="en-IN" sz="1800" b="1" dirty="0"/>
              <a:t>	   Returns True if one of the statements is true    </a:t>
            </a:r>
            <a:r>
              <a:rPr lang="en-IN" sz="1800" b="1" dirty="0" smtClean="0"/>
              <a:t>    x </a:t>
            </a:r>
            <a:r>
              <a:rPr lang="en-IN" sz="1800" b="1" dirty="0"/>
              <a:t>&lt; 5 or x &lt; 4	</a:t>
            </a:r>
          </a:p>
          <a:p>
            <a:pPr marL="0" indent="0">
              <a:buNone/>
            </a:pPr>
            <a:r>
              <a:rPr lang="en-IN" sz="1800" b="1" dirty="0" smtClean="0"/>
              <a:t>No t</a:t>
            </a:r>
            <a:r>
              <a:rPr lang="en-IN" sz="1800" b="1" dirty="0"/>
              <a:t>	</a:t>
            </a:r>
            <a:r>
              <a:rPr lang="en-IN" sz="1800" b="1" dirty="0" smtClean="0"/>
              <a:t>   </a:t>
            </a:r>
            <a:r>
              <a:rPr lang="en-IN" sz="1800" b="1" dirty="0"/>
              <a:t>Returns False if the result is true		    not(x &lt; 5 and x &lt; 10</a:t>
            </a:r>
            <a:r>
              <a:rPr lang="en-IN" sz="1800" b="1" dirty="0" smtClean="0"/>
              <a:t>)  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IN" sz="2800" b="1" dirty="0"/>
              <a:t>Identity operators:</a:t>
            </a:r>
          </a:p>
          <a:p>
            <a:pPr marL="0" indent="0">
              <a:buNone/>
            </a:pPr>
            <a:r>
              <a:rPr lang="en-IN" sz="1800" b="1" dirty="0"/>
              <a:t>It used to compare the objects are equal based on contents and memory location</a:t>
            </a:r>
            <a:r>
              <a:rPr lang="en-IN" sz="1800" b="1" dirty="0" smtClean="0"/>
              <a:t>.</a:t>
            </a:r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r>
              <a:rPr lang="en-IN" sz="2000" b="1" dirty="0"/>
              <a:t>Operator	</a:t>
            </a:r>
            <a:r>
              <a:rPr lang="en-IN" sz="2000" b="1" dirty="0" smtClean="0"/>
              <a:t>	Description</a:t>
            </a:r>
            <a:r>
              <a:rPr lang="en-IN" sz="2000" b="1" dirty="0"/>
              <a:t>	                                    Example</a:t>
            </a:r>
            <a:r>
              <a:rPr lang="en-IN" sz="1800" b="1" dirty="0"/>
              <a:t>	</a:t>
            </a:r>
          </a:p>
          <a:p>
            <a:pPr marL="0" indent="0">
              <a:buNone/>
            </a:pPr>
            <a:r>
              <a:rPr lang="en-IN" sz="1800" b="1" dirty="0"/>
              <a:t>is 	    Returns true if both variables are the same object	    </a:t>
            </a:r>
            <a:r>
              <a:rPr lang="en-IN" sz="1800" b="1" dirty="0" smtClean="0"/>
              <a:t>            x </a:t>
            </a:r>
            <a:r>
              <a:rPr lang="en-IN" sz="1800" b="1" dirty="0"/>
              <a:t>is y	</a:t>
            </a:r>
          </a:p>
          <a:p>
            <a:pPr marL="0" indent="0">
              <a:buNone/>
            </a:pPr>
            <a:r>
              <a:rPr lang="en-IN" sz="1800" b="1" dirty="0"/>
              <a:t>is not	    Returns true if both variables are not the same object </a:t>
            </a:r>
            <a:r>
              <a:rPr lang="en-IN" sz="1800" b="1" dirty="0" smtClean="0"/>
              <a:t>                    </a:t>
            </a:r>
            <a:r>
              <a:rPr lang="en-IN" sz="1800" b="1" dirty="0"/>
              <a:t>x is not 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0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346050"/>
          </a:xfrm>
        </p:spPr>
        <p:txBody>
          <a:bodyPr>
            <a:noAutofit/>
          </a:bodyPr>
          <a:lstStyle/>
          <a:p>
            <a:pPr algn="l"/>
            <a:r>
              <a:rPr lang="en-IN" sz="2800" dirty="0"/>
              <a:t>Membership </a:t>
            </a:r>
            <a:r>
              <a:rPr lang="en-IN" sz="2800" dirty="0" smtClean="0"/>
              <a:t>operators: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It used to test if a sequence is presented in an object.</a:t>
            </a:r>
          </a:p>
          <a:p>
            <a:pPr marL="0" indent="0">
              <a:buNone/>
            </a:pPr>
            <a:r>
              <a:rPr lang="en-IN" sz="1800" b="1" dirty="0" smtClean="0"/>
              <a:t>Operator</a:t>
            </a:r>
            <a:r>
              <a:rPr lang="en-IN" sz="1800" b="1" dirty="0"/>
              <a:t>	</a:t>
            </a:r>
            <a:r>
              <a:rPr lang="en-IN" sz="1800" b="1" dirty="0" smtClean="0"/>
              <a:t>      		Description</a:t>
            </a:r>
            <a:r>
              <a:rPr lang="en-IN" sz="1800" b="1" dirty="0"/>
              <a:t>	</a:t>
            </a:r>
            <a:r>
              <a:rPr lang="en-IN" sz="1800" b="1" dirty="0" smtClean="0"/>
              <a:t>                                    Example </a:t>
            </a:r>
            <a:r>
              <a:rPr lang="en-IN" sz="1800" b="1" dirty="0"/>
              <a:t>	</a:t>
            </a:r>
            <a:r>
              <a:rPr lang="en-IN" b="1" dirty="0"/>
              <a:t>	</a:t>
            </a:r>
            <a:r>
              <a:rPr lang="en-IN" b="1" dirty="0" smtClean="0"/>
              <a:t> </a:t>
            </a:r>
          </a:p>
          <a:p>
            <a:pPr marL="0" indent="0">
              <a:buNone/>
            </a:pPr>
            <a:r>
              <a:rPr lang="en-IN" sz="1600" b="1" dirty="0"/>
              <a:t>in </a:t>
            </a:r>
            <a:r>
              <a:rPr lang="en-IN" sz="1600" b="1" dirty="0" smtClean="0"/>
              <a:t>	Returns </a:t>
            </a:r>
            <a:r>
              <a:rPr lang="en-IN" sz="1600" b="1" dirty="0"/>
              <a:t>True if a sequence with the specified value is present in the object	</a:t>
            </a:r>
            <a:r>
              <a:rPr lang="en-IN" sz="1600" b="1" dirty="0" smtClean="0"/>
              <a:t>        x </a:t>
            </a:r>
            <a:r>
              <a:rPr lang="en-IN" sz="1600" b="1" dirty="0"/>
              <a:t>in y	</a:t>
            </a:r>
          </a:p>
          <a:p>
            <a:pPr marL="0" indent="0">
              <a:buNone/>
            </a:pPr>
            <a:r>
              <a:rPr lang="en-IN" sz="1600" b="1" dirty="0"/>
              <a:t>not in	</a:t>
            </a:r>
            <a:r>
              <a:rPr lang="en-IN" sz="1600" b="1" dirty="0" smtClean="0"/>
              <a:t>Returns </a:t>
            </a:r>
            <a:r>
              <a:rPr lang="en-IN" sz="1600" b="1" dirty="0"/>
              <a:t>True if a sequence with the specified value is not present in the object    x not in y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IN" sz="2800" dirty="0" smtClean="0"/>
              <a:t>Bitwise operators</a:t>
            </a:r>
            <a:r>
              <a:rPr lang="en-IN" sz="2800" dirty="0"/>
              <a:t>:</a:t>
            </a:r>
          </a:p>
          <a:p>
            <a:pPr marL="0" indent="0">
              <a:buNone/>
            </a:pPr>
            <a:r>
              <a:rPr lang="en-IN" sz="1800" b="1" dirty="0"/>
              <a:t>Logical operators are used to combine conditional statements</a:t>
            </a:r>
            <a:r>
              <a:rPr lang="en-IN" sz="1800" b="1" dirty="0" smtClean="0"/>
              <a:t>.</a:t>
            </a:r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r>
              <a:rPr lang="en-IN" sz="2000" b="1" dirty="0"/>
              <a:t>Operator	</a:t>
            </a:r>
            <a:r>
              <a:rPr lang="en-IN" sz="2000" b="1" dirty="0" smtClean="0"/>
              <a:t>	Description</a:t>
            </a:r>
            <a:r>
              <a:rPr lang="en-IN" sz="2000" b="1" dirty="0"/>
              <a:t>	                                    Example</a:t>
            </a:r>
            <a:r>
              <a:rPr lang="en-IN" sz="1800" b="1" dirty="0"/>
              <a:t>	</a:t>
            </a:r>
          </a:p>
          <a:p>
            <a:pPr marL="0" indent="0">
              <a:buNone/>
            </a:pPr>
            <a:r>
              <a:rPr lang="en-IN" sz="1800" b="1" dirty="0"/>
              <a:t>&amp; 	  AND			Sets each bit to 1 if both bits are 1</a:t>
            </a:r>
          </a:p>
          <a:p>
            <a:pPr marL="0" indent="0">
              <a:buNone/>
            </a:pPr>
            <a:r>
              <a:rPr lang="en-IN" sz="1800" b="1" dirty="0"/>
              <a:t>|	  OR			Sets each bit to 1 if one of two bits is 1</a:t>
            </a:r>
          </a:p>
          <a:p>
            <a:pPr marL="0" indent="0">
              <a:buNone/>
            </a:pPr>
            <a:r>
              <a:rPr lang="en-IN" sz="1800" b="1" dirty="0"/>
              <a:t> ^	  XOR			Sets each bit to 1 if only one of two bits is 1</a:t>
            </a:r>
          </a:p>
          <a:p>
            <a:pPr marL="0" indent="0">
              <a:buNone/>
            </a:pPr>
            <a:r>
              <a:rPr lang="en-IN" sz="1800" b="1" dirty="0"/>
              <a:t>~ 	  NOT			Inverts all the </a:t>
            </a:r>
            <a:r>
              <a:rPr lang="en-IN" sz="1800" b="1" dirty="0" smtClean="0"/>
              <a:t>bits</a:t>
            </a:r>
            <a:endParaRPr lang="en-IN" sz="1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9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/>
              <a:t>Arrays And </a:t>
            </a:r>
            <a:r>
              <a:rPr lang="en-IN" sz="3200" dirty="0" smtClean="0"/>
              <a:t>Collections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0486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3400" b="1" dirty="0"/>
              <a:t>Arrays:</a:t>
            </a:r>
          </a:p>
          <a:p>
            <a:pPr marL="0" indent="0">
              <a:buNone/>
            </a:pPr>
            <a:r>
              <a:rPr lang="en-IN" sz="3100" b="1" dirty="0"/>
              <a:t>Note: </a:t>
            </a:r>
            <a:r>
              <a:rPr lang="en-IN" sz="3100" dirty="0"/>
              <a:t>Python </a:t>
            </a:r>
            <a:r>
              <a:rPr lang="en-IN" sz="3100" b="1" dirty="0"/>
              <a:t>does not </a:t>
            </a:r>
            <a:r>
              <a:rPr lang="en-IN" sz="3100" dirty="0"/>
              <a:t>have built-in support for Arrays, but Python </a:t>
            </a:r>
            <a:r>
              <a:rPr lang="en-IN" sz="3100" b="1" dirty="0" smtClean="0"/>
              <a:t>list </a:t>
            </a:r>
            <a:r>
              <a:rPr lang="en-IN" sz="3100" dirty="0" smtClean="0"/>
              <a:t>can </a:t>
            </a:r>
            <a:r>
              <a:rPr lang="en-IN" sz="3100" dirty="0"/>
              <a:t>be used instead</a:t>
            </a:r>
            <a:r>
              <a:rPr lang="en-IN" sz="3100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3400" b="1" dirty="0" smtClean="0"/>
              <a:t>Collections:</a:t>
            </a:r>
          </a:p>
          <a:p>
            <a:pPr marL="0" indent="0">
              <a:buNone/>
            </a:pPr>
            <a:r>
              <a:rPr lang="en-IN" b="1" dirty="0" smtClean="0"/>
              <a:t>There are four collection data types-</a:t>
            </a:r>
          </a:p>
          <a:p>
            <a:pPr marL="0" indent="0">
              <a:buNone/>
            </a:pPr>
            <a:r>
              <a:rPr lang="en-IN" b="1" dirty="0" smtClean="0"/>
              <a:t>List </a:t>
            </a:r>
            <a:r>
              <a:rPr lang="en-IN" dirty="0" smtClean="0"/>
              <a:t>-            ordered,changeable,allows </a:t>
            </a:r>
            <a:r>
              <a:rPr lang="en-IN" dirty="0"/>
              <a:t>duplicate. </a:t>
            </a:r>
            <a:endParaRPr lang="en-IN" dirty="0" smtClean="0"/>
          </a:p>
          <a:p>
            <a:pPr marL="0" indent="0">
              <a:buNone/>
            </a:pPr>
            <a:r>
              <a:rPr lang="en-IN" i="1" dirty="0" smtClean="0"/>
              <a:t>Syntax</a:t>
            </a:r>
            <a:r>
              <a:rPr lang="en-IN" dirty="0"/>
              <a:t>:  square brackets </a:t>
            </a:r>
            <a:r>
              <a:rPr lang="en-IN" dirty="0" smtClean="0"/>
              <a:t>[]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Tuple</a:t>
            </a:r>
            <a:r>
              <a:rPr lang="en-IN" dirty="0"/>
              <a:t> </a:t>
            </a:r>
            <a:r>
              <a:rPr lang="en-IN" dirty="0" smtClean="0"/>
              <a:t>-         ordered,unchangeable,allows </a:t>
            </a:r>
            <a:r>
              <a:rPr lang="en-IN" dirty="0"/>
              <a:t>duplicate. </a:t>
            </a:r>
            <a:endParaRPr lang="en-IN" dirty="0" smtClean="0"/>
          </a:p>
          <a:p>
            <a:pPr marL="0" indent="0">
              <a:buNone/>
            </a:pPr>
            <a:r>
              <a:rPr lang="en-IN" sz="3100" i="1" dirty="0"/>
              <a:t>Syntax</a:t>
            </a:r>
            <a:r>
              <a:rPr lang="en-IN" dirty="0"/>
              <a:t>: round brackets 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Set</a:t>
            </a:r>
            <a:r>
              <a:rPr lang="en-IN" dirty="0"/>
              <a:t> </a:t>
            </a:r>
            <a:r>
              <a:rPr lang="en-IN" dirty="0" smtClean="0"/>
              <a:t>-              unordered,unindexed,no </a:t>
            </a:r>
            <a:r>
              <a:rPr lang="en-IN" dirty="0"/>
              <a:t>duplicate . </a:t>
            </a:r>
            <a:endParaRPr lang="en-IN" dirty="0" smtClean="0"/>
          </a:p>
          <a:p>
            <a:pPr marL="0" indent="0">
              <a:buNone/>
            </a:pPr>
            <a:r>
              <a:rPr lang="en-IN" sz="3100" i="1" dirty="0"/>
              <a:t>Syntax</a:t>
            </a:r>
            <a:r>
              <a:rPr lang="en-IN" dirty="0"/>
              <a:t>: curly brackets {}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Dictionary </a:t>
            </a:r>
            <a:r>
              <a:rPr lang="en-IN" dirty="0" smtClean="0"/>
              <a:t>- </a:t>
            </a:r>
            <a:r>
              <a:rPr lang="en-IN" dirty="0"/>
              <a:t>unordered,changeable,indexed,no duplicate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sz="3100" i="1" dirty="0"/>
              <a:t>Syntax</a:t>
            </a:r>
            <a:r>
              <a:rPr lang="en-IN" dirty="0"/>
              <a:t>: curly brackets {} and they have keys and values.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Loops And Decision-Making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926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400" b="1" dirty="0" smtClean="0"/>
              <a:t>For loop:</a:t>
            </a:r>
          </a:p>
          <a:p>
            <a:pPr marL="0" indent="0">
              <a:buNone/>
            </a:pPr>
            <a:r>
              <a:rPr lang="en-IN" sz="2100" b="1" i="1" dirty="0" smtClean="0"/>
              <a:t>Syntax:</a:t>
            </a:r>
            <a:endParaRPr lang="en-IN" sz="2100" b="1" i="1" dirty="0"/>
          </a:p>
          <a:p>
            <a:pPr marL="0" indent="0">
              <a:buNone/>
            </a:pPr>
            <a:r>
              <a:rPr lang="en-IN" sz="2400" dirty="0"/>
              <a:t>for </a:t>
            </a:r>
            <a:r>
              <a:rPr lang="en-IN" sz="2400" dirty="0" err="1"/>
              <a:t>iterating_var</a:t>
            </a:r>
            <a:r>
              <a:rPr lang="en-IN" sz="2400" dirty="0"/>
              <a:t> in sequence: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statements(s)</a:t>
            </a:r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r>
              <a:rPr lang="en-US" sz="2400" b="1" dirty="0" smtClean="0"/>
              <a:t>While loop:</a:t>
            </a:r>
          </a:p>
          <a:p>
            <a:pPr marL="0" indent="0">
              <a:buNone/>
            </a:pPr>
            <a:r>
              <a:rPr lang="en-US" sz="2100" b="1" i="1" dirty="0"/>
              <a:t>Syntax:</a:t>
            </a:r>
          </a:p>
          <a:p>
            <a:pPr marL="0" indent="0">
              <a:buNone/>
            </a:pPr>
            <a:r>
              <a:rPr lang="en-IN" sz="2400" dirty="0"/>
              <a:t>while expression: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statement(s)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US" sz="2400" b="1" dirty="0"/>
              <a:t>If – </a:t>
            </a:r>
            <a:r>
              <a:rPr lang="en-IN" sz="2400" b="1" dirty="0" err="1"/>
              <a:t>elif</a:t>
            </a:r>
            <a:r>
              <a:rPr lang="en-IN" sz="2400" b="1" dirty="0"/>
              <a:t> – else </a:t>
            </a:r>
            <a:r>
              <a:rPr lang="en-US" sz="2400" b="1" dirty="0"/>
              <a:t> </a:t>
            </a:r>
            <a:r>
              <a:rPr lang="en-IN" sz="2400" b="1" dirty="0"/>
              <a:t>Statement:</a:t>
            </a:r>
          </a:p>
          <a:p>
            <a:pPr marL="0" indent="0">
              <a:buNone/>
            </a:pPr>
            <a:r>
              <a:rPr lang="en-IN" sz="2100" b="1" i="1" dirty="0" smtClean="0"/>
              <a:t>Syntax:</a:t>
            </a:r>
            <a:endParaRPr lang="en-IN" sz="2100" b="1" i="1" dirty="0"/>
          </a:p>
          <a:p>
            <a:pPr marL="0" indent="0">
              <a:buNone/>
            </a:pPr>
            <a:r>
              <a:rPr lang="en-IN" sz="2400" dirty="0"/>
              <a:t>if expression1: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statement(s</a:t>
            </a:r>
            <a:r>
              <a:rPr lang="en-IN" sz="2400" dirty="0"/>
              <a:t>)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err="1" smtClean="0"/>
              <a:t>elif</a:t>
            </a:r>
            <a:r>
              <a:rPr lang="en-IN" sz="2400" dirty="0" smtClean="0"/>
              <a:t> </a:t>
            </a:r>
            <a:r>
              <a:rPr lang="en-IN" sz="2400" dirty="0"/>
              <a:t>expression2: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statement(s</a:t>
            </a:r>
            <a:r>
              <a:rPr lang="en-IN" sz="2400" dirty="0"/>
              <a:t>)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err="1" smtClean="0"/>
              <a:t>elif</a:t>
            </a:r>
            <a:r>
              <a:rPr lang="en-IN" sz="2400" dirty="0" smtClean="0"/>
              <a:t> </a:t>
            </a:r>
            <a:r>
              <a:rPr lang="en-IN" sz="2400" dirty="0"/>
              <a:t>expression3: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statement(s</a:t>
            </a:r>
            <a:r>
              <a:rPr lang="en-IN" sz="2400" dirty="0"/>
              <a:t>)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else</a:t>
            </a:r>
            <a:r>
              <a:rPr lang="en-IN" sz="2400" dirty="0"/>
              <a:t>: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 statement(s</a:t>
            </a:r>
            <a:r>
              <a:rPr lang="en-IN" sz="2400" dirty="0"/>
              <a:t>)</a:t>
            </a:r>
            <a:endParaRPr lang="en-US" sz="2400" b="1" dirty="0" smtClean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63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Comments And Print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Single line </a:t>
            </a:r>
            <a:r>
              <a:rPr lang="en-IN" sz="2400" b="1" dirty="0" smtClean="0"/>
              <a:t>comment:</a:t>
            </a:r>
          </a:p>
          <a:p>
            <a:pPr marL="0" indent="0">
              <a:buNone/>
            </a:pPr>
            <a:r>
              <a:rPr lang="en-IN" sz="2400" dirty="0"/>
              <a:t># </a:t>
            </a:r>
            <a:r>
              <a:rPr lang="en-IN" sz="2400" dirty="0" smtClean="0"/>
              <a:t>symbol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b="1" dirty="0"/>
              <a:t>Multi line comment (called </a:t>
            </a:r>
            <a:r>
              <a:rPr lang="en-IN" sz="2400" b="1" dirty="0" err="1" smtClean="0"/>
              <a:t>Docstrings</a:t>
            </a:r>
            <a:r>
              <a:rPr lang="en-IN" sz="2400" b="1" dirty="0" smtClean="0"/>
              <a:t>):</a:t>
            </a:r>
          </a:p>
          <a:p>
            <a:pPr marL="0" indent="0">
              <a:buNone/>
            </a:pPr>
            <a:r>
              <a:rPr lang="en-IN" sz="2400" dirty="0" smtClean="0"/>
              <a:t>""“ text…… </a:t>
            </a:r>
            <a:r>
              <a:rPr lang="en-IN" sz="2400" dirty="0"/>
              <a:t>"""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IN" sz="2400" b="1" dirty="0" smtClean="0"/>
              <a:t>Various print examples:</a:t>
            </a:r>
          </a:p>
          <a:p>
            <a:pPr marL="0" indent="0">
              <a:buNone/>
            </a:pPr>
            <a:r>
              <a:rPr lang="en-IN" sz="2400" dirty="0"/>
              <a:t>print(</a:t>
            </a:r>
            <a:r>
              <a:rPr lang="en-IN" sz="2400" b="1" dirty="0"/>
              <a:t>'hello</a:t>
            </a:r>
            <a:r>
              <a:rPr lang="en-IN" sz="2400" b="1" dirty="0" smtClean="0"/>
              <a:t>'</a:t>
            </a:r>
            <a:r>
              <a:rPr lang="en-IN" sz="2400" dirty="0" smtClean="0"/>
              <a:t>)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print(</a:t>
            </a:r>
            <a:r>
              <a:rPr lang="en-IN" sz="2400" b="1" dirty="0"/>
              <a:t>"hello</a:t>
            </a:r>
            <a:r>
              <a:rPr lang="en-IN" sz="2400" b="1" dirty="0" smtClean="0"/>
              <a:t>"</a:t>
            </a:r>
            <a:r>
              <a:rPr lang="en-IN" sz="2400" dirty="0" smtClean="0"/>
              <a:t>)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print(</a:t>
            </a:r>
            <a:r>
              <a:rPr lang="en-IN" sz="2400" b="1" dirty="0"/>
              <a:t>"hello</a:t>
            </a:r>
            <a:r>
              <a:rPr lang="en-IN" sz="2400" b="1" dirty="0" smtClean="0"/>
              <a:t>"</a:t>
            </a:r>
            <a:r>
              <a:rPr lang="en-IN" sz="2400" dirty="0" smtClean="0"/>
              <a:t>);</a:t>
            </a:r>
          </a:p>
          <a:p>
            <a:pPr marL="0" indent="0">
              <a:buNone/>
            </a:pPr>
            <a:r>
              <a:rPr lang="en-IN" sz="2400" dirty="0"/>
              <a:t>print(</a:t>
            </a:r>
            <a:r>
              <a:rPr lang="en-IN" sz="2400" b="1" dirty="0"/>
              <a:t>""" </a:t>
            </a:r>
            <a:r>
              <a:rPr lang="en-IN" sz="2400" b="1" dirty="0" err="1"/>
              <a:t>PyCharm</a:t>
            </a:r>
            <a:r>
              <a:rPr lang="en-IN" sz="2400" b="1" dirty="0"/>
              <a:t> Community Edition</a:t>
            </a:r>
            <a:br>
              <a:rPr lang="en-IN" sz="2400" b="1" dirty="0"/>
            </a:br>
            <a:r>
              <a:rPr lang="en-IN" sz="2400" b="1" dirty="0"/>
              <a:t>        is totally free and</a:t>
            </a:r>
            <a:br>
              <a:rPr lang="en-IN" sz="2400" b="1" dirty="0"/>
            </a:br>
            <a:r>
              <a:rPr lang="en-IN" sz="2400" b="1" dirty="0"/>
              <a:t>         </a:t>
            </a:r>
            <a:r>
              <a:rPr lang="en-IN" sz="2400" b="1" dirty="0" smtClean="0"/>
              <a:t>open-sources"""</a:t>
            </a:r>
            <a:r>
              <a:rPr lang="en-IN" sz="2400" dirty="0" smtClean="0"/>
              <a:t>)</a:t>
            </a: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06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Defining functions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A </a:t>
            </a:r>
            <a:r>
              <a:rPr lang="en-IN" sz="2400" dirty="0"/>
              <a:t>function is defined using the "</a:t>
            </a:r>
            <a:r>
              <a:rPr lang="en-IN" sz="2400" b="1" dirty="0"/>
              <a:t>def</a:t>
            </a:r>
            <a:r>
              <a:rPr lang="en-IN" sz="2400" dirty="0"/>
              <a:t>" keyword.</a:t>
            </a:r>
            <a:br>
              <a:rPr lang="en-IN" sz="2400" dirty="0"/>
            </a:br>
            <a:r>
              <a:rPr lang="en-IN" sz="2400" dirty="0"/>
              <a:t>A function </a:t>
            </a:r>
            <a:r>
              <a:rPr lang="en-IN" sz="2400" dirty="0" smtClean="0"/>
              <a:t>can </a:t>
            </a:r>
            <a:r>
              <a:rPr lang="en-IN" sz="2400" dirty="0"/>
              <a:t>have parameter, default parameter, return </a:t>
            </a:r>
            <a:r>
              <a:rPr lang="en-IN" sz="2400" dirty="0" smtClean="0"/>
              <a:t>value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Syntax: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IN" sz="2400" b="1" dirty="0"/>
              <a:t>def </a:t>
            </a:r>
            <a:r>
              <a:rPr lang="en-IN" sz="2400" dirty="0" smtClean="0"/>
              <a:t>function_name: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    </a:t>
            </a:r>
            <a:r>
              <a:rPr lang="en-IN" sz="2400" dirty="0" smtClean="0"/>
              <a:t>statements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IN" sz="2400" dirty="0"/>
              <a:t>def function_name</a:t>
            </a:r>
            <a:r>
              <a:rPr lang="en-IN" sz="2400" dirty="0" smtClean="0"/>
              <a:t>( </a:t>
            </a:r>
            <a:r>
              <a:rPr lang="en-IN" sz="2400" dirty="0"/>
              <a:t>parameters ):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"</a:t>
            </a:r>
            <a:r>
              <a:rPr lang="en-IN" sz="2400" dirty="0"/>
              <a:t>function_docstring"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 function_suite 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return </a:t>
            </a:r>
            <a:r>
              <a:rPr lang="en-IN" sz="2400" dirty="0"/>
              <a:t>[expression]</a:t>
            </a: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8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886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smtClean="0"/>
              <a:t>What is Python?</a:t>
            </a:r>
          </a:p>
          <a:p>
            <a:pPr marL="0" indent="0">
              <a:buNone/>
            </a:pPr>
            <a:r>
              <a:rPr lang="en-IN" dirty="0" smtClean="0"/>
              <a:t>Python is programming language created in 1991 by Guido van </a:t>
            </a:r>
            <a:r>
              <a:rPr lang="en-IN" dirty="0" err="1" smtClean="0"/>
              <a:t>Rossum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It is used for:</a:t>
            </a:r>
          </a:p>
          <a:p>
            <a:r>
              <a:rPr lang="en-IN" dirty="0" smtClean="0"/>
              <a:t>web development (server-side),</a:t>
            </a:r>
          </a:p>
          <a:p>
            <a:r>
              <a:rPr lang="en-IN" dirty="0" smtClean="0"/>
              <a:t>software development,</a:t>
            </a:r>
          </a:p>
          <a:p>
            <a:r>
              <a:rPr lang="en-IN" dirty="0" smtClean="0"/>
              <a:t>mathematics,</a:t>
            </a:r>
          </a:p>
          <a:p>
            <a:r>
              <a:rPr lang="en-IN" dirty="0" err="1" smtClean="0"/>
              <a:t>etc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What can Python do?</a:t>
            </a:r>
          </a:p>
          <a:p>
            <a:r>
              <a:rPr lang="en-IN" dirty="0" smtClean="0"/>
              <a:t>web applications</a:t>
            </a:r>
          </a:p>
          <a:p>
            <a:r>
              <a:rPr lang="en-IN" dirty="0" smtClean="0"/>
              <a:t>workflows</a:t>
            </a:r>
          </a:p>
          <a:p>
            <a:r>
              <a:rPr lang="en-IN" dirty="0" smtClean="0"/>
              <a:t>read and modify files</a:t>
            </a:r>
          </a:p>
          <a:p>
            <a:r>
              <a:rPr lang="en-IN" dirty="0" smtClean="0"/>
              <a:t>handle big data and perform complex mathematics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40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Lambda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9268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400" dirty="0"/>
              <a:t>A lambda function  is an anonymous function.</a:t>
            </a:r>
            <a:br>
              <a:rPr lang="en-IN" sz="2400" dirty="0"/>
            </a:br>
            <a:r>
              <a:rPr lang="en-IN" sz="2400" dirty="0" smtClean="0"/>
              <a:t>In </a:t>
            </a:r>
            <a:r>
              <a:rPr lang="en-IN" sz="2400" dirty="0"/>
              <a:t>Python anonymous functions are defined using the lambda keyword.</a:t>
            </a:r>
            <a:br>
              <a:rPr lang="en-IN" sz="2400" dirty="0"/>
            </a:br>
            <a:r>
              <a:rPr lang="en-IN" sz="2400" dirty="0"/>
              <a:t>A lambda function can take many arguments, but can only have one expression.</a:t>
            </a:r>
            <a:br>
              <a:rPr lang="en-IN" sz="2400" dirty="0"/>
            </a:br>
            <a:r>
              <a:rPr lang="en-IN" sz="2400" dirty="0"/>
              <a:t>It cannot contain any statements and it returns a function object which can be assigned to any variable.</a:t>
            </a:r>
            <a:br>
              <a:rPr lang="en-IN" sz="2400" dirty="0"/>
            </a:br>
            <a:r>
              <a:rPr lang="en-IN" sz="2400" b="1" dirty="0"/>
              <a:t> </a:t>
            </a:r>
            <a:br>
              <a:rPr lang="en-IN" sz="2400" b="1" dirty="0"/>
            </a:br>
            <a:r>
              <a:rPr lang="en-IN" sz="2400" b="1" i="1" dirty="0"/>
              <a:t>Syntax: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dirty="0"/>
              <a:t>lambda </a:t>
            </a:r>
            <a:r>
              <a:rPr lang="en-IN" sz="2400" i="1" dirty="0"/>
              <a:t>argument_list</a:t>
            </a:r>
            <a:r>
              <a:rPr lang="en-IN" sz="2400" b="1" dirty="0"/>
              <a:t> </a:t>
            </a:r>
            <a:r>
              <a:rPr lang="en-IN" sz="2400" dirty="0" smtClean="0"/>
              <a:t>: </a:t>
            </a:r>
            <a:r>
              <a:rPr lang="en-IN" sz="2400" i="1" dirty="0"/>
              <a:t>expression</a:t>
            </a:r>
            <a:r>
              <a:rPr lang="en-IN" sz="2400" dirty="0"/>
              <a:t/>
            </a:r>
            <a:br>
              <a:rPr lang="en-IN" sz="2400" dirty="0"/>
            </a:br>
            <a:endParaRPr lang="en-IN" sz="2400" dirty="0" smtClean="0"/>
          </a:p>
          <a:p>
            <a:pPr marL="400050" lvl="1" indent="0">
              <a:buNone/>
            </a:pPr>
            <a:r>
              <a:rPr lang="es-ES" sz="2400" i="1" dirty="0"/>
              <a:t># Lambda example</a:t>
            </a:r>
            <a:br>
              <a:rPr lang="es-ES" sz="2400" i="1" dirty="0"/>
            </a:br>
            <a:r>
              <a:rPr lang="es-ES" sz="2400" dirty="0"/>
              <a:t>x = </a:t>
            </a:r>
            <a:r>
              <a:rPr lang="es-ES" sz="2400" b="1" dirty="0"/>
              <a:t>lambda </a:t>
            </a:r>
            <a:r>
              <a:rPr lang="es-ES" sz="2400" dirty="0"/>
              <a:t>y : y + 10</a:t>
            </a:r>
            <a:br>
              <a:rPr lang="es-ES" sz="2400" dirty="0"/>
            </a:br>
            <a:r>
              <a:rPr lang="es-ES" sz="2400" dirty="0" err="1"/>
              <a:t>print</a:t>
            </a:r>
            <a:r>
              <a:rPr lang="es-ES" sz="2400" dirty="0"/>
              <a:t>(x(2))      </a:t>
            </a:r>
            <a:r>
              <a:rPr lang="es-ES" sz="2400" dirty="0" smtClean="0"/>
              <a:t>	</a:t>
            </a:r>
            <a:r>
              <a:rPr lang="es-ES" sz="2400" i="1" dirty="0" smtClean="0"/>
              <a:t># Output: 12</a:t>
            </a: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65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Lambda (contd.)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Why Use Lambda Functions?</a:t>
            </a:r>
            <a:br>
              <a:rPr lang="en-IN" sz="2400" b="1" dirty="0"/>
            </a:br>
            <a:r>
              <a:rPr lang="en-IN" sz="2400" dirty="0" smtClean="0"/>
              <a:t>It  is useful when we use Lambda as an anonymous function inside another function.</a:t>
            </a:r>
            <a:br>
              <a:rPr lang="en-IN" sz="2400" dirty="0" smtClean="0"/>
            </a:br>
            <a:r>
              <a:rPr lang="en-IN" sz="2400" dirty="0" smtClean="0"/>
              <a:t>In Python, we generally use it as an argument  to a higher-order function (a function that takes in other functions as arguments).</a:t>
            </a:r>
            <a:br>
              <a:rPr lang="en-IN" sz="2400" dirty="0" smtClean="0"/>
            </a:br>
            <a:r>
              <a:rPr lang="en-IN" sz="2400" dirty="0" smtClean="0"/>
              <a:t>Lambda functions are used along with built-in functions like filter(), map() etc.</a:t>
            </a:r>
            <a:endParaRPr lang="en-IN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IN" sz="2400" i="1" dirty="0"/>
              <a:t>filter</a:t>
            </a:r>
            <a:r>
              <a:rPr lang="en-IN" sz="2400" i="1" dirty="0" smtClean="0"/>
              <a:t>() function:</a:t>
            </a:r>
          </a:p>
          <a:p>
            <a:pPr marL="0" indent="0">
              <a:buNone/>
            </a:pPr>
            <a:r>
              <a:rPr lang="en-IN" sz="2400" i="1" dirty="0"/>
              <a:t>The filter() function takes in a function and a list as arguments</a:t>
            </a:r>
            <a:br>
              <a:rPr lang="en-IN" sz="2400" i="1" dirty="0"/>
            </a:br>
            <a:r>
              <a:rPr lang="en-IN" sz="2400" i="1" dirty="0" smtClean="0"/>
              <a:t>The  </a:t>
            </a:r>
            <a:r>
              <a:rPr lang="en-IN" sz="2400" i="1" dirty="0"/>
              <a:t>filter() creates a list of elements for which a function returns true</a:t>
            </a:r>
            <a:r>
              <a:rPr lang="en-IN" sz="2400" i="1" dirty="0" smtClean="0"/>
              <a:t>.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IN" sz="2400" i="1" dirty="0"/>
              <a:t>map</a:t>
            </a:r>
            <a:r>
              <a:rPr lang="en-IN" sz="2400" i="1" dirty="0" smtClean="0"/>
              <a:t>() function: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89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360040"/>
          </a:xfrm>
        </p:spPr>
        <p:txBody>
          <a:bodyPr>
            <a:noAutofit/>
          </a:bodyPr>
          <a:lstStyle/>
          <a:p>
            <a:r>
              <a:rPr lang="en-IN" sz="2800" dirty="0" smtClean="0"/>
              <a:t>Built-in Functions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76672"/>
            <a:ext cx="8856984" cy="62646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b="1" dirty="0"/>
              <a:t>filter() function</a:t>
            </a:r>
            <a:r>
              <a:rPr lang="en-IN" sz="2400" b="1" dirty="0" smtClean="0"/>
              <a:t>:</a:t>
            </a:r>
            <a:endParaRPr lang="en-IN" sz="2400" b="1" dirty="0"/>
          </a:p>
          <a:p>
            <a:pPr marL="0" indent="0">
              <a:buNone/>
            </a:pPr>
            <a:r>
              <a:rPr lang="en-IN" sz="2000" dirty="0" smtClean="0"/>
              <a:t>It takes </a:t>
            </a:r>
            <a:r>
              <a:rPr lang="en-IN" sz="2000" dirty="0"/>
              <a:t>in a function and a list as arguments</a:t>
            </a:r>
            <a:br>
              <a:rPr lang="en-IN" sz="2000" dirty="0"/>
            </a:br>
            <a:r>
              <a:rPr lang="en-IN" sz="2000" dirty="0" smtClean="0"/>
              <a:t>It </a:t>
            </a:r>
            <a:r>
              <a:rPr lang="en-IN" sz="2000" dirty="0"/>
              <a:t>offers an elegant way to filter out all the elements of a sequence "</a:t>
            </a:r>
            <a:r>
              <a:rPr lang="en-IN" sz="2000" dirty="0" smtClean="0"/>
              <a:t>sequence</a:t>
            </a:r>
          </a:p>
          <a:p>
            <a:pPr marL="0" indent="0">
              <a:buNone/>
            </a:pPr>
            <a:r>
              <a:rPr lang="en-IN" sz="2000" dirty="0"/>
              <a:t>It</a:t>
            </a:r>
            <a:r>
              <a:rPr lang="en-IN" sz="2000" dirty="0"/>
              <a:t> </a:t>
            </a:r>
            <a:r>
              <a:rPr lang="en-IN" sz="2000" dirty="0"/>
              <a:t>returns iterator.</a:t>
            </a:r>
            <a:r>
              <a:rPr lang="en-IN" sz="2000" dirty="0"/>
              <a:t> </a:t>
            </a:r>
            <a:endParaRPr lang="en-IN" sz="2000" dirty="0"/>
          </a:p>
          <a:p>
            <a:pPr marL="0" indent="0">
              <a:buNone/>
            </a:pPr>
            <a:r>
              <a:rPr lang="en-US" sz="2000" b="1" i="1" dirty="0" smtClean="0"/>
              <a:t>Syntax:</a:t>
            </a:r>
          </a:p>
          <a:p>
            <a:pPr marL="0" indent="0">
              <a:buNone/>
            </a:pPr>
            <a:r>
              <a:rPr lang="en-IN" sz="2400" dirty="0"/>
              <a:t>filter(function, sequence) </a:t>
            </a:r>
            <a:endParaRPr lang="en-IN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IN" sz="2400" b="1" dirty="0"/>
              <a:t>map() </a:t>
            </a:r>
            <a:r>
              <a:rPr lang="en-IN" sz="2400" b="1" dirty="0" smtClean="0"/>
              <a:t>function:</a:t>
            </a:r>
          </a:p>
          <a:p>
            <a:pPr marL="0" indent="0">
              <a:buNone/>
            </a:pPr>
            <a:r>
              <a:rPr lang="en-IN" sz="2000" dirty="0" smtClean="0"/>
              <a:t>It takes </a:t>
            </a:r>
            <a:r>
              <a:rPr lang="en-IN" sz="2000" dirty="0"/>
              <a:t>in a function and a </a:t>
            </a:r>
            <a:r>
              <a:rPr lang="en-IN" sz="2000" dirty="0" smtClean="0"/>
              <a:t>list </a:t>
            </a:r>
            <a:r>
              <a:rPr lang="en-IN" sz="2000" dirty="0"/>
              <a:t>as </a:t>
            </a:r>
            <a:r>
              <a:rPr lang="en-IN" sz="2000" dirty="0" smtClean="0"/>
              <a:t>arguments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>It returns </a:t>
            </a:r>
            <a:r>
              <a:rPr lang="en-IN" sz="2000" dirty="0"/>
              <a:t>a list of the results after applying the given function to each item of a given </a:t>
            </a:r>
            <a:r>
              <a:rPr lang="en-IN" sz="2000" dirty="0" err="1"/>
              <a:t>iterable</a:t>
            </a:r>
            <a:r>
              <a:rPr lang="en-IN" sz="2000" dirty="0"/>
              <a:t> (list, tuple etc</a:t>
            </a:r>
            <a:r>
              <a:rPr lang="en-IN" sz="2000" dirty="0" smtClean="0"/>
              <a:t>.)</a:t>
            </a:r>
          </a:p>
          <a:p>
            <a:pPr marL="0" indent="0">
              <a:buNone/>
            </a:pPr>
            <a:r>
              <a:rPr lang="en-IN" sz="2000" dirty="0"/>
              <a:t>It returns iterator. </a:t>
            </a:r>
          </a:p>
          <a:p>
            <a:pPr marL="0" indent="0">
              <a:buNone/>
            </a:pPr>
            <a:r>
              <a:rPr lang="en-IN" sz="2400" dirty="0"/>
              <a:t/>
            </a:r>
            <a:br>
              <a:rPr lang="en-IN" sz="2400" dirty="0"/>
            </a:br>
            <a:r>
              <a:rPr lang="en-IN" sz="2000" b="1" i="1" dirty="0"/>
              <a:t>Syntax: </a:t>
            </a:r>
            <a:endParaRPr lang="en-IN" sz="2000" b="1" i="1" dirty="0" smtClean="0"/>
          </a:p>
          <a:p>
            <a:pPr marL="0" indent="0">
              <a:buNone/>
            </a:pPr>
            <a:r>
              <a:rPr lang="en-IN" sz="2400" dirty="0" smtClean="0"/>
              <a:t>map(fun</a:t>
            </a:r>
            <a:r>
              <a:rPr lang="en-IN" sz="2400" dirty="0"/>
              <a:t>, </a:t>
            </a:r>
            <a:r>
              <a:rPr lang="en-IN" sz="2400" dirty="0" err="1"/>
              <a:t>iter</a:t>
            </a:r>
            <a:r>
              <a:rPr lang="en-IN" sz="2400" dirty="0"/>
              <a:t>)</a:t>
            </a:r>
            <a:br>
              <a:rPr lang="en-IN" sz="2400" dirty="0"/>
            </a:br>
            <a:r>
              <a:rPr lang="en-IN" sz="2400" i="1" dirty="0"/>
              <a:t>where,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   </a:t>
            </a:r>
            <a:r>
              <a:rPr lang="en-IN" sz="2000" dirty="0"/>
              <a:t>fun : It is a function to which map passes each element of given </a:t>
            </a:r>
            <a:r>
              <a:rPr lang="en-IN" sz="2000" dirty="0" err="1"/>
              <a:t>iterable</a:t>
            </a:r>
            <a:r>
              <a:rPr lang="en-IN" sz="2000" dirty="0"/>
              <a:t>.</a:t>
            </a:r>
            <a:br>
              <a:rPr lang="en-IN" sz="2000" dirty="0"/>
            </a:br>
            <a:r>
              <a:rPr lang="en-IN" sz="2000" dirty="0"/>
              <a:t> </a:t>
            </a:r>
            <a:r>
              <a:rPr lang="en-IN" sz="2000" dirty="0" smtClean="0"/>
              <a:t>   </a:t>
            </a:r>
            <a:r>
              <a:rPr lang="en-IN" sz="2000" dirty="0" err="1"/>
              <a:t>iter</a:t>
            </a:r>
            <a:r>
              <a:rPr lang="en-IN" sz="2000" dirty="0"/>
              <a:t> :It is a </a:t>
            </a:r>
            <a:r>
              <a:rPr lang="en-IN" sz="2000" dirty="0" err="1"/>
              <a:t>iterable</a:t>
            </a:r>
            <a:r>
              <a:rPr lang="en-IN" sz="2000" dirty="0"/>
              <a:t> which is to be mapped.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7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360040"/>
          </a:xfrm>
        </p:spPr>
        <p:txBody>
          <a:bodyPr>
            <a:noAutofit/>
          </a:bodyPr>
          <a:lstStyle/>
          <a:p>
            <a:r>
              <a:rPr lang="en-IN" sz="2800" dirty="0" smtClean="0"/>
              <a:t>Built-in Functions (contd.)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76672"/>
            <a:ext cx="8856984" cy="6264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/>
              <a:t>range</a:t>
            </a:r>
            <a:r>
              <a:rPr lang="en-IN" sz="2400" dirty="0" smtClean="0"/>
              <a:t>() function:</a:t>
            </a:r>
            <a:endParaRPr lang="en-IN" sz="2400" dirty="0"/>
          </a:p>
          <a:p>
            <a:pPr marL="0" indent="0">
              <a:buNone/>
            </a:pPr>
            <a:r>
              <a:rPr lang="en-IN" sz="2000" dirty="0"/>
              <a:t>Returns a sequence of numbers starting from 0 to stop - 1</a:t>
            </a:r>
            <a:br>
              <a:rPr lang="en-IN" sz="2000" dirty="0"/>
            </a:br>
            <a:r>
              <a:rPr lang="en-IN" sz="2000" dirty="0"/>
              <a:t>Returns an empty sequence if stop is negative or 0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r>
              <a:rPr lang="en-IN" sz="1800" dirty="0"/>
              <a:t>All parameters must be integers.</a:t>
            </a:r>
            <a:br>
              <a:rPr lang="en-IN" sz="1800" dirty="0"/>
            </a:br>
            <a:r>
              <a:rPr lang="en-IN" sz="1800" dirty="0"/>
              <a:t>All parameters can be positive or negative.</a:t>
            </a: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US" sz="2000" b="1" dirty="0" smtClean="0"/>
              <a:t>Syntax:</a:t>
            </a:r>
          </a:p>
          <a:p>
            <a:pPr marL="0" indent="0">
              <a:buNone/>
            </a:pPr>
            <a:r>
              <a:rPr lang="en-IN" sz="2400" dirty="0"/>
              <a:t>range(stop</a:t>
            </a:r>
            <a:r>
              <a:rPr lang="en-IN" sz="2400" dirty="0" smtClean="0"/>
              <a:t>)</a:t>
            </a:r>
          </a:p>
          <a:p>
            <a:pPr marL="0" indent="0">
              <a:buNone/>
            </a:pPr>
            <a:r>
              <a:rPr lang="en-IN" sz="2400" dirty="0"/>
              <a:t>range([start], stop[, step</a:t>
            </a:r>
            <a:r>
              <a:rPr lang="en-IN" sz="2400" dirty="0" smtClean="0"/>
              <a:t>])</a:t>
            </a:r>
          </a:p>
          <a:p>
            <a:pPr marL="0" indent="0">
              <a:buNone/>
            </a:pPr>
            <a:r>
              <a:rPr lang="en-US" sz="1800" dirty="0" smtClean="0"/>
              <a:t>where-</a:t>
            </a:r>
            <a:endParaRPr lang="en-US" sz="1800" dirty="0"/>
          </a:p>
          <a:p>
            <a:pPr marL="0" indent="0">
              <a:buNone/>
            </a:pPr>
            <a:r>
              <a:rPr lang="en-IN" sz="1800" dirty="0"/>
              <a:t>start: Starting number of the sequence.</a:t>
            </a:r>
            <a:br>
              <a:rPr lang="en-IN" sz="1800" dirty="0"/>
            </a:br>
            <a:r>
              <a:rPr lang="en-IN" sz="1800" dirty="0"/>
              <a:t>stop: Generate numbers up to, but not including this number.</a:t>
            </a:r>
            <a:br>
              <a:rPr lang="en-IN" sz="1800" dirty="0"/>
            </a:br>
            <a:r>
              <a:rPr lang="en-IN" sz="1800" dirty="0"/>
              <a:t>step: Difference between each number in the </a:t>
            </a:r>
            <a:r>
              <a:rPr lang="en-IN" sz="1800" dirty="0" smtClean="0"/>
              <a:t>sequence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Eg</a:t>
            </a:r>
            <a:endParaRPr lang="en-US" sz="1800" dirty="0" smtClean="0"/>
          </a:p>
          <a:p>
            <a:pPr marL="0" indent="0">
              <a:buNone/>
            </a:pPr>
            <a:r>
              <a:rPr lang="en-IN" sz="1800" b="1" dirty="0"/>
              <a:t>for </a:t>
            </a:r>
            <a:r>
              <a:rPr lang="en-IN" sz="1800" dirty="0"/>
              <a:t>x </a:t>
            </a:r>
            <a:r>
              <a:rPr lang="en-IN" sz="1800" b="1" dirty="0"/>
              <a:t>in </a:t>
            </a:r>
            <a:r>
              <a:rPr lang="en-IN" sz="1800" dirty="0"/>
              <a:t>range(4):</a:t>
            </a:r>
            <a:br>
              <a:rPr lang="en-IN" sz="1800" dirty="0"/>
            </a:br>
            <a:r>
              <a:rPr lang="en-IN" sz="1800" dirty="0"/>
              <a:t>    print(x)  </a:t>
            </a:r>
            <a:r>
              <a:rPr lang="en-IN" sz="1800" dirty="0" smtClean="0"/>
              <a:t>	</a:t>
            </a:r>
            <a:r>
              <a:rPr lang="en-IN" sz="1800" i="1" dirty="0" smtClean="0"/>
              <a:t># </a:t>
            </a:r>
            <a:r>
              <a:rPr lang="en-IN" sz="1800" i="1" dirty="0"/>
              <a:t>output </a:t>
            </a:r>
            <a:r>
              <a:rPr lang="en-IN" sz="1800" i="1" dirty="0" smtClean="0"/>
              <a:t>: 0 </a:t>
            </a:r>
            <a:r>
              <a:rPr lang="en-IN" sz="1800" i="1" dirty="0"/>
              <a:t> </a:t>
            </a:r>
            <a:r>
              <a:rPr lang="en-IN" sz="1800" i="1" dirty="0" smtClean="0"/>
              <a:t>1  2  3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IN" sz="1800" b="1" dirty="0"/>
              <a:t>for </a:t>
            </a:r>
            <a:r>
              <a:rPr lang="en-IN" sz="1800" dirty="0"/>
              <a:t>x </a:t>
            </a:r>
            <a:r>
              <a:rPr lang="en-IN" sz="1800" b="1" dirty="0"/>
              <a:t>in </a:t>
            </a:r>
            <a:r>
              <a:rPr lang="en-IN" sz="1800" dirty="0"/>
              <a:t>range(2,10,3):</a:t>
            </a:r>
            <a:br>
              <a:rPr lang="en-IN" sz="1800" dirty="0"/>
            </a:br>
            <a:r>
              <a:rPr lang="en-IN" sz="1800" dirty="0"/>
              <a:t>    print(x)  </a:t>
            </a:r>
            <a:r>
              <a:rPr lang="en-IN" sz="1800" dirty="0" smtClean="0"/>
              <a:t>            </a:t>
            </a:r>
            <a:r>
              <a:rPr lang="en-IN" sz="1800" i="1" dirty="0" smtClean="0"/>
              <a:t>#  output: </a:t>
            </a:r>
            <a:r>
              <a:rPr lang="en-IN" sz="1800" i="1" dirty="0"/>
              <a:t>2  5  8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34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288032"/>
          </a:xfrm>
        </p:spPr>
        <p:txBody>
          <a:bodyPr>
            <a:noAutofit/>
          </a:bodyPr>
          <a:lstStyle/>
          <a:p>
            <a:r>
              <a:rPr lang="en-IN" sz="2800" dirty="0" smtClean="0"/>
              <a:t>Sample String </a:t>
            </a:r>
            <a:r>
              <a:rPr lang="en-IN" sz="2400" dirty="0" smtClean="0"/>
              <a:t>Built-in</a:t>
            </a:r>
            <a:r>
              <a:rPr lang="en-IN" sz="2800" dirty="0" smtClean="0"/>
              <a:t> Functions 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04664"/>
            <a:ext cx="8856984" cy="63367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1800" dirty="0"/>
              <a:t>In Python 3, all strings are represented in Unicode</a:t>
            </a:r>
            <a:r>
              <a:rPr lang="en-IN" sz="1800" dirty="0" smtClean="0"/>
              <a:t>. (In </a:t>
            </a:r>
            <a:r>
              <a:rPr lang="en-IN" sz="1800" dirty="0"/>
              <a:t>Python 2 are stored internally as 8-bit </a:t>
            </a:r>
            <a:r>
              <a:rPr lang="en-IN" sz="1800" dirty="0" smtClean="0"/>
              <a:t>ASCII)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IN" sz="1800" b="1" dirty="0"/>
              <a:t>capitalize()</a:t>
            </a:r>
          </a:p>
          <a:p>
            <a:pPr marL="0" indent="0">
              <a:buNone/>
            </a:pPr>
            <a:r>
              <a:rPr lang="en-IN" sz="1800" dirty="0"/>
              <a:t>Capitalizes first letter of </a:t>
            </a:r>
            <a:r>
              <a:rPr lang="en-IN" sz="1800" dirty="0" smtClean="0"/>
              <a:t>string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b="1" dirty="0" err="1"/>
              <a:t>center</a:t>
            </a:r>
            <a:r>
              <a:rPr lang="en-IN" sz="1800" b="1" dirty="0"/>
              <a:t>(width, </a:t>
            </a:r>
            <a:r>
              <a:rPr lang="en-IN" sz="1800" b="1" dirty="0" err="1"/>
              <a:t>fillchar</a:t>
            </a:r>
            <a:r>
              <a:rPr lang="en-IN" sz="1800" b="1" dirty="0"/>
              <a:t>)</a:t>
            </a:r>
          </a:p>
          <a:p>
            <a:pPr marL="0" indent="0">
              <a:buNone/>
            </a:pPr>
            <a:r>
              <a:rPr lang="en-IN" sz="1800" dirty="0"/>
              <a:t>Returns a string padded with </a:t>
            </a:r>
            <a:r>
              <a:rPr lang="en-IN" sz="1800" dirty="0" err="1"/>
              <a:t>fillchar</a:t>
            </a:r>
            <a:r>
              <a:rPr lang="en-IN" sz="1800" dirty="0"/>
              <a:t> with the original string </a:t>
            </a:r>
            <a:r>
              <a:rPr lang="en-IN" sz="1800" dirty="0" err="1"/>
              <a:t>centered</a:t>
            </a:r>
            <a:r>
              <a:rPr lang="en-IN" sz="1800" dirty="0"/>
              <a:t> to a total of width columns</a:t>
            </a:r>
            <a:r>
              <a:rPr lang="en-IN" sz="1800" dirty="0" smtClean="0"/>
              <a:t>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b="1" dirty="0"/>
              <a:t>find(</a:t>
            </a:r>
            <a:r>
              <a:rPr lang="en-IN" sz="1800" b="1" dirty="0" err="1"/>
              <a:t>str</a:t>
            </a:r>
            <a:r>
              <a:rPr lang="en-IN" sz="1800" b="1" dirty="0"/>
              <a:t>, beg = 0 end = </a:t>
            </a:r>
            <a:r>
              <a:rPr lang="en-IN" sz="1800" b="1" dirty="0" err="1"/>
              <a:t>len</a:t>
            </a:r>
            <a:r>
              <a:rPr lang="en-IN" sz="1800" b="1" dirty="0"/>
              <a:t>(string))</a:t>
            </a:r>
          </a:p>
          <a:p>
            <a:pPr marL="0" indent="0">
              <a:buNone/>
            </a:pPr>
            <a:r>
              <a:rPr lang="en-IN" sz="1800" dirty="0"/>
              <a:t>Determine if </a:t>
            </a:r>
            <a:r>
              <a:rPr lang="en-IN" sz="1800" dirty="0" err="1"/>
              <a:t>str</a:t>
            </a:r>
            <a:r>
              <a:rPr lang="en-IN" sz="1800" dirty="0"/>
              <a:t> occurs in string or in a substring of string if starting index beg and ending index end are given returns index if found and -1 otherwise.</a:t>
            </a:r>
          </a:p>
          <a:p>
            <a:pPr marL="0" indent="0">
              <a:buNone/>
            </a:pPr>
            <a:endParaRPr lang="en-IN" sz="1800" b="1" dirty="0" smtClean="0"/>
          </a:p>
          <a:p>
            <a:pPr marL="0" indent="0">
              <a:buNone/>
            </a:pPr>
            <a:r>
              <a:rPr lang="en-IN" sz="1800" b="1" dirty="0" err="1" smtClean="0"/>
              <a:t>isdigit</a:t>
            </a:r>
            <a:r>
              <a:rPr lang="en-IN" sz="1800" b="1" dirty="0" smtClean="0"/>
              <a:t>()</a:t>
            </a:r>
          </a:p>
          <a:p>
            <a:pPr marL="0" indent="0">
              <a:buNone/>
            </a:pPr>
            <a:r>
              <a:rPr lang="en-IN" sz="1800" dirty="0" smtClean="0"/>
              <a:t>Returns </a:t>
            </a:r>
            <a:r>
              <a:rPr lang="en-IN" sz="1800" dirty="0"/>
              <a:t>true if string contains only digits and false otherwise</a:t>
            </a:r>
            <a:r>
              <a:rPr lang="en-IN" sz="1800" dirty="0" smtClean="0"/>
              <a:t>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b="1" dirty="0" err="1"/>
              <a:t>islower</a:t>
            </a:r>
            <a:r>
              <a:rPr lang="en-IN" sz="1800" b="1" dirty="0" smtClean="0"/>
              <a:t>()</a:t>
            </a:r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r>
              <a:rPr lang="en-IN" sz="1800" dirty="0"/>
              <a:t>Returns true if string has at least 1 cased character and all cased characters are in lowercase and false otherwise</a:t>
            </a:r>
            <a:r>
              <a:rPr lang="en-IN" sz="1800" dirty="0" smtClean="0"/>
              <a:t>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b="1" dirty="0"/>
              <a:t>lower()</a:t>
            </a:r>
          </a:p>
          <a:p>
            <a:pPr marL="0" indent="0">
              <a:buNone/>
            </a:pPr>
            <a:r>
              <a:rPr lang="en-IN" sz="1800" dirty="0"/>
              <a:t>Converts all uppercase letters in string to lowercase</a:t>
            </a:r>
            <a:r>
              <a:rPr lang="en-IN" sz="1800" dirty="0" smtClean="0"/>
              <a:t>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b="1" dirty="0"/>
              <a:t>strip([chars])</a:t>
            </a:r>
          </a:p>
          <a:p>
            <a:pPr marL="0" indent="0">
              <a:buNone/>
            </a:pPr>
            <a:r>
              <a:rPr lang="en-IN" sz="1800" dirty="0"/>
              <a:t>Performs both </a:t>
            </a:r>
            <a:r>
              <a:rPr lang="en-IN" sz="1800" dirty="0" err="1"/>
              <a:t>lstrip</a:t>
            </a:r>
            <a:r>
              <a:rPr lang="en-IN" sz="1800" dirty="0"/>
              <a:t>() and </a:t>
            </a:r>
            <a:r>
              <a:rPr lang="en-IN" sz="1800" dirty="0" err="1"/>
              <a:t>rstrip</a:t>
            </a:r>
            <a:r>
              <a:rPr lang="en-IN" sz="1800" dirty="0"/>
              <a:t>() on </a:t>
            </a:r>
            <a:r>
              <a:rPr lang="en-IN" sz="1800" dirty="0" smtClean="0"/>
              <a:t>string. </a:t>
            </a:r>
            <a:r>
              <a:rPr lang="en-IN" sz="1600" b="1" dirty="0" smtClean="0"/>
              <a:t>C</a:t>
            </a:r>
          </a:p>
          <a:p>
            <a:pPr marL="0" indent="0">
              <a:buNone/>
            </a:pPr>
            <a:r>
              <a:rPr lang="en-IN" sz="1600" b="1" dirty="0"/>
              <a:t>c</a:t>
            </a:r>
            <a:r>
              <a:rPr lang="en-IN" sz="1600" b="1" dirty="0" smtClean="0"/>
              <a:t>hars</a:t>
            </a:r>
            <a:r>
              <a:rPr lang="en-IN" sz="1600" dirty="0"/>
              <a:t> − The characters to be removed from beginning or end of the string</a:t>
            </a:r>
            <a:r>
              <a:rPr lang="en-IN" sz="1600" dirty="0" smtClean="0"/>
              <a:t>. </a:t>
            </a:r>
            <a:r>
              <a:rPr lang="en-IN" sz="1600" dirty="0"/>
              <a:t>(default whitespace characters)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33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288032"/>
          </a:xfrm>
        </p:spPr>
        <p:txBody>
          <a:bodyPr>
            <a:noAutofit/>
          </a:bodyPr>
          <a:lstStyle/>
          <a:p>
            <a:r>
              <a:rPr lang="en-IN" sz="2400" dirty="0"/>
              <a:t>String Special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04664"/>
            <a:ext cx="8856984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 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25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662864"/>
              </p:ext>
            </p:extLst>
          </p:nvPr>
        </p:nvGraphicFramePr>
        <p:xfrm>
          <a:off x="148114" y="591495"/>
          <a:ext cx="8168302" cy="6154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510"/>
                <a:gridCol w="4303717"/>
                <a:gridCol w="2825075"/>
              </a:tblGrid>
              <a:tr h="660214"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Operator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Description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Example </a:t>
                      </a:r>
                    </a:p>
                    <a:p>
                      <a:r>
                        <a:rPr lang="en-IN" sz="1600" b="1" dirty="0" smtClean="0"/>
                        <a:t>a  = </a:t>
                      </a:r>
                      <a:r>
                        <a:rPr lang="en-IN" sz="16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'Hello‘    b = ‘ Python'</a:t>
                      </a:r>
                      <a:endParaRPr lang="en-IN" sz="1600" b="1" dirty="0"/>
                    </a:p>
                  </a:txBody>
                  <a:tcPr/>
                </a:tc>
              </a:tr>
              <a:tr h="660214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   +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Concatenation - Adds values on either side of the operator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+ b  will give 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HelloPython</a:t>
                      </a:r>
                      <a:endParaRPr lang="en-IN" sz="1600" b="1" dirty="0"/>
                    </a:p>
                  </a:txBody>
                  <a:tcPr/>
                </a:tc>
              </a:tr>
              <a:tr h="94316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*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Repetition - Creates new strings, concatenating multiple copies of the same string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a*2 will give 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IN" sz="1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HelloHello</a:t>
                      </a:r>
                      <a:endParaRPr lang="en-IN" sz="1600" b="1" dirty="0"/>
                    </a:p>
                  </a:txBody>
                  <a:tcPr/>
                </a:tc>
              </a:tr>
              <a:tr h="66021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[]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Slice - Gives the character from the given index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a[1] will 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    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IN" sz="1800" b="1" dirty="0"/>
                    </a:p>
                  </a:txBody>
                  <a:tcPr/>
                </a:tc>
              </a:tr>
              <a:tr h="66021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[ : ]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Range Slice - Gives the characters from the given range	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a[1:4] will give 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ell</a:t>
                      </a:r>
                      <a:endParaRPr lang="en-IN" sz="1800" b="1" dirty="0"/>
                    </a:p>
                  </a:txBody>
                  <a:tcPr/>
                </a:tc>
              </a:tr>
              <a:tr h="619833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in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Membership - Returns true if a character exists in the given string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in a will give 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b="1" dirty="0"/>
                    </a:p>
                  </a:txBody>
                  <a:tcPr/>
                </a:tc>
              </a:tr>
              <a:tr h="1081926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%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 - Performs String formatting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 </a:t>
                      </a:r>
                      <a:r>
                        <a:rPr lang="en-IN" sz="1600" b="1" dirty="0" smtClean="0"/>
                        <a:t>%c</a:t>
                      </a:r>
                      <a:r>
                        <a:rPr lang="en-IN" sz="1600" dirty="0" smtClean="0"/>
                        <a:t> – character ,</a:t>
                      </a:r>
                      <a:r>
                        <a:rPr lang="en-IN" sz="1600" b="1" dirty="0" smtClean="0"/>
                        <a:t> </a:t>
                      </a:r>
                      <a:endParaRPr lang="en-IN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 smtClean="0"/>
                        <a:t>%</a:t>
                      </a:r>
                      <a:r>
                        <a:rPr lang="en-IN" sz="1600" b="1" dirty="0" smtClean="0"/>
                        <a:t>s</a:t>
                      </a:r>
                      <a:r>
                        <a:rPr lang="en-IN" sz="1600" dirty="0" smtClean="0"/>
                        <a:t> - string </a:t>
                      </a:r>
                      <a:r>
                        <a:rPr lang="en-IN" sz="1600" dirty="0" smtClean="0"/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 </a:t>
                      </a:r>
                      <a:r>
                        <a:rPr lang="en-IN" sz="1600" b="1" dirty="0" smtClean="0"/>
                        <a:t>%s</a:t>
                      </a:r>
                      <a:r>
                        <a:rPr lang="en-IN" sz="1600" dirty="0" smtClean="0"/>
                        <a:t> - string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Refer below example-</a:t>
                      </a:r>
                      <a:endParaRPr lang="en-IN" sz="1600" dirty="0" smtClean="0"/>
                    </a:p>
                    <a:p>
                      <a:endParaRPr lang="en-IN" sz="1600" dirty="0"/>
                    </a:p>
                  </a:txBody>
                  <a:tcPr/>
                </a:tc>
              </a:tr>
              <a:tr h="619833">
                <a:tc gridSpan="3">
                  <a:txBody>
                    <a:bodyPr/>
                    <a:lstStyle/>
                    <a:p>
                      <a:r>
                        <a:rPr lang="en-IN" sz="1800" dirty="0" smtClean="0"/>
                        <a:t>                     </a:t>
                      </a:r>
                      <a:r>
                        <a:rPr lang="en-IN" sz="1800" dirty="0" smtClean="0"/>
                        <a:t> </a:t>
                      </a:r>
                      <a:r>
                        <a:rPr lang="en-IN" sz="1800" dirty="0" smtClean="0"/>
                        <a:t>print ("Python is %s based and latest version is %d !" % ('OOPs', 3)) </a:t>
                      </a:r>
                    </a:p>
                    <a:p>
                      <a:r>
                        <a:rPr lang="en-IN" sz="1800" dirty="0" smtClean="0"/>
                        <a:t>                     </a:t>
                      </a:r>
                      <a:r>
                        <a:rPr lang="en-IN" sz="1800" dirty="0" smtClean="0"/>
                        <a:t> </a:t>
                      </a:r>
                      <a:r>
                        <a:rPr lang="en-IN" sz="1800" b="1" i="1" dirty="0" smtClean="0"/>
                        <a:t>Output</a:t>
                      </a:r>
                      <a:r>
                        <a:rPr lang="en-IN" sz="1800" dirty="0" smtClean="0"/>
                        <a:t>:    Python is OOPs based and latest version is 3 !</a:t>
                      </a:r>
                      <a:endParaRPr lang="en-IN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60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Introduction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886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Why Python?</a:t>
            </a:r>
          </a:p>
          <a:p>
            <a:r>
              <a:rPr lang="en-IN" sz="3100" dirty="0" smtClean="0"/>
              <a:t>It works on different platforms (Windows, Mac, Linux, Raspberry Pi, </a:t>
            </a:r>
            <a:r>
              <a:rPr lang="en-IN" sz="3100" dirty="0" err="1" smtClean="0"/>
              <a:t>etc</a:t>
            </a:r>
            <a:r>
              <a:rPr lang="en-IN" sz="3100" dirty="0" smtClean="0"/>
              <a:t>).</a:t>
            </a:r>
          </a:p>
          <a:p>
            <a:r>
              <a:rPr lang="en-IN" sz="3100" dirty="0" smtClean="0"/>
              <a:t>Write programs with fewer lines.</a:t>
            </a:r>
          </a:p>
          <a:p>
            <a:r>
              <a:rPr lang="en-IN" sz="3100" dirty="0" smtClean="0"/>
              <a:t>It runs on an interpreter system, this means that prototyping can be very quick.</a:t>
            </a:r>
          </a:p>
          <a:p>
            <a:r>
              <a:rPr lang="en-IN" sz="3100" dirty="0" smtClean="0"/>
              <a:t>It can be treated in a procedural way, an OO way or a functional way.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Python Syntax compared to other programming languages:</a:t>
            </a:r>
          </a:p>
          <a:p>
            <a:r>
              <a:rPr lang="en-IN" sz="3100" dirty="0" smtClean="0"/>
              <a:t>It uses new lines to complete a command, (other programming languages which often use semicolons or parentheses).</a:t>
            </a:r>
          </a:p>
          <a:p>
            <a:r>
              <a:rPr lang="en-IN" sz="3100" dirty="0" smtClean="0"/>
              <a:t>It uses indentation (space) to indicate a block of code. (Other programming languages often use curly-brackets for this purpose.)</a:t>
            </a:r>
            <a:endParaRPr lang="en-IN" sz="3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75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Introduction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8640960" cy="59766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000" b="1" dirty="0" smtClean="0"/>
              <a:t>Python</a:t>
            </a:r>
            <a:r>
              <a:rPr lang="en-IN" sz="2000" b="1" dirty="0"/>
              <a:t> </a:t>
            </a:r>
            <a:r>
              <a:rPr lang="en-IN" sz="2000" b="1" dirty="0" smtClean="0"/>
              <a:t>Frameworks:</a:t>
            </a:r>
          </a:p>
          <a:p>
            <a:r>
              <a:rPr lang="en-IN" sz="2000" dirty="0" err="1" smtClean="0"/>
              <a:t>Django</a:t>
            </a:r>
            <a:r>
              <a:rPr lang="en-IN" sz="2000" dirty="0" smtClean="0"/>
              <a:t>  -  </a:t>
            </a:r>
            <a:r>
              <a:rPr lang="en-IN" sz="2000" i="1" dirty="0" smtClean="0"/>
              <a:t>https</a:t>
            </a:r>
            <a:r>
              <a:rPr lang="en-IN" sz="2000" i="1" dirty="0"/>
              <a:t>://www.djangoproject.com/</a:t>
            </a:r>
          </a:p>
          <a:p>
            <a:r>
              <a:rPr lang="en-US" sz="2000" dirty="0" smtClean="0"/>
              <a:t>Bottle    </a:t>
            </a:r>
            <a:r>
              <a:rPr lang="en-US" sz="2000" dirty="0"/>
              <a:t>-  </a:t>
            </a:r>
            <a:r>
              <a:rPr lang="en-US" sz="2000" i="1" dirty="0"/>
              <a:t>http://bottlepy.org/</a:t>
            </a:r>
          </a:p>
          <a:p>
            <a:r>
              <a:rPr lang="en-US" sz="2000" dirty="0" smtClean="0"/>
              <a:t>Flask      </a:t>
            </a:r>
            <a:r>
              <a:rPr lang="en-US" sz="2000" dirty="0"/>
              <a:t>-  </a:t>
            </a:r>
            <a:r>
              <a:rPr lang="en-US" sz="2000" i="1" dirty="0">
                <a:hlinkClick r:id="rId2"/>
              </a:rPr>
              <a:t>http://flask.pocoo.org</a:t>
            </a:r>
            <a:r>
              <a:rPr lang="en-US" sz="2000" i="1" dirty="0" smtClean="0">
                <a:hlinkClick r:id="rId2"/>
              </a:rPr>
              <a:t>/</a:t>
            </a:r>
            <a:endParaRPr lang="en-US" sz="2000" i="1" dirty="0" smtClean="0"/>
          </a:p>
          <a:p>
            <a:r>
              <a:rPr lang="en-US" sz="2000" i="1" dirty="0"/>
              <a:t>etc</a:t>
            </a:r>
            <a:r>
              <a:rPr lang="en-US" sz="2000" i="1" dirty="0" smtClean="0"/>
              <a:t>. </a:t>
            </a:r>
            <a:endParaRPr lang="en-US" sz="2000" i="1" dirty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b="1" dirty="0"/>
              <a:t>Python Libraries for Data </a:t>
            </a:r>
            <a:r>
              <a:rPr lang="en-IN" sz="2000" b="1" dirty="0" smtClean="0"/>
              <a:t>Science:</a:t>
            </a:r>
            <a:r>
              <a:rPr lang="en-IN" sz="2000" b="1" dirty="0"/>
              <a:t> </a:t>
            </a:r>
          </a:p>
          <a:p>
            <a:r>
              <a:rPr lang="en-IN" sz="2000" dirty="0" err="1" smtClean="0"/>
              <a:t>NumPy</a:t>
            </a:r>
            <a:r>
              <a:rPr lang="en-IN" sz="2000" dirty="0"/>
              <a:t>	- </a:t>
            </a:r>
            <a:r>
              <a:rPr lang="en-IN" sz="2000" dirty="0" smtClean="0"/>
              <a:t> </a:t>
            </a:r>
            <a:r>
              <a:rPr lang="en-IN" sz="2000" i="1" dirty="0"/>
              <a:t>http://www.numpy.org/</a:t>
            </a:r>
          </a:p>
          <a:p>
            <a:r>
              <a:rPr lang="en-IN" sz="2000" dirty="0" err="1" smtClean="0"/>
              <a:t>SciPy</a:t>
            </a:r>
            <a:r>
              <a:rPr lang="en-IN" sz="2000" dirty="0"/>
              <a:t>	- </a:t>
            </a:r>
            <a:r>
              <a:rPr lang="en-IN" sz="2000" dirty="0" smtClean="0"/>
              <a:t> </a:t>
            </a:r>
            <a:r>
              <a:rPr lang="en-IN" sz="2000" dirty="0" smtClean="0"/>
              <a:t>	-  </a:t>
            </a:r>
            <a:r>
              <a:rPr lang="en-IN" sz="2000" i="1" dirty="0" smtClean="0"/>
              <a:t>https</a:t>
            </a:r>
            <a:r>
              <a:rPr lang="en-IN" sz="2000" i="1" dirty="0"/>
              <a:t>://www.scipy.org/</a:t>
            </a:r>
          </a:p>
          <a:p>
            <a:r>
              <a:rPr lang="en-IN" sz="2000" dirty="0"/>
              <a:t>Pandas	- </a:t>
            </a:r>
            <a:r>
              <a:rPr lang="en-IN" sz="2000" dirty="0" smtClean="0"/>
              <a:t> </a:t>
            </a:r>
            <a:r>
              <a:rPr lang="en-IN" sz="2000" i="1" dirty="0">
                <a:hlinkClick r:id="rId3"/>
              </a:rPr>
              <a:t>https://pandas.pydata.org</a:t>
            </a:r>
            <a:r>
              <a:rPr lang="en-IN" sz="2000" i="1" dirty="0" smtClean="0">
                <a:hlinkClick r:id="rId3"/>
              </a:rPr>
              <a:t>/</a:t>
            </a:r>
            <a:endParaRPr lang="en-IN" sz="2000" i="1" dirty="0" smtClean="0"/>
          </a:p>
          <a:p>
            <a:r>
              <a:rPr lang="en-US" sz="2000" i="1" dirty="0" smtClean="0"/>
              <a:t>etc.</a:t>
            </a:r>
            <a:endParaRPr lang="en-IN" sz="2000" i="1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400" b="1" dirty="0" smtClean="0"/>
              <a:t>Full</a:t>
            </a:r>
            <a:r>
              <a:rPr lang="en-IN" sz="2400" dirty="0" smtClean="0"/>
              <a:t>-</a:t>
            </a:r>
            <a:r>
              <a:rPr lang="en-IN" sz="2400" b="1" dirty="0"/>
              <a:t>S</a:t>
            </a:r>
            <a:r>
              <a:rPr lang="en-IN" sz="2400" b="1" dirty="0" smtClean="0"/>
              <a:t>tack </a:t>
            </a:r>
            <a:r>
              <a:rPr lang="en-IN" sz="2400" b="1" dirty="0"/>
              <a:t>Developer </a:t>
            </a:r>
            <a:r>
              <a:rPr lang="en-IN" sz="2400" b="1" dirty="0" smtClean="0"/>
              <a:t>vs. Polyglot Developer</a:t>
            </a:r>
          </a:p>
          <a:p>
            <a:r>
              <a:rPr lang="en-IN" sz="2400" dirty="0" smtClean="0"/>
              <a:t> </a:t>
            </a:r>
            <a:r>
              <a:rPr lang="en-IN" sz="2400" b="1" dirty="0"/>
              <a:t>Full</a:t>
            </a:r>
            <a:r>
              <a:rPr lang="en-IN" sz="2400" dirty="0"/>
              <a:t>-</a:t>
            </a:r>
            <a:r>
              <a:rPr lang="en-IN" sz="2400" b="1" dirty="0"/>
              <a:t>Stack Developer </a:t>
            </a:r>
            <a:r>
              <a:rPr lang="en-IN" sz="2400" b="1" dirty="0" smtClean="0"/>
              <a:t>- </a:t>
            </a:r>
            <a:r>
              <a:rPr lang="en-IN" sz="2400" dirty="0" smtClean="0"/>
              <a:t>who is </a:t>
            </a:r>
            <a:r>
              <a:rPr lang="en-IN" sz="2400" dirty="0"/>
              <a:t>familiar with all the layers of </a:t>
            </a:r>
            <a:r>
              <a:rPr lang="en-IN" sz="2400" dirty="0" smtClean="0"/>
              <a:t> software </a:t>
            </a:r>
            <a:r>
              <a:rPr lang="en-IN" sz="2400" dirty="0"/>
              <a:t>development.</a:t>
            </a:r>
            <a:endParaRPr lang="en-IN" sz="2400" b="1" dirty="0"/>
          </a:p>
          <a:p>
            <a:r>
              <a:rPr lang="en-IN" sz="2400" dirty="0"/>
              <a:t> </a:t>
            </a:r>
            <a:r>
              <a:rPr lang="en-IN" sz="2400" b="1" dirty="0"/>
              <a:t>Polyglot </a:t>
            </a:r>
            <a:r>
              <a:rPr lang="en-IN" sz="2400" b="1" dirty="0" smtClean="0"/>
              <a:t>Developer - </a:t>
            </a:r>
            <a:r>
              <a:rPr lang="en-IN" sz="2400" dirty="0" smtClean="0"/>
              <a:t>who is </a:t>
            </a:r>
            <a:r>
              <a:rPr lang="en-IN" sz="2400" dirty="0"/>
              <a:t>familiar </a:t>
            </a:r>
            <a:r>
              <a:rPr lang="en-IN" sz="2400" dirty="0" smtClean="0"/>
              <a:t>with several  programming languages</a:t>
            </a:r>
            <a:r>
              <a:rPr lang="en-IN" sz="2400" dirty="0"/>
              <a:t>.</a:t>
            </a:r>
            <a:endParaRPr lang="en-IN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89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Environment Setup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8928992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Link to download-</a:t>
            </a:r>
          </a:p>
          <a:p>
            <a:pPr marL="0" indent="0">
              <a:buNone/>
            </a:pPr>
            <a:r>
              <a:rPr lang="en-IN" dirty="0" smtClean="0">
                <a:hlinkClick r:id="rId2"/>
              </a:rPr>
              <a:t>https://www.python.org/downloads/</a:t>
            </a:r>
            <a:endParaRPr lang="en-IN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IN" b="1" dirty="0" smtClean="0"/>
              <a:t>Python versions:</a:t>
            </a:r>
          </a:p>
          <a:p>
            <a:r>
              <a:rPr lang="en-IN" dirty="0" smtClean="0"/>
              <a:t>There are two major Python versions, Python 2 and Python 3. </a:t>
            </a:r>
          </a:p>
          <a:p>
            <a:r>
              <a:rPr lang="en-US" dirty="0" smtClean="0"/>
              <a:t> </a:t>
            </a:r>
            <a:r>
              <a:rPr lang="en-IN" dirty="0" smtClean="0"/>
              <a:t>Python </a:t>
            </a:r>
            <a:r>
              <a:rPr lang="en-IN" dirty="0"/>
              <a:t>3.0 (a.k.a. "Python 3000" or "Py3k") is a </a:t>
            </a:r>
            <a:r>
              <a:rPr lang="en-IN" b="1" dirty="0"/>
              <a:t>new version</a:t>
            </a:r>
            <a:r>
              <a:rPr lang="en-IN" dirty="0"/>
              <a:t> of the language that is </a:t>
            </a:r>
            <a:r>
              <a:rPr lang="en-IN" b="1" dirty="0"/>
              <a:t>incompatible</a:t>
            </a:r>
            <a:r>
              <a:rPr lang="en-IN" dirty="0"/>
              <a:t> with the 2.x line of releases. </a:t>
            </a:r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r>
              <a:rPr lang="en-US" b="1" dirty="0" smtClean="0"/>
              <a:t>Python IDE:</a:t>
            </a:r>
          </a:p>
          <a:p>
            <a:r>
              <a:rPr lang="en-US" dirty="0" err="1" smtClean="0"/>
              <a:t>PyCharm</a:t>
            </a:r>
            <a:r>
              <a:rPr lang="en-US" dirty="0" smtClean="0"/>
              <a:t> (select </a:t>
            </a:r>
            <a:r>
              <a:rPr lang="en-US" b="1" dirty="0" smtClean="0"/>
              <a:t>community</a:t>
            </a:r>
            <a:r>
              <a:rPr lang="en-US" dirty="0" smtClean="0"/>
              <a:t> edition which is free)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IN" dirty="0" smtClean="0">
                <a:hlinkClick r:id="rId3"/>
              </a:rPr>
              <a:t>https://www.jetbrains.com/pycharm/download/#section=windows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8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				Contents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61662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Introduction</a:t>
            </a:r>
          </a:p>
          <a:p>
            <a:r>
              <a:rPr lang="en-US" sz="1800" dirty="0" smtClean="0"/>
              <a:t>Environment Setup</a:t>
            </a:r>
            <a:endParaRPr lang="en-US" sz="1800" dirty="0" smtClean="0"/>
          </a:p>
          <a:p>
            <a:r>
              <a:rPr lang="en-US" sz="1800" dirty="0" smtClean="0"/>
              <a:t>Basic Python Syntax</a:t>
            </a:r>
            <a:endParaRPr lang="en-US" sz="1800" dirty="0" smtClean="0"/>
          </a:p>
          <a:p>
            <a:r>
              <a:rPr lang="en-US" sz="1800" dirty="0" smtClean="0"/>
              <a:t>Variables and Operators</a:t>
            </a:r>
          </a:p>
          <a:p>
            <a:r>
              <a:rPr lang="en-US" sz="1800" dirty="0" smtClean="0"/>
              <a:t>Loops and Decision Making</a:t>
            </a:r>
          </a:p>
          <a:p>
            <a:r>
              <a:rPr lang="en-US" sz="1800" dirty="0" smtClean="0"/>
              <a:t>Numbers and Strings</a:t>
            </a:r>
          </a:p>
          <a:p>
            <a:r>
              <a:rPr lang="en-US" sz="1800" dirty="0" smtClean="0"/>
              <a:t>Built-in Functions</a:t>
            </a:r>
          </a:p>
          <a:p>
            <a:r>
              <a:rPr lang="en-US" sz="1800" dirty="0" smtClean="0"/>
              <a:t>Collections – List,Tuples,Set,Dictionary</a:t>
            </a:r>
          </a:p>
          <a:p>
            <a:r>
              <a:rPr lang="en-US" sz="1800" dirty="0" smtClean="0"/>
              <a:t>Functions and Lambda</a:t>
            </a:r>
          </a:p>
          <a:p>
            <a:r>
              <a:rPr lang="en-US" sz="1800" dirty="0" smtClean="0"/>
              <a:t>Classes , Modules and Packages</a:t>
            </a:r>
          </a:p>
          <a:p>
            <a:r>
              <a:rPr lang="en-US" sz="1800" dirty="0" smtClean="0"/>
              <a:t>Exceptions</a:t>
            </a:r>
          </a:p>
          <a:p>
            <a:r>
              <a:rPr lang="en-US" sz="1800" dirty="0" smtClean="0"/>
              <a:t>Date and Time</a:t>
            </a:r>
          </a:p>
          <a:p>
            <a:r>
              <a:rPr lang="en-US" sz="1800" dirty="0" smtClean="0"/>
              <a:t>Multi-Threading</a:t>
            </a:r>
          </a:p>
          <a:p>
            <a:r>
              <a:rPr lang="en-US" sz="1800" dirty="0" smtClean="0"/>
              <a:t>Files I/O</a:t>
            </a:r>
          </a:p>
          <a:p>
            <a:r>
              <a:rPr lang="en-US" sz="1800" dirty="0" smtClean="0"/>
              <a:t>Access Database</a:t>
            </a:r>
          </a:p>
          <a:p>
            <a:r>
              <a:rPr lang="en-US" sz="2000" dirty="0" smtClean="0"/>
              <a:t>XML Processing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5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Naming Convention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fontAlgn="base"/>
            <a:r>
              <a:rPr lang="en-IN" b="1" dirty="0" err="1"/>
              <a:t>joined_lower</a:t>
            </a:r>
            <a:r>
              <a:rPr lang="en-IN" b="1" dirty="0"/>
              <a:t> </a:t>
            </a:r>
            <a:r>
              <a:rPr lang="en-IN" dirty="0"/>
              <a:t> for functions, methods, attributes, </a:t>
            </a:r>
            <a:r>
              <a:rPr lang="en-IN" dirty="0" smtClean="0"/>
              <a:t>variables</a:t>
            </a:r>
          </a:p>
          <a:p>
            <a:pPr marL="0" indent="0" fontAlgn="base">
              <a:buNone/>
            </a:pPr>
            <a:r>
              <a:rPr lang="en-IN" dirty="0"/>
              <a:t> </a:t>
            </a:r>
            <a:r>
              <a:rPr lang="en-IN" dirty="0" smtClean="0"/>
              <a:t>   e.g. emp_count</a:t>
            </a:r>
          </a:p>
          <a:p>
            <a:pPr marL="0" indent="0" fontAlgn="base">
              <a:buNone/>
            </a:pPr>
            <a:endParaRPr lang="en-IN" dirty="0"/>
          </a:p>
          <a:p>
            <a:pPr fontAlgn="base"/>
            <a:r>
              <a:rPr lang="en-IN" b="1" dirty="0" err="1"/>
              <a:t>joined_lower</a:t>
            </a:r>
            <a:r>
              <a:rPr lang="en-IN" dirty="0"/>
              <a:t> or ALL_CAPS for </a:t>
            </a:r>
            <a:r>
              <a:rPr lang="en-IN" dirty="0" smtClean="0"/>
              <a:t>constants</a:t>
            </a:r>
          </a:p>
          <a:p>
            <a:pPr marL="0" indent="0" fontAlgn="base">
              <a:buNone/>
            </a:pPr>
            <a:r>
              <a:rPr lang="en-IN" dirty="0" smtClean="0"/>
              <a:t>	e.g. emp_count</a:t>
            </a:r>
          </a:p>
          <a:p>
            <a:pPr marL="0" indent="0" fontAlgn="base">
              <a:buNone/>
            </a:pPr>
            <a:endParaRPr lang="en-IN" dirty="0"/>
          </a:p>
          <a:p>
            <a:pPr fontAlgn="base"/>
            <a:r>
              <a:rPr lang="en-IN" b="1" dirty="0" smtClean="0"/>
              <a:t>Caps</a:t>
            </a:r>
            <a:r>
              <a:rPr lang="en-IN" dirty="0"/>
              <a:t> for </a:t>
            </a:r>
            <a:r>
              <a:rPr lang="en-IN" dirty="0" smtClean="0"/>
              <a:t>classes </a:t>
            </a:r>
          </a:p>
          <a:p>
            <a:pPr marL="0" indent="0" fontAlgn="base">
              <a:buNone/>
            </a:pPr>
            <a:r>
              <a:rPr lang="en-IN" dirty="0"/>
              <a:t> </a:t>
            </a:r>
            <a:r>
              <a:rPr lang="en-IN" dirty="0" smtClean="0"/>
              <a:t>   e.g. </a:t>
            </a:r>
            <a:r>
              <a:rPr lang="en-IN" dirty="0" err="1" smtClean="0"/>
              <a:t>Emp</a:t>
            </a:r>
            <a:endParaRPr lang="en-IN" dirty="0" smtClean="0"/>
          </a:p>
          <a:p>
            <a:pPr marL="0" indent="0" fontAlgn="base">
              <a:buNone/>
            </a:pPr>
            <a:endParaRPr lang="en-IN" dirty="0"/>
          </a:p>
          <a:p>
            <a:pPr fontAlgn="base"/>
            <a:r>
              <a:rPr lang="en-IN" b="1" dirty="0" err="1"/>
              <a:t>camelCase</a:t>
            </a:r>
            <a:r>
              <a:rPr lang="en-IN" dirty="0"/>
              <a:t> only to conform to pre-existing conventions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2880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04664"/>
            <a:ext cx="8568952" cy="6264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 smtClean="0"/>
              <a:t>Creating variables:</a:t>
            </a:r>
            <a:endParaRPr lang="en-IN" sz="1600" b="1" dirty="0" smtClean="0"/>
          </a:p>
          <a:p>
            <a:pPr marL="0" indent="0">
              <a:buNone/>
            </a:pPr>
            <a:r>
              <a:rPr lang="en-IN" sz="1600" b="1" dirty="0"/>
              <a:t>a</a:t>
            </a:r>
            <a:r>
              <a:rPr lang="en-IN" sz="1600" b="1" dirty="0" smtClean="0"/>
              <a:t> = 10</a:t>
            </a:r>
            <a:endParaRPr lang="en-IN" sz="1600" b="1" dirty="0"/>
          </a:p>
          <a:p>
            <a:pPr marL="0" indent="0">
              <a:buNone/>
            </a:pPr>
            <a:r>
              <a:rPr lang="en-IN" sz="1600" b="1" dirty="0"/>
              <a:t>c</a:t>
            </a:r>
            <a:r>
              <a:rPr lang="en-IN" sz="1600" b="1" dirty="0" smtClean="0"/>
              <a:t> = 20.1</a:t>
            </a:r>
          </a:p>
          <a:p>
            <a:pPr marL="0" indent="0">
              <a:buNone/>
            </a:pPr>
            <a:r>
              <a:rPr lang="en-US" sz="1600" b="1" dirty="0" smtClean="0"/>
              <a:t>e = ‘hello’</a:t>
            </a:r>
          </a:p>
          <a:p>
            <a:pPr marL="0" indent="0">
              <a:buNone/>
            </a:pPr>
            <a:endParaRPr lang="en-IN" sz="1600" b="1" dirty="0" smtClean="0"/>
          </a:p>
          <a:p>
            <a:pPr marL="0" indent="0">
              <a:buNone/>
            </a:pPr>
            <a:r>
              <a:rPr lang="en-IN" sz="1800" b="1" dirty="0" smtClean="0"/>
              <a:t>Assignments can be done on more than one variable "simultaneously":</a:t>
            </a:r>
          </a:p>
          <a:p>
            <a:pPr marL="0" indent="0">
              <a:buNone/>
            </a:pPr>
            <a:r>
              <a:rPr lang="en-IN" sz="1600" b="1" dirty="0" smtClean="0"/>
              <a:t>e.g.</a:t>
            </a:r>
          </a:p>
          <a:p>
            <a:pPr marL="0" indent="0">
              <a:buNone/>
            </a:pPr>
            <a:r>
              <a:rPr lang="en-IN" sz="1600" b="1" dirty="0" smtClean="0"/>
              <a:t>a, b = 10, 20</a:t>
            </a:r>
          </a:p>
          <a:p>
            <a:pPr marL="0" indent="0">
              <a:buNone/>
            </a:pPr>
            <a:r>
              <a:rPr lang="en-IN" sz="1600" b="1" dirty="0" smtClean="0"/>
              <a:t>print(a + b)</a:t>
            </a:r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r>
              <a:rPr lang="en-IN" sz="1800" b="1" dirty="0" smtClean="0"/>
              <a:t>There are three numeric types in Python:</a:t>
            </a:r>
          </a:p>
          <a:p>
            <a:pPr marL="0" indent="0">
              <a:buNone/>
            </a:pPr>
            <a:r>
              <a:rPr lang="en-IN" sz="1600" b="1" dirty="0" err="1" smtClean="0"/>
              <a:t>int</a:t>
            </a:r>
            <a:r>
              <a:rPr lang="en-IN" sz="1600" b="1" dirty="0" smtClean="0"/>
              <a:t>      </a:t>
            </a:r>
            <a:r>
              <a:rPr lang="en-IN" sz="1600" b="1" dirty="0" err="1" smtClean="0"/>
              <a:t>eg</a:t>
            </a:r>
            <a:r>
              <a:rPr lang="en-IN" sz="1600" b="1" dirty="0" smtClean="0"/>
              <a:t>: x = 15</a:t>
            </a:r>
          </a:p>
          <a:p>
            <a:pPr marL="0" indent="0">
              <a:buNone/>
            </a:pPr>
            <a:r>
              <a:rPr lang="en-IN" sz="1600" b="1" dirty="0" smtClean="0"/>
              <a:t>float    </a:t>
            </a:r>
            <a:r>
              <a:rPr lang="en-IN" sz="1600" b="1" dirty="0" err="1" smtClean="0"/>
              <a:t>eg</a:t>
            </a:r>
            <a:r>
              <a:rPr lang="en-IN" sz="1600" b="1" dirty="0" smtClean="0"/>
              <a:t>: x = 15.2</a:t>
            </a:r>
          </a:p>
          <a:p>
            <a:pPr marL="0" indent="0">
              <a:buNone/>
            </a:pPr>
            <a:r>
              <a:rPr lang="en-IN" sz="1600" b="1" dirty="0" smtClean="0"/>
              <a:t>complex  </a:t>
            </a:r>
            <a:r>
              <a:rPr lang="en-IN" sz="1600" b="1" dirty="0" err="1" smtClean="0"/>
              <a:t>eg</a:t>
            </a:r>
            <a:r>
              <a:rPr lang="en-IN" sz="1600" b="1" dirty="0" smtClean="0"/>
              <a:t>: x = 17j   ( with a "j" as the imaginary part)</a:t>
            </a:r>
          </a:p>
          <a:p>
            <a:pPr marL="0" indent="0">
              <a:buNone/>
            </a:pPr>
            <a:endParaRPr lang="en-IN" sz="1600" b="1" dirty="0" smtClean="0"/>
          </a:p>
          <a:p>
            <a:pPr marL="0" indent="0">
              <a:buNone/>
            </a:pPr>
            <a:r>
              <a:rPr lang="en-IN" sz="2000" b="1" dirty="0" smtClean="0"/>
              <a:t>Integer</a:t>
            </a:r>
            <a:r>
              <a:rPr lang="en-IN" sz="2000" dirty="0" smtClean="0"/>
              <a:t> can be positive or negative and of unlimited length.</a:t>
            </a:r>
          </a:p>
          <a:p>
            <a:pPr marL="0" indent="0">
              <a:buNone/>
            </a:pPr>
            <a:r>
              <a:rPr lang="en-IN" sz="2000" b="1" dirty="0" smtClean="0"/>
              <a:t>Float</a:t>
            </a:r>
            <a:r>
              <a:rPr lang="en-IN" sz="2000" dirty="0" smtClean="0"/>
              <a:t> can be positive or negative containing one or more decimals.</a:t>
            </a:r>
          </a:p>
          <a:p>
            <a:pPr marL="0" indent="0">
              <a:buNone/>
            </a:pPr>
            <a:r>
              <a:rPr lang="en-IN" sz="2000" b="1" dirty="0" smtClean="0"/>
              <a:t>Float</a:t>
            </a:r>
            <a:r>
              <a:rPr lang="en-IN" sz="2000" dirty="0" smtClean="0"/>
              <a:t> can also be scientific numbers with an "e" to indicate the power of 10.</a:t>
            </a:r>
          </a:p>
          <a:p>
            <a:pPr marL="0" indent="0">
              <a:buNone/>
            </a:pPr>
            <a:r>
              <a:rPr lang="en-IN" sz="2000" b="1" dirty="0" smtClean="0"/>
              <a:t>Complex</a:t>
            </a:r>
            <a:r>
              <a:rPr lang="en-IN" sz="2000" dirty="0" smtClean="0"/>
              <a:t> numbers are written with a "j" as the imaginary part</a:t>
            </a: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26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</a:t>
            </a:r>
            <a:r>
              <a:rPr lang="en-US" dirty="0"/>
              <a:t>- </a:t>
            </a:r>
            <a:r>
              <a:rPr lang="en-US" dirty="0" smtClean="0"/>
              <a:t>Casting </a:t>
            </a:r>
            <a:r>
              <a:rPr lang="en-US" dirty="0"/>
              <a:t>Variable Type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9552" y="908720"/>
            <a:ext cx="7931224" cy="1656184"/>
          </a:xfrm>
        </p:spPr>
        <p:txBody>
          <a:bodyPr>
            <a:normAutofit/>
          </a:bodyPr>
          <a:lstStyle/>
          <a:p>
            <a:r>
              <a:rPr lang="en-IN" b="0" dirty="0"/>
              <a:t>Python is an OO language, and as such it uses classes to define data types including its primitive </a:t>
            </a:r>
            <a:r>
              <a:rPr lang="en-IN" b="0" dirty="0" smtClean="0"/>
              <a:t>types.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 err="1"/>
              <a:t>int</a:t>
            </a:r>
            <a:r>
              <a:rPr lang="en-IN" dirty="0"/>
              <a:t>() , float(), </a:t>
            </a:r>
            <a:r>
              <a:rPr lang="en-IN" dirty="0" err="1"/>
              <a:t>str</a:t>
            </a:r>
            <a:r>
              <a:rPr lang="en-IN" dirty="0"/>
              <a:t>()</a:t>
            </a:r>
          </a:p>
          <a:p>
            <a:endParaRPr lang="en-IN" b="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9552" y="2636912"/>
            <a:ext cx="4040188" cy="3633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Integer </a:t>
            </a:r>
            <a:r>
              <a:rPr lang="en-IN" dirty="0"/>
              <a:t>examples:</a:t>
            </a:r>
          </a:p>
          <a:p>
            <a:pPr marL="400050" lvl="1" indent="0">
              <a:buNone/>
            </a:pPr>
            <a:r>
              <a:rPr lang="en-IN" dirty="0"/>
              <a:t>x = </a:t>
            </a:r>
            <a:r>
              <a:rPr lang="en-IN" dirty="0" err="1"/>
              <a:t>int</a:t>
            </a:r>
            <a:r>
              <a:rPr lang="en-IN" dirty="0"/>
              <a:t>(11) </a:t>
            </a:r>
            <a:r>
              <a:rPr lang="en-IN" dirty="0" smtClean="0"/>
              <a:t>           </a:t>
            </a:r>
            <a:r>
              <a:rPr lang="en-IN" sz="1600" i="1" dirty="0" smtClean="0"/>
              <a:t>Output: </a:t>
            </a:r>
            <a:r>
              <a:rPr lang="en-IN" sz="1600" i="1" dirty="0"/>
              <a:t>11</a:t>
            </a:r>
          </a:p>
          <a:p>
            <a:pPr marL="400050" lvl="1" indent="0">
              <a:buNone/>
            </a:pPr>
            <a:r>
              <a:rPr lang="en-IN" dirty="0"/>
              <a:t>y = </a:t>
            </a:r>
            <a:r>
              <a:rPr lang="en-IN" dirty="0" err="1"/>
              <a:t>int</a:t>
            </a:r>
            <a:r>
              <a:rPr lang="en-IN" dirty="0"/>
              <a:t>(24.8</a:t>
            </a:r>
            <a:r>
              <a:rPr lang="en-IN" dirty="0" smtClean="0"/>
              <a:t>)         </a:t>
            </a:r>
            <a:r>
              <a:rPr lang="en-IN" sz="1600" i="1" dirty="0"/>
              <a:t>Output 24</a:t>
            </a:r>
          </a:p>
          <a:p>
            <a:pPr marL="400050" lvl="1" indent="0">
              <a:buNone/>
            </a:pPr>
            <a:r>
              <a:rPr lang="en-IN" dirty="0"/>
              <a:t>z = </a:t>
            </a:r>
            <a:r>
              <a:rPr lang="en-IN" dirty="0" err="1"/>
              <a:t>int</a:t>
            </a:r>
            <a:r>
              <a:rPr lang="en-IN" dirty="0"/>
              <a:t>("2") </a:t>
            </a:r>
            <a:r>
              <a:rPr lang="en-IN" dirty="0" smtClean="0"/>
              <a:t>          </a:t>
            </a:r>
            <a:r>
              <a:rPr lang="en-IN" sz="1600" i="1" dirty="0"/>
              <a:t>Output z 2</a:t>
            </a:r>
          </a:p>
          <a:p>
            <a:endParaRPr lang="en-IN" dirty="0" smtClean="0"/>
          </a:p>
          <a:p>
            <a:pPr marL="400050" lvl="1" indent="0">
              <a:buNone/>
            </a:pPr>
            <a:endParaRPr lang="en-IN" sz="1600" i="1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788024" y="2636912"/>
            <a:ext cx="4041775" cy="395128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Float Example:</a:t>
            </a:r>
          </a:p>
          <a:p>
            <a:pPr marL="400050" lvl="1" indent="0">
              <a:buNone/>
            </a:pPr>
            <a:r>
              <a:rPr lang="en-IN" dirty="0"/>
              <a:t>x = float(15)          </a:t>
            </a:r>
            <a:r>
              <a:rPr lang="en-IN" sz="1600" i="1" dirty="0"/>
              <a:t>Output 15.0</a:t>
            </a:r>
          </a:p>
          <a:p>
            <a:pPr marL="400050" lvl="1" indent="0">
              <a:buNone/>
            </a:pPr>
            <a:r>
              <a:rPr lang="en-IN" dirty="0"/>
              <a:t>y = float(21.8)       </a:t>
            </a:r>
            <a:r>
              <a:rPr lang="en-IN" sz="1600" i="1" dirty="0"/>
              <a:t>Output 21.8</a:t>
            </a:r>
          </a:p>
          <a:p>
            <a:pPr marL="400050" lvl="1" indent="0">
              <a:buNone/>
            </a:pPr>
            <a:r>
              <a:rPr lang="en-IN" dirty="0"/>
              <a:t>z = float("5")         </a:t>
            </a:r>
            <a:r>
              <a:rPr lang="en-IN" sz="1600" i="1" dirty="0"/>
              <a:t>Output 5</a:t>
            </a:r>
          </a:p>
          <a:p>
            <a:pPr marL="400050" lvl="1" indent="0">
              <a:buNone/>
            </a:pPr>
            <a:r>
              <a:rPr lang="en-IN" dirty="0"/>
              <a:t>w = float("1.2")     </a:t>
            </a:r>
            <a:r>
              <a:rPr lang="en-IN" sz="1600" i="1" dirty="0"/>
              <a:t>Output 1.2</a:t>
            </a:r>
          </a:p>
          <a:p>
            <a:pPr marL="400050" lvl="1" indent="0">
              <a:buNone/>
            </a:pPr>
            <a:endParaRPr lang="en-US" sz="1600" i="1" dirty="0"/>
          </a:p>
          <a:p>
            <a:pPr marL="0" indent="0">
              <a:buNone/>
            </a:pPr>
            <a:r>
              <a:rPr lang="en-IN" dirty="0"/>
              <a:t>String Example:</a:t>
            </a:r>
          </a:p>
          <a:p>
            <a:pPr marL="400050" lvl="1" indent="0">
              <a:buNone/>
            </a:pPr>
            <a:r>
              <a:rPr lang="en-IN" dirty="0"/>
              <a:t>x = </a:t>
            </a:r>
            <a:r>
              <a:rPr lang="en-IN" dirty="0" err="1"/>
              <a:t>str</a:t>
            </a:r>
            <a:r>
              <a:rPr lang="en-IN" dirty="0"/>
              <a:t>("a1")       </a:t>
            </a:r>
            <a:r>
              <a:rPr lang="en-IN" sz="1600" i="1" dirty="0"/>
              <a:t>Outp</a:t>
            </a:r>
            <a:r>
              <a:rPr lang="en-IN" dirty="0"/>
              <a:t>ut 's1'</a:t>
            </a:r>
          </a:p>
          <a:p>
            <a:pPr marL="400050" lvl="1" indent="0">
              <a:buNone/>
            </a:pPr>
            <a:r>
              <a:rPr lang="en-IN" dirty="0"/>
              <a:t>y = </a:t>
            </a:r>
            <a:r>
              <a:rPr lang="en-IN" dirty="0" err="1"/>
              <a:t>str</a:t>
            </a:r>
            <a:r>
              <a:rPr lang="en-IN" dirty="0"/>
              <a:t>(21)           </a:t>
            </a:r>
            <a:r>
              <a:rPr lang="en-IN" sz="1600" i="1" dirty="0"/>
              <a:t>Output '21'</a:t>
            </a:r>
          </a:p>
          <a:p>
            <a:pPr marL="400050" lvl="1" indent="0">
              <a:buNone/>
            </a:pPr>
            <a:r>
              <a:rPr lang="en-IN" dirty="0"/>
              <a:t>z = </a:t>
            </a:r>
            <a:r>
              <a:rPr lang="en-IN" dirty="0" err="1"/>
              <a:t>str</a:t>
            </a:r>
            <a:r>
              <a:rPr lang="en-IN" dirty="0"/>
              <a:t>(22.0)        </a:t>
            </a:r>
            <a:r>
              <a:rPr lang="en-IN" sz="1600" i="1" dirty="0"/>
              <a:t>Output "22.0'</a:t>
            </a:r>
          </a:p>
          <a:p>
            <a:pPr marL="400050" lvl="1" indent="0">
              <a:buNone/>
            </a:pPr>
            <a:endParaRPr lang="en-US" sz="16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607</TotalTime>
  <Words>1198</Words>
  <Application>Microsoft Office PowerPoint</Application>
  <PresentationFormat>On-screen Show (4:3)</PresentationFormat>
  <Paragraphs>375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Adjacency</vt:lpstr>
      <vt:lpstr>         Python 3.0 </vt:lpstr>
      <vt:lpstr>Python Introduction</vt:lpstr>
      <vt:lpstr>Python Introduction (contd.)</vt:lpstr>
      <vt:lpstr>Python Introduction (contd.)</vt:lpstr>
      <vt:lpstr>Python Environment Setup</vt:lpstr>
      <vt:lpstr>    Contents</vt:lpstr>
      <vt:lpstr>Python Naming Convention</vt:lpstr>
      <vt:lpstr>Python Variables</vt:lpstr>
      <vt:lpstr>Python - Casting Variable Type</vt:lpstr>
      <vt:lpstr>Python operators</vt:lpstr>
      <vt:lpstr>Arithmetic operators:</vt:lpstr>
      <vt:lpstr>Assignment operators:</vt:lpstr>
      <vt:lpstr>Comparison operators:</vt:lpstr>
      <vt:lpstr>Logical operators:</vt:lpstr>
      <vt:lpstr>Membership operators:</vt:lpstr>
      <vt:lpstr>Arrays And Collections</vt:lpstr>
      <vt:lpstr>Loops And Decision-Making</vt:lpstr>
      <vt:lpstr>Comments And Print</vt:lpstr>
      <vt:lpstr>Defining functions</vt:lpstr>
      <vt:lpstr>Lambda</vt:lpstr>
      <vt:lpstr>Lambda (contd.)</vt:lpstr>
      <vt:lpstr>Built-in Functions</vt:lpstr>
      <vt:lpstr>Built-in Functions (contd.)</vt:lpstr>
      <vt:lpstr>Sample String Built-in Functions  </vt:lpstr>
      <vt:lpstr>String Special Operators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74</cp:revision>
  <dcterms:created xsi:type="dcterms:W3CDTF">2018-09-15T15:55:49Z</dcterms:created>
  <dcterms:modified xsi:type="dcterms:W3CDTF">2018-09-16T15:12:57Z</dcterms:modified>
</cp:coreProperties>
</file>