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1"/>
  </p:notesMasterIdLst>
  <p:sldIdLst>
    <p:sldId id="256" r:id="rId2"/>
    <p:sldId id="286" r:id="rId3"/>
    <p:sldId id="299" r:id="rId4"/>
    <p:sldId id="300" r:id="rId5"/>
    <p:sldId id="266" r:id="rId6"/>
    <p:sldId id="301" r:id="rId7"/>
    <p:sldId id="302" r:id="rId8"/>
    <p:sldId id="304" r:id="rId9"/>
    <p:sldId id="303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5" r:id="rId18"/>
    <p:sldId id="317" r:id="rId19"/>
    <p:sldId id="316" r:id="rId20"/>
    <p:sldId id="326" r:id="rId21"/>
    <p:sldId id="322" r:id="rId22"/>
    <p:sldId id="321" r:id="rId23"/>
    <p:sldId id="328" r:id="rId24"/>
    <p:sldId id="329" r:id="rId25"/>
    <p:sldId id="306" r:id="rId26"/>
    <p:sldId id="323" r:id="rId27"/>
    <p:sldId id="324" r:id="rId28"/>
    <p:sldId id="325" r:id="rId29"/>
    <p:sldId id="32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660"/>
  </p:normalViewPr>
  <p:slideViewPr>
    <p:cSldViewPr>
      <p:cViewPr>
        <p:scale>
          <a:sx n="90" d="100"/>
          <a:sy n="90" d="100"/>
        </p:scale>
        <p:origin x="-78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AFC53-2E44-4490-90E2-CB9990D14E03}" type="datetimeFigureOut">
              <a:rPr lang="en-IN" smtClean="0"/>
              <a:t>26-03-2019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A3F9E-DCAC-4EBB-B05C-F97D90181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60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7412-5E15-439B-8F04-3874C5D66C11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36B2-6DE2-46F0-B854-495DFFA90EF5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C61F-E7B1-448E-A283-6BC4549C5B5F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159E-3500-4A6B-9346-B84FB4255B44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802C-2224-414F-8F2F-547A975C3052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396-6A04-47D3-B5A4-7A6F02F95775}" type="datetime1">
              <a:rPr lang="en-IN" smtClean="0"/>
              <a:t>26-03-2019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3B62-01D6-4A65-9CFA-D237E57E6AA8}" type="datetime1">
              <a:rPr lang="en-IN" smtClean="0"/>
              <a:t>26-03-2019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2748-6DA9-43F0-AE6A-E21F92F10C8A}" type="datetime1">
              <a:rPr lang="en-IN" smtClean="0"/>
              <a:t>26-03-2019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535B-73A1-4C5A-BBDA-B5E2879BBF8C}" type="datetime1">
              <a:rPr lang="en-IN" smtClean="0"/>
              <a:t>26-03-2019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274A-92AF-494D-BC5F-CB727EF382D2}" type="datetime1">
              <a:rPr lang="en-IN" smtClean="0"/>
              <a:t>26-03-2019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ACDF-804A-4356-BCCD-CCDB4317E547}" type="datetime1">
              <a:rPr lang="en-IN" smtClean="0"/>
              <a:t>26-03-2019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1B8A7C7-D76A-4CB6-A544-656803DBA27F}" type="datetime1">
              <a:rPr lang="en-IN" smtClean="0"/>
              <a:t>26-03-2019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api.mongodb.com/python/current/tutorial.html" TargetMode="External"/><Relationship Id="rId2" Type="http://schemas.openxmlformats.org/officeDocument/2006/relationships/hyperlink" Target="https://docs.python.org/3/tutorial/index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484784"/>
            <a:ext cx="7543800" cy="1944215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    Python 3.x</a:t>
            </a:r>
            <a:r>
              <a:rPr lang="en-IN" dirty="0"/>
              <a:t/>
            </a:r>
            <a:br>
              <a:rPr lang="en-IN" dirty="0"/>
            </a:br>
            <a:r>
              <a:rPr lang="en-IN" sz="3200" dirty="0" smtClean="0"/>
              <a:t>                                                      -Advanced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5" y="4005064"/>
            <a:ext cx="8568952" cy="1991072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IN" dirty="0"/>
              <a:t>Python 3.0 final was released on December 3rd, 2008</a:t>
            </a:r>
            <a:r>
              <a:rPr lang="en-IN" dirty="0" smtClean="0"/>
              <a:t>.</a:t>
            </a:r>
          </a:p>
          <a:p>
            <a:pPr fontAlgn="base"/>
            <a:endParaRPr lang="en-IN" dirty="0"/>
          </a:p>
          <a:p>
            <a:pPr fontAlgn="base"/>
            <a:r>
              <a:rPr lang="en-IN" sz="2800" dirty="0"/>
              <a:t>Python 3.0 (a.k.a. "Python 3000" or "Py3k") is a </a:t>
            </a:r>
            <a:r>
              <a:rPr lang="en-IN" sz="2800" b="1" dirty="0"/>
              <a:t>new version</a:t>
            </a:r>
            <a:r>
              <a:rPr lang="en-IN" sz="2800" dirty="0"/>
              <a:t> of the language that is </a:t>
            </a:r>
            <a:r>
              <a:rPr lang="en-IN" sz="2800" b="1" dirty="0"/>
              <a:t>incompatible</a:t>
            </a:r>
            <a:r>
              <a:rPr lang="en-IN" sz="2800" dirty="0"/>
              <a:t> with the 2.x line of releases.</a:t>
            </a:r>
            <a:r>
              <a:rPr lang="en-IN" dirty="0"/>
              <a:t> 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83768" y="6146775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Rosary     /  Sep 16</a:t>
            </a:r>
            <a:r>
              <a:rPr lang="en-US" baseline="30000" dirty="0" smtClean="0"/>
              <a:t>th</a:t>
            </a:r>
            <a:r>
              <a:rPr lang="en-US" dirty="0" smtClean="0"/>
              <a:t> 2018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9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Python – Files I/O Methods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2656"/>
            <a:ext cx="8280920" cy="65253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b="1" dirty="0" smtClean="0"/>
              <a:t> </a:t>
            </a:r>
            <a:r>
              <a:rPr lang="en-IN" sz="1800" b="1" dirty="0"/>
              <a:t>open():</a:t>
            </a:r>
          </a:p>
          <a:p>
            <a:pPr marL="114300" indent="0">
              <a:buNone/>
            </a:pPr>
            <a:r>
              <a:rPr lang="en-IN" sz="1400" b="1" dirty="0" smtClean="0"/>
              <a:t> </a:t>
            </a:r>
            <a:r>
              <a:rPr lang="en-IN" sz="1400" b="1" i="1" dirty="0" smtClean="0"/>
              <a:t>Syntax </a:t>
            </a:r>
            <a:r>
              <a:rPr lang="en-IN" sz="1400" b="1" i="1" dirty="0"/>
              <a:t>: </a:t>
            </a:r>
            <a:r>
              <a:rPr lang="en-IN" sz="1400" b="1" dirty="0" smtClean="0"/>
              <a:t>	    fileObject </a:t>
            </a:r>
            <a:r>
              <a:rPr lang="en-IN" sz="1400" b="1" dirty="0"/>
              <a:t>= open(</a:t>
            </a:r>
            <a:r>
              <a:rPr lang="en-IN" sz="1400" b="1" dirty="0" err="1"/>
              <a:t>file_name</a:t>
            </a:r>
            <a:r>
              <a:rPr lang="en-IN" sz="1400" b="1" dirty="0"/>
              <a:t> [, access_mode][, buffering</a:t>
            </a:r>
            <a:r>
              <a:rPr lang="en-IN" sz="1400" b="1" dirty="0" smtClean="0"/>
              <a:t>]</a:t>
            </a:r>
          </a:p>
          <a:p>
            <a:pPr marL="114300" indent="0">
              <a:buNone/>
            </a:pPr>
            <a:r>
              <a:rPr lang="en-IN" sz="1400" b="1" i="1" dirty="0" err="1"/>
              <a:t>w</a:t>
            </a:r>
            <a:r>
              <a:rPr lang="en-IN" sz="1400" b="1" i="1" dirty="0" err="1" smtClean="0"/>
              <a:t>h</a:t>
            </a:r>
            <a:r>
              <a:rPr lang="en-US" sz="1400" b="1" i="1" dirty="0" smtClean="0"/>
              <a:t>ere-</a:t>
            </a:r>
          </a:p>
          <a:p>
            <a:r>
              <a:rPr lang="en-IN" sz="1400" b="1" dirty="0"/>
              <a:t>access_mode </a:t>
            </a:r>
            <a:r>
              <a:rPr lang="en-IN" sz="1400" b="1" dirty="0" smtClean="0"/>
              <a:t>– </a:t>
            </a:r>
          </a:p>
          <a:p>
            <a:pPr lvl="1"/>
            <a:r>
              <a:rPr lang="en-IN" sz="1400" dirty="0" smtClean="0"/>
              <a:t>The access mode </a:t>
            </a:r>
            <a:r>
              <a:rPr lang="en-IN" sz="1400" dirty="0"/>
              <a:t>determines the mode in which the file </a:t>
            </a:r>
            <a:r>
              <a:rPr lang="en-IN" sz="1400" dirty="0" smtClean="0"/>
              <a:t>to </a:t>
            </a:r>
            <a:r>
              <a:rPr lang="en-IN" sz="1400" dirty="0"/>
              <a:t>be opened, i.e., read, write, append, etc</a:t>
            </a:r>
            <a:r>
              <a:rPr lang="en-IN" sz="1400" b="1" dirty="0"/>
              <a:t>. </a:t>
            </a:r>
            <a:endParaRPr lang="en-IN" sz="1400" b="1" dirty="0" smtClean="0"/>
          </a:p>
          <a:p>
            <a:pPr lvl="1"/>
            <a:r>
              <a:rPr lang="en-IN" sz="1400" dirty="0" smtClean="0"/>
              <a:t>Default </a:t>
            </a:r>
            <a:r>
              <a:rPr lang="en-IN" sz="1400" dirty="0"/>
              <a:t>file access mode is read (r</a:t>
            </a:r>
            <a:r>
              <a:rPr lang="en-IN" sz="1400" dirty="0" smtClean="0"/>
              <a:t>).</a:t>
            </a:r>
            <a:endParaRPr lang="en-IN" sz="1400" dirty="0"/>
          </a:p>
          <a:p>
            <a:r>
              <a:rPr lang="en-IN" sz="1400" b="1" dirty="0"/>
              <a:t>buffering </a:t>
            </a:r>
            <a:r>
              <a:rPr lang="en-IN" sz="1400" b="1" dirty="0" smtClean="0"/>
              <a:t>–</a:t>
            </a:r>
          </a:p>
          <a:p>
            <a:pPr lvl="1"/>
            <a:r>
              <a:rPr lang="en-IN" sz="1400" b="1" dirty="0" smtClean="0"/>
              <a:t>  </a:t>
            </a:r>
            <a:r>
              <a:rPr lang="en-IN" sz="1400" b="1" dirty="0"/>
              <a:t>0 - </a:t>
            </a:r>
            <a:r>
              <a:rPr lang="en-IN" sz="1400" dirty="0"/>
              <a:t>no buffering takes place </a:t>
            </a:r>
          </a:p>
          <a:p>
            <a:pPr lvl="1"/>
            <a:r>
              <a:rPr lang="en-IN" sz="1400" b="1" dirty="0" smtClean="0"/>
              <a:t>  </a:t>
            </a:r>
            <a:r>
              <a:rPr lang="en-IN" sz="1400" b="1" dirty="0"/>
              <a:t>1 </a:t>
            </a:r>
            <a:r>
              <a:rPr lang="en-IN" sz="1400" dirty="0"/>
              <a:t>- line buffering is performed while accessing a file</a:t>
            </a:r>
          </a:p>
          <a:p>
            <a:pPr lvl="1"/>
            <a:r>
              <a:rPr lang="en-IN" sz="1400" b="1" dirty="0" smtClean="0"/>
              <a:t>  </a:t>
            </a:r>
            <a:r>
              <a:rPr lang="en-IN" sz="1400" b="1" dirty="0"/>
              <a:t>greater than 1 - </a:t>
            </a:r>
            <a:r>
              <a:rPr lang="en-IN" sz="1400" dirty="0"/>
              <a:t>then buffering action is performed with the indicated buffer size </a:t>
            </a:r>
          </a:p>
          <a:p>
            <a:pPr lvl="1"/>
            <a:r>
              <a:rPr lang="en-IN" sz="1400" b="1" dirty="0" smtClean="0"/>
              <a:t>  </a:t>
            </a:r>
            <a:r>
              <a:rPr lang="en-IN" sz="1400" b="1" dirty="0"/>
              <a:t>If negative, </a:t>
            </a:r>
            <a:r>
              <a:rPr lang="en-IN" sz="1400" dirty="0"/>
              <a:t>the buffer size is the system default</a:t>
            </a:r>
          </a:p>
          <a:p>
            <a:pPr marL="114300" indent="0">
              <a:buNone/>
            </a:pPr>
            <a:endParaRPr lang="en-IN" sz="1400" b="1" dirty="0" smtClean="0"/>
          </a:p>
          <a:p>
            <a:pPr marL="114300" indent="0">
              <a:buNone/>
            </a:pPr>
            <a:r>
              <a:rPr lang="en-IN" sz="1400" b="1" dirty="0" smtClean="0"/>
              <a:t>Python </a:t>
            </a:r>
            <a:r>
              <a:rPr lang="en-IN" sz="1400" b="1" dirty="0"/>
              <a:t>File </a:t>
            </a:r>
            <a:r>
              <a:rPr lang="en-IN" sz="1400" b="1" dirty="0" smtClean="0"/>
              <a:t>Modes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10</a:t>
            </a:fld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257896"/>
              </p:ext>
            </p:extLst>
          </p:nvPr>
        </p:nvGraphicFramePr>
        <p:xfrm>
          <a:off x="179512" y="3863496"/>
          <a:ext cx="8064896" cy="3021888"/>
        </p:xfrm>
        <a:graphic>
          <a:graphicData uri="http://schemas.openxmlformats.org/drawingml/2006/table">
            <a:tbl>
              <a:tblPr/>
              <a:tblGrid>
                <a:gridCol w="764043"/>
                <a:gridCol w="7300853"/>
              </a:tblGrid>
              <a:tr h="277715"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 smtClean="0">
                          <a:effectLst/>
                        </a:rPr>
                        <a:t>Mode</a:t>
                      </a:r>
                      <a:endParaRPr lang="en-IN" sz="1200" b="1" dirty="0">
                        <a:effectLst/>
                      </a:endParaRPr>
                    </a:p>
                  </a:txBody>
                  <a:tcPr marL="84936" marR="67949" marT="127404" marB="11891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>
                          <a:effectLst/>
                        </a:rPr>
                        <a:t>Description</a:t>
                      </a:r>
                    </a:p>
                  </a:txBody>
                  <a:tcPr marL="84936" marR="67949" marT="127404" marB="11891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</a:tr>
              <a:tr h="218877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'r'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>
                          <a:effectLst/>
                        </a:rPr>
                        <a:t>Open a file for reading. (default)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'w'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Open a file for writing. Creates a new file if it does not exist or truncates the file if it exists.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2447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'x'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Open a file for exclusive creation. If the file already exists, the operation fails.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0236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'a'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Open for appending at the end of the file without truncating it. Creates a new file if it does not exist.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145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't'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Open in text mode. (default)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910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'b'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Open in binary mode.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1162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'+'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Open a file for updating (reading and </a:t>
                      </a:r>
                      <a:r>
                        <a:rPr lang="en-IN" sz="1200" b="1" dirty="0" smtClean="0">
                          <a:effectLst/>
                        </a:rPr>
                        <a:t>writing</a:t>
                      </a:r>
                      <a:r>
                        <a:rPr lang="en-IN" sz="1200" b="1" baseline="0" dirty="0" smtClean="0">
                          <a:effectLst/>
                        </a:rPr>
                        <a:t>   (e.g.: </a:t>
                      </a:r>
                      <a:r>
                        <a:rPr lang="en-I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r+</a:t>
                      </a:r>
                      <a:r>
                        <a:rPr lang="en-IN" sz="18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-   </a:t>
                      </a:r>
                      <a:r>
                        <a:rPr lang="en-IN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Opens a file for both reading and writing.</a:t>
                      </a: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4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2656"/>
            <a:ext cx="8280920" cy="6525344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IN" sz="1900" b="1" dirty="0" smtClean="0"/>
              <a:t>write</a:t>
            </a:r>
            <a:r>
              <a:rPr lang="en-IN" sz="1900" b="1" dirty="0"/>
              <a:t>():</a:t>
            </a:r>
          </a:p>
          <a:p>
            <a:pPr marL="114300" indent="0">
              <a:buNone/>
            </a:pPr>
            <a:r>
              <a:rPr lang="en-IN" sz="1500" i="1" dirty="0"/>
              <a:t>Syntax</a:t>
            </a:r>
            <a:r>
              <a:rPr lang="en-IN" sz="1500" b="1" dirty="0"/>
              <a:t>: </a:t>
            </a:r>
            <a:r>
              <a:rPr lang="en-IN" sz="1700" b="1" dirty="0" err="1"/>
              <a:t>fileObject.write</a:t>
            </a:r>
            <a:r>
              <a:rPr lang="en-IN" sz="1700" b="1" dirty="0"/>
              <a:t>(string)</a:t>
            </a:r>
          </a:p>
          <a:p>
            <a:r>
              <a:rPr lang="en-IN" sz="1500" b="1" dirty="0"/>
              <a:t>method writes any string to an open file</a:t>
            </a:r>
          </a:p>
          <a:p>
            <a:r>
              <a:rPr lang="en-IN" sz="1500" b="1" dirty="0"/>
              <a:t>The write() method does not add a newline character ('\n') to the end of the string</a:t>
            </a:r>
          </a:p>
          <a:p>
            <a:pPr marL="114300" indent="0">
              <a:buNone/>
            </a:pPr>
            <a:endParaRPr lang="en-IN" sz="1400" b="1" dirty="0"/>
          </a:p>
          <a:p>
            <a:pPr marL="114300" indent="0">
              <a:buNone/>
            </a:pPr>
            <a:r>
              <a:rPr lang="en-IN" sz="1900" b="1" dirty="0"/>
              <a:t>read():</a:t>
            </a:r>
          </a:p>
          <a:p>
            <a:pPr marL="114300" indent="0">
              <a:buNone/>
            </a:pPr>
            <a:r>
              <a:rPr lang="en-IN" sz="1500" i="1" dirty="0"/>
              <a:t>Syntax</a:t>
            </a:r>
            <a:r>
              <a:rPr lang="en-IN" sz="1500" b="1" dirty="0"/>
              <a:t>: </a:t>
            </a:r>
            <a:r>
              <a:rPr lang="en-IN" sz="1700" b="1" dirty="0"/>
              <a:t>fileObject.read([count])</a:t>
            </a:r>
          </a:p>
          <a:p>
            <a:pPr marL="114300" indent="0">
              <a:buNone/>
            </a:pPr>
            <a:r>
              <a:rPr lang="en-IN" sz="1500" b="1" i="1" dirty="0"/>
              <a:t>where-</a:t>
            </a:r>
          </a:p>
          <a:p>
            <a:r>
              <a:rPr lang="en-IN" sz="1500" dirty="0"/>
              <a:t>count - number of bytes to be read from the beginning of the file</a:t>
            </a:r>
          </a:p>
          <a:p>
            <a:r>
              <a:rPr lang="en-IN" sz="1500" dirty="0"/>
              <a:t>if count is missing, then it tries to read as much as possible</a:t>
            </a:r>
          </a:p>
          <a:p>
            <a:pPr marL="114300" indent="0">
              <a:buNone/>
            </a:pPr>
            <a:endParaRPr lang="en-IN" sz="1400" dirty="0"/>
          </a:p>
          <a:p>
            <a:pPr marL="114300" indent="0">
              <a:buNone/>
            </a:pPr>
            <a:r>
              <a:rPr lang="en-IN" sz="1900" b="1" dirty="0"/>
              <a:t>File Positions:</a:t>
            </a:r>
          </a:p>
          <a:p>
            <a:pPr marL="114300" indent="0">
              <a:buNone/>
            </a:pPr>
            <a:endParaRPr lang="en-IN" sz="1900" b="1" dirty="0"/>
          </a:p>
          <a:p>
            <a:pPr marL="114300" indent="0">
              <a:buNone/>
            </a:pPr>
            <a:r>
              <a:rPr lang="en-IN" sz="1900" b="1" dirty="0"/>
              <a:t>tell():</a:t>
            </a:r>
          </a:p>
          <a:p>
            <a:r>
              <a:rPr lang="en-IN" sz="1500" b="1" dirty="0"/>
              <a:t>tells you the current position within the file</a:t>
            </a:r>
          </a:p>
          <a:p>
            <a:pPr marL="114300" indent="0">
              <a:buNone/>
            </a:pPr>
            <a:endParaRPr lang="en-IN" sz="1400" b="1" dirty="0"/>
          </a:p>
          <a:p>
            <a:pPr marL="114300" indent="0">
              <a:buNone/>
            </a:pPr>
            <a:r>
              <a:rPr lang="en-IN" sz="1900" b="1" dirty="0"/>
              <a:t>seek()</a:t>
            </a:r>
          </a:p>
          <a:p>
            <a:r>
              <a:rPr lang="en-IN" sz="1500" b="1" dirty="0"/>
              <a:t>changes the current file position</a:t>
            </a:r>
          </a:p>
          <a:p>
            <a:pPr marL="114300" indent="0">
              <a:buNone/>
            </a:pPr>
            <a:endParaRPr lang="en-IN" sz="1500" b="1" dirty="0"/>
          </a:p>
          <a:p>
            <a:pPr marL="114300" indent="0">
              <a:buNone/>
            </a:pPr>
            <a:r>
              <a:rPr lang="en-IN" sz="1500" dirty="0"/>
              <a:t>Syntax</a:t>
            </a:r>
            <a:r>
              <a:rPr lang="en-IN" sz="1500" b="1" dirty="0"/>
              <a:t>:  </a:t>
            </a:r>
            <a:r>
              <a:rPr lang="en-IN" sz="1700" b="1" dirty="0"/>
              <a:t>seek(offset[, from])</a:t>
            </a:r>
          </a:p>
          <a:p>
            <a:r>
              <a:rPr lang="en-IN" sz="1500" b="1" i="1" dirty="0"/>
              <a:t>where-</a:t>
            </a:r>
          </a:p>
          <a:p>
            <a:pPr lvl="1"/>
            <a:r>
              <a:rPr lang="en-IN" sz="1500" b="1" dirty="0"/>
              <a:t> offset - </a:t>
            </a:r>
            <a:r>
              <a:rPr lang="en-IN" sz="1500" dirty="0"/>
              <a:t>the number of bytes to be moved</a:t>
            </a:r>
          </a:p>
          <a:p>
            <a:pPr lvl="1"/>
            <a:r>
              <a:rPr lang="en-IN" sz="1500" b="1" dirty="0"/>
              <a:t> from   - </a:t>
            </a:r>
            <a:r>
              <a:rPr lang="en-IN" sz="1500" dirty="0"/>
              <a:t>the reference position from where the bytes are to be moved</a:t>
            </a:r>
          </a:p>
          <a:p>
            <a:pPr lvl="2"/>
            <a:r>
              <a:rPr lang="en-IN" sz="1500" b="1" dirty="0"/>
              <a:t> </a:t>
            </a:r>
            <a:r>
              <a:rPr lang="en-IN" sz="1500" b="1" i="1" dirty="0"/>
              <a:t>where-</a:t>
            </a:r>
          </a:p>
          <a:p>
            <a:pPr lvl="3"/>
            <a:r>
              <a:rPr lang="en-IN" sz="1500" b="1" dirty="0"/>
              <a:t> 0 - </a:t>
            </a:r>
            <a:r>
              <a:rPr lang="en-IN" sz="1500" dirty="0"/>
              <a:t>the beginning of the file is used as the reference position.</a:t>
            </a:r>
          </a:p>
          <a:p>
            <a:pPr lvl="3"/>
            <a:r>
              <a:rPr lang="en-IN" sz="1500" b="1" dirty="0"/>
              <a:t> 1 - </a:t>
            </a:r>
            <a:r>
              <a:rPr lang="en-IN" sz="1500" dirty="0"/>
              <a:t>the current position is used as the reference position</a:t>
            </a:r>
          </a:p>
          <a:p>
            <a:pPr lvl="3"/>
            <a:r>
              <a:rPr lang="en-IN" sz="1500" b="1" dirty="0"/>
              <a:t> 2 - </a:t>
            </a:r>
            <a:r>
              <a:rPr lang="en-IN" sz="1500" dirty="0"/>
              <a:t>the end of the file would be taken as the reference position</a:t>
            </a:r>
          </a:p>
          <a:p>
            <a:pPr marL="114300" indent="0">
              <a:buNone/>
            </a:pPr>
            <a:r>
              <a:rPr lang="en-IN" sz="1400" b="1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     Python – Files I/O Methods (Contd.)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7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2656"/>
            <a:ext cx="8280920" cy="6525344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IN" sz="1600" b="1" dirty="0"/>
              <a:t>Renaming </a:t>
            </a:r>
            <a:r>
              <a:rPr lang="en-IN" sz="1600" b="1" dirty="0" smtClean="0"/>
              <a:t>File :</a:t>
            </a:r>
            <a:endParaRPr lang="en-IN" sz="1600" b="1" dirty="0"/>
          </a:p>
          <a:p>
            <a:pPr marL="114300" indent="0">
              <a:buNone/>
            </a:pPr>
            <a:r>
              <a:rPr lang="en-IN" sz="1600" dirty="0"/>
              <a:t> Syntax:  </a:t>
            </a:r>
            <a:r>
              <a:rPr lang="en-IN" sz="1600" dirty="0" err="1"/>
              <a:t>os.rename</a:t>
            </a:r>
            <a:r>
              <a:rPr lang="en-IN" sz="1600" dirty="0"/>
              <a:t>(</a:t>
            </a:r>
            <a:r>
              <a:rPr lang="en-IN" sz="1600" dirty="0" err="1"/>
              <a:t>current_file_name</a:t>
            </a:r>
            <a:r>
              <a:rPr lang="en-IN" sz="1600" dirty="0"/>
              <a:t>, </a:t>
            </a:r>
            <a:r>
              <a:rPr lang="en-IN" sz="1600" dirty="0" err="1"/>
              <a:t>new_file_name</a:t>
            </a:r>
            <a:r>
              <a:rPr lang="en-IN" sz="1600" dirty="0" smtClean="0"/>
              <a:t>)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IN" sz="1600" b="1" dirty="0" smtClean="0"/>
              <a:t>Deleting </a:t>
            </a:r>
            <a:r>
              <a:rPr lang="en-IN" sz="1600" b="1" dirty="0"/>
              <a:t>File </a:t>
            </a:r>
            <a:r>
              <a:rPr lang="en-IN" sz="1600" b="1" dirty="0" smtClean="0"/>
              <a:t>:</a:t>
            </a:r>
            <a:endParaRPr lang="en-IN" sz="1600" dirty="0"/>
          </a:p>
          <a:p>
            <a:pPr marL="114300" indent="0">
              <a:buNone/>
            </a:pPr>
            <a:r>
              <a:rPr lang="en-IN" sz="1600" dirty="0" smtClean="0"/>
              <a:t> </a:t>
            </a:r>
            <a:r>
              <a:rPr lang="en-IN" sz="1600" i="1" dirty="0"/>
              <a:t>Syntax : </a:t>
            </a:r>
            <a:r>
              <a:rPr lang="en-IN" sz="1600" dirty="0" smtClean="0"/>
              <a:t>os.remove(</a:t>
            </a:r>
            <a:r>
              <a:rPr lang="en-IN" sz="1600" dirty="0" err="1" smtClean="0"/>
              <a:t>current_file_name</a:t>
            </a:r>
            <a:r>
              <a:rPr lang="en-IN" sz="1600" dirty="0"/>
              <a:t>, </a:t>
            </a:r>
            <a:r>
              <a:rPr lang="en-IN" sz="1600" dirty="0" err="1"/>
              <a:t>new_file_name</a:t>
            </a:r>
            <a:r>
              <a:rPr lang="en-IN" sz="1600" dirty="0"/>
              <a:t>)</a:t>
            </a:r>
          </a:p>
          <a:p>
            <a:pPr marL="114300" indent="0">
              <a:buNone/>
            </a:pPr>
            <a:endParaRPr lang="en-IN" sz="1600" dirty="0"/>
          </a:p>
          <a:p>
            <a:pPr marL="114300" indent="0">
              <a:buNone/>
            </a:pPr>
            <a:r>
              <a:rPr lang="en-IN" sz="1600" b="1" dirty="0" smtClean="0"/>
              <a:t>Directory access</a:t>
            </a:r>
            <a:r>
              <a:rPr lang="en-IN" sz="1600" b="1" dirty="0"/>
              <a:t>:</a:t>
            </a:r>
          </a:p>
          <a:p>
            <a:r>
              <a:rPr lang="en-IN" sz="1600" dirty="0" err="1"/>
              <a:t>os</a:t>
            </a:r>
            <a:r>
              <a:rPr lang="en-IN" sz="1600" dirty="0"/>
              <a:t> module has several methods that help you create, remove, and change </a:t>
            </a:r>
            <a:r>
              <a:rPr lang="en-IN" sz="1600" dirty="0" smtClean="0"/>
              <a:t>directories</a:t>
            </a:r>
          </a:p>
          <a:p>
            <a:r>
              <a:rPr lang="en-IN" sz="1600" dirty="0" err="1" smtClean="0"/>
              <a:t>mkdir</a:t>
            </a:r>
            <a:r>
              <a:rPr lang="en-IN" sz="1600" dirty="0"/>
              <a:t>() - of the </a:t>
            </a:r>
            <a:r>
              <a:rPr lang="en-IN" sz="1600" dirty="0" err="1"/>
              <a:t>os</a:t>
            </a:r>
            <a:r>
              <a:rPr lang="en-IN" sz="1600" dirty="0"/>
              <a:t> module to create directories in the current directory</a:t>
            </a:r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r>
              <a:rPr lang="en-IN" sz="1600" b="1" dirty="0" smtClean="0"/>
              <a:t>Create Directory:</a:t>
            </a:r>
            <a:endParaRPr lang="en-IN" sz="1600" dirty="0"/>
          </a:p>
          <a:p>
            <a:pPr marL="114300" indent="0">
              <a:buNone/>
            </a:pPr>
            <a:r>
              <a:rPr lang="en-IN" sz="1600" i="1" dirty="0"/>
              <a:t>Syntax : </a:t>
            </a:r>
            <a:r>
              <a:rPr lang="en-IN" sz="1600" dirty="0" smtClean="0"/>
              <a:t>os.mkdir</a:t>
            </a:r>
            <a:r>
              <a:rPr lang="en-IN" sz="1600" dirty="0"/>
              <a:t>("mydir")</a:t>
            </a:r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r>
              <a:rPr lang="en-IN" sz="1600" b="1" dirty="0" smtClean="0"/>
              <a:t>Change Directory:</a:t>
            </a:r>
            <a:endParaRPr lang="en-IN" sz="1600" dirty="0"/>
          </a:p>
          <a:p>
            <a:pPr marL="114300" indent="0">
              <a:buNone/>
            </a:pPr>
            <a:r>
              <a:rPr lang="en-IN" sz="1600" dirty="0"/>
              <a:t>chdir() - to change the current directory</a:t>
            </a:r>
          </a:p>
          <a:p>
            <a:pPr marL="114300" indent="0">
              <a:buNone/>
            </a:pPr>
            <a:r>
              <a:rPr lang="en-IN" sz="1600" i="1" dirty="0"/>
              <a:t>Syntax : </a:t>
            </a:r>
            <a:r>
              <a:rPr lang="en-IN" sz="1600" dirty="0" smtClean="0"/>
              <a:t>os.chdir</a:t>
            </a:r>
            <a:r>
              <a:rPr lang="en-IN" sz="1600" dirty="0"/>
              <a:t>("mydir")</a:t>
            </a:r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r>
              <a:rPr lang="en-IN" sz="1600" b="1" dirty="0"/>
              <a:t>current working directory </a:t>
            </a:r>
            <a:r>
              <a:rPr lang="en-IN" sz="1600" b="1" dirty="0" smtClean="0"/>
              <a:t>name:</a:t>
            </a:r>
            <a:endParaRPr lang="en-IN" sz="1600" b="1" dirty="0"/>
          </a:p>
          <a:p>
            <a:pPr marL="114300" indent="0">
              <a:buNone/>
            </a:pPr>
            <a:r>
              <a:rPr lang="en-IN" sz="1600" dirty="0"/>
              <a:t>getcwd() - to get </a:t>
            </a:r>
            <a:r>
              <a:rPr lang="en-IN" sz="1600" dirty="0" smtClean="0"/>
              <a:t>the current working directory name</a:t>
            </a:r>
            <a:endParaRPr lang="en-IN" sz="1600" dirty="0"/>
          </a:p>
          <a:p>
            <a:pPr marL="114300" indent="0">
              <a:buNone/>
            </a:pPr>
            <a:r>
              <a:rPr lang="en-IN" sz="1600" dirty="0"/>
              <a:t>Syntax : os.getcwd</a:t>
            </a:r>
            <a:r>
              <a:rPr lang="en-IN" sz="1600" dirty="0" smtClean="0"/>
              <a:t>()</a:t>
            </a:r>
          </a:p>
          <a:p>
            <a:pPr marL="114300" indent="0">
              <a:buNone/>
            </a:pPr>
            <a:endParaRPr lang="en-IN" sz="1600" dirty="0"/>
          </a:p>
          <a:p>
            <a:pPr marL="114300" indent="0">
              <a:buNone/>
            </a:pPr>
            <a:r>
              <a:rPr lang="en-IN" sz="1600" b="1" dirty="0" smtClean="0"/>
              <a:t>Deleting Directory</a:t>
            </a:r>
            <a:r>
              <a:rPr lang="en-IN" sz="1600" b="1" dirty="0"/>
              <a:t>:</a:t>
            </a:r>
            <a:endParaRPr lang="en-IN" sz="1600" dirty="0"/>
          </a:p>
          <a:p>
            <a:pPr marL="114300" indent="0">
              <a:buNone/>
            </a:pPr>
            <a:r>
              <a:rPr lang="en-IN" sz="1600" dirty="0" err="1" smtClean="0"/>
              <a:t>rmdir</a:t>
            </a:r>
            <a:r>
              <a:rPr lang="en-IN" sz="1600" dirty="0"/>
              <a:t>() - deletes the directory</a:t>
            </a:r>
          </a:p>
          <a:p>
            <a:pPr marL="114300" indent="0">
              <a:buNone/>
            </a:pPr>
            <a:r>
              <a:rPr lang="en-IN" sz="1600" i="1" dirty="0"/>
              <a:t>Syntax </a:t>
            </a:r>
            <a:r>
              <a:rPr lang="en-IN" sz="1600" i="1" dirty="0" smtClean="0"/>
              <a:t>:  </a:t>
            </a:r>
            <a:r>
              <a:rPr lang="en-IN" sz="1600" dirty="0" err="1"/>
              <a:t>os.rmdir</a:t>
            </a:r>
            <a:r>
              <a:rPr lang="en-IN" sz="1600" dirty="0"/>
              <a:t>('</a:t>
            </a:r>
            <a:r>
              <a:rPr lang="en-IN" sz="1600" dirty="0" err="1"/>
              <a:t>mydir</a:t>
            </a:r>
            <a:r>
              <a:rPr lang="en-IN" sz="1600" dirty="0"/>
              <a:t>')</a:t>
            </a:r>
          </a:p>
          <a:p>
            <a:pPr marL="114300" indent="0">
              <a:buNone/>
            </a:pPr>
            <a:endParaRPr lang="en-IN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    Python – Files I/O Methods (Contd.)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27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2656"/>
            <a:ext cx="8280920" cy="65253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 smtClean="0"/>
              <a:t> </a:t>
            </a:r>
          </a:p>
          <a:p>
            <a:r>
              <a:rPr lang="en-US" sz="1800" dirty="0" smtClean="0"/>
              <a:t>Python provides </a:t>
            </a:r>
            <a:r>
              <a:rPr lang="en-IN" sz="1800" dirty="0" smtClean="0"/>
              <a:t>SAX </a:t>
            </a:r>
            <a:r>
              <a:rPr lang="en-IN" sz="1800" dirty="0"/>
              <a:t>and DOM APIs </a:t>
            </a:r>
            <a:r>
              <a:rPr lang="en-IN" sz="1800" dirty="0" smtClean="0"/>
              <a:t>to process XML.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b="1" dirty="0" smtClean="0"/>
              <a:t>A general difference Between SAX and DOM:</a:t>
            </a:r>
          </a:p>
          <a:p>
            <a:pPr marL="114300" indent="0">
              <a:buNone/>
            </a:pPr>
            <a:endParaRPr lang="en-IN" sz="1800" dirty="0"/>
          </a:p>
          <a:p>
            <a:pPr marL="114300" indent="0">
              <a:buNone/>
            </a:pP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    Python – XML Processing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13</a:t>
            </a:fld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942056"/>
              </p:ext>
            </p:extLst>
          </p:nvPr>
        </p:nvGraphicFramePr>
        <p:xfrm>
          <a:off x="251520" y="1700808"/>
          <a:ext cx="7992888" cy="428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4320480"/>
              </a:tblGrid>
              <a:tr h="187712"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 Object Model (DOM) API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</a:t>
                      </a:r>
                      <a:r>
                        <a:rPr lang="en-I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API for XML (SAX)</a:t>
                      </a:r>
                      <a:r>
                        <a:rPr lang="en-I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0" dirty="0" smtClean="0">
                          <a:latin typeface="Arial" pitchFamily="34" charset="0"/>
                          <a:cs typeface="Arial" pitchFamily="34" charset="0"/>
                        </a:rPr>
                        <a:t>Tree model parser (Tree of nodes)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 smtClean="0">
                          <a:latin typeface="Arial" pitchFamily="34" charset="0"/>
                          <a:cs typeface="Arial" pitchFamily="34" charset="0"/>
                        </a:rPr>
                        <a:t>Event based parser (Sequence of events)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4216">
                <a:tc>
                  <a:txBody>
                    <a:bodyPr/>
                    <a:lstStyle/>
                    <a:p>
                      <a:r>
                        <a:rPr lang="en-IN" sz="1600" b="0" dirty="0" smtClean="0">
                          <a:latin typeface="Arial" pitchFamily="34" charset="0"/>
                          <a:cs typeface="Arial" pitchFamily="34" charset="0"/>
                        </a:rPr>
                        <a:t>Loads the file into the memory and then parse- the file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 smtClean="0">
                          <a:latin typeface="Arial" pitchFamily="34" charset="0"/>
                          <a:cs typeface="Arial" pitchFamily="34" charset="0"/>
                        </a:rPr>
                        <a:t>SAX parses the file as it reads it, i.e. parses node by node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0" dirty="0" smtClean="0">
                          <a:latin typeface="Arial" pitchFamily="34" charset="0"/>
                          <a:cs typeface="Arial" pitchFamily="34" charset="0"/>
                        </a:rPr>
                        <a:t>Has memory constraints since it loads the whole XML file before parsing.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 smtClean="0">
                          <a:latin typeface="Arial" pitchFamily="34" charset="0"/>
                          <a:cs typeface="Arial" pitchFamily="34" charset="0"/>
                        </a:rPr>
                        <a:t>No memory constraints as it does not store the XML content in the memory.</a:t>
                      </a:r>
                    </a:p>
                    <a:p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0" dirty="0" smtClean="0">
                          <a:latin typeface="Arial" pitchFamily="34" charset="0"/>
                          <a:cs typeface="Arial" pitchFamily="34" charset="0"/>
                        </a:rPr>
                        <a:t>DOM is read and write (can insert or delete nodes)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 smtClean="0">
                          <a:latin typeface="Arial" pitchFamily="34" charset="0"/>
                          <a:cs typeface="Arial" pitchFamily="34" charset="0"/>
                        </a:rPr>
                        <a:t>SAX is read only i.e. can’t insert or delete the node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Used when XML content is small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Used when XML content is large</a:t>
                      </a:r>
                      <a:endParaRPr lang="en-IN" sz="1600" b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25368">
                <a:tc>
                  <a:txBody>
                    <a:bodyPr/>
                    <a:lstStyle/>
                    <a:p>
                      <a:r>
                        <a:rPr lang="en-IN" sz="1600" b="0" dirty="0" smtClean="0">
                          <a:latin typeface="Arial" pitchFamily="34" charset="0"/>
                          <a:cs typeface="Arial" pitchFamily="34" charset="0"/>
                        </a:rPr>
                        <a:t>Backward and forward navigation possible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 smtClean="0">
                          <a:latin typeface="Arial" pitchFamily="34" charset="0"/>
                          <a:cs typeface="Arial" pitchFamily="34" charset="0"/>
                        </a:rPr>
                        <a:t>Backward navigation not</a:t>
                      </a:r>
                      <a:r>
                        <a:rPr lang="en-IN" sz="1600" b="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600" b="0" dirty="0" smtClean="0">
                          <a:latin typeface="Arial" pitchFamily="34" charset="0"/>
                          <a:cs typeface="Arial" pitchFamily="34" charset="0"/>
                        </a:rPr>
                        <a:t>possible, as it reads the XML file from top to bottom</a:t>
                      </a:r>
                    </a:p>
                    <a:p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0" dirty="0" smtClean="0">
                          <a:latin typeface="Arial" pitchFamily="34" charset="0"/>
                          <a:cs typeface="Arial" pitchFamily="34" charset="0"/>
                        </a:rPr>
                        <a:t>Slower at run time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 smtClean="0">
                          <a:latin typeface="Arial" pitchFamily="34" charset="0"/>
                          <a:cs typeface="Arial" pitchFamily="34" charset="0"/>
                        </a:rPr>
                        <a:t>Faster at run time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17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8460432" cy="65253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XML Processing Using SAX API:</a:t>
            </a:r>
          </a:p>
          <a:p>
            <a:pPr marL="114300" indent="0"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SAX is for event-driven XML parsing. 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We have to create own ContentHandler by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subclassing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b="1" dirty="0" err="1" smtClean="0">
                <a:latin typeface="Arial" pitchFamily="34" charset="0"/>
                <a:cs typeface="Arial" pitchFamily="34" charset="0"/>
              </a:rPr>
              <a:t>xml.sax.</a:t>
            </a:r>
            <a:r>
              <a:rPr lang="en-IN" sz="1600" b="1" i="1" dirty="0" err="1" smtClean="0">
                <a:latin typeface="Arial" pitchFamily="34" charset="0"/>
                <a:cs typeface="Arial" pitchFamily="34" charset="0"/>
              </a:rPr>
              <a:t>ContentHandle</a:t>
            </a:r>
            <a:r>
              <a:rPr lang="en-IN" sz="1600" b="1" dirty="0" err="1" smtClean="0">
                <a:latin typeface="Arial" pitchFamily="34" charset="0"/>
                <a:cs typeface="Arial" pitchFamily="34" charset="0"/>
              </a:rPr>
              <a:t>r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ContentHandler handles XML tags and attributes</a:t>
            </a:r>
          </a:p>
          <a:p>
            <a:pPr marL="114300" indent="0">
              <a:buNone/>
            </a:pP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SAX API defines four kinds of handlers: </a:t>
            </a:r>
          </a:p>
          <a:p>
            <a:pPr lvl="1"/>
            <a:r>
              <a:rPr lang="en-IN" sz="1600" dirty="0">
                <a:latin typeface="Arial" pitchFamily="34" charset="0"/>
                <a:cs typeface="Arial" pitchFamily="34" charset="0"/>
              </a:rPr>
              <a:t>content handlers  (</a:t>
            </a:r>
            <a:r>
              <a:rPr lang="en-IN" sz="1600" b="1" dirty="0" err="1">
                <a:latin typeface="Arial" pitchFamily="34" charset="0"/>
                <a:cs typeface="Arial" pitchFamily="34" charset="0"/>
              </a:rPr>
              <a:t>xml.sax.handler.ContentHandle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IN" sz="1600" dirty="0">
                <a:latin typeface="Arial" pitchFamily="34" charset="0"/>
                <a:cs typeface="Arial" pitchFamily="34" charset="0"/>
              </a:rPr>
              <a:t>DTD handlers  (</a:t>
            </a:r>
            <a:r>
              <a:rPr lang="en-IN" sz="1600" b="1" dirty="0" err="1">
                <a:latin typeface="Arial" pitchFamily="34" charset="0"/>
                <a:cs typeface="Arial" pitchFamily="34" charset="0"/>
              </a:rPr>
              <a:t>xml.sax.handler.DTDHandler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IN" sz="1600" dirty="0">
                <a:latin typeface="Arial" pitchFamily="34" charset="0"/>
                <a:cs typeface="Arial" pitchFamily="34" charset="0"/>
              </a:rPr>
              <a:t>entity handlers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IN" sz="1600" b="1" dirty="0" err="1">
                <a:latin typeface="Arial" pitchFamily="34" charset="0"/>
                <a:cs typeface="Arial" pitchFamily="34" charset="0"/>
              </a:rPr>
              <a:t>xml.sax.handler.EntityResolver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IN" sz="1600" dirty="0" smtClean="0">
                <a:latin typeface="Arial" pitchFamily="34" charset="0"/>
                <a:cs typeface="Arial" pitchFamily="34" charset="0"/>
              </a:rPr>
              <a:t>error resolvers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(class </a:t>
            </a:r>
            <a:r>
              <a:rPr lang="en-IN" sz="1600" b="1" dirty="0" err="1">
                <a:latin typeface="Arial" pitchFamily="34" charset="0"/>
                <a:cs typeface="Arial" pitchFamily="34" charset="0"/>
              </a:rPr>
              <a:t>xml.sax.handler.ErrorHandler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114300" indent="0">
              <a:buNone/>
            </a:pP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ContentHandler class: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ContentHandler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has several methods called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by the parser on the appropriate events in the input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document.</a:t>
            </a:r>
          </a:p>
          <a:p>
            <a:pPr marL="114300" indent="0">
              <a:buNone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Following are few important methods in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ContentHandler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class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-</a:t>
            </a: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b="1" dirty="0" err="1">
                <a:latin typeface="Arial" pitchFamily="34" charset="0"/>
                <a:cs typeface="Arial" pitchFamily="34" charset="0"/>
              </a:rPr>
              <a:t>startDocument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() - Receive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notification of the beginning of a document.</a:t>
            </a:r>
          </a:p>
          <a:p>
            <a:r>
              <a:rPr lang="en-IN" sz="1600" b="1" dirty="0" err="1">
                <a:latin typeface="Arial" pitchFamily="34" charset="0"/>
                <a:cs typeface="Arial" pitchFamily="34" charset="0"/>
              </a:rPr>
              <a:t>endDocument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-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Receive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notification of the end of a document.</a:t>
            </a:r>
          </a:p>
          <a:p>
            <a:r>
              <a:rPr lang="en-IN" sz="1600" b="1" dirty="0" err="1">
                <a:latin typeface="Arial" pitchFamily="34" charset="0"/>
                <a:cs typeface="Arial" pitchFamily="34" charset="0"/>
              </a:rPr>
              <a:t>startElement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IN" sz="1600" b="1" i="1" dirty="0">
                <a:latin typeface="Arial" pitchFamily="34" charset="0"/>
                <a:cs typeface="Arial" pitchFamily="34" charset="0"/>
              </a:rPr>
              <a:t>name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, </a:t>
            </a:r>
            <a:r>
              <a:rPr lang="en-IN" sz="1600" i="1" dirty="0" err="1">
                <a:latin typeface="Arial" pitchFamily="34" charset="0"/>
                <a:cs typeface="Arial" pitchFamily="34" charset="0"/>
              </a:rPr>
              <a:t>attrs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-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Signals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the start of an element in non-namespace mode.</a:t>
            </a:r>
          </a:p>
          <a:p>
            <a:r>
              <a:rPr lang="en-IN" sz="1600" b="1" dirty="0" err="1">
                <a:latin typeface="Arial" pitchFamily="34" charset="0"/>
                <a:cs typeface="Arial" pitchFamily="34" charset="0"/>
              </a:rPr>
              <a:t>endElement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name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-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Signals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the end of an element in non-namespace mode.</a:t>
            </a:r>
          </a:p>
          <a:p>
            <a:r>
              <a:rPr lang="en-IN" sz="1600" b="1" dirty="0" smtClean="0">
                <a:latin typeface="Arial" pitchFamily="34" charset="0"/>
                <a:cs typeface="Arial" pitchFamily="34" charset="0"/>
              </a:rPr>
              <a:t>characters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content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-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Receive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notification of character data.</a:t>
            </a:r>
          </a:p>
          <a:p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    Python – XML Processing (Contd.)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14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6" y="332803"/>
            <a:ext cx="8460432" cy="65253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1" dirty="0" smtClean="0"/>
              <a:t>XML Processing Using SAX API (Contd.):</a:t>
            </a:r>
          </a:p>
          <a:p>
            <a:r>
              <a:rPr lang="en-IN" sz="1800" dirty="0"/>
              <a:t>The ContentHandler is called at the start and end of each XML element. </a:t>
            </a:r>
          </a:p>
          <a:p>
            <a:r>
              <a:rPr lang="en-IN" sz="1800" dirty="0"/>
              <a:t>If the parser is not in namespace mode, the methods </a:t>
            </a:r>
            <a:r>
              <a:rPr lang="en-IN" sz="1800" dirty="0" err="1"/>
              <a:t>startElement</a:t>
            </a:r>
            <a:r>
              <a:rPr lang="en-IN" sz="1800" dirty="0"/>
              <a:t>(tag, attributes) and </a:t>
            </a:r>
            <a:r>
              <a:rPr lang="en-IN" sz="1800" dirty="0" err="1"/>
              <a:t>endElement</a:t>
            </a:r>
            <a:r>
              <a:rPr lang="en-IN" sz="1800" dirty="0"/>
              <a:t>(tag) are called; </a:t>
            </a:r>
          </a:p>
          <a:p>
            <a:r>
              <a:rPr lang="en-IN" sz="1800" dirty="0"/>
              <a:t>If the parser is </a:t>
            </a:r>
            <a:r>
              <a:rPr lang="en-IN" sz="1800" dirty="0" smtClean="0"/>
              <a:t>in </a:t>
            </a:r>
            <a:r>
              <a:rPr lang="en-IN" sz="1800" dirty="0"/>
              <a:t>namespace mode, the corresponding methods </a:t>
            </a:r>
            <a:r>
              <a:rPr lang="en-IN" sz="1800" dirty="0" err="1"/>
              <a:t>startElementNS</a:t>
            </a:r>
            <a:r>
              <a:rPr lang="en-IN" sz="1800" dirty="0"/>
              <a:t> and endElementNS are called</a:t>
            </a:r>
            <a:r>
              <a:rPr lang="en-IN" sz="1800" dirty="0" smtClean="0"/>
              <a:t>.</a:t>
            </a:r>
          </a:p>
          <a:p>
            <a:pPr marL="114300" indent="0">
              <a:buNone/>
            </a:pPr>
            <a:endParaRPr lang="en-US" sz="1800" b="1" dirty="0" smtClean="0"/>
          </a:p>
          <a:p>
            <a:pPr marL="114300" indent="0">
              <a:buNone/>
            </a:pPr>
            <a:r>
              <a:rPr lang="en-US" sz="1800" b="1" dirty="0" smtClean="0"/>
              <a:t>Methods to create SAX Parser and Parse XML:</a:t>
            </a:r>
          </a:p>
          <a:p>
            <a:r>
              <a:rPr lang="en-IN" sz="1800" b="1" dirty="0" err="1"/>
              <a:t>make_parser</a:t>
            </a:r>
            <a:r>
              <a:rPr lang="en-IN" sz="1800" b="1" dirty="0"/>
              <a:t> </a:t>
            </a:r>
            <a:r>
              <a:rPr lang="en-IN" sz="1800" b="1" dirty="0" smtClean="0"/>
              <a:t>():</a:t>
            </a:r>
          </a:p>
          <a:p>
            <a:pPr lvl="1"/>
            <a:r>
              <a:rPr lang="en-IN" sz="1600" dirty="0" smtClean="0"/>
              <a:t>It</a:t>
            </a:r>
            <a:r>
              <a:rPr lang="en-IN" sz="1600" dirty="0"/>
              <a:t> creates a new parser </a:t>
            </a:r>
            <a:r>
              <a:rPr lang="en-IN" sz="1600" dirty="0" smtClean="0"/>
              <a:t>object.</a:t>
            </a:r>
          </a:p>
          <a:p>
            <a:pPr lvl="1"/>
            <a:r>
              <a:rPr lang="en-IN" sz="1600" b="1" dirty="0" smtClean="0"/>
              <a:t>Syntax:   xml.sax.</a:t>
            </a:r>
            <a:r>
              <a:rPr lang="en-IN" sz="1600" dirty="0" smtClean="0"/>
              <a:t>make_parser</a:t>
            </a:r>
            <a:r>
              <a:rPr lang="en-IN" sz="1600" b="1" dirty="0" smtClean="0"/>
              <a:t>()</a:t>
            </a:r>
            <a:endParaRPr lang="en-IN" sz="1600" b="1" dirty="0"/>
          </a:p>
          <a:p>
            <a:endParaRPr lang="en-US" sz="1800" b="1" dirty="0" smtClean="0"/>
          </a:p>
          <a:p>
            <a:r>
              <a:rPr lang="en-IN" sz="1800" b="1" dirty="0" smtClean="0"/>
              <a:t>parse():</a:t>
            </a:r>
          </a:p>
          <a:p>
            <a:pPr lvl="1"/>
            <a:r>
              <a:rPr lang="en-US" sz="1600" dirty="0" smtClean="0"/>
              <a:t>To </a:t>
            </a:r>
            <a:r>
              <a:rPr lang="en-IN" sz="1600" dirty="0"/>
              <a:t> to parse </a:t>
            </a:r>
            <a:r>
              <a:rPr lang="en-IN" sz="1600" dirty="0" smtClean="0"/>
              <a:t>a XML document</a:t>
            </a:r>
          </a:p>
          <a:p>
            <a:pPr lvl="1"/>
            <a:r>
              <a:rPr lang="en-US" sz="1600" b="1" dirty="0" smtClean="0"/>
              <a:t>Syntax</a:t>
            </a:r>
            <a:r>
              <a:rPr lang="en-US" sz="1600" dirty="0" smtClean="0"/>
              <a:t>:   </a:t>
            </a:r>
            <a:r>
              <a:rPr lang="en-IN" sz="1600" dirty="0"/>
              <a:t>xml.sax.p</a:t>
            </a:r>
            <a:r>
              <a:rPr lang="en-IN" sz="1600" b="1" dirty="0"/>
              <a:t>arse</a:t>
            </a:r>
            <a:r>
              <a:rPr lang="en-IN" sz="1600" dirty="0"/>
              <a:t>( xmlfile, </a:t>
            </a:r>
            <a:r>
              <a:rPr lang="en-IN" sz="1600" dirty="0" err="1"/>
              <a:t>contenthandler</a:t>
            </a:r>
            <a:r>
              <a:rPr lang="en-IN" sz="1600" dirty="0"/>
              <a:t>[, </a:t>
            </a:r>
            <a:r>
              <a:rPr lang="en-IN" sz="1600" dirty="0" err="1"/>
              <a:t>errorhandler</a:t>
            </a:r>
            <a:r>
              <a:rPr lang="en-IN" sz="1600" dirty="0"/>
              <a:t>])</a:t>
            </a:r>
          </a:p>
          <a:p>
            <a:pPr marL="114300" indent="0">
              <a:buNone/>
            </a:pPr>
            <a:endParaRPr lang="en-US" sz="1800" b="1" dirty="0" smtClean="0"/>
          </a:p>
          <a:p>
            <a:pPr marL="114300" indent="0">
              <a:buNone/>
            </a:pPr>
            <a:r>
              <a:rPr lang="en-US" sz="1800" b="1" dirty="0" smtClean="0"/>
              <a:t>Steps:</a:t>
            </a:r>
          </a:p>
          <a:p>
            <a:r>
              <a:rPr lang="en-IN" sz="1800" dirty="0"/>
              <a:t>Subclass xml.sax.ContentHandler to create our own </a:t>
            </a:r>
            <a:r>
              <a:rPr lang="en-IN" sz="1800" dirty="0" smtClean="0"/>
              <a:t>handler</a:t>
            </a:r>
          </a:p>
          <a:p>
            <a:r>
              <a:rPr lang="en-IN" sz="1800" dirty="0"/>
              <a:t>Override xml.sax.ContentHandler methods - </a:t>
            </a:r>
            <a:r>
              <a:rPr lang="en-IN" sz="1800" dirty="0" smtClean="0"/>
              <a:t>startDocument,endDocument,characters</a:t>
            </a:r>
          </a:p>
          <a:p>
            <a:r>
              <a:rPr lang="en-US" sz="1800" dirty="0"/>
              <a:t>C</a:t>
            </a:r>
            <a:r>
              <a:rPr lang="en-US" sz="1800" dirty="0" smtClean="0"/>
              <a:t>reate </a:t>
            </a:r>
            <a:r>
              <a:rPr lang="en-US" sz="1800" dirty="0"/>
              <a:t>SAX Parser and Parse XML</a:t>
            </a:r>
            <a:endParaRPr lang="en-IN" sz="1800" dirty="0"/>
          </a:p>
          <a:p>
            <a:endParaRPr lang="en-US" sz="1800" dirty="0"/>
          </a:p>
          <a:p>
            <a:pPr marL="114300" indent="0">
              <a:buNone/>
            </a:pP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    Python – XML Processing (Contd.)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9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6" y="332803"/>
            <a:ext cx="8460432" cy="65253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1800" b="1" dirty="0" smtClean="0"/>
          </a:p>
          <a:p>
            <a:pPr marL="114300" indent="0">
              <a:buNone/>
            </a:pPr>
            <a:r>
              <a:rPr lang="en-US" sz="1800" b="1" dirty="0" smtClean="0"/>
              <a:t>XML Processing Using DOM API :</a:t>
            </a:r>
          </a:p>
          <a:p>
            <a:r>
              <a:rPr lang="en-IN" sz="1800" dirty="0"/>
              <a:t>A DOM implementation presents an XML document as a tree </a:t>
            </a:r>
            <a:r>
              <a:rPr lang="en-IN" sz="1800" dirty="0" smtClean="0"/>
              <a:t>structure</a:t>
            </a:r>
          </a:p>
          <a:p>
            <a:r>
              <a:rPr lang="en-IN" sz="1800" dirty="0"/>
              <a:t>The DOM is extremely useful for random-access applications</a:t>
            </a:r>
            <a:r>
              <a:rPr lang="en-IN" sz="1800" dirty="0" smtClean="0"/>
              <a:t>.</a:t>
            </a:r>
          </a:p>
          <a:p>
            <a:pPr marL="114300" indent="0">
              <a:buNone/>
            </a:pPr>
            <a:endParaRPr lang="en-US" sz="1800" b="1" dirty="0" smtClean="0"/>
          </a:p>
          <a:p>
            <a:pPr marL="114300" indent="0">
              <a:buNone/>
            </a:pPr>
            <a:r>
              <a:rPr lang="en-US" sz="1800" b="1" dirty="0" smtClean="0"/>
              <a:t>DOM XML Parse with </a:t>
            </a:r>
            <a:r>
              <a:rPr lang="en-IN" sz="1800" b="1" dirty="0" err="1"/>
              <a:t>minidom</a:t>
            </a:r>
            <a:r>
              <a:rPr lang="en-US" sz="1800" b="1" dirty="0" smtClean="0"/>
              <a:t>:</a:t>
            </a:r>
          </a:p>
          <a:p>
            <a:pPr marL="114300" indent="0"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objectName</a:t>
            </a:r>
            <a:r>
              <a:rPr lang="en-IN" sz="1800" dirty="0" smtClean="0"/>
              <a:t> = </a:t>
            </a:r>
            <a:r>
              <a:rPr lang="en-IN" sz="1800" dirty="0" err="1"/>
              <a:t>xml.dom.minidom.parse</a:t>
            </a:r>
            <a:r>
              <a:rPr lang="en-IN" sz="1800" dirty="0" smtClean="0"/>
              <a:t>(“xml file name")</a:t>
            </a:r>
          </a:p>
          <a:p>
            <a:pPr marL="114300" indent="0">
              <a:buNone/>
            </a:pPr>
            <a:endParaRPr lang="en-US" sz="1800" b="1" dirty="0" smtClean="0"/>
          </a:p>
          <a:p>
            <a:endParaRPr lang="en-US" sz="1800" dirty="0"/>
          </a:p>
          <a:p>
            <a:pPr marL="114300" indent="0">
              <a:buNone/>
            </a:pPr>
            <a:r>
              <a:rPr lang="en-US" sz="1800" dirty="0" smtClean="0"/>
              <a:t> </a:t>
            </a:r>
          </a:p>
          <a:p>
            <a:pPr marL="114300" indent="0">
              <a:buNone/>
            </a:pP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    Python – XML Processing (Contd.)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1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6" y="332803"/>
            <a:ext cx="8460432" cy="65253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1" dirty="0" smtClean="0"/>
              <a:t>JSON Processing  Methods in ‘</a:t>
            </a:r>
            <a:r>
              <a:rPr lang="en-US" sz="1800" b="1" dirty="0" err="1" smtClean="0"/>
              <a:t>json</a:t>
            </a:r>
            <a:r>
              <a:rPr lang="en-US" sz="1800" b="1" dirty="0" smtClean="0"/>
              <a:t>’ module:</a:t>
            </a:r>
          </a:p>
          <a:p>
            <a:r>
              <a:rPr lang="en-IN" sz="1600" dirty="0" err="1" smtClean="0"/>
              <a:t>json.dumps</a:t>
            </a:r>
            <a:r>
              <a:rPr lang="en-IN" sz="1600" dirty="0" smtClean="0"/>
              <a:t>()  </a:t>
            </a:r>
            <a:r>
              <a:rPr lang="en-IN" sz="1600" dirty="0"/>
              <a:t>-  Convert Python object (e.g.: </a:t>
            </a:r>
            <a:r>
              <a:rPr lang="en-IN" sz="1600" dirty="0" err="1"/>
              <a:t>Dict</a:t>
            </a:r>
            <a:r>
              <a:rPr lang="en-IN" sz="1600" dirty="0"/>
              <a:t>) to a JSON </a:t>
            </a:r>
            <a:r>
              <a:rPr lang="en-IN" sz="1600" dirty="0" smtClean="0"/>
              <a:t>string</a:t>
            </a:r>
          </a:p>
          <a:p>
            <a:r>
              <a:rPr lang="en-IN" sz="1600" dirty="0" err="1"/>
              <a:t>json.loads</a:t>
            </a:r>
            <a:r>
              <a:rPr lang="en-IN" sz="1600" dirty="0"/>
              <a:t>()  -  Convert from JSON to Python </a:t>
            </a:r>
            <a:r>
              <a:rPr lang="en-IN" sz="1600" dirty="0" smtClean="0"/>
              <a:t>dictionary</a:t>
            </a:r>
          </a:p>
          <a:p>
            <a:pPr marL="114300" indent="0">
              <a:buNone/>
            </a:pPr>
            <a:endParaRPr lang="en-IN" sz="1600" dirty="0" smtClean="0"/>
          </a:p>
          <a:p>
            <a:r>
              <a:rPr lang="en-IN" sz="1600" dirty="0" err="1"/>
              <a:t>json.dump</a:t>
            </a:r>
            <a:r>
              <a:rPr lang="en-IN" sz="1600" dirty="0"/>
              <a:t>()  - To write the JSON (in the form of Python </a:t>
            </a:r>
            <a:r>
              <a:rPr lang="en-IN" sz="1600" dirty="0" err="1"/>
              <a:t>Dict</a:t>
            </a:r>
            <a:r>
              <a:rPr lang="en-IN" sz="1600" dirty="0"/>
              <a:t>) to the output </a:t>
            </a:r>
            <a:r>
              <a:rPr lang="en-IN" sz="1600" dirty="0" smtClean="0"/>
              <a:t>file. </a:t>
            </a:r>
            <a:r>
              <a:rPr lang="en-IN" sz="1600" dirty="0"/>
              <a:t>It transforms </a:t>
            </a:r>
            <a:r>
              <a:rPr lang="en-IN" sz="1600" dirty="0" smtClean="0"/>
              <a:t>Python </a:t>
            </a:r>
            <a:r>
              <a:rPr lang="en-IN" sz="1600" dirty="0" err="1"/>
              <a:t>Dict</a:t>
            </a:r>
            <a:r>
              <a:rPr lang="en-IN" sz="1600" dirty="0"/>
              <a:t> object into the serialized JSON string</a:t>
            </a:r>
            <a:r>
              <a:rPr lang="en-IN" sz="1600" dirty="0" smtClean="0"/>
              <a:t>.</a:t>
            </a:r>
            <a:endParaRPr lang="en-IN" sz="1600" dirty="0" smtClean="0"/>
          </a:p>
          <a:p>
            <a:r>
              <a:rPr lang="en-IN" sz="1600" dirty="0" err="1" smtClean="0"/>
              <a:t>json.load</a:t>
            </a:r>
            <a:r>
              <a:rPr lang="en-IN" sz="1600" dirty="0"/>
              <a:t>() -  It reads the string from the file, parses the JSON data and populates as a Python </a:t>
            </a:r>
            <a:r>
              <a:rPr lang="en-IN" sz="1600" dirty="0" err="1" smtClean="0"/>
              <a:t>Dict</a:t>
            </a:r>
            <a:r>
              <a:rPr lang="en-IN" sz="1600" dirty="0" smtClean="0"/>
              <a:t> object.</a:t>
            </a:r>
          </a:p>
          <a:p>
            <a:pPr marL="114300" indent="0">
              <a:buNone/>
            </a:pPr>
            <a:endParaRPr lang="en-IN" sz="1600" dirty="0" smtClean="0"/>
          </a:p>
          <a:p>
            <a:pPr marL="114300" indent="0">
              <a:buNone/>
            </a:pPr>
            <a:r>
              <a:rPr lang="en-IN" sz="1600" b="1" dirty="0" smtClean="0"/>
              <a:t>When we convert </a:t>
            </a:r>
            <a:r>
              <a:rPr lang="en-IN" sz="1600" b="1" dirty="0"/>
              <a:t>from Python to JSON, Python objects are converted into the JSON </a:t>
            </a:r>
            <a:r>
              <a:rPr lang="en-IN" sz="1600" b="1" dirty="0" smtClean="0"/>
              <a:t>equivalent</a:t>
            </a:r>
            <a:endParaRPr lang="en-US" sz="1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    Python – JSON Processing  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17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427184"/>
              </p:ext>
            </p:extLst>
          </p:nvPr>
        </p:nvGraphicFramePr>
        <p:xfrm>
          <a:off x="395536" y="3284984"/>
          <a:ext cx="4064000" cy="347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</a:rPr>
                        <a:t>Python</a:t>
                      </a: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</a:rPr>
                        <a:t>JSON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err="1">
                          <a:effectLst/>
                        </a:rPr>
                        <a:t>dict</a:t>
                      </a:r>
                      <a:endParaRPr lang="en-IN" sz="1400" dirty="0">
                        <a:effectLst/>
                      </a:endParaRP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Object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list</a:t>
                      </a: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Array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tuple</a:t>
                      </a: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Array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err="1">
                          <a:effectLst/>
                        </a:rPr>
                        <a:t>str</a:t>
                      </a:r>
                      <a:endParaRPr lang="en-IN" sz="1400" dirty="0">
                        <a:effectLst/>
                      </a:endParaRP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String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err="1">
                          <a:effectLst/>
                        </a:rPr>
                        <a:t>int</a:t>
                      </a:r>
                      <a:endParaRPr lang="en-IN" sz="1400" dirty="0">
                        <a:effectLst/>
                      </a:endParaRP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Number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float</a:t>
                      </a: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Number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True</a:t>
                      </a: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true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False</a:t>
                      </a: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false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None</a:t>
                      </a: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null</a:t>
                      </a:r>
                    </a:p>
                  </a:txBody>
                  <a:tcPr marL="67137" marR="67137" marT="67137" marB="6713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4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6" y="908720"/>
            <a:ext cx="8460432" cy="594942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800" dirty="0" err="1" smtClean="0"/>
              <a:t>MongoDB</a:t>
            </a:r>
            <a:r>
              <a:rPr lang="en-IN" sz="1800" dirty="0"/>
              <a:t> </a:t>
            </a:r>
            <a:r>
              <a:rPr lang="en-IN" sz="1800" dirty="0" smtClean="0"/>
              <a:t> is one of the </a:t>
            </a:r>
            <a:r>
              <a:rPr lang="en-IN" sz="1800" dirty="0" err="1" smtClean="0"/>
              <a:t>NoSQL</a:t>
            </a:r>
            <a:r>
              <a:rPr lang="en-IN" sz="1800" dirty="0"/>
              <a:t> </a:t>
            </a:r>
            <a:r>
              <a:rPr lang="en-IN" sz="1800" dirty="0" smtClean="0"/>
              <a:t>database.</a:t>
            </a:r>
            <a:endParaRPr lang="en-IN" sz="1800" dirty="0"/>
          </a:p>
          <a:p>
            <a:pPr marL="114300" indent="0">
              <a:buNone/>
            </a:pPr>
            <a:endParaRPr lang="en-IN" sz="1800" b="1" dirty="0" smtClean="0"/>
          </a:p>
          <a:p>
            <a:pPr marL="114300" indent="0">
              <a:buNone/>
            </a:pPr>
            <a:r>
              <a:rPr lang="en-IN" sz="1600" b="1" dirty="0" smtClean="0"/>
              <a:t>Comparing SQL and </a:t>
            </a:r>
            <a:r>
              <a:rPr lang="en-IN" sz="1600" b="1" dirty="0" err="1" smtClean="0"/>
              <a:t>NoSQL</a:t>
            </a:r>
            <a:r>
              <a:rPr lang="en-IN" sz="1600" b="1" dirty="0" smtClean="0"/>
              <a:t> Databases:</a:t>
            </a:r>
            <a:endParaRPr lang="en-IN" sz="1600" b="1" dirty="0"/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60648"/>
            <a:ext cx="3168352" cy="360040"/>
          </a:xfrm>
        </p:spPr>
        <p:txBody>
          <a:bodyPr/>
          <a:lstStyle/>
          <a:p>
            <a:r>
              <a:rPr lang="en-US" sz="2000" b="1" dirty="0" smtClean="0"/>
              <a:t> </a:t>
            </a:r>
            <a:r>
              <a:rPr lang="en-US" sz="2000" b="1" dirty="0" err="1" smtClean="0"/>
              <a:t>MongoDB</a:t>
            </a:r>
            <a:r>
              <a:rPr lang="en-US" sz="2000" b="1" dirty="0" smtClean="0"/>
              <a:t>  Basics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18</a:t>
            </a:fld>
            <a:endParaRPr lang="en-IN"/>
          </a:p>
        </p:txBody>
      </p:sp>
      <p:pic>
        <p:nvPicPr>
          <p:cNvPr id="1026" name="Picture 2" descr="Image result for sql table vs nosql j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839"/>
            <a:ext cx="1996584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8391525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33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6" y="548679"/>
            <a:ext cx="8460432" cy="612068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IN" sz="2000" b="1" dirty="0" smtClean="0"/>
          </a:p>
          <a:p>
            <a:pPr marL="114300" indent="0">
              <a:buNone/>
            </a:pPr>
            <a:r>
              <a:rPr lang="en-IN" sz="2000" b="1" dirty="0" smtClean="0"/>
              <a:t>Differences </a:t>
            </a:r>
            <a:r>
              <a:rPr lang="en-IN" sz="2000" b="1" dirty="0"/>
              <a:t>between </a:t>
            </a:r>
            <a:r>
              <a:rPr lang="en-IN" sz="2000" b="1" dirty="0" smtClean="0"/>
              <a:t>SQL (Table) and </a:t>
            </a:r>
            <a:r>
              <a:rPr lang="en-IN" sz="2000" b="1" dirty="0" err="1" smtClean="0"/>
              <a:t>NoSQL</a:t>
            </a:r>
            <a:r>
              <a:rPr lang="en-IN" sz="2000" b="1" dirty="0" smtClean="0"/>
              <a:t> (JSON) schema </a:t>
            </a:r>
            <a:r>
              <a:rPr lang="en-IN" sz="2000" b="1" dirty="0"/>
              <a:t>design:</a:t>
            </a:r>
          </a:p>
          <a:p>
            <a:pPr marL="114300" indent="0" fontAlgn="base">
              <a:buNone/>
            </a:pPr>
            <a:endParaRPr lang="en-IN" sz="2900" dirty="0"/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 smtClean="0"/>
              <a:t> </a:t>
            </a:r>
          </a:p>
          <a:p>
            <a:pPr marL="114300" indent="0">
              <a:buNone/>
            </a:pPr>
            <a:r>
              <a:rPr lang="en-IN" sz="1800" dirty="0" smtClean="0"/>
              <a:t> </a:t>
            </a: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360040"/>
          </a:xfrm>
        </p:spPr>
        <p:txBody>
          <a:bodyPr/>
          <a:lstStyle/>
          <a:p>
            <a:r>
              <a:rPr lang="en-US" sz="2000" b="1" dirty="0" smtClean="0"/>
              <a:t> 			</a:t>
            </a:r>
            <a:r>
              <a:rPr lang="en-US" sz="2000" b="1" dirty="0" err="1" smtClean="0"/>
              <a:t>MongoDB</a:t>
            </a:r>
            <a:r>
              <a:rPr lang="en-US" sz="2000" b="1" dirty="0" smtClean="0"/>
              <a:t> </a:t>
            </a:r>
            <a:r>
              <a:rPr lang="en-US" sz="2000" b="1" dirty="0"/>
              <a:t>Basics  (contd.)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19</a:t>
            </a:fld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25" y="2204864"/>
            <a:ext cx="7776864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919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				Contents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56886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1400" dirty="0" smtClean="0"/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Multi-Threading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Files I/O</a:t>
            </a: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Accessing SQL (Oracle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Accessing NoSQL (MongoDB)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XML Processing (DOM &amp; SAX)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JSON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Processing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6" y="548679"/>
            <a:ext cx="8460432" cy="6120681"/>
          </a:xfrm>
        </p:spPr>
        <p:txBody>
          <a:bodyPr>
            <a:normAutofit fontScale="70000" lnSpcReduction="20000"/>
          </a:bodyPr>
          <a:lstStyle/>
          <a:p>
            <a:pPr marL="114300" indent="0" fontAlgn="base">
              <a:buNone/>
            </a:pPr>
            <a:r>
              <a:rPr lang="en-IN" sz="2600" b="1" dirty="0" err="1" smtClean="0"/>
              <a:t>MongoDB</a:t>
            </a:r>
            <a:r>
              <a:rPr lang="en-IN" sz="2600" b="1" dirty="0" smtClean="0"/>
              <a:t> Features:</a:t>
            </a:r>
          </a:p>
          <a:p>
            <a:pPr marL="114300" indent="0" fontAlgn="base">
              <a:buNone/>
            </a:pPr>
            <a:endParaRPr lang="en-IN" sz="2900" dirty="0"/>
          </a:p>
          <a:p>
            <a:pPr fontAlgn="base"/>
            <a:r>
              <a:rPr lang="en-IN" dirty="0" err="1"/>
              <a:t>MongoDB</a:t>
            </a:r>
            <a:r>
              <a:rPr lang="en-IN" dirty="0"/>
              <a:t> is a NQSQL database.</a:t>
            </a:r>
          </a:p>
          <a:p>
            <a:pPr fontAlgn="base"/>
            <a:r>
              <a:rPr lang="en-IN" dirty="0"/>
              <a:t>It is a document oriented database </a:t>
            </a:r>
          </a:p>
          <a:p>
            <a:pPr fontAlgn="base"/>
            <a:r>
              <a:rPr lang="en-IN" dirty="0" smtClean="0"/>
              <a:t>It </a:t>
            </a:r>
            <a:r>
              <a:rPr lang="en-IN" dirty="0"/>
              <a:t>stores data in </a:t>
            </a:r>
            <a:r>
              <a:rPr lang="en-IN" b="1" dirty="0"/>
              <a:t>collections</a:t>
            </a:r>
            <a:r>
              <a:rPr lang="en-IN" dirty="0"/>
              <a:t> (like </a:t>
            </a:r>
            <a:r>
              <a:rPr lang="en-IN" b="1" dirty="0"/>
              <a:t>Tables</a:t>
            </a:r>
            <a:r>
              <a:rPr lang="en-IN" dirty="0"/>
              <a:t> in a RDBMS)  made out of individual </a:t>
            </a:r>
            <a:r>
              <a:rPr lang="en-IN" b="1" dirty="0"/>
              <a:t>documents</a:t>
            </a:r>
            <a:r>
              <a:rPr lang="en-IN" dirty="0"/>
              <a:t> (like </a:t>
            </a:r>
            <a:r>
              <a:rPr lang="en-IN" b="1" dirty="0"/>
              <a:t>Rows</a:t>
            </a:r>
            <a:r>
              <a:rPr lang="en-IN" dirty="0"/>
              <a:t> in a RDBMS) .</a:t>
            </a:r>
          </a:p>
          <a:p>
            <a:pPr fontAlgn="base"/>
            <a:r>
              <a:rPr lang="en-IN" dirty="0"/>
              <a:t>It uses JSON documents  (called </a:t>
            </a:r>
            <a:r>
              <a:rPr lang="en-IN" b="1" dirty="0"/>
              <a:t>BSON</a:t>
            </a:r>
            <a:r>
              <a:rPr lang="en-IN" dirty="0"/>
              <a:t>) to store data  </a:t>
            </a:r>
          </a:p>
          <a:p>
            <a:pPr fontAlgn="base"/>
            <a:r>
              <a:rPr lang="en-IN" dirty="0"/>
              <a:t>BSON (short for Bin­ary JSON ) is a binary representation of JSON document and built specifically for </a:t>
            </a:r>
            <a:r>
              <a:rPr lang="en-IN" dirty="0" err="1"/>
              <a:t>MongoDB</a:t>
            </a:r>
            <a:r>
              <a:rPr lang="en-IN" dirty="0"/>
              <a:t>.</a:t>
            </a:r>
          </a:p>
          <a:p>
            <a:pPr fontAlgn="base"/>
            <a:r>
              <a:rPr lang="en-IN" dirty="0"/>
              <a:t>A </a:t>
            </a:r>
            <a:r>
              <a:rPr lang="en-IN" dirty="0" err="1"/>
              <a:t>MongoDB</a:t>
            </a:r>
            <a:r>
              <a:rPr lang="en-IN" dirty="0"/>
              <a:t>  database is broken up into a series of BSON files on disk, with increasing size up to 2GB</a:t>
            </a:r>
          </a:p>
          <a:p>
            <a:pPr fontAlgn="base"/>
            <a:r>
              <a:rPr lang="en-US" dirty="0"/>
              <a:t>Each  document  (called as Row in RDBMS) in </a:t>
            </a:r>
            <a:r>
              <a:rPr lang="en-IN" dirty="0" err="1"/>
              <a:t>MongoDB</a:t>
            </a:r>
            <a:r>
              <a:rPr lang="en-IN" dirty="0"/>
              <a:t> has unique “‘_id” field</a:t>
            </a:r>
          </a:p>
          <a:p>
            <a:pPr fontAlgn="base"/>
            <a:r>
              <a:rPr lang="en-IN" dirty="0"/>
              <a:t>If an '_id' field is not provided, then </a:t>
            </a:r>
            <a:r>
              <a:rPr lang="en-IN" dirty="0" err="1"/>
              <a:t>MongoDB</a:t>
            </a:r>
            <a:r>
              <a:rPr lang="en-IN" dirty="0"/>
              <a:t> will create an '_id' field and assign a unique _id for each document(s)</a:t>
            </a:r>
          </a:p>
          <a:p>
            <a:pPr marL="114300" indent="0" fontAlgn="base">
              <a:buNone/>
            </a:pPr>
            <a:endParaRPr lang="en-IN" sz="2900" dirty="0"/>
          </a:p>
          <a:p>
            <a:pPr marL="114300" indent="0" fontAlgn="base">
              <a:buNone/>
            </a:pPr>
            <a:r>
              <a:rPr lang="en-US" sz="2100" b="1" dirty="0" err="1"/>
              <a:t>MongoDB</a:t>
            </a:r>
            <a:r>
              <a:rPr lang="en-US" sz="2100" b="1" dirty="0"/>
              <a:t>  Connection URL</a:t>
            </a:r>
            <a:r>
              <a:rPr lang="en-US" sz="2100" dirty="0"/>
              <a:t>:  http://&lt;host&gt;:27017/</a:t>
            </a:r>
          </a:p>
          <a:p>
            <a:pPr marL="114300" indent="0" fontAlgn="base">
              <a:buNone/>
            </a:pPr>
            <a:endParaRPr lang="en-IN" sz="2900" dirty="0"/>
          </a:p>
          <a:p>
            <a:pPr marL="114300" indent="0" fontAlgn="base">
              <a:buNone/>
            </a:pPr>
            <a:r>
              <a:rPr lang="en-IN" sz="2100" b="1" dirty="0"/>
              <a:t>MonoDB Data-Types: </a:t>
            </a:r>
          </a:p>
          <a:p>
            <a:pPr marL="114300" indent="0" fontAlgn="base">
              <a:buNone/>
            </a:pPr>
            <a:r>
              <a:rPr lang="en-IN" sz="2100" dirty="0"/>
              <a:t>String,Integer,Boolean,Double,Min/Max, Keys, Arrays, Object, Null, Symbol, Date</a:t>
            </a:r>
          </a:p>
          <a:p>
            <a:pPr marL="114300" indent="0" fontAlgn="base">
              <a:buNone/>
            </a:pPr>
            <a:endParaRPr lang="en-IN" sz="2900" dirty="0"/>
          </a:p>
          <a:p>
            <a:pPr marL="114300" indent="0" fontAlgn="base">
              <a:buNone/>
            </a:pPr>
            <a:endParaRPr lang="en-IN" sz="2600" b="1" dirty="0"/>
          </a:p>
          <a:p>
            <a:pPr marL="114300" indent="0" fontAlgn="base">
              <a:buNone/>
            </a:pPr>
            <a:endParaRPr lang="en-IN" sz="1800" dirty="0"/>
          </a:p>
          <a:p>
            <a:endParaRPr lang="en-US" sz="1800" dirty="0"/>
          </a:p>
          <a:p>
            <a:pPr marL="114300" indent="0">
              <a:buNone/>
            </a:pPr>
            <a:r>
              <a:rPr lang="en-US" sz="1800" dirty="0" smtClean="0"/>
              <a:t> </a:t>
            </a:r>
          </a:p>
          <a:p>
            <a:pPr marL="114300" indent="0">
              <a:buNone/>
            </a:pP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360040"/>
          </a:xfrm>
        </p:spPr>
        <p:txBody>
          <a:bodyPr/>
          <a:lstStyle/>
          <a:p>
            <a:r>
              <a:rPr lang="en-US" sz="2000" b="1" dirty="0" smtClean="0"/>
              <a:t> 			</a:t>
            </a:r>
            <a:r>
              <a:rPr lang="en-US" sz="2000" b="1" dirty="0" err="1" smtClean="0"/>
              <a:t>MongoDB</a:t>
            </a:r>
            <a:r>
              <a:rPr lang="en-US" sz="2000" b="1" dirty="0" smtClean="0"/>
              <a:t> </a:t>
            </a:r>
            <a:r>
              <a:rPr lang="en-US" sz="2000" b="1" dirty="0"/>
              <a:t>Basics  (contd.)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04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6" y="548679"/>
            <a:ext cx="8460432" cy="630946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r>
              <a:rPr lang="en-US" sz="1800" dirty="0" smtClean="0"/>
              <a:t> </a:t>
            </a:r>
            <a:r>
              <a:rPr lang="en-IN" sz="1800" b="1" dirty="0"/>
              <a:t>Comparing </a:t>
            </a:r>
            <a:r>
              <a:rPr lang="en-IN" sz="1800" b="1" dirty="0" err="1"/>
              <a:t>MongoDB</a:t>
            </a:r>
            <a:r>
              <a:rPr lang="en-IN" sz="1800" b="1" dirty="0"/>
              <a:t> and RDBMS Objects</a:t>
            </a:r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620000" cy="360040"/>
          </a:xfrm>
        </p:spPr>
        <p:txBody>
          <a:bodyPr/>
          <a:lstStyle/>
          <a:p>
            <a:r>
              <a:rPr lang="en-US" sz="2000" b="1" dirty="0" smtClean="0"/>
              <a:t> MongoDB Basics (contd.)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21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071356"/>
              </p:ext>
            </p:extLst>
          </p:nvPr>
        </p:nvGraphicFramePr>
        <p:xfrm>
          <a:off x="251520" y="1268760"/>
          <a:ext cx="7920880" cy="4145280"/>
        </p:xfrm>
        <a:graphic>
          <a:graphicData uri="http://schemas.openxmlformats.org/drawingml/2006/table">
            <a:tbl>
              <a:tblPr/>
              <a:tblGrid>
                <a:gridCol w="2016224"/>
                <a:gridCol w="5904656"/>
              </a:tblGrid>
              <a:tr h="119256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1" dirty="0" smtClean="0">
                          <a:effectLst/>
                        </a:rPr>
                        <a:t>          RDBMS (SQL)</a:t>
                      </a:r>
                      <a:endParaRPr lang="en-IN" sz="1600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dirty="0" err="1" smtClean="0">
                          <a:effectLst/>
                        </a:rPr>
                        <a:t>MongoDB</a:t>
                      </a:r>
                      <a:r>
                        <a:rPr lang="en-IN" sz="1600" b="1" dirty="0" smtClean="0">
                          <a:effectLst/>
                        </a:rPr>
                        <a:t> (NoSQL)</a:t>
                      </a:r>
                      <a:endParaRPr lang="en-IN" sz="1600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Database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Database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Table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Collection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Tuple/Row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Document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column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Field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Table Join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Embedded Documents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Primary Key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Primary Key (Default </a:t>
                      </a:r>
                      <a:r>
                        <a:rPr lang="en-IN" sz="1600" dirty="0" smtClean="0">
                          <a:effectLst/>
                        </a:rPr>
                        <a:t>key</a:t>
                      </a:r>
                      <a:r>
                        <a:rPr lang="en-IN" sz="1600" baseline="0" dirty="0" smtClean="0">
                          <a:effectLst/>
                        </a:rPr>
                        <a:t> </a:t>
                      </a:r>
                      <a:r>
                        <a:rPr lang="en-IN" sz="1600" b="1" i="1" baseline="0" dirty="0" smtClean="0">
                          <a:effectLst/>
                        </a:rPr>
                        <a:t> </a:t>
                      </a:r>
                      <a:r>
                        <a:rPr lang="en-IN" sz="1600" b="1" i="1" dirty="0" smtClean="0">
                          <a:effectLst/>
                        </a:rPr>
                        <a:t>_id  </a:t>
                      </a:r>
                      <a:r>
                        <a:rPr lang="en-IN" sz="1600" dirty="0">
                          <a:effectLst/>
                        </a:rPr>
                        <a:t>is provided by </a:t>
                      </a:r>
                      <a:r>
                        <a:rPr lang="en-IN" sz="1600" dirty="0" err="1" smtClean="0">
                          <a:effectLst/>
                        </a:rPr>
                        <a:t>MongoDB</a:t>
                      </a:r>
                      <a:r>
                        <a:rPr lang="en-IN" sz="1600" dirty="0" smtClean="0">
                          <a:effectLst/>
                        </a:rPr>
                        <a:t>)</a:t>
                      </a:r>
                    </a:p>
                    <a:p>
                      <a:pPr algn="l" fontAlgn="base"/>
                      <a:endParaRPr lang="en-IN" sz="16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 smtClean="0">
                          <a:effectLst/>
                        </a:rPr>
                        <a:t>Partition</a:t>
                      </a:r>
                      <a:endParaRPr lang="en-IN" sz="16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Sharding</a:t>
                      </a:r>
                      <a:r>
                        <a:rPr lang="en-I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.</a:t>
                      </a:r>
                    </a:p>
                    <a:p>
                      <a:pPr algn="l" fontAlgn="base"/>
                      <a:endParaRPr lang="en-IN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/>
                      <a:r>
                        <a:rPr lang="en-IN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Sharding</a:t>
                      </a:r>
                      <a:r>
                        <a:rPr lang="en-I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a type of database partitioning that separates very large databases the into smaller, faster, more easily managed parts called data shards. The word shard means a small part of a whole.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/>
                      <a:endParaRPr lang="en-IN" sz="16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4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360040"/>
          </a:xfrm>
        </p:spPr>
        <p:txBody>
          <a:bodyPr/>
          <a:lstStyle/>
          <a:p>
            <a:r>
              <a:rPr lang="en-US" sz="2000" b="1" dirty="0" smtClean="0"/>
              <a:t>                       PYTHON - </a:t>
            </a:r>
            <a:r>
              <a:rPr lang="en-IN" sz="2000" b="1" dirty="0"/>
              <a:t>Accessing </a:t>
            </a:r>
            <a:r>
              <a:rPr lang="en-US" sz="2000" b="1" dirty="0" err="1" smtClean="0"/>
              <a:t>MongoDB</a:t>
            </a:r>
            <a:r>
              <a:rPr lang="en-US" sz="2000" b="1" dirty="0" smtClean="0"/>
              <a:t>  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8604448" cy="626469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1800" b="1" dirty="0" smtClean="0"/>
              <a:t>Accessing </a:t>
            </a:r>
            <a:r>
              <a:rPr lang="en-IN" sz="1800" b="1" dirty="0" err="1" smtClean="0"/>
              <a:t>MongoDB</a:t>
            </a:r>
            <a:r>
              <a:rPr lang="en-IN" sz="1800" b="1" dirty="0" smtClean="0"/>
              <a:t> With Python:</a:t>
            </a:r>
          </a:p>
          <a:p>
            <a:r>
              <a:rPr lang="en-IN" sz="1600" dirty="0"/>
              <a:t>In this </a:t>
            </a:r>
            <a:r>
              <a:rPr lang="en-IN" sz="1600" dirty="0" smtClean="0"/>
              <a:t>demo we </a:t>
            </a:r>
            <a:r>
              <a:rPr lang="en-IN" sz="1600" dirty="0"/>
              <a:t>will use the </a:t>
            </a:r>
            <a:r>
              <a:rPr lang="en-IN" sz="1600" b="1" dirty="0" err="1"/>
              <a:t>MongoDB</a:t>
            </a:r>
            <a:r>
              <a:rPr lang="en-IN" sz="1600" b="1" dirty="0"/>
              <a:t> driver "</a:t>
            </a:r>
            <a:r>
              <a:rPr lang="en-IN" sz="1600" b="1" dirty="0" smtClean="0"/>
              <a:t>PyMongo“</a:t>
            </a:r>
          </a:p>
          <a:p>
            <a:r>
              <a:rPr lang="en-IN" sz="1600" dirty="0" smtClean="0"/>
              <a:t>We can use </a:t>
            </a:r>
            <a:r>
              <a:rPr lang="en-IN" sz="1600" dirty="0"/>
              <a:t>PIP to install "</a:t>
            </a:r>
            <a:r>
              <a:rPr lang="en-IN" sz="1600" dirty="0" smtClean="0"/>
              <a:t>PyMongo“ driver</a:t>
            </a:r>
            <a:endParaRPr lang="en-IN" sz="1600" b="1" dirty="0"/>
          </a:p>
          <a:p>
            <a:pPr marL="114300" indent="0">
              <a:buNone/>
            </a:pPr>
            <a:r>
              <a:rPr lang="en-US" sz="1600" b="1" dirty="0" smtClean="0"/>
              <a:t>	E.g.:   </a:t>
            </a:r>
            <a:r>
              <a:rPr lang="en-IN" sz="1600" dirty="0" smtClean="0"/>
              <a:t>C:\Python\Python36-32\Scripts&gt; </a:t>
            </a:r>
            <a:r>
              <a:rPr lang="en-IN" sz="1600" b="1" dirty="0" smtClean="0"/>
              <a:t>python </a:t>
            </a:r>
            <a:r>
              <a:rPr lang="en-IN" sz="1600" b="1" dirty="0"/>
              <a:t>-m pip install </a:t>
            </a:r>
            <a:r>
              <a:rPr lang="en-IN" sz="1600" b="1" dirty="0" smtClean="0"/>
              <a:t>pymongo</a:t>
            </a:r>
          </a:p>
          <a:p>
            <a:pPr marL="114300" indent="0">
              <a:buNone/>
            </a:pPr>
            <a:endParaRPr lang="en-US" sz="1600" b="1" dirty="0" smtClean="0"/>
          </a:p>
          <a:p>
            <a:pPr marL="114300" indent="0">
              <a:buNone/>
            </a:pPr>
            <a:r>
              <a:rPr lang="en-US" sz="1800" b="1" dirty="0" smtClean="0"/>
              <a:t>Sample Code:</a:t>
            </a:r>
            <a:endParaRPr lang="en-IN" sz="1800" b="1" dirty="0"/>
          </a:p>
          <a:p>
            <a:pPr marL="114300" indent="0">
              <a:buNone/>
            </a:pPr>
            <a:r>
              <a:rPr lang="en-IN" sz="1600" b="1" dirty="0" smtClean="0"/>
              <a:t>try</a:t>
            </a:r>
            <a:r>
              <a:rPr lang="en-IN" sz="1600" b="1" dirty="0"/>
              <a:t>: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i="1" dirty="0"/>
              <a:t>     </a:t>
            </a:r>
            <a:r>
              <a:rPr lang="en-IN" sz="1600" i="1" dirty="0" smtClean="0"/>
              <a:t> # Step1: we create </a:t>
            </a:r>
            <a:r>
              <a:rPr lang="en-IN" sz="1600" i="1" dirty="0"/>
              <a:t>a </a:t>
            </a:r>
            <a:r>
              <a:rPr lang="en-IN" sz="1600" i="1" dirty="0" err="1"/>
              <a:t>MongoDB</a:t>
            </a:r>
            <a:r>
              <a:rPr lang="en-IN" sz="1600" i="1" dirty="0"/>
              <a:t> Client</a:t>
            </a:r>
            <a:br>
              <a:rPr lang="en-IN" sz="1600" i="1" dirty="0"/>
            </a:br>
            <a:r>
              <a:rPr lang="en-IN" sz="1600" dirty="0"/>
              <a:t>   </a:t>
            </a:r>
            <a:r>
              <a:rPr lang="en-IN" sz="1600" dirty="0" smtClean="0"/>
              <a:t>   </a:t>
            </a:r>
            <a:r>
              <a:rPr lang="en-IN" sz="1600" b="1" dirty="0"/>
              <a:t>myMongodbClient = pymongo.MongoClient("mongodb://localhost:27017/")</a:t>
            </a:r>
            <a:br>
              <a:rPr lang="en-IN" sz="1600" b="1" dirty="0"/>
            </a:br>
            <a:r>
              <a:rPr lang="en-IN" sz="1600" dirty="0"/>
              <a:t>    </a:t>
            </a:r>
            <a:r>
              <a:rPr lang="en-IN" sz="1600" dirty="0" smtClean="0"/>
              <a:t>  </a:t>
            </a:r>
            <a:r>
              <a:rPr lang="en-IN" sz="1600" i="1" dirty="0" smtClean="0"/>
              <a:t># Step2: </a:t>
            </a:r>
            <a:r>
              <a:rPr lang="en-IN" sz="1600" i="1" dirty="0"/>
              <a:t>Create a database </a:t>
            </a:r>
            <a:r>
              <a:rPr lang="en-IN" sz="1600" b="1" i="1" dirty="0" smtClean="0"/>
              <a:t>e.g.</a:t>
            </a:r>
            <a:r>
              <a:rPr lang="en-IN" sz="1600" i="1" dirty="0" smtClean="0"/>
              <a:t>: "</a:t>
            </a:r>
            <a:r>
              <a:rPr lang="en-IN" sz="1600" i="1" dirty="0"/>
              <a:t>mydatabase"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b="1" dirty="0"/>
              <a:t>    </a:t>
            </a:r>
            <a:r>
              <a:rPr lang="en-IN" sz="1600" b="1" dirty="0" smtClean="0"/>
              <a:t>  myMongodb </a:t>
            </a:r>
            <a:r>
              <a:rPr lang="en-IN" sz="1600" b="1" dirty="0"/>
              <a:t>= myMongodbClient["mydatabase"]</a:t>
            </a:r>
            <a:br>
              <a:rPr lang="en-IN" sz="1600" b="1" dirty="0"/>
            </a:br>
            <a:r>
              <a:rPr lang="en-IN" sz="1600" dirty="0"/>
              <a:t>  </a:t>
            </a:r>
            <a:r>
              <a:rPr lang="en-IN" sz="1600" dirty="0" smtClean="0"/>
              <a:t>    </a:t>
            </a:r>
            <a:r>
              <a:rPr lang="en-IN" sz="1600" i="1" dirty="0"/>
              <a:t># </a:t>
            </a:r>
            <a:r>
              <a:rPr lang="en-IN" sz="1600" i="1" dirty="0" smtClean="0"/>
              <a:t>Step3: </a:t>
            </a:r>
            <a:r>
              <a:rPr lang="en-IN" sz="1600" i="1" dirty="0"/>
              <a:t>Create a collection </a:t>
            </a:r>
            <a:r>
              <a:rPr lang="en-IN" sz="1600" b="1" i="1" dirty="0" err="1" smtClean="0"/>
              <a:t>e.g.</a:t>
            </a:r>
            <a:r>
              <a:rPr lang="en-IN" sz="1600" i="1" dirty="0" err="1" smtClean="0"/>
              <a:t>:"customers</a:t>
            </a:r>
            <a:r>
              <a:rPr lang="en-IN" sz="1600" i="1" dirty="0"/>
              <a:t>"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b="1" dirty="0"/>
              <a:t>  </a:t>
            </a:r>
            <a:r>
              <a:rPr lang="en-IN" sz="1600" b="1" dirty="0" smtClean="0"/>
              <a:t>    </a:t>
            </a:r>
            <a:r>
              <a:rPr lang="en-IN" sz="1600" b="1" dirty="0"/>
              <a:t>myCollection = myMongodb["customers</a:t>
            </a:r>
            <a:r>
              <a:rPr lang="en-IN" sz="1600" b="1" dirty="0" smtClean="0"/>
              <a:t>"]</a:t>
            </a:r>
          </a:p>
          <a:p>
            <a:pPr marL="114300" indent="0">
              <a:buNone/>
            </a:pPr>
            <a:r>
              <a:rPr lang="en-IN" sz="1600" b="1" dirty="0" smtClean="0"/>
              <a:t>      # </a:t>
            </a:r>
            <a:r>
              <a:rPr lang="en-IN" sz="1600" i="1" dirty="0" smtClean="0"/>
              <a:t>Step3: Create a document </a:t>
            </a:r>
            <a:r>
              <a:rPr lang="en-IN" sz="1600" b="1" i="1" dirty="0" smtClean="0"/>
              <a:t>e.g.</a:t>
            </a:r>
            <a:r>
              <a:rPr lang="en-IN" sz="1600" i="1" dirty="0" smtClean="0"/>
              <a:t>: </a:t>
            </a:r>
            <a:r>
              <a:rPr lang="en-IN" sz="1600" dirty="0" err="1"/>
              <a:t>myDictionary</a:t>
            </a:r>
            <a:r>
              <a:rPr lang="en-IN" sz="1600" b="1" dirty="0"/>
              <a:t> </a:t>
            </a:r>
            <a:r>
              <a:rPr lang="en-IN" sz="1600" b="1" dirty="0" smtClean="0"/>
              <a:t/>
            </a:r>
            <a:br>
              <a:rPr lang="en-IN" sz="1600" b="1" dirty="0" smtClean="0"/>
            </a:br>
            <a:r>
              <a:rPr lang="en-IN" sz="1600" i="1" dirty="0" smtClean="0"/>
              <a:t>      # </a:t>
            </a:r>
            <a:r>
              <a:rPr lang="en-IN" sz="1600" i="1" dirty="0"/>
              <a:t>If </a:t>
            </a:r>
            <a:r>
              <a:rPr lang="en-IN" sz="1600" i="1" dirty="0" smtClean="0"/>
              <a:t>a </a:t>
            </a:r>
            <a:r>
              <a:rPr lang="en-IN" sz="1600" i="1" dirty="0"/>
              <a:t>'_id' field is not provided,then </a:t>
            </a:r>
            <a:r>
              <a:rPr lang="en-IN" sz="1600" i="1" dirty="0" err="1"/>
              <a:t>MongoDB</a:t>
            </a:r>
            <a:r>
              <a:rPr lang="en-IN" sz="1600" i="1" dirty="0"/>
              <a:t> will assign a unique _id for each document(s)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b="1" dirty="0"/>
              <a:t>  </a:t>
            </a:r>
            <a:r>
              <a:rPr lang="en-IN" sz="1600" b="1" dirty="0" smtClean="0"/>
              <a:t>    </a:t>
            </a:r>
            <a:r>
              <a:rPr lang="en-IN" sz="1600" b="1" dirty="0"/>
              <a:t>myDictionary = { "_id": 3, "name": "Dinesh3", "address": "Bengaluru3" }</a:t>
            </a:r>
            <a:br>
              <a:rPr lang="en-IN" sz="1600" b="1" dirty="0"/>
            </a:b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 </a:t>
            </a:r>
            <a:r>
              <a:rPr lang="en-IN" sz="1600" dirty="0" smtClean="0"/>
              <a:t>     </a:t>
            </a:r>
            <a:r>
              <a:rPr lang="en-IN" sz="1600" b="1" i="1" dirty="0"/>
              <a:t>#</a:t>
            </a:r>
            <a:r>
              <a:rPr lang="en-IN" sz="1600" i="1" dirty="0"/>
              <a:t> </a:t>
            </a:r>
            <a:r>
              <a:rPr lang="en-IN" sz="1600" i="1" dirty="0" smtClean="0"/>
              <a:t>Step4: Insert the ‘</a:t>
            </a:r>
            <a:r>
              <a:rPr lang="en-IN" sz="1600" dirty="0" err="1"/>
              <a:t>myDictionary</a:t>
            </a:r>
            <a:r>
              <a:rPr lang="en-IN" sz="1600" b="1" dirty="0"/>
              <a:t> </a:t>
            </a:r>
            <a:r>
              <a:rPr lang="en-IN" sz="1600" b="1" dirty="0" smtClean="0"/>
              <a:t>‘ </a:t>
            </a:r>
            <a:r>
              <a:rPr lang="en-IN" sz="1600" i="1" dirty="0" smtClean="0"/>
              <a:t>document </a:t>
            </a:r>
            <a:r>
              <a:rPr lang="en-IN" sz="1600" i="1" dirty="0"/>
              <a:t>into ‘</a:t>
            </a:r>
            <a:r>
              <a:rPr lang="en-IN" sz="1600" i="1" dirty="0" smtClean="0"/>
              <a:t>customers’ collection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  </a:t>
            </a:r>
            <a:r>
              <a:rPr lang="en-IN" sz="1600" dirty="0" smtClean="0"/>
              <a:t>    </a:t>
            </a:r>
            <a:r>
              <a:rPr lang="en-IN" sz="1600" b="1" dirty="0"/>
              <a:t>myInsertedId = myCollection.insert_one(myDictionary)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b="1" dirty="0"/>
              <a:t>  </a:t>
            </a:r>
            <a:r>
              <a:rPr lang="en-IN" sz="1600" b="1" dirty="0" smtClean="0"/>
              <a:t>    </a:t>
            </a:r>
            <a:r>
              <a:rPr lang="en-IN" sz="1600" b="1" dirty="0"/>
              <a:t>print("unique id: ",myInsertedId.inserted_id)</a:t>
            </a:r>
            <a:br>
              <a:rPr lang="en-IN" sz="1600" b="1" dirty="0"/>
            </a:br>
            <a:r>
              <a:rPr lang="en-IN" sz="1600" dirty="0"/>
              <a:t>   </a:t>
            </a:r>
            <a:r>
              <a:rPr lang="en-IN" sz="1600" dirty="0" smtClean="0"/>
              <a:t>   print</a:t>
            </a:r>
            <a:r>
              <a:rPr lang="en-IN" sz="1600" dirty="0"/>
              <a:t>()</a:t>
            </a:r>
            <a:br>
              <a:rPr lang="en-IN" sz="1600" dirty="0"/>
            </a:br>
            <a:r>
              <a:rPr lang="en-IN" sz="1600" b="1" dirty="0"/>
              <a:t>except pymongo.errors.DuplicateKeyError as dke: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    </a:t>
            </a:r>
            <a:r>
              <a:rPr lang="en-IN" sz="1600" dirty="0" smtClean="0"/>
              <a:t>  print</a:t>
            </a:r>
            <a:r>
              <a:rPr lang="en-IN" sz="1600" dirty="0"/>
              <a:t>("ERROR</a:t>
            </a:r>
            <a:r>
              <a:rPr lang="en-IN" sz="1600" dirty="0" smtClean="0"/>
              <a:t>:“, </a:t>
            </a:r>
            <a:r>
              <a:rPr lang="en-IN" sz="1600" dirty="0"/>
              <a:t>dke</a:t>
            </a:r>
            <a:r>
              <a:rPr lang="en-IN" sz="1600" dirty="0" smtClean="0"/>
              <a:t>)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66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0939"/>
            <a:ext cx="7620000" cy="360040"/>
          </a:xfrm>
        </p:spPr>
        <p:txBody>
          <a:bodyPr/>
          <a:lstStyle/>
          <a:p>
            <a:r>
              <a:rPr lang="en-US" sz="2000" b="1" dirty="0" smtClean="0"/>
              <a:t>                       </a:t>
            </a:r>
            <a:r>
              <a:rPr lang="en-US" sz="1600" b="1" dirty="0" smtClean="0"/>
              <a:t>PYTHON - </a:t>
            </a:r>
            <a:r>
              <a:rPr lang="en-IN" sz="1600" b="1" dirty="0"/>
              <a:t>Accessing </a:t>
            </a:r>
            <a:r>
              <a:rPr lang="en-US" sz="1600" b="1" dirty="0" smtClean="0"/>
              <a:t>Oracle</a:t>
            </a:r>
            <a:endParaRPr lang="en-IN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8100392" cy="6408712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1400" b="1" dirty="0" smtClean="0"/>
              <a:t>Accessing </a:t>
            </a:r>
            <a:r>
              <a:rPr lang="en-US" sz="1400" b="1" dirty="0"/>
              <a:t>Oracle </a:t>
            </a:r>
            <a:r>
              <a:rPr lang="en-IN" sz="1400" b="1" dirty="0" smtClean="0"/>
              <a:t>With Python:</a:t>
            </a:r>
          </a:p>
          <a:p>
            <a:r>
              <a:rPr lang="en-IN" sz="1400" dirty="0"/>
              <a:t>In this </a:t>
            </a:r>
            <a:r>
              <a:rPr lang="en-IN" sz="1400" dirty="0" smtClean="0"/>
              <a:t>demo we </a:t>
            </a:r>
            <a:r>
              <a:rPr lang="en-IN" sz="1400" dirty="0"/>
              <a:t>will use the </a:t>
            </a:r>
            <a:r>
              <a:rPr lang="en-IN" sz="1400" b="1" dirty="0" smtClean="0"/>
              <a:t>Python </a:t>
            </a:r>
            <a:r>
              <a:rPr lang="en-IN" sz="1400" dirty="0" smtClean="0"/>
              <a:t>driver</a:t>
            </a:r>
            <a:r>
              <a:rPr lang="en-IN" sz="1400" b="1" dirty="0" smtClean="0"/>
              <a:t>  " </a:t>
            </a:r>
            <a:r>
              <a:rPr lang="en-IN" sz="1400" b="1" dirty="0" err="1"/>
              <a:t>cx_Oracle</a:t>
            </a:r>
            <a:r>
              <a:rPr lang="en-IN" sz="1400" b="1" dirty="0" smtClean="0"/>
              <a:t>“</a:t>
            </a:r>
          </a:p>
          <a:p>
            <a:r>
              <a:rPr lang="en-IN" sz="1400" b="1" dirty="0"/>
              <a:t>'</a:t>
            </a:r>
            <a:r>
              <a:rPr lang="en-IN" sz="1400" b="1" dirty="0" err="1"/>
              <a:t>cx_Oracle</a:t>
            </a:r>
            <a:r>
              <a:rPr lang="en-IN" sz="1400" b="1" dirty="0"/>
              <a:t>' </a:t>
            </a:r>
            <a:r>
              <a:rPr lang="en-IN" sz="1400" dirty="0"/>
              <a:t>is a Python extension module that allows access to Oracle databases</a:t>
            </a:r>
            <a:r>
              <a:rPr lang="en-IN" sz="1400" dirty="0" smtClean="0"/>
              <a:t>.</a:t>
            </a:r>
          </a:p>
          <a:p>
            <a:r>
              <a:rPr lang="en-IN" sz="1400" dirty="0"/>
              <a:t>https://cx-oracle.readthedocs.io/en/latest/</a:t>
            </a:r>
            <a:endParaRPr lang="en-IN" sz="1400" dirty="0" smtClean="0"/>
          </a:p>
          <a:p>
            <a:r>
              <a:rPr lang="en-IN" sz="1400" dirty="0"/>
              <a:t>Using the </a:t>
            </a:r>
            <a:r>
              <a:rPr lang="en-IN" sz="1400" b="1" dirty="0" err="1"/>
              <a:t>cx_Oracle</a:t>
            </a:r>
            <a:r>
              <a:rPr lang="en-IN" sz="1400" dirty="0"/>
              <a:t> Python module from </a:t>
            </a:r>
            <a:r>
              <a:rPr lang="en-IN" sz="1400" dirty="0" err="1"/>
              <a:t>Computronix</a:t>
            </a:r>
            <a:r>
              <a:rPr lang="en-IN" sz="1400" dirty="0"/>
              <a:t>, </a:t>
            </a:r>
            <a:r>
              <a:rPr lang="en-IN" sz="1400" dirty="0" smtClean="0"/>
              <a:t>we can </a:t>
            </a:r>
            <a:r>
              <a:rPr lang="en-IN" sz="1400" dirty="0"/>
              <a:t>take command over the Oracle query model while maintaining compatibility with </a:t>
            </a:r>
            <a:r>
              <a:rPr lang="en-IN" sz="1400" b="1" dirty="0"/>
              <a:t>Python Database API Specification v2.0</a:t>
            </a:r>
            <a:r>
              <a:rPr lang="en-IN" sz="1400" dirty="0" smtClean="0"/>
              <a:t>.</a:t>
            </a:r>
          </a:p>
          <a:p>
            <a:pPr marL="114300" indent="0">
              <a:buNone/>
            </a:pPr>
            <a:endParaRPr lang="en-US" sz="1400" dirty="0" smtClean="0"/>
          </a:p>
          <a:p>
            <a:pPr marL="114300" indent="0">
              <a:buNone/>
            </a:pPr>
            <a:r>
              <a:rPr lang="en-IN" sz="1400" b="1" dirty="0"/>
              <a:t>Python Database API Specification </a:t>
            </a:r>
            <a:r>
              <a:rPr lang="en-IN" sz="1400" b="1" dirty="0" smtClean="0"/>
              <a:t>v2.0:</a:t>
            </a:r>
          </a:p>
          <a:p>
            <a:pPr marL="114300" indent="0">
              <a:buNone/>
            </a:pPr>
            <a:r>
              <a:rPr lang="en-IN" sz="1400" dirty="0"/>
              <a:t>This API has been defined </a:t>
            </a:r>
            <a:r>
              <a:rPr lang="en-IN" sz="1400" dirty="0" smtClean="0"/>
              <a:t>to </a:t>
            </a:r>
            <a:r>
              <a:rPr lang="en-IN" sz="1400" dirty="0"/>
              <a:t>achieve a </a:t>
            </a:r>
            <a:r>
              <a:rPr lang="en-IN" sz="1400" dirty="0" smtClean="0"/>
              <a:t>consistency, </a:t>
            </a:r>
            <a:r>
              <a:rPr lang="en-IN" sz="1400" dirty="0"/>
              <a:t>code that is generally more portable across databases, and a broader reach of database connectivity from </a:t>
            </a:r>
            <a:r>
              <a:rPr lang="en-IN" sz="1400" dirty="0" smtClean="0"/>
              <a:t>Python</a:t>
            </a:r>
          </a:p>
          <a:p>
            <a:pPr marL="114300" indent="0">
              <a:buNone/>
            </a:pPr>
            <a:r>
              <a:rPr lang="en-IN" sz="1400" dirty="0"/>
              <a:t>https://www.python.org/dev/peps/pep-0249/</a:t>
            </a:r>
            <a:endParaRPr lang="en-IN" sz="1400" dirty="0" smtClean="0"/>
          </a:p>
          <a:p>
            <a:pPr marL="114300" indent="0">
              <a:buNone/>
            </a:pPr>
            <a:endParaRPr lang="en-IN" sz="1400" dirty="0" smtClean="0"/>
          </a:p>
          <a:p>
            <a:pPr marL="114300" indent="0">
              <a:buNone/>
            </a:pPr>
            <a:r>
              <a:rPr lang="en-IN" sz="1400" dirty="0" smtClean="0"/>
              <a:t> </a:t>
            </a:r>
            <a:r>
              <a:rPr lang="en-IN" sz="1400" b="1" dirty="0" smtClean="0"/>
              <a:t>Install  "</a:t>
            </a:r>
            <a:r>
              <a:rPr lang="en-IN" sz="1400" b="1" dirty="0"/>
              <a:t> </a:t>
            </a:r>
            <a:r>
              <a:rPr lang="en-IN" sz="1400" b="1" dirty="0" err="1"/>
              <a:t>cx_Oracle</a:t>
            </a:r>
            <a:r>
              <a:rPr lang="en-IN" sz="1400" b="1" dirty="0" smtClean="0"/>
              <a:t>“ driver:</a:t>
            </a:r>
            <a:endParaRPr lang="en-IN" sz="1400" b="1" dirty="0"/>
          </a:p>
          <a:p>
            <a:pPr marL="114300" indent="0">
              <a:buNone/>
            </a:pPr>
            <a:r>
              <a:rPr lang="en-US" sz="1400" b="1" dirty="0" smtClean="0"/>
              <a:t>	E.g.:   </a:t>
            </a:r>
            <a:r>
              <a:rPr lang="en-IN" sz="1400" dirty="0" smtClean="0"/>
              <a:t>C:\Python\Python36-32\Scripts&gt; </a:t>
            </a:r>
            <a:r>
              <a:rPr lang="en-IN" sz="1400" b="1" dirty="0"/>
              <a:t>pip install </a:t>
            </a:r>
            <a:r>
              <a:rPr lang="en-IN" sz="1400" b="1" dirty="0" err="1" smtClean="0"/>
              <a:t>cx_Oracle</a:t>
            </a:r>
            <a:endParaRPr lang="en-IN" sz="1400" b="1" dirty="0"/>
          </a:p>
          <a:p>
            <a:pPr marL="114300" indent="0">
              <a:buNone/>
            </a:pPr>
            <a:endParaRPr lang="en-US" sz="16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22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0939"/>
            <a:ext cx="7620000" cy="360040"/>
          </a:xfrm>
        </p:spPr>
        <p:txBody>
          <a:bodyPr/>
          <a:lstStyle/>
          <a:p>
            <a:r>
              <a:rPr lang="en-US" sz="2000" b="1" dirty="0" smtClean="0"/>
              <a:t>                       </a:t>
            </a:r>
            <a:r>
              <a:rPr lang="en-US" sz="1600" b="1" dirty="0" smtClean="0"/>
              <a:t>PYTHON - </a:t>
            </a:r>
            <a:r>
              <a:rPr lang="en-IN" sz="1600" b="1" dirty="0"/>
              <a:t>Accessing </a:t>
            </a:r>
            <a:r>
              <a:rPr lang="en-US" sz="1600" b="1" dirty="0" smtClean="0"/>
              <a:t>Oracle (Contd.)</a:t>
            </a:r>
            <a:endParaRPr lang="en-IN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8100392" cy="6408712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1400" b="1" dirty="0" smtClean="0"/>
              <a:t>Accessing </a:t>
            </a:r>
            <a:r>
              <a:rPr lang="en-US" sz="1400" b="1" dirty="0"/>
              <a:t>Oracle </a:t>
            </a:r>
            <a:r>
              <a:rPr lang="en-IN" sz="1400" b="1" dirty="0" smtClean="0"/>
              <a:t>With Python:</a:t>
            </a:r>
          </a:p>
          <a:p>
            <a:pPr marL="114300" indent="0">
              <a:buNone/>
            </a:pPr>
            <a:endParaRPr lang="en-US" sz="1600" b="1" dirty="0" smtClean="0"/>
          </a:p>
          <a:p>
            <a:pPr marL="114300" indent="0">
              <a:buNone/>
            </a:pPr>
            <a:r>
              <a:rPr lang="en-US" sz="1400" b="1" dirty="0" smtClean="0"/>
              <a:t>Sample Code:</a:t>
            </a:r>
            <a:endParaRPr lang="en-IN" sz="1400" b="1" dirty="0"/>
          </a:p>
          <a:p>
            <a:pPr marL="114300" indent="0">
              <a:buNone/>
            </a:pPr>
            <a:r>
              <a:rPr lang="en-IN" sz="1400" dirty="0"/>
              <a:t>import </a:t>
            </a:r>
            <a:r>
              <a:rPr lang="en-IN" sz="1400" dirty="0" err="1"/>
              <a:t>cx_Oracle</a:t>
            </a:r>
            <a:endParaRPr lang="en-IN" sz="1400" dirty="0"/>
          </a:p>
          <a:p>
            <a:pPr marL="114300" indent="0">
              <a:buNone/>
            </a:pPr>
            <a:r>
              <a:rPr lang="en-IN" sz="1400" b="1" dirty="0" smtClean="0"/>
              <a:t>try:</a:t>
            </a:r>
          </a:p>
          <a:p>
            <a:pPr marL="114300" indent="0">
              <a:buNone/>
            </a:pPr>
            <a:r>
              <a:rPr lang="en-US" sz="1400" b="1" dirty="0" smtClean="0"/>
              <a:t>    #Step1: </a:t>
            </a:r>
            <a:r>
              <a:rPr lang="en-US" sz="1400" dirty="0" smtClean="0"/>
              <a:t>Create Connection (2 ways)</a:t>
            </a:r>
            <a:endParaRPr lang="en-IN" sz="1400" dirty="0"/>
          </a:p>
          <a:p>
            <a:pPr marL="114300" indent="0">
              <a:buNone/>
            </a:pPr>
            <a:r>
              <a:rPr lang="en-IN" sz="1400" dirty="0"/>
              <a:t>    #</a:t>
            </a:r>
            <a:r>
              <a:rPr lang="en-IN" sz="1400" dirty="0" err="1"/>
              <a:t>dsn_tns</a:t>
            </a:r>
            <a:r>
              <a:rPr lang="en-IN" sz="1400" dirty="0"/>
              <a:t> = </a:t>
            </a:r>
            <a:r>
              <a:rPr lang="en-IN" sz="1400" dirty="0" err="1"/>
              <a:t>cx_Oracle.makedsn</a:t>
            </a:r>
            <a:r>
              <a:rPr lang="en-IN" sz="1400" dirty="0"/>
              <a:t>('</a:t>
            </a:r>
            <a:r>
              <a:rPr lang="en-IN" sz="1400" dirty="0" err="1"/>
              <a:t>localhost</a:t>
            </a:r>
            <a:r>
              <a:rPr lang="en-IN" sz="1400" dirty="0"/>
              <a:t>', '1521', </a:t>
            </a:r>
            <a:r>
              <a:rPr lang="en-IN" sz="1400" dirty="0" err="1"/>
              <a:t>service_name</a:t>
            </a:r>
            <a:r>
              <a:rPr lang="en-IN" sz="1400" dirty="0"/>
              <a:t>='</a:t>
            </a:r>
            <a:r>
              <a:rPr lang="en-IN" sz="1400" dirty="0" err="1"/>
              <a:t>xe</a:t>
            </a:r>
            <a:r>
              <a:rPr lang="en-IN" sz="1400" dirty="0"/>
              <a:t>')</a:t>
            </a:r>
          </a:p>
          <a:p>
            <a:pPr marL="114300" indent="0">
              <a:buNone/>
            </a:pPr>
            <a:r>
              <a:rPr lang="en-IN" sz="1400" dirty="0"/>
              <a:t>    #conn = </a:t>
            </a:r>
            <a:r>
              <a:rPr lang="en-IN" sz="1400" dirty="0" err="1"/>
              <a:t>cx_Oracle.connect</a:t>
            </a:r>
            <a:r>
              <a:rPr lang="en-IN" sz="1400" dirty="0"/>
              <a:t>(user='system', password</a:t>
            </a:r>
            <a:r>
              <a:rPr lang="en-IN" sz="1400" dirty="0" smtClean="0"/>
              <a:t>=‘xyz', </a:t>
            </a:r>
            <a:r>
              <a:rPr lang="en-IN" sz="1400" dirty="0" err="1"/>
              <a:t>dsn</a:t>
            </a:r>
            <a:r>
              <a:rPr lang="en-IN" sz="1400" dirty="0"/>
              <a:t>=</a:t>
            </a:r>
            <a:r>
              <a:rPr lang="en-IN" sz="1400" dirty="0" err="1"/>
              <a:t>dsn_tns</a:t>
            </a:r>
            <a:r>
              <a:rPr lang="en-IN" sz="1400" dirty="0"/>
              <a:t>)</a:t>
            </a:r>
          </a:p>
          <a:p>
            <a:pPr marL="114300" indent="0">
              <a:buNone/>
            </a:pPr>
            <a:endParaRPr lang="en-IN" sz="1400" dirty="0"/>
          </a:p>
          <a:p>
            <a:pPr marL="114300" indent="0">
              <a:buNone/>
            </a:pPr>
            <a:r>
              <a:rPr lang="en-IN" sz="1400" dirty="0"/>
              <a:t>    # Syntax: connection = </a:t>
            </a:r>
            <a:r>
              <a:rPr lang="en-IN" sz="1400" dirty="0" err="1"/>
              <a:t>cx_Oracle.connect</a:t>
            </a:r>
            <a:r>
              <a:rPr lang="en-IN" sz="1400" dirty="0"/>
              <a:t>('</a:t>
            </a:r>
            <a:r>
              <a:rPr lang="en-IN" sz="1400" dirty="0" err="1"/>
              <a:t>user_name</a:t>
            </a:r>
            <a:r>
              <a:rPr lang="en-IN" sz="1400" dirty="0"/>
              <a:t>/</a:t>
            </a:r>
            <a:r>
              <a:rPr lang="en-IN" sz="1400" dirty="0" err="1"/>
              <a:t>password@host_name</a:t>
            </a:r>
            <a:r>
              <a:rPr lang="en-IN" sz="1400" dirty="0"/>
              <a:t>/</a:t>
            </a:r>
            <a:r>
              <a:rPr lang="en-IN" sz="1400" dirty="0" err="1"/>
              <a:t>service_name</a:t>
            </a:r>
            <a:r>
              <a:rPr lang="en-IN" sz="1400" dirty="0"/>
              <a:t>')</a:t>
            </a:r>
          </a:p>
          <a:p>
            <a:pPr marL="114300" indent="0">
              <a:buNone/>
            </a:pPr>
            <a:r>
              <a:rPr lang="en-IN" sz="1400" dirty="0"/>
              <a:t>    conn = </a:t>
            </a:r>
            <a:r>
              <a:rPr lang="en-IN" sz="1400" dirty="0" err="1"/>
              <a:t>cx_Oracle.connect</a:t>
            </a:r>
            <a:r>
              <a:rPr lang="en-IN" sz="1400" dirty="0"/>
              <a:t>('system</a:t>
            </a:r>
            <a:r>
              <a:rPr lang="en-IN" sz="1400" dirty="0" smtClean="0"/>
              <a:t>/</a:t>
            </a:r>
            <a:r>
              <a:rPr lang="en-IN" sz="1400" dirty="0"/>
              <a:t> xyz </a:t>
            </a:r>
            <a:r>
              <a:rPr lang="en-IN" sz="1400" dirty="0" smtClean="0"/>
              <a:t>@</a:t>
            </a:r>
            <a:r>
              <a:rPr lang="en-IN" sz="1400" dirty="0" err="1"/>
              <a:t>localhost</a:t>
            </a:r>
            <a:r>
              <a:rPr lang="en-IN" sz="1400" dirty="0"/>
              <a:t>/</a:t>
            </a:r>
            <a:r>
              <a:rPr lang="en-IN" sz="1400" dirty="0" err="1"/>
              <a:t>xe</a:t>
            </a:r>
            <a:r>
              <a:rPr lang="en-IN" sz="1400" dirty="0"/>
              <a:t>')</a:t>
            </a:r>
          </a:p>
          <a:p>
            <a:pPr marL="114300" indent="0">
              <a:buNone/>
            </a:pPr>
            <a:r>
              <a:rPr lang="en-US" sz="1400" b="1" dirty="0" smtClean="0"/>
              <a:t>    #Step2</a:t>
            </a:r>
            <a:r>
              <a:rPr lang="en-US" sz="1400" dirty="0" smtClean="0"/>
              <a:t>: </a:t>
            </a:r>
            <a:r>
              <a:rPr lang="en-US" sz="1400" dirty="0"/>
              <a:t>Create </a:t>
            </a:r>
            <a:r>
              <a:rPr lang="en-US" sz="1400" dirty="0" smtClean="0"/>
              <a:t>Cursor</a:t>
            </a:r>
            <a:endParaRPr lang="en-IN" sz="1400" dirty="0"/>
          </a:p>
          <a:p>
            <a:pPr marL="114300" indent="0">
              <a:buNone/>
            </a:pPr>
            <a:r>
              <a:rPr lang="en-IN" sz="1400" dirty="0"/>
              <a:t>    cur = </a:t>
            </a:r>
            <a:r>
              <a:rPr lang="en-IN" sz="1400" dirty="0" err="1"/>
              <a:t>conn.cursor</a:t>
            </a:r>
            <a:r>
              <a:rPr lang="en-IN" sz="1400" dirty="0" smtClean="0"/>
              <a:t>()</a:t>
            </a:r>
          </a:p>
          <a:p>
            <a:pPr marL="11430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b="1" dirty="0" smtClean="0"/>
              <a:t>#Step3: </a:t>
            </a:r>
            <a:r>
              <a:rPr lang="en-US" sz="1400" dirty="0" smtClean="0"/>
              <a:t>Execute</a:t>
            </a:r>
            <a:endParaRPr lang="en-IN" sz="1400" dirty="0"/>
          </a:p>
          <a:p>
            <a:pPr marL="114300" indent="0">
              <a:buNone/>
            </a:pPr>
            <a:r>
              <a:rPr lang="en-IN" sz="1400" dirty="0"/>
              <a:t>    </a:t>
            </a:r>
            <a:r>
              <a:rPr lang="en-IN" sz="1400" dirty="0" err="1"/>
              <a:t>resultSet</a:t>
            </a:r>
            <a:r>
              <a:rPr lang="en-IN" sz="1400" dirty="0"/>
              <a:t> = </a:t>
            </a:r>
            <a:r>
              <a:rPr lang="en-IN" sz="1400" dirty="0" err="1"/>
              <a:t>cur.execute</a:t>
            </a:r>
            <a:r>
              <a:rPr lang="en-IN" sz="1400" dirty="0"/>
              <a:t>('select * from </a:t>
            </a:r>
            <a:r>
              <a:rPr lang="en-IN" sz="1400" dirty="0" err="1"/>
              <a:t>emp</a:t>
            </a:r>
            <a:r>
              <a:rPr lang="en-IN" sz="1400" dirty="0" smtClean="0"/>
              <a:t>')</a:t>
            </a:r>
          </a:p>
          <a:p>
            <a:pPr marL="114300" indent="0">
              <a:buNone/>
            </a:pPr>
            <a:r>
              <a:rPr lang="en-US" sz="1400" dirty="0" smtClean="0"/>
              <a:t>   </a:t>
            </a:r>
            <a:r>
              <a:rPr lang="en-US" sz="1400" b="1" dirty="0"/>
              <a:t>#</a:t>
            </a:r>
            <a:r>
              <a:rPr lang="en-US" sz="1400" b="1" dirty="0" smtClean="0"/>
              <a:t>Step4: </a:t>
            </a:r>
            <a:r>
              <a:rPr lang="en-US" sz="1400" dirty="0" smtClean="0"/>
              <a:t>Iterate</a:t>
            </a:r>
            <a:endParaRPr lang="en-IN" sz="1400" dirty="0"/>
          </a:p>
          <a:p>
            <a:pPr marL="114300" indent="0">
              <a:buNone/>
            </a:pPr>
            <a:r>
              <a:rPr lang="en-IN" sz="1400" dirty="0"/>
              <a:t>    for record in </a:t>
            </a:r>
            <a:r>
              <a:rPr lang="en-IN" sz="1400" dirty="0" err="1"/>
              <a:t>resultSet</a:t>
            </a:r>
            <a:r>
              <a:rPr lang="en-IN" sz="1400" dirty="0"/>
              <a:t>:</a:t>
            </a:r>
          </a:p>
          <a:p>
            <a:pPr marL="114300" indent="0">
              <a:buNone/>
            </a:pPr>
            <a:r>
              <a:rPr lang="en-IN" sz="1400" dirty="0"/>
              <a:t>        print(record)</a:t>
            </a:r>
          </a:p>
          <a:p>
            <a:pPr marL="114300" indent="0">
              <a:buNone/>
            </a:pPr>
            <a:r>
              <a:rPr lang="en-IN" sz="1400" b="1" dirty="0"/>
              <a:t>excep</a:t>
            </a:r>
            <a:r>
              <a:rPr lang="en-IN" sz="1400" dirty="0"/>
              <a:t>t </a:t>
            </a:r>
            <a:r>
              <a:rPr lang="en-IN" sz="1400" dirty="0" err="1"/>
              <a:t>cx_Oracle.DatabaseError</a:t>
            </a:r>
            <a:r>
              <a:rPr lang="en-IN" sz="1400" dirty="0"/>
              <a:t> as de:</a:t>
            </a:r>
          </a:p>
          <a:p>
            <a:pPr marL="114300" indent="0">
              <a:buNone/>
            </a:pPr>
            <a:r>
              <a:rPr lang="en-IN" sz="1400" dirty="0"/>
              <a:t>    print('Database connection error:', de)</a:t>
            </a:r>
          </a:p>
          <a:p>
            <a:pPr marL="114300" indent="0">
              <a:buNone/>
            </a:pPr>
            <a:r>
              <a:rPr lang="en-IN" sz="1400" b="1" dirty="0"/>
              <a:t>finally:</a:t>
            </a:r>
          </a:p>
          <a:p>
            <a:pPr marL="114300" indent="0">
              <a:buNone/>
            </a:pPr>
            <a:r>
              <a:rPr lang="en-IN" sz="1400" dirty="0"/>
              <a:t>    if conn is not None:</a:t>
            </a:r>
          </a:p>
          <a:p>
            <a:pPr marL="114300" indent="0">
              <a:buNone/>
            </a:pPr>
            <a:r>
              <a:rPr lang="en-IN" sz="1400" dirty="0"/>
              <a:t>        </a:t>
            </a:r>
            <a:r>
              <a:rPr lang="en-IN" sz="1400" dirty="0" err="1"/>
              <a:t>conn.close</a:t>
            </a:r>
            <a:r>
              <a:rPr lang="en-IN" sz="1400" dirty="0"/>
              <a:t>()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30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02034"/>
          </a:xfrm>
        </p:spPr>
        <p:txBody>
          <a:bodyPr/>
          <a:lstStyle/>
          <a:p>
            <a:r>
              <a:rPr lang="en-US" sz="2800" dirty="0" smtClean="0"/>
              <a:t>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7897688" cy="59766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IN" sz="2400" dirty="0" smtClean="0"/>
          </a:p>
          <a:p>
            <a:pPr marL="114300" indent="0">
              <a:buNone/>
            </a:pPr>
            <a:endParaRPr lang="en-IN" sz="2400" dirty="0"/>
          </a:p>
          <a:p>
            <a:pPr marL="11430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		 References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docs.python.org/3/tutorial/index.html</a:t>
            </a:r>
            <a:r>
              <a:rPr lang="en-US" sz="1600" dirty="0"/>
              <a:t> </a:t>
            </a:r>
            <a:endParaRPr lang="en-US" sz="1600" dirty="0" smtClean="0"/>
          </a:p>
          <a:p>
            <a:pPr marL="114300" indent="0">
              <a:buNone/>
            </a:pPr>
            <a:r>
              <a:rPr lang="en-US" sz="1600" dirty="0"/>
              <a:t>https://www.python.org/dev/peps/pep-0249/ </a:t>
            </a:r>
            <a:endParaRPr lang="en-US" sz="1600" dirty="0" smtClean="0"/>
          </a:p>
          <a:p>
            <a:pPr marL="114300" indent="0">
              <a:buNone/>
            </a:pPr>
            <a:r>
              <a:rPr lang="en-US" sz="1600" dirty="0"/>
              <a:t>https://cx-oracle.readthedocs.io/en/latest/</a:t>
            </a:r>
          </a:p>
          <a:p>
            <a:pPr marL="114300" indent="0">
              <a:buNone/>
            </a:pP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api.mongodb.com/python/current/tutorial.html</a:t>
            </a:r>
            <a:endParaRPr lang="en-US" sz="1600" dirty="0" smtClean="0"/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05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02034"/>
          </a:xfrm>
        </p:spPr>
        <p:txBody>
          <a:bodyPr/>
          <a:lstStyle/>
          <a:p>
            <a:r>
              <a:rPr lang="en-US" sz="2800" dirty="0" smtClean="0"/>
              <a:t>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7897688" cy="59766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		</a:t>
            </a:r>
          </a:p>
          <a:p>
            <a:pPr marL="114300" indent="0">
              <a:buNone/>
            </a:pPr>
            <a:endParaRPr lang="en-IN" sz="2400" dirty="0"/>
          </a:p>
          <a:p>
            <a:pPr marL="114300" indent="0">
              <a:buNone/>
            </a:pPr>
            <a:r>
              <a:rPr lang="en-IN" sz="2400" dirty="0" smtClean="0"/>
              <a:t>	</a:t>
            </a:r>
            <a:r>
              <a:rPr lang="en-IN" sz="2400" dirty="0"/>
              <a:t> </a:t>
            </a:r>
            <a:r>
              <a:rPr lang="en-IN" sz="2400" dirty="0" smtClean="0"/>
              <a:t>            </a:t>
            </a:r>
          </a:p>
          <a:p>
            <a:pPr marL="11430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		</a:t>
            </a:r>
            <a:r>
              <a:rPr lang="en-IN" sz="6000" dirty="0" smtClean="0"/>
              <a:t>Appendix</a:t>
            </a:r>
            <a:r>
              <a:rPr lang="en-IN" sz="2400" dirty="0" smtClean="0"/>
              <a:t> </a:t>
            </a:r>
          </a:p>
          <a:p>
            <a:pPr marL="114300" indent="0">
              <a:buNone/>
            </a:pPr>
            <a:r>
              <a:rPr lang="en-US" sz="2000" dirty="0" smtClean="0"/>
              <a:t> </a:t>
            </a:r>
            <a:endParaRPr lang="en-US" sz="1600" dirty="0" smtClean="0"/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05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288032"/>
          </a:xfrm>
        </p:spPr>
        <p:txBody>
          <a:bodyPr/>
          <a:lstStyle/>
          <a:p>
            <a:r>
              <a:rPr lang="en-US" sz="2000" b="1" dirty="0" smtClean="0"/>
              <a:t>                                    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8388424" cy="6634011"/>
          </a:xfrm>
        </p:spPr>
        <p:txBody>
          <a:bodyPr/>
          <a:lstStyle/>
          <a:p>
            <a:pPr marL="114300" indent="0">
              <a:buNone/>
            </a:pPr>
            <a:r>
              <a:rPr lang="en-IN" sz="1400" b="1" dirty="0" err="1"/>
              <a:t>MongoDB</a:t>
            </a:r>
            <a:r>
              <a:rPr lang="en-IN" sz="1400" b="1" dirty="0"/>
              <a:t> - Data Modelling</a:t>
            </a:r>
            <a:r>
              <a:rPr lang="en-IN" sz="1400" b="1" dirty="0" smtClean="0"/>
              <a:t>:</a:t>
            </a:r>
            <a:endParaRPr lang="en-IN" sz="1400" b="1" dirty="0"/>
          </a:p>
          <a:p>
            <a:pPr marL="114300" indent="0">
              <a:buNone/>
            </a:pPr>
            <a:r>
              <a:rPr lang="en-IN" sz="1400" b="1" dirty="0"/>
              <a:t>Some considerations while designing Schema in </a:t>
            </a:r>
            <a:r>
              <a:rPr lang="en-IN" sz="1400" b="1" dirty="0" smtClean="0"/>
              <a:t>MongoDB-</a:t>
            </a:r>
            <a:endParaRPr lang="en-IN" sz="1400" b="1" dirty="0"/>
          </a:p>
          <a:p>
            <a:r>
              <a:rPr lang="en-IN" sz="1400" dirty="0"/>
              <a:t>Design schema according to </a:t>
            </a:r>
            <a:r>
              <a:rPr lang="en-IN" sz="1400" dirty="0" smtClean="0"/>
              <a:t>our requirements</a:t>
            </a:r>
            <a:r>
              <a:rPr lang="en-IN" sz="1400" dirty="0"/>
              <a:t>.</a:t>
            </a:r>
          </a:p>
          <a:p>
            <a:r>
              <a:rPr lang="en-IN" sz="1400" dirty="0"/>
              <a:t>We can </a:t>
            </a:r>
            <a:r>
              <a:rPr lang="en-IN" sz="1400" dirty="0" smtClean="0"/>
              <a:t>combine </a:t>
            </a:r>
            <a:r>
              <a:rPr lang="en-IN" sz="1400" dirty="0"/>
              <a:t>objects into one document </a:t>
            </a:r>
            <a:r>
              <a:rPr lang="en-IN" sz="1400" dirty="0" smtClean="0"/>
              <a:t>(we must not </a:t>
            </a:r>
            <a:r>
              <a:rPr lang="en-IN" sz="1400" dirty="0"/>
              <a:t>use joins).</a:t>
            </a:r>
          </a:p>
          <a:p>
            <a:r>
              <a:rPr lang="en-IN" sz="1400" dirty="0"/>
              <a:t>We can </a:t>
            </a:r>
            <a:r>
              <a:rPr lang="en-IN" sz="1400" dirty="0" smtClean="0"/>
              <a:t>duplicate </a:t>
            </a:r>
            <a:r>
              <a:rPr lang="en-IN" sz="1400" dirty="0"/>
              <a:t>the data (but limited) because disk space is cheap as compared to compute time.</a:t>
            </a:r>
          </a:p>
          <a:p>
            <a:r>
              <a:rPr lang="en-IN" sz="1400" dirty="0" smtClean="0"/>
              <a:t>We can do joins </a:t>
            </a:r>
            <a:r>
              <a:rPr lang="en-IN" sz="1400" dirty="0"/>
              <a:t>while </a:t>
            </a:r>
            <a:r>
              <a:rPr lang="en-IN" sz="1400" i="1" dirty="0"/>
              <a:t>write</a:t>
            </a:r>
            <a:r>
              <a:rPr lang="en-IN" sz="1400" dirty="0"/>
              <a:t>, not on </a:t>
            </a:r>
            <a:r>
              <a:rPr lang="en-IN" sz="1400" i="1" dirty="0"/>
              <a:t>read</a:t>
            </a:r>
            <a:r>
              <a:rPr lang="en-IN" sz="1400" dirty="0" smtClean="0"/>
              <a:t>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IN" sz="1400" b="1" dirty="0"/>
              <a:t>Differences between RDBMS and </a:t>
            </a:r>
            <a:r>
              <a:rPr lang="en-IN" sz="1400" b="1" dirty="0" err="1"/>
              <a:t>MongoDB</a:t>
            </a:r>
            <a:r>
              <a:rPr lang="en-IN" sz="1400" b="1" dirty="0"/>
              <a:t> schema design:</a:t>
            </a:r>
          </a:p>
          <a:p>
            <a:pPr marL="114300" indent="0">
              <a:buNone/>
            </a:pPr>
            <a:r>
              <a:rPr lang="en-US" sz="1400" i="1" dirty="0" smtClean="0"/>
              <a:t>For example</a:t>
            </a:r>
            <a:r>
              <a:rPr lang="en-US" sz="1400" i="1" dirty="0"/>
              <a:t>: </a:t>
            </a:r>
            <a:r>
              <a:rPr lang="en-US" sz="1400" dirty="0"/>
              <a:t>Let us consider a </a:t>
            </a:r>
            <a:r>
              <a:rPr lang="en-US" sz="1400" b="1" dirty="0"/>
              <a:t>Blog site </a:t>
            </a:r>
            <a:r>
              <a:rPr lang="en-US" sz="1400" dirty="0"/>
              <a:t>having </a:t>
            </a:r>
            <a:r>
              <a:rPr lang="en-US" sz="1400" b="1" dirty="0"/>
              <a:t>Post, Comment </a:t>
            </a:r>
            <a:r>
              <a:rPr lang="en-US" sz="1400" dirty="0"/>
              <a:t>and</a:t>
            </a:r>
            <a:r>
              <a:rPr lang="en-US" sz="1400" b="1" dirty="0"/>
              <a:t> </a:t>
            </a:r>
            <a:r>
              <a:rPr lang="en-US" sz="1400" b="1" dirty="0" smtClean="0"/>
              <a:t>Tag </a:t>
            </a:r>
            <a:r>
              <a:rPr lang="en-US" sz="1400" dirty="0" smtClean="0"/>
              <a:t>features. 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 smtClean="0"/>
              <a:t>In a </a:t>
            </a:r>
            <a:r>
              <a:rPr lang="en-US" sz="1400" b="1" dirty="0"/>
              <a:t>RDBMS schema</a:t>
            </a:r>
            <a:r>
              <a:rPr lang="en-US" sz="1400" dirty="0"/>
              <a:t>, we will end up having following  </a:t>
            </a:r>
            <a:r>
              <a:rPr lang="en-US" sz="1400" b="1" dirty="0"/>
              <a:t>three tables  </a:t>
            </a:r>
            <a:r>
              <a:rPr lang="en-US" sz="1400" dirty="0"/>
              <a:t>(Post table, Comments table and Tag </a:t>
            </a:r>
            <a:r>
              <a:rPr lang="en-US" sz="1400" dirty="0" smtClean="0"/>
              <a:t>table)</a:t>
            </a:r>
            <a:endParaRPr lang="en-US" sz="1400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27</a:t>
            </a:fld>
            <a:endParaRPr lang="en-I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01008"/>
            <a:ext cx="7488831" cy="260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59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620000" cy="360040"/>
          </a:xfrm>
        </p:spPr>
        <p:txBody>
          <a:bodyPr/>
          <a:lstStyle/>
          <a:p>
            <a:r>
              <a:rPr lang="en-US" sz="2000" b="1" dirty="0" smtClean="0"/>
              <a:t> 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4664"/>
            <a:ext cx="8604448" cy="6336704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1600" b="1" dirty="0" err="1"/>
              <a:t>MongoDB</a:t>
            </a:r>
            <a:r>
              <a:rPr lang="en-IN" sz="1600" b="1" dirty="0"/>
              <a:t> - Data Modelling</a:t>
            </a:r>
            <a:r>
              <a:rPr lang="en-IN" sz="1600" b="1" dirty="0" smtClean="0"/>
              <a:t>: </a:t>
            </a:r>
            <a:r>
              <a:rPr lang="en-US" sz="1600" b="1" dirty="0" smtClean="0"/>
              <a:t>(</a:t>
            </a:r>
            <a:r>
              <a:rPr lang="en-US" sz="1600" b="1" dirty="0"/>
              <a:t>contd.) </a:t>
            </a:r>
            <a:r>
              <a:rPr lang="en-IN" sz="1600" b="1" dirty="0" smtClean="0"/>
              <a:t>:</a:t>
            </a:r>
            <a:endParaRPr lang="en-IN" sz="1600" dirty="0"/>
          </a:p>
          <a:p>
            <a:pPr marL="114300" indent="0">
              <a:buNone/>
            </a:pPr>
            <a:r>
              <a:rPr lang="en-IN" sz="1600" dirty="0"/>
              <a:t>But in </a:t>
            </a:r>
            <a:r>
              <a:rPr lang="en-IN" sz="1600" dirty="0" err="1"/>
              <a:t>MongoDB</a:t>
            </a:r>
            <a:r>
              <a:rPr lang="en-IN" sz="1600" dirty="0"/>
              <a:t> schema design, we can have </a:t>
            </a:r>
            <a:r>
              <a:rPr lang="en-IN" sz="1600" b="1" dirty="0"/>
              <a:t>one collection Post </a:t>
            </a:r>
            <a:r>
              <a:rPr lang="en-IN" sz="1600" dirty="0"/>
              <a:t>and with the following structure −</a:t>
            </a:r>
          </a:p>
          <a:p>
            <a:pPr marL="114300" indent="0">
              <a:buNone/>
            </a:pPr>
            <a:endParaRPr lang="en-IN" sz="1200" dirty="0" smtClean="0"/>
          </a:p>
          <a:p>
            <a:pPr marL="114300" indent="0">
              <a:buNone/>
            </a:pPr>
            <a:r>
              <a:rPr lang="en-IN" sz="1200" b="1" dirty="0"/>
              <a:t>{</a:t>
            </a:r>
          </a:p>
          <a:p>
            <a:pPr marL="114300" indent="0">
              <a:buNone/>
            </a:pPr>
            <a:r>
              <a:rPr lang="en-IN" sz="1200" b="1" dirty="0"/>
              <a:t>   _id: POST_ID</a:t>
            </a:r>
          </a:p>
          <a:p>
            <a:pPr marL="114300" indent="0">
              <a:buNone/>
            </a:pPr>
            <a:r>
              <a:rPr lang="en-IN" sz="1200" dirty="0"/>
              <a:t>   title: TITLE_OF_POST, </a:t>
            </a:r>
          </a:p>
          <a:p>
            <a:pPr marL="114300" indent="0">
              <a:buNone/>
            </a:pPr>
            <a:r>
              <a:rPr lang="en-IN" sz="1200" dirty="0"/>
              <a:t>   description: POST_DESCRIPTION,</a:t>
            </a:r>
          </a:p>
          <a:p>
            <a:pPr marL="114300" indent="0">
              <a:buNone/>
            </a:pPr>
            <a:r>
              <a:rPr lang="en-IN" sz="1200" dirty="0"/>
              <a:t>   by: POST_BY,</a:t>
            </a:r>
          </a:p>
          <a:p>
            <a:pPr marL="114300" indent="0">
              <a:buNone/>
            </a:pPr>
            <a:r>
              <a:rPr lang="en-IN" sz="1200" dirty="0"/>
              <a:t>   url: URL_OF_POST,</a:t>
            </a:r>
          </a:p>
          <a:p>
            <a:pPr marL="114300" indent="0">
              <a:buNone/>
            </a:pPr>
            <a:r>
              <a:rPr lang="en-IN" sz="1200" b="1" dirty="0"/>
              <a:t>   tags: [TAG1, TAG2, TAG3],</a:t>
            </a:r>
          </a:p>
          <a:p>
            <a:pPr marL="114300" indent="0">
              <a:buNone/>
            </a:pPr>
            <a:r>
              <a:rPr lang="en-IN" sz="1200" dirty="0"/>
              <a:t>   likes: TOTAL_LIKES, </a:t>
            </a:r>
          </a:p>
          <a:p>
            <a:pPr marL="114300" indent="0">
              <a:buNone/>
            </a:pPr>
            <a:r>
              <a:rPr lang="en-IN" sz="1200" dirty="0"/>
              <a:t>   </a:t>
            </a:r>
            <a:r>
              <a:rPr lang="en-IN" sz="1200" b="1" dirty="0"/>
              <a:t>comments</a:t>
            </a:r>
            <a:r>
              <a:rPr lang="en-IN" sz="1200" dirty="0"/>
              <a:t>: [	</a:t>
            </a:r>
          </a:p>
          <a:p>
            <a:pPr marL="114300" indent="0">
              <a:buNone/>
            </a:pPr>
            <a:r>
              <a:rPr lang="en-IN" sz="1200" dirty="0"/>
              <a:t>      {</a:t>
            </a:r>
          </a:p>
          <a:p>
            <a:pPr marL="114300" indent="0">
              <a:buNone/>
            </a:pPr>
            <a:r>
              <a:rPr lang="en-IN" sz="1200" dirty="0"/>
              <a:t>         </a:t>
            </a:r>
            <a:r>
              <a:rPr lang="en-IN" sz="1200" dirty="0" err="1"/>
              <a:t>user:'COMMENT_BY</a:t>
            </a:r>
            <a:r>
              <a:rPr lang="en-IN" sz="1200" dirty="0"/>
              <a:t>',</a:t>
            </a:r>
          </a:p>
          <a:p>
            <a:pPr marL="114300" indent="0">
              <a:buNone/>
            </a:pPr>
            <a:r>
              <a:rPr lang="en-IN" sz="1200" dirty="0"/>
              <a:t>         message: TEXT,</a:t>
            </a:r>
          </a:p>
          <a:p>
            <a:pPr marL="114300" indent="0">
              <a:buNone/>
            </a:pPr>
            <a:r>
              <a:rPr lang="en-IN" sz="1200" dirty="0"/>
              <a:t>         </a:t>
            </a:r>
            <a:r>
              <a:rPr lang="en-IN" sz="1200" dirty="0" err="1"/>
              <a:t>dateCreated</a:t>
            </a:r>
            <a:r>
              <a:rPr lang="en-IN" sz="1200" dirty="0"/>
              <a:t>: DATE_TIME,</a:t>
            </a:r>
          </a:p>
          <a:p>
            <a:pPr marL="114300" indent="0">
              <a:buNone/>
            </a:pPr>
            <a:r>
              <a:rPr lang="en-IN" sz="1200" dirty="0"/>
              <a:t>         like: LIKES </a:t>
            </a:r>
          </a:p>
          <a:p>
            <a:pPr marL="114300" indent="0">
              <a:buNone/>
            </a:pPr>
            <a:r>
              <a:rPr lang="en-IN" sz="1200" dirty="0"/>
              <a:t>      },</a:t>
            </a:r>
          </a:p>
          <a:p>
            <a:pPr marL="114300" indent="0">
              <a:buNone/>
            </a:pPr>
            <a:r>
              <a:rPr lang="en-IN" sz="1200" dirty="0"/>
              <a:t>      {</a:t>
            </a:r>
          </a:p>
          <a:p>
            <a:pPr marL="114300" indent="0">
              <a:buNone/>
            </a:pPr>
            <a:r>
              <a:rPr lang="en-IN" sz="1200" dirty="0"/>
              <a:t>         </a:t>
            </a:r>
            <a:r>
              <a:rPr lang="en-IN" sz="1200" dirty="0" err="1"/>
              <a:t>user:'COMMENT_BY</a:t>
            </a:r>
            <a:r>
              <a:rPr lang="en-IN" sz="1200" dirty="0"/>
              <a:t>',</a:t>
            </a:r>
          </a:p>
          <a:p>
            <a:pPr marL="114300" indent="0">
              <a:buNone/>
            </a:pPr>
            <a:r>
              <a:rPr lang="en-IN" sz="1200" dirty="0"/>
              <a:t>         message: TEXT,</a:t>
            </a:r>
          </a:p>
          <a:p>
            <a:pPr marL="114300" indent="0">
              <a:buNone/>
            </a:pPr>
            <a:r>
              <a:rPr lang="en-IN" sz="1200" dirty="0"/>
              <a:t>         </a:t>
            </a:r>
            <a:r>
              <a:rPr lang="en-IN" sz="1200" dirty="0" err="1"/>
              <a:t>dateCreated</a:t>
            </a:r>
            <a:r>
              <a:rPr lang="en-IN" sz="1200" dirty="0"/>
              <a:t>: DATE_TIME,</a:t>
            </a:r>
          </a:p>
          <a:p>
            <a:pPr marL="114300" indent="0">
              <a:buNone/>
            </a:pPr>
            <a:r>
              <a:rPr lang="en-IN" sz="1200" dirty="0"/>
              <a:t>         like: LIKES</a:t>
            </a:r>
          </a:p>
          <a:p>
            <a:pPr marL="114300" indent="0">
              <a:buNone/>
            </a:pPr>
            <a:r>
              <a:rPr lang="en-IN" sz="1200" dirty="0"/>
              <a:t>      }</a:t>
            </a:r>
          </a:p>
          <a:p>
            <a:pPr marL="114300" indent="0">
              <a:buNone/>
            </a:pPr>
            <a:r>
              <a:rPr lang="en-IN" sz="1200" dirty="0"/>
              <a:t>   ]</a:t>
            </a:r>
          </a:p>
          <a:p>
            <a:pPr marL="114300" indent="0">
              <a:buNone/>
            </a:pPr>
            <a:r>
              <a:rPr lang="en-IN" sz="1200" b="1" dirty="0"/>
              <a:t>}</a:t>
            </a:r>
            <a:r>
              <a:rPr lang="en-IN" sz="1200" dirty="0"/>
              <a:t/>
            </a:r>
            <a:br>
              <a:rPr lang="en-IN" sz="1200" dirty="0"/>
            </a:br>
            <a:endParaRPr lang="en-I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83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620000" cy="432048"/>
          </a:xfrm>
        </p:spPr>
        <p:txBody>
          <a:bodyPr/>
          <a:lstStyle/>
          <a:p>
            <a:r>
              <a:rPr lang="en-US" sz="1800" b="1" dirty="0" smtClean="0"/>
              <a:t>ACID  (for SQL database) </a:t>
            </a:r>
            <a:r>
              <a:rPr lang="en-US" sz="1800" b="1" dirty="0" err="1" smtClean="0"/>
              <a:t>vs</a:t>
            </a:r>
            <a:r>
              <a:rPr lang="en-US" sz="1800" b="1" dirty="0" smtClean="0"/>
              <a:t> CAP </a:t>
            </a:r>
            <a:r>
              <a:rPr lang="en-US" sz="1800" b="1" dirty="0"/>
              <a:t>(for </a:t>
            </a:r>
            <a:r>
              <a:rPr lang="en-US" sz="1800" b="1" dirty="0" err="1" smtClean="0"/>
              <a:t>NoSQL</a:t>
            </a:r>
            <a:r>
              <a:rPr lang="en-US" sz="1800" b="1" dirty="0" smtClean="0"/>
              <a:t> </a:t>
            </a:r>
            <a:r>
              <a:rPr lang="en-US" sz="1800" b="1" dirty="0"/>
              <a:t>database) </a:t>
            </a: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7992888" cy="5780112"/>
          </a:xfrm>
        </p:spPr>
        <p:txBody>
          <a:bodyPr/>
          <a:lstStyle/>
          <a:p>
            <a:pPr marL="114300" indent="0" fontAlgn="base">
              <a:buNone/>
            </a:pPr>
            <a:r>
              <a:rPr lang="en-IN" sz="1600" b="1" dirty="0"/>
              <a:t>CAP</a:t>
            </a:r>
            <a:r>
              <a:rPr lang="en-IN" sz="1600" dirty="0"/>
              <a:t> is basically a continuum along which BASE and ACID are on opposite ends.</a:t>
            </a:r>
          </a:p>
          <a:p>
            <a:pPr fontAlgn="base"/>
            <a:r>
              <a:rPr lang="en-IN" sz="1600" b="1" dirty="0"/>
              <a:t>CAP</a:t>
            </a:r>
            <a:r>
              <a:rPr lang="en-IN" sz="1600" dirty="0"/>
              <a:t> is </a:t>
            </a:r>
            <a:r>
              <a:rPr lang="en-IN" sz="1600" b="1" dirty="0"/>
              <a:t>C</a:t>
            </a:r>
            <a:r>
              <a:rPr lang="en-IN" sz="1600" dirty="0"/>
              <a:t>onsistency, </a:t>
            </a:r>
            <a:r>
              <a:rPr lang="en-IN" sz="1600" b="1" dirty="0"/>
              <a:t>A</a:t>
            </a:r>
            <a:r>
              <a:rPr lang="en-IN" sz="1600" dirty="0"/>
              <a:t>vailability, and </a:t>
            </a:r>
            <a:r>
              <a:rPr lang="en-IN" sz="1600" b="1" dirty="0"/>
              <a:t>P</a:t>
            </a:r>
            <a:r>
              <a:rPr lang="en-IN" sz="1600" dirty="0"/>
              <a:t>artition tolerance. Basically you can pick 2 of those but you can't do all 3.</a:t>
            </a:r>
          </a:p>
          <a:p>
            <a:pPr fontAlgn="base"/>
            <a:r>
              <a:rPr lang="en-IN" sz="1600" b="1" dirty="0"/>
              <a:t>ACID</a:t>
            </a:r>
            <a:r>
              <a:rPr lang="en-IN" sz="1600" dirty="0"/>
              <a:t> focuses on </a:t>
            </a:r>
            <a:r>
              <a:rPr lang="en-IN" sz="1600" b="1" dirty="0" smtClean="0"/>
              <a:t>A</a:t>
            </a:r>
            <a:r>
              <a:rPr lang="en-IN" sz="1600" dirty="0" smtClean="0"/>
              <a:t>vailability ,</a:t>
            </a:r>
            <a:r>
              <a:rPr lang="en-IN" sz="1600" b="1" dirty="0" smtClean="0"/>
              <a:t>C</a:t>
            </a:r>
            <a:r>
              <a:rPr lang="en-IN" sz="1600" dirty="0" smtClean="0"/>
              <a:t>onsistency ,</a:t>
            </a:r>
            <a:r>
              <a:rPr lang="en-IN" sz="1600" b="1" dirty="0" smtClean="0"/>
              <a:t>I</a:t>
            </a:r>
            <a:r>
              <a:rPr lang="en-IN" sz="1600" dirty="0" smtClean="0"/>
              <a:t>solation and </a:t>
            </a:r>
            <a:r>
              <a:rPr lang="en-IN" sz="1600" b="1" dirty="0" smtClean="0"/>
              <a:t>D</a:t>
            </a:r>
            <a:r>
              <a:rPr lang="en-IN" sz="1600" dirty="0" smtClean="0"/>
              <a:t>urability.</a:t>
            </a:r>
            <a:endParaRPr lang="en-IN" sz="1600" dirty="0"/>
          </a:p>
          <a:p>
            <a:pPr fontAlgn="base"/>
            <a:r>
              <a:rPr lang="en-IN" sz="1600" b="1" dirty="0"/>
              <a:t>BASE</a:t>
            </a:r>
            <a:r>
              <a:rPr lang="en-IN" sz="1600" dirty="0"/>
              <a:t>  (</a:t>
            </a:r>
            <a:r>
              <a:rPr lang="en-IN" sz="1600" b="1" dirty="0"/>
              <a:t>B</a:t>
            </a:r>
            <a:r>
              <a:rPr lang="en-IN" sz="1600" dirty="0"/>
              <a:t>asic </a:t>
            </a:r>
            <a:r>
              <a:rPr lang="en-IN" sz="1600" b="1" dirty="0" smtClean="0"/>
              <a:t>A</a:t>
            </a:r>
            <a:r>
              <a:rPr lang="en-IN" sz="1600" dirty="0" smtClean="0"/>
              <a:t>vailability, </a:t>
            </a:r>
            <a:r>
              <a:rPr lang="en-IN" sz="1600" b="1" dirty="0" smtClean="0"/>
              <a:t>S</a:t>
            </a:r>
            <a:r>
              <a:rPr lang="en-IN" sz="1600" dirty="0" smtClean="0"/>
              <a:t>oft-state ,</a:t>
            </a:r>
            <a:r>
              <a:rPr lang="en-IN" sz="1600" b="1" dirty="0" smtClean="0"/>
              <a:t>E</a:t>
            </a:r>
            <a:r>
              <a:rPr lang="en-IN" sz="1600" dirty="0" smtClean="0"/>
              <a:t>ventual consistency) focuses </a:t>
            </a:r>
            <a:r>
              <a:rPr lang="en-IN" sz="1600" dirty="0"/>
              <a:t>on Partition tolerance and availability and throws consistency out the window.</a:t>
            </a:r>
          </a:p>
          <a:p>
            <a:pPr marL="11430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73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560840" cy="504056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sz="2800" b="1" dirty="0" smtClean="0"/>
              <a:t>		</a:t>
            </a:r>
            <a:r>
              <a:rPr lang="en-IN" sz="2400" b="1" dirty="0" smtClean="0"/>
              <a:t>Python  </a:t>
            </a:r>
            <a:r>
              <a:rPr lang="en-IN" sz="2400" b="1" dirty="0" err="1" smtClean="0"/>
              <a:t>vs</a:t>
            </a:r>
            <a:r>
              <a:rPr lang="en-IN" sz="2400" b="1" dirty="0" smtClean="0"/>
              <a:t>  Java Syntax 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836712"/>
            <a:ext cx="8229600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 smtClean="0"/>
              <a:t>Python </a:t>
            </a:r>
            <a:r>
              <a:rPr lang="en-IN" sz="2000" b="1" dirty="0"/>
              <a:t>Syntax compared to </a:t>
            </a:r>
            <a:r>
              <a:rPr lang="en-IN" sz="2000" b="1" dirty="0" smtClean="0"/>
              <a:t>other programming languages:</a:t>
            </a:r>
            <a:endParaRPr lang="en-IN" sz="2000" dirty="0"/>
          </a:p>
          <a:p>
            <a:r>
              <a:rPr lang="en-IN" sz="2000" dirty="0" smtClean="0"/>
              <a:t>It uses </a:t>
            </a:r>
            <a:r>
              <a:rPr lang="en-IN" sz="2000" b="1" dirty="0" smtClean="0"/>
              <a:t>new lines </a:t>
            </a:r>
            <a:r>
              <a:rPr lang="en-IN" sz="2000" dirty="0" smtClean="0"/>
              <a:t>to complete a command, (other programming languages which often use semicolons or parentheses).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b="1" dirty="0" smtClean="0"/>
              <a:t> </a:t>
            </a:r>
            <a:endParaRPr lang="en-IN" sz="2000" dirty="0" smtClean="0"/>
          </a:p>
          <a:p>
            <a:endParaRPr lang="en-IN" sz="2000" dirty="0" smtClean="0"/>
          </a:p>
          <a:p>
            <a:endParaRPr lang="en-IN" sz="2000" dirty="0"/>
          </a:p>
          <a:p>
            <a:endParaRPr lang="en-IN" sz="2000" dirty="0" smtClean="0"/>
          </a:p>
          <a:p>
            <a:r>
              <a:rPr lang="en-IN" sz="2000" dirty="0" smtClean="0"/>
              <a:t>It uses </a:t>
            </a:r>
            <a:r>
              <a:rPr lang="en-IN" sz="2000" b="1" dirty="0" smtClean="0"/>
              <a:t>indentation</a:t>
            </a:r>
            <a:r>
              <a:rPr lang="en-IN" sz="2000" dirty="0" smtClean="0"/>
              <a:t> (space) to indicate a block of code. (Other programming languages often use curly-brackets for this purpose.)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dirty="0"/>
              <a:t>		</a:t>
            </a: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</a:t>
            </a:fld>
            <a:endParaRPr lang="en-IN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83568" y="1988840"/>
            <a:ext cx="2664296" cy="13834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Python:</a:t>
            </a:r>
          </a:p>
          <a:p>
            <a:pPr marL="0" indent="0">
              <a:buNone/>
            </a:pPr>
            <a:r>
              <a:rPr lang="en-IN" dirty="0"/>
              <a:t>x = 10	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print(x</a:t>
            </a:r>
            <a:r>
              <a:rPr lang="en-IN" dirty="0"/>
              <a:t>)</a:t>
            </a:r>
            <a:endParaRPr lang="en-IN" dirty="0" smtClean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712746" y="1916832"/>
            <a:ext cx="2811582" cy="13834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Java: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x =10;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(x);</a:t>
            </a:r>
            <a:endParaRPr lang="en-IN" dirty="0" smtClean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539552" y="4509120"/>
            <a:ext cx="3024336" cy="20882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Python:</a:t>
            </a:r>
          </a:p>
          <a:p>
            <a:pPr marL="0" indent="0">
              <a:buNone/>
            </a:pPr>
            <a:r>
              <a:rPr lang="en-IN" dirty="0"/>
              <a:t>if x &gt; 10		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smtClean="0"/>
              <a:t>print(x)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IN" dirty="0"/>
              <a:t>print(x+1)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print</a:t>
            </a:r>
            <a:r>
              <a:rPr lang="en-IN" dirty="0" smtClean="0"/>
              <a:t>(‘</a:t>
            </a:r>
            <a:r>
              <a:rPr lang="en-IN" dirty="0" err="1" smtClean="0"/>
              <a:t>helo</a:t>
            </a:r>
            <a:r>
              <a:rPr lang="en-IN" dirty="0" smtClean="0"/>
              <a:t>’)</a:t>
            </a:r>
            <a:endParaRPr lang="en-IN" dirty="0"/>
          </a:p>
          <a:p>
            <a:pPr marL="0" indent="0">
              <a:lnSpc>
                <a:spcPct val="120000"/>
              </a:lnSpc>
              <a:buNone/>
            </a:pPr>
            <a:endParaRPr lang="en-IN" b="1" dirty="0" smtClean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716016" y="4509120"/>
            <a:ext cx="2952328" cy="2232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Java:</a:t>
            </a:r>
          </a:p>
          <a:p>
            <a:pPr marL="0" indent="0">
              <a:buNone/>
            </a:pPr>
            <a:r>
              <a:rPr lang="en-IN" dirty="0"/>
              <a:t>If(x  &gt; 10) 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 err="1" smtClean="0"/>
              <a:t>System.out.println</a:t>
            </a:r>
            <a:r>
              <a:rPr lang="en-IN" dirty="0" smtClean="0"/>
              <a:t>(x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System.out.println</a:t>
            </a:r>
            <a:r>
              <a:rPr lang="en-IN" dirty="0" smtClean="0"/>
              <a:t>(x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(“</a:t>
            </a:r>
            <a:r>
              <a:rPr lang="en-IN" dirty="0" err="1" smtClean="0"/>
              <a:t>helo</a:t>
            </a:r>
            <a:r>
              <a:rPr lang="en-IN" dirty="0" smtClean="0"/>
              <a:t>”);</a:t>
            </a:r>
            <a:endParaRPr lang="en-IN" dirty="0"/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195309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560840" cy="36004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sz="2800" b="1" dirty="0" smtClean="0"/>
              <a:t>		</a:t>
            </a:r>
            <a:r>
              <a:rPr lang="en-IN" sz="2400" b="1" dirty="0" smtClean="0"/>
              <a:t>Python  </a:t>
            </a:r>
            <a:r>
              <a:rPr lang="en-IN" sz="2400" b="1" dirty="0" err="1" smtClean="0"/>
              <a:t>vs</a:t>
            </a:r>
            <a:r>
              <a:rPr lang="en-IN" sz="2400" b="1" dirty="0" smtClean="0"/>
              <a:t>  Java Syntax (contd.) 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476672"/>
            <a:ext cx="8226834" cy="626469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b="1" dirty="0" smtClean="0"/>
              <a:t>Method:</a:t>
            </a:r>
            <a:endParaRPr lang="en-IN" sz="1800" b="1" dirty="0" smtClean="0"/>
          </a:p>
          <a:p>
            <a:endParaRPr lang="en-IN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1800" b="1" dirty="0" smtClean="0"/>
              <a:t>Class and  Constructor:</a:t>
            </a:r>
            <a:endParaRPr lang="en-US" sz="1800" b="1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b="1" dirty="0" smtClean="0"/>
              <a:t>Inheritance: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</a:t>
            </a:fld>
            <a:endParaRPr lang="en-IN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72626" y="836712"/>
            <a:ext cx="3651301" cy="10081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/>
              <a:t>Python</a:t>
            </a:r>
            <a:r>
              <a:rPr lang="en-IN" sz="1400" b="1" u="sng" dirty="0" smtClean="0"/>
              <a:t>:</a:t>
            </a:r>
          </a:p>
          <a:p>
            <a:pPr marL="0" indent="0">
              <a:buNone/>
            </a:pPr>
            <a:r>
              <a:rPr lang="en-IN" sz="1400" b="1" dirty="0" err="1" smtClean="0"/>
              <a:t>def</a:t>
            </a:r>
            <a:r>
              <a:rPr lang="en-IN" sz="1400" dirty="0" smtClean="0"/>
              <a:t> </a:t>
            </a:r>
            <a:r>
              <a:rPr lang="en-IN" sz="1400" dirty="0" err="1" smtClean="0"/>
              <a:t>my_func</a:t>
            </a:r>
            <a:r>
              <a:rPr lang="en-IN" sz="1400" dirty="0" smtClean="0"/>
              <a:t>:</a:t>
            </a:r>
          </a:p>
          <a:p>
            <a:pPr marL="0" indent="0">
              <a:buNone/>
            </a:pPr>
            <a:r>
              <a:rPr lang="en-US" sz="1400" dirty="0" smtClean="0"/>
              <a:t>     </a:t>
            </a:r>
            <a:r>
              <a:rPr lang="en-IN" sz="1400" dirty="0"/>
              <a:t>print(‘</a:t>
            </a:r>
            <a:r>
              <a:rPr lang="en-IN" sz="1400" dirty="0" err="1"/>
              <a:t>helo</a:t>
            </a:r>
            <a:r>
              <a:rPr lang="en-IN" sz="1400" dirty="0"/>
              <a:t>’)</a:t>
            </a:r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07572" y="808972"/>
            <a:ext cx="3564395" cy="9862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/>
              <a:t>Java</a:t>
            </a:r>
            <a:r>
              <a:rPr lang="en-IN" sz="1400" b="1" u="sng" dirty="0" smtClean="0"/>
              <a:t>:</a:t>
            </a:r>
          </a:p>
          <a:p>
            <a:pPr marL="0" indent="0">
              <a:buNone/>
            </a:pPr>
            <a:r>
              <a:rPr lang="en-IN" sz="1400" dirty="0"/>
              <a:t>p</a:t>
            </a:r>
            <a:r>
              <a:rPr lang="en-IN" sz="1400" dirty="0" smtClean="0"/>
              <a:t>ublic void </a:t>
            </a:r>
            <a:r>
              <a:rPr lang="en-IN" sz="1400" dirty="0" err="1" smtClean="0"/>
              <a:t>myFunc</a:t>
            </a:r>
            <a:r>
              <a:rPr lang="en-IN" sz="1400" dirty="0" smtClean="0"/>
              <a:t>(){</a:t>
            </a:r>
            <a:endParaRPr lang="en-IN" sz="1400" dirty="0"/>
          </a:p>
          <a:p>
            <a:pPr marL="0" indent="0">
              <a:buNone/>
            </a:pPr>
            <a:r>
              <a:rPr lang="en-IN" sz="1400" dirty="0" smtClean="0"/>
              <a:t>    </a:t>
            </a:r>
            <a:r>
              <a:rPr lang="en-IN" sz="1400" dirty="0" err="1" smtClean="0"/>
              <a:t>System.out.println</a:t>
            </a:r>
            <a:r>
              <a:rPr lang="en-IN" sz="1400" dirty="0" smtClean="0"/>
              <a:t>(x);</a:t>
            </a:r>
          </a:p>
          <a:p>
            <a:pPr marL="0" indent="0">
              <a:buNone/>
            </a:pPr>
            <a:r>
              <a:rPr lang="en-US" sz="1400" dirty="0"/>
              <a:t>}</a:t>
            </a:r>
            <a:endParaRPr lang="en-IN" sz="1400" dirty="0" smtClean="0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03962" y="2636912"/>
            <a:ext cx="3980006" cy="17281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/>
              <a:t>Python</a:t>
            </a:r>
            <a:r>
              <a:rPr lang="en-IN" sz="1400" b="1" u="sng" dirty="0" smtClean="0"/>
              <a:t>:</a:t>
            </a:r>
          </a:p>
          <a:p>
            <a:pPr marL="0" indent="0">
              <a:buNone/>
            </a:pPr>
            <a:r>
              <a:rPr lang="en-US" sz="1400" b="1" dirty="0"/>
              <a:t>c</a:t>
            </a:r>
            <a:r>
              <a:rPr lang="en-US" sz="1400" b="1" dirty="0" smtClean="0"/>
              <a:t>lass </a:t>
            </a:r>
            <a:r>
              <a:rPr lang="en-US" sz="1400" dirty="0" smtClean="0"/>
              <a:t>Employee</a:t>
            </a:r>
            <a:r>
              <a:rPr lang="en-US" sz="1400" b="1" dirty="0" smtClean="0"/>
              <a:t>:</a:t>
            </a:r>
          </a:p>
          <a:p>
            <a:pPr marL="0" indent="0">
              <a:buNone/>
            </a:pPr>
            <a:r>
              <a:rPr lang="en-US" sz="1400" b="1" dirty="0" smtClean="0"/>
              <a:t>       </a:t>
            </a:r>
            <a:r>
              <a:rPr lang="en-IN" sz="1400" b="1" dirty="0" err="1"/>
              <a:t>def</a:t>
            </a:r>
            <a:r>
              <a:rPr lang="en-IN" sz="1400" b="1" dirty="0"/>
              <a:t> __init__(</a:t>
            </a:r>
            <a:r>
              <a:rPr lang="en-IN" sz="1400" b="1" dirty="0" err="1" smtClean="0"/>
              <a:t>self</a:t>
            </a:r>
            <a:r>
              <a:rPr lang="en-IN" sz="1400" dirty="0" err="1" smtClean="0"/>
              <a:t>,empName</a:t>
            </a:r>
            <a:r>
              <a:rPr lang="en-IN" sz="1400" dirty="0" smtClean="0"/>
              <a:t>): 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smtClean="0"/>
              <a:t>      </a:t>
            </a:r>
            <a:r>
              <a:rPr lang="en-IN" sz="1400" b="1" dirty="0" err="1" smtClean="0"/>
              <a:t>self</a:t>
            </a:r>
            <a:r>
              <a:rPr lang="en-IN" sz="1400" dirty="0" err="1" smtClean="0"/>
              <a:t>.empName</a:t>
            </a:r>
            <a:r>
              <a:rPr lang="en-IN" sz="1400" dirty="0" smtClean="0"/>
              <a:t> = </a:t>
            </a:r>
            <a:r>
              <a:rPr lang="en-IN" sz="1400" dirty="0" err="1" smtClean="0"/>
              <a:t>empName</a:t>
            </a:r>
            <a:r>
              <a:rPr lang="en-IN" sz="1400" dirty="0" smtClean="0"/>
              <a:t>    </a:t>
            </a:r>
            <a:r>
              <a:rPr lang="en-US" sz="1400" b="1" dirty="0" smtClean="0"/>
              <a:t>     </a:t>
            </a:r>
            <a:endParaRPr lang="en-IN" sz="1400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4515600" y="2456892"/>
            <a:ext cx="3708413" cy="1908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 smtClean="0"/>
              <a:t>Java:</a:t>
            </a:r>
          </a:p>
          <a:p>
            <a:pPr marL="0" indent="0">
              <a:buNone/>
            </a:pPr>
            <a:r>
              <a:rPr lang="en-US" sz="1400" b="1" dirty="0"/>
              <a:t>class </a:t>
            </a:r>
            <a:r>
              <a:rPr lang="en-US" sz="1400" dirty="0" smtClean="0"/>
              <a:t>Employee</a:t>
            </a:r>
            <a:r>
              <a:rPr lang="en-US" sz="1400" b="1" dirty="0" smtClean="0"/>
              <a:t>{</a:t>
            </a:r>
          </a:p>
          <a:p>
            <a:pPr marL="0" indent="0">
              <a:buNone/>
            </a:pPr>
            <a:r>
              <a:rPr lang="en-US" sz="1400" dirty="0" smtClean="0"/>
              <a:t>     String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;</a:t>
            </a: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public </a:t>
            </a:r>
            <a:r>
              <a:rPr lang="en-US" sz="1400" dirty="0" smtClean="0"/>
              <a:t>Employee(String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){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</a:t>
            </a:r>
            <a:r>
              <a:rPr lang="en-US" sz="1400" dirty="0" err="1" smtClean="0"/>
              <a:t>this.empName</a:t>
            </a:r>
            <a:r>
              <a:rPr lang="en-US" sz="1400" dirty="0" smtClean="0"/>
              <a:t> =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b="1" dirty="0" smtClean="0"/>
              <a:t>     }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  <a:endParaRPr lang="en-IN" sz="1400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19895" y="5301208"/>
            <a:ext cx="3980006" cy="14345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600" b="1" u="sng" dirty="0" smtClean="0"/>
              <a:t>Python</a:t>
            </a:r>
            <a:r>
              <a:rPr lang="en-IN" b="1" u="sng" dirty="0" smtClean="0"/>
              <a:t>:</a:t>
            </a:r>
          </a:p>
          <a:p>
            <a:pPr marL="0" indent="0">
              <a:buNone/>
            </a:pPr>
            <a:r>
              <a:rPr lang="en-US" sz="1600" b="1" dirty="0" smtClean="0"/>
              <a:t>class </a:t>
            </a:r>
            <a:r>
              <a:rPr lang="en-US" sz="1600" dirty="0" err="1" smtClean="0"/>
              <a:t>ChildClass</a:t>
            </a:r>
            <a:r>
              <a:rPr lang="en-US" sz="1600" dirty="0" smtClean="0"/>
              <a:t>(</a:t>
            </a:r>
            <a:r>
              <a:rPr lang="en-US" sz="1600" dirty="0" err="1" smtClean="0"/>
              <a:t>ParentClass</a:t>
            </a:r>
            <a:r>
              <a:rPr lang="en-US" sz="1600" dirty="0" smtClean="0"/>
              <a:t>)</a:t>
            </a:r>
            <a:r>
              <a:rPr lang="en-US" sz="1600" b="1" dirty="0" smtClean="0"/>
              <a:t>:</a:t>
            </a:r>
          </a:p>
          <a:p>
            <a:pPr marL="0" indent="0">
              <a:buNone/>
            </a:pPr>
            <a:r>
              <a:rPr lang="en-US" sz="1600" b="1" dirty="0" smtClean="0"/>
              <a:t>       ……………………..</a:t>
            </a:r>
            <a:endParaRPr lang="en-IN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759598" y="5301208"/>
            <a:ext cx="3464416" cy="1356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600" b="1" u="sng" dirty="0" smtClean="0"/>
              <a:t>Java:</a:t>
            </a:r>
          </a:p>
          <a:p>
            <a:pPr marL="0" indent="0">
              <a:buNone/>
            </a:pPr>
            <a:r>
              <a:rPr lang="en-US" sz="1600" b="1" dirty="0"/>
              <a:t>class </a:t>
            </a:r>
            <a:r>
              <a:rPr lang="en-US" sz="1600" dirty="0" err="1" smtClean="0"/>
              <a:t>ChildClass</a:t>
            </a:r>
            <a:r>
              <a:rPr lang="en-US" sz="1600" dirty="0" smtClean="0"/>
              <a:t> extends </a:t>
            </a:r>
            <a:r>
              <a:rPr lang="en-US" sz="1600" dirty="0" err="1" smtClean="0"/>
              <a:t>ParentClass</a:t>
            </a:r>
            <a:r>
              <a:rPr lang="en-US" sz="1600" dirty="0" smtClean="0"/>
              <a:t> </a:t>
            </a:r>
            <a:r>
              <a:rPr lang="en-US" sz="1600" b="1" dirty="0" smtClean="0"/>
              <a:t>{</a:t>
            </a:r>
          </a:p>
          <a:p>
            <a:pPr marL="0" indent="0">
              <a:buNone/>
            </a:pPr>
            <a:r>
              <a:rPr lang="en-US" sz="1600" dirty="0" smtClean="0"/>
              <a:t>     …………………………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}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985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2400" dirty="0" smtClean="0"/>
              <a:t>Python - Threads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7897688" cy="57081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000" b="1" dirty="0"/>
              <a:t>There are two modules which support the usage of threads in </a:t>
            </a:r>
            <a:r>
              <a:rPr lang="en-IN" sz="2000" b="1" dirty="0" smtClean="0"/>
              <a:t>Python3:</a:t>
            </a:r>
            <a:endParaRPr lang="en-IN" sz="2000" b="1" dirty="0"/>
          </a:p>
          <a:p>
            <a:r>
              <a:rPr lang="en-IN" dirty="0"/>
              <a:t>1) </a:t>
            </a:r>
            <a:r>
              <a:rPr lang="en-IN" b="1" dirty="0"/>
              <a:t>_thread   </a:t>
            </a:r>
            <a:r>
              <a:rPr lang="en-IN" dirty="0"/>
              <a:t>- 'thread' in Python2 has been </a:t>
            </a:r>
            <a:r>
              <a:rPr lang="en-IN" dirty="0" smtClean="0"/>
              <a:t>"deprecated". In </a:t>
            </a:r>
            <a:r>
              <a:rPr lang="en-IN" dirty="0"/>
              <a:t>Python 3, the module "thread" is not available but it has been renamed to "_thread" for backwards compatibilities.</a:t>
            </a:r>
          </a:p>
          <a:p>
            <a:r>
              <a:rPr lang="en-IN" dirty="0"/>
              <a:t>2) </a:t>
            </a:r>
            <a:r>
              <a:rPr lang="en-IN" b="1" dirty="0"/>
              <a:t>threading</a:t>
            </a:r>
            <a:r>
              <a:rPr lang="en-IN" dirty="0"/>
              <a:t> - In Python3, 'threading' is used to spawn new threads</a:t>
            </a:r>
            <a:r>
              <a:rPr lang="en-IN" dirty="0" smtClean="0"/>
              <a:t>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IN" b="1" dirty="0" smtClean="0"/>
              <a:t>Using  </a:t>
            </a:r>
            <a:r>
              <a:rPr lang="en-IN" b="1" i="1" dirty="0" smtClean="0"/>
              <a:t>_thread </a:t>
            </a:r>
            <a:r>
              <a:rPr lang="en-IN" b="1" dirty="0" smtClean="0"/>
              <a:t>module to create Thread:</a:t>
            </a:r>
            <a:endParaRPr lang="en-IN" b="1" dirty="0"/>
          </a:p>
          <a:p>
            <a:pPr marL="114300" indent="0">
              <a:buNone/>
            </a:pPr>
            <a:r>
              <a:rPr lang="en-IN" b="1" dirty="0"/>
              <a:t>Syntax</a:t>
            </a:r>
            <a:r>
              <a:rPr lang="en-IN" dirty="0"/>
              <a:t>: _thread.start_new_thread ( function, </a:t>
            </a:r>
            <a:r>
              <a:rPr lang="en-IN" dirty="0" err="1"/>
              <a:t>args</a:t>
            </a:r>
            <a:r>
              <a:rPr lang="en-IN" dirty="0"/>
              <a:t>[, </a:t>
            </a:r>
            <a:r>
              <a:rPr lang="en-IN" dirty="0" err="1"/>
              <a:t>kwargs</a:t>
            </a:r>
            <a:r>
              <a:rPr lang="en-IN" dirty="0"/>
              <a:t>] )</a:t>
            </a:r>
          </a:p>
          <a:p>
            <a:pPr marL="114300" indent="0">
              <a:buNone/>
            </a:pPr>
            <a:r>
              <a:rPr lang="en-IN" i="1" dirty="0"/>
              <a:t>where-</a:t>
            </a:r>
          </a:p>
          <a:p>
            <a:r>
              <a:rPr lang="en-IN" dirty="0"/>
              <a:t>function - user defined method</a:t>
            </a:r>
          </a:p>
          <a:p>
            <a:r>
              <a:rPr lang="en-IN" dirty="0" err="1"/>
              <a:t>args</a:t>
            </a:r>
            <a:r>
              <a:rPr lang="en-IN" dirty="0"/>
              <a:t> - </a:t>
            </a:r>
            <a:r>
              <a:rPr lang="en-IN" dirty="0" err="1"/>
              <a:t>args</a:t>
            </a:r>
            <a:r>
              <a:rPr lang="en-IN" dirty="0"/>
              <a:t> is a tuple of arguments; use an empty tuple to call function without passing any arguments</a:t>
            </a:r>
          </a:p>
          <a:p>
            <a:r>
              <a:rPr lang="en-IN" dirty="0" err="1"/>
              <a:t>kwargs</a:t>
            </a:r>
            <a:r>
              <a:rPr lang="en-IN" dirty="0"/>
              <a:t> is an optional dictionary of keyword arguments. (</a:t>
            </a:r>
            <a:r>
              <a:rPr lang="en-IN" dirty="0" err="1"/>
              <a:t>kwargs</a:t>
            </a:r>
            <a:r>
              <a:rPr lang="en-IN" dirty="0"/>
              <a:t> - key worded </a:t>
            </a:r>
            <a:r>
              <a:rPr lang="en-IN" dirty="0" err="1"/>
              <a:t>args</a:t>
            </a:r>
            <a:r>
              <a:rPr lang="en-IN" dirty="0"/>
              <a:t>)</a:t>
            </a:r>
            <a:endParaRPr lang="en-US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2800" dirty="0" smtClean="0"/>
              <a:t>Python – Threads (contd.)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7681664" cy="5564088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IN" b="1" dirty="0" smtClean="0"/>
              <a:t>Using </a:t>
            </a:r>
            <a:r>
              <a:rPr lang="en-IN" b="1" i="1" dirty="0" smtClean="0"/>
              <a:t>threading</a:t>
            </a:r>
            <a:r>
              <a:rPr lang="en-IN" b="1" dirty="0" smtClean="0"/>
              <a:t> module to create thread:</a:t>
            </a:r>
            <a:endParaRPr lang="en-IN" b="1" dirty="0"/>
          </a:p>
          <a:p>
            <a:pPr marL="114300" indent="0">
              <a:buNone/>
            </a:pPr>
            <a:r>
              <a:rPr lang="en-IN" dirty="0"/>
              <a:t>'threading' module exposes all the methods of the thread module and provides some additional methods-</a:t>
            </a:r>
          </a:p>
          <a:p>
            <a:r>
              <a:rPr lang="en-IN" dirty="0" err="1"/>
              <a:t>threading.activeCount</a:t>
            </a:r>
            <a:r>
              <a:rPr lang="en-IN" dirty="0"/>
              <a:t>()</a:t>
            </a:r>
          </a:p>
          <a:p>
            <a:r>
              <a:rPr lang="en-IN" dirty="0" err="1"/>
              <a:t>threading.currentThread</a:t>
            </a:r>
            <a:r>
              <a:rPr lang="en-IN" dirty="0"/>
              <a:t>() </a:t>
            </a:r>
          </a:p>
          <a:p>
            <a:r>
              <a:rPr lang="en-IN" dirty="0" err="1"/>
              <a:t>threading.enumerate</a:t>
            </a:r>
            <a:r>
              <a:rPr lang="en-IN" dirty="0"/>
              <a:t>() - Returns a list of currently active thread objects </a:t>
            </a:r>
            <a:endParaRPr lang="en-IN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IN" b="1" dirty="0"/>
              <a:t>'threading</a:t>
            </a:r>
            <a:r>
              <a:rPr lang="en-IN" dirty="0"/>
              <a:t>' module has the Thread class that implements threading</a:t>
            </a:r>
            <a:r>
              <a:rPr lang="en-IN" dirty="0" smtClean="0"/>
              <a:t>.</a:t>
            </a:r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 </a:t>
            </a:r>
            <a:r>
              <a:rPr lang="en-IN" b="1" dirty="0"/>
              <a:t>The methods provided by the Thread class are as follows -</a:t>
            </a:r>
          </a:p>
          <a:p>
            <a:r>
              <a:rPr lang="en-IN" dirty="0"/>
              <a:t>run() - The run() method is the entry point for a thread.</a:t>
            </a:r>
          </a:p>
          <a:p>
            <a:r>
              <a:rPr lang="en-IN" dirty="0"/>
              <a:t>start() - The start() method starts a thread by calling the run method.</a:t>
            </a:r>
          </a:p>
          <a:p>
            <a:r>
              <a:rPr lang="en-IN" dirty="0"/>
              <a:t>join([time]) - The join() waits for threads to terminate.</a:t>
            </a:r>
          </a:p>
          <a:p>
            <a:r>
              <a:rPr lang="en-IN" dirty="0" err="1"/>
              <a:t>isAlive</a:t>
            </a:r>
            <a:r>
              <a:rPr lang="en-IN" dirty="0"/>
              <a:t>() - The </a:t>
            </a:r>
            <a:r>
              <a:rPr lang="en-IN" dirty="0" err="1"/>
              <a:t>isAlive</a:t>
            </a:r>
            <a:r>
              <a:rPr lang="en-IN" dirty="0"/>
              <a:t>() method checks whether a thread is still executing.</a:t>
            </a:r>
          </a:p>
          <a:p>
            <a:r>
              <a:rPr lang="en-IN" dirty="0" err="1"/>
              <a:t>getName</a:t>
            </a:r>
            <a:r>
              <a:rPr lang="en-IN" dirty="0"/>
              <a:t>() - The </a:t>
            </a:r>
            <a:r>
              <a:rPr lang="en-IN" dirty="0" err="1"/>
              <a:t>getName</a:t>
            </a:r>
            <a:r>
              <a:rPr lang="en-IN" dirty="0"/>
              <a:t>() method returns the name of a thread.</a:t>
            </a:r>
          </a:p>
          <a:p>
            <a:r>
              <a:rPr lang="en-IN" dirty="0" err="1"/>
              <a:t>setName</a:t>
            </a:r>
            <a:r>
              <a:rPr lang="en-IN" dirty="0"/>
              <a:t>() - The </a:t>
            </a:r>
            <a:r>
              <a:rPr lang="en-IN" dirty="0" err="1"/>
              <a:t>setName</a:t>
            </a:r>
            <a:r>
              <a:rPr lang="en-IN" dirty="0"/>
              <a:t>() method sets the name of a thread.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05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346050"/>
          </a:xfrm>
        </p:spPr>
        <p:txBody>
          <a:bodyPr/>
          <a:lstStyle/>
          <a:p>
            <a:r>
              <a:rPr lang="en-US" sz="2800" dirty="0" smtClean="0"/>
              <a:t>Python – Threads (contd.)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7897688" cy="612068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000" b="1" dirty="0"/>
              <a:t>Creating Thread Using Threading Module:</a:t>
            </a:r>
          </a:p>
          <a:p>
            <a:pPr marL="114300" indent="0">
              <a:buNone/>
            </a:pPr>
            <a:r>
              <a:rPr lang="en-IN" sz="2000" dirty="0"/>
              <a:t>The </a:t>
            </a:r>
            <a:r>
              <a:rPr lang="en-IN" sz="2000" b="1" dirty="0"/>
              <a:t>Thread</a:t>
            </a:r>
            <a:r>
              <a:rPr lang="en-IN" sz="2000" dirty="0"/>
              <a:t> class in </a:t>
            </a:r>
            <a:r>
              <a:rPr lang="en-IN" sz="2000" b="1" dirty="0"/>
              <a:t>Threading</a:t>
            </a:r>
            <a:r>
              <a:rPr lang="en-IN" sz="2000" dirty="0"/>
              <a:t> Module represents an activity that is run in a separate thread of control. </a:t>
            </a:r>
          </a:p>
          <a:p>
            <a:pPr marL="114300" indent="0">
              <a:buNone/>
            </a:pPr>
            <a:r>
              <a:rPr lang="en-IN" sz="2000" b="1" dirty="0"/>
              <a:t>There are two ways to specify the activity: </a:t>
            </a:r>
          </a:p>
          <a:p>
            <a:pPr marL="925830" lvl="1" indent="-514350">
              <a:buFont typeface="+mj-lt"/>
              <a:buAutoNum type="romanLcPeriod"/>
            </a:pPr>
            <a:r>
              <a:rPr lang="en-IN" dirty="0" smtClean="0"/>
              <a:t>by </a:t>
            </a:r>
            <a:r>
              <a:rPr lang="en-IN" dirty="0"/>
              <a:t>overriding the </a:t>
            </a:r>
            <a:r>
              <a:rPr lang="en-IN" b="1" dirty="0"/>
              <a:t>run() method</a:t>
            </a:r>
            <a:r>
              <a:rPr lang="en-IN" dirty="0"/>
              <a:t> in a </a:t>
            </a:r>
            <a:r>
              <a:rPr lang="en-IN" dirty="0" smtClean="0"/>
              <a:t>subclass</a:t>
            </a: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b="1" dirty="0" smtClean="0"/>
              <a:t>or</a:t>
            </a:r>
          </a:p>
          <a:p>
            <a:pPr marL="925830" lvl="1" indent="-514350">
              <a:buFont typeface="+mj-lt"/>
              <a:buAutoNum type="romanLcPeriod"/>
            </a:pPr>
            <a:r>
              <a:rPr lang="en-IN" dirty="0" smtClean="0"/>
              <a:t> by </a:t>
            </a:r>
            <a:r>
              <a:rPr lang="en-IN" dirty="0"/>
              <a:t>passing a </a:t>
            </a:r>
            <a:r>
              <a:rPr lang="en-IN" b="1" dirty="0"/>
              <a:t>callable object </a:t>
            </a:r>
            <a:r>
              <a:rPr lang="en-IN" dirty="0"/>
              <a:t>to the </a:t>
            </a:r>
            <a:r>
              <a:rPr lang="en-IN" dirty="0" smtClean="0"/>
              <a:t>constructor</a:t>
            </a:r>
            <a:endParaRPr lang="en-IN" dirty="0"/>
          </a:p>
          <a:p>
            <a:pPr marL="411480" lvl="1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b="1" dirty="0" smtClean="0"/>
              <a:t>i) </a:t>
            </a:r>
            <a:r>
              <a:rPr lang="en-IN" sz="2000" b="1" dirty="0" smtClean="0"/>
              <a:t>By </a:t>
            </a:r>
            <a:r>
              <a:rPr lang="en-IN" sz="2000" b="1" dirty="0"/>
              <a:t>overriding the run() method in a subclass </a:t>
            </a:r>
            <a:r>
              <a:rPr lang="en-IN" sz="2000" b="1" dirty="0" smtClean="0"/>
              <a:t>: (Steps</a:t>
            </a:r>
            <a:r>
              <a:rPr lang="en-IN" sz="2000" b="1" dirty="0"/>
              <a:t>)</a:t>
            </a:r>
            <a:endParaRPr lang="en-IN" sz="2000" b="1" dirty="0" smtClean="0"/>
          </a:p>
          <a:p>
            <a:pPr lvl="1"/>
            <a:r>
              <a:rPr lang="en-IN" dirty="0" smtClean="0"/>
              <a:t>Define </a:t>
            </a:r>
            <a:r>
              <a:rPr lang="en-IN" dirty="0"/>
              <a:t>a new subclass of the Thread class.</a:t>
            </a:r>
          </a:p>
          <a:p>
            <a:pPr lvl="1"/>
            <a:r>
              <a:rPr lang="en-IN" dirty="0"/>
              <a:t>Override the __init__(self [,</a:t>
            </a:r>
            <a:r>
              <a:rPr lang="en-IN" dirty="0" err="1"/>
              <a:t>args</a:t>
            </a:r>
            <a:r>
              <a:rPr lang="en-IN" dirty="0"/>
              <a:t>]) method to add additional arguments.</a:t>
            </a:r>
          </a:p>
          <a:p>
            <a:pPr lvl="1"/>
            <a:r>
              <a:rPr lang="en-IN" dirty="0"/>
              <a:t>Then, override the run(self [,</a:t>
            </a:r>
            <a:r>
              <a:rPr lang="en-IN" dirty="0" err="1"/>
              <a:t>args</a:t>
            </a:r>
            <a:r>
              <a:rPr lang="en-IN" dirty="0"/>
              <a:t>]) method to implement what the thread should do when started.</a:t>
            </a:r>
          </a:p>
          <a:p>
            <a:pPr marL="114300" indent="0">
              <a:buNone/>
            </a:pPr>
            <a:r>
              <a:rPr lang="en-US" dirty="0"/>
              <a:t>ii)</a:t>
            </a:r>
            <a:r>
              <a:rPr lang="en-IN" dirty="0"/>
              <a:t> </a:t>
            </a:r>
            <a:r>
              <a:rPr lang="en-IN" dirty="0" smtClean="0"/>
              <a:t>B</a:t>
            </a:r>
            <a:r>
              <a:rPr lang="en-IN" sz="2000" dirty="0" smtClean="0"/>
              <a:t>y </a:t>
            </a:r>
            <a:r>
              <a:rPr lang="en-IN" sz="2000" dirty="0"/>
              <a:t>passing a callable object to the </a:t>
            </a:r>
            <a:r>
              <a:rPr lang="en-IN" sz="2000" dirty="0" smtClean="0"/>
              <a:t>constructor:</a:t>
            </a:r>
          </a:p>
          <a:p>
            <a:pPr marL="114300" indent="0">
              <a:buNone/>
            </a:pPr>
            <a:r>
              <a:rPr lang="en-US" sz="2000" dirty="0" smtClean="0"/>
              <a:t>E.g.: </a:t>
            </a:r>
          </a:p>
          <a:p>
            <a:pPr marL="114300" indent="0">
              <a:buNone/>
            </a:pPr>
            <a:r>
              <a:rPr lang="en-US" sz="2000" dirty="0" smtClean="0"/>
              <a:t> </a:t>
            </a:r>
            <a:r>
              <a:rPr lang="en-IN" sz="2000" dirty="0"/>
              <a:t>t = </a:t>
            </a:r>
            <a:r>
              <a:rPr lang="en-IN" sz="2000" dirty="0" smtClean="0"/>
              <a:t>threading. Thread(name</a:t>
            </a:r>
            <a:r>
              <a:rPr lang="en-IN" sz="2000" dirty="0"/>
              <a:t>=</a:t>
            </a:r>
            <a:r>
              <a:rPr lang="en-IN" sz="2000" dirty="0" smtClean="0"/>
              <a:t>'Thread-Name</a:t>
            </a:r>
            <a:r>
              <a:rPr lang="en-IN" sz="2000" b="1" dirty="0" smtClean="0"/>
              <a:t>'</a:t>
            </a:r>
            <a:r>
              <a:rPr lang="en-IN" sz="2000" dirty="0" smtClean="0"/>
              <a:t>, </a:t>
            </a:r>
            <a:r>
              <a:rPr lang="en-IN" sz="2000" dirty="0"/>
              <a:t>target = </a:t>
            </a:r>
            <a:r>
              <a:rPr lang="en-IN" sz="2000" dirty="0" err="1" smtClean="0"/>
              <a:t>FunName</a:t>
            </a:r>
            <a:r>
              <a:rPr lang="en-IN" sz="2000" dirty="0" smtClean="0"/>
              <a:t>)</a:t>
            </a:r>
            <a:endParaRPr lang="en-US" sz="2000" dirty="0"/>
          </a:p>
          <a:p>
            <a:endParaRPr lang="en-IN" b="1" dirty="0"/>
          </a:p>
          <a:p>
            <a:endParaRPr lang="en-IN" dirty="0" smtClean="0"/>
          </a:p>
          <a:p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21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346050"/>
          </a:xfrm>
        </p:spPr>
        <p:txBody>
          <a:bodyPr/>
          <a:lstStyle/>
          <a:p>
            <a:r>
              <a:rPr lang="en-US" sz="2800" dirty="0" smtClean="0"/>
              <a:t>Python – Threads (contd.)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7897688" cy="6120680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b="1" dirty="0"/>
              <a:t>Synchronizing </a:t>
            </a:r>
            <a:r>
              <a:rPr lang="en-IN" b="1" dirty="0" smtClean="0"/>
              <a:t>Threads Using </a:t>
            </a:r>
            <a:r>
              <a:rPr lang="en-IN" b="1" i="1" dirty="0" smtClean="0"/>
              <a:t>Lock Class</a:t>
            </a:r>
            <a:r>
              <a:rPr lang="en-IN" b="1" dirty="0" smtClean="0"/>
              <a:t>:</a:t>
            </a:r>
          </a:p>
          <a:p>
            <a:pPr marL="114300" indent="0">
              <a:buNone/>
            </a:pPr>
            <a:r>
              <a:rPr lang="en-IN" dirty="0"/>
              <a:t>Locks are the most fundamental synchronization mechanism provided by the </a:t>
            </a:r>
            <a:r>
              <a:rPr lang="en-IN" b="1" dirty="0"/>
              <a:t>threading</a:t>
            </a:r>
            <a:r>
              <a:rPr lang="en-IN" dirty="0"/>
              <a:t> module.</a:t>
            </a:r>
            <a:endParaRPr lang="en-IN" b="1" dirty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b="1" dirty="0" smtClean="0"/>
              <a:t>Lock</a:t>
            </a:r>
            <a:r>
              <a:rPr lang="en-IN" b="1" dirty="0"/>
              <a:t>() </a:t>
            </a:r>
            <a:r>
              <a:rPr lang="en-IN" dirty="0" smtClean="0"/>
              <a:t>class -  </a:t>
            </a:r>
            <a:r>
              <a:rPr lang="en-IN" dirty="0"/>
              <a:t>returns </a:t>
            </a:r>
            <a:r>
              <a:rPr lang="en-IN" dirty="0" smtClean="0"/>
              <a:t>a  </a:t>
            </a:r>
            <a:r>
              <a:rPr lang="en-IN" dirty="0"/>
              <a:t>new lock</a:t>
            </a:r>
            <a:r>
              <a:rPr lang="en-IN" dirty="0" smtClean="0"/>
              <a:t>.</a:t>
            </a:r>
          </a:p>
          <a:p>
            <a:pPr marL="114300" indent="0">
              <a:buNone/>
            </a:pPr>
            <a:r>
              <a:rPr lang="en-US" dirty="0" smtClean="0"/>
              <a:t>E.g.: </a:t>
            </a:r>
            <a:r>
              <a:rPr lang="en-IN" dirty="0" err="1"/>
              <a:t>threadLock</a:t>
            </a:r>
            <a:r>
              <a:rPr lang="en-IN" dirty="0"/>
              <a:t> = </a:t>
            </a:r>
            <a:r>
              <a:rPr lang="en-IN" dirty="0" err="1"/>
              <a:t>threading.Lock</a:t>
            </a:r>
            <a:r>
              <a:rPr lang="en-IN" dirty="0" smtClean="0"/>
              <a:t>()</a:t>
            </a:r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US" b="1" dirty="0" smtClean="0"/>
              <a:t>Lock() class has following two methods-</a:t>
            </a:r>
            <a:endParaRPr lang="en-IN" b="1" dirty="0" smtClean="0"/>
          </a:p>
          <a:p>
            <a:r>
              <a:rPr lang="en-IN" b="1" dirty="0"/>
              <a:t>acquire(blocking)</a:t>
            </a:r>
            <a:r>
              <a:rPr lang="en-IN" dirty="0"/>
              <a:t> - of the new lock object is used to force the threads to run </a:t>
            </a:r>
            <a:r>
              <a:rPr lang="en-IN" dirty="0" smtClean="0"/>
              <a:t>synchronously</a:t>
            </a:r>
          </a:p>
          <a:p>
            <a:r>
              <a:rPr lang="en-IN" b="1" dirty="0"/>
              <a:t>release() </a:t>
            </a:r>
            <a:r>
              <a:rPr lang="en-IN" dirty="0"/>
              <a:t>- to release the lock when it is no longer required.</a:t>
            </a:r>
          </a:p>
          <a:p>
            <a:endParaRPr lang="en-IN" dirty="0"/>
          </a:p>
          <a:p>
            <a:pPr marL="114300" indent="0">
              <a:buNone/>
            </a:pPr>
            <a:r>
              <a:rPr lang="en-IN" i="1" dirty="0" smtClean="0"/>
              <a:t>where-</a:t>
            </a:r>
            <a:endParaRPr lang="en-IN" i="1" dirty="0"/>
          </a:p>
          <a:p>
            <a:r>
              <a:rPr lang="en-IN" dirty="0"/>
              <a:t>The optional blocking parameter enables you to control whether the thread waits to acquire the lock.</a:t>
            </a:r>
          </a:p>
          <a:p>
            <a:r>
              <a:rPr lang="en-IN" dirty="0"/>
              <a:t>If blocking is set to 1, the thread blocks and wait for the lock to be released.</a:t>
            </a:r>
          </a:p>
          <a:p>
            <a:r>
              <a:rPr lang="en-IN" dirty="0"/>
              <a:t>If blocking is set to 0, the thread returns immediately with a 0 value if the lock cannot be acquired and with a 1 if the lock was acquired.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83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02034"/>
          </a:xfrm>
        </p:spPr>
        <p:txBody>
          <a:bodyPr/>
          <a:lstStyle/>
          <a:p>
            <a:r>
              <a:rPr lang="en-US" sz="2800" dirty="0" smtClean="0"/>
              <a:t>Python – Threads (contd.)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7897688" cy="5976664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IN" sz="2000" b="1" dirty="0"/>
              <a:t>Synchronizing Threads In Python:</a:t>
            </a:r>
          </a:p>
          <a:p>
            <a:pPr marL="114300" indent="0">
              <a:buNone/>
            </a:pPr>
            <a:endParaRPr lang="en-IN" sz="2000" dirty="0" smtClean="0"/>
          </a:p>
          <a:p>
            <a:pPr marL="114300" indent="0">
              <a:buNone/>
            </a:pPr>
            <a:r>
              <a:rPr lang="en-IN" sz="1900" b="1" dirty="0" smtClean="0"/>
              <a:t>Following </a:t>
            </a:r>
            <a:r>
              <a:rPr lang="en-IN" sz="1900" b="1" dirty="0"/>
              <a:t>are used for thread synchronization in Python-</a:t>
            </a:r>
          </a:p>
          <a:p>
            <a:r>
              <a:rPr lang="en-IN" sz="1900" dirty="0"/>
              <a:t>Locks</a:t>
            </a:r>
          </a:p>
          <a:p>
            <a:r>
              <a:rPr lang="en-IN" sz="1900" dirty="0" err="1"/>
              <a:t>RLocks</a:t>
            </a:r>
            <a:endParaRPr lang="en-IN" sz="1900" dirty="0"/>
          </a:p>
          <a:p>
            <a:r>
              <a:rPr lang="en-IN" sz="1900" dirty="0"/>
              <a:t>Semaphores</a:t>
            </a:r>
          </a:p>
          <a:p>
            <a:r>
              <a:rPr lang="en-IN" sz="1900" dirty="0"/>
              <a:t>Events</a:t>
            </a:r>
          </a:p>
          <a:p>
            <a:r>
              <a:rPr lang="en-IN" sz="1900" dirty="0"/>
              <a:t>Conditions</a:t>
            </a:r>
          </a:p>
          <a:p>
            <a:r>
              <a:rPr lang="en-IN" sz="1900" dirty="0"/>
              <a:t>Barriers</a:t>
            </a:r>
          </a:p>
          <a:p>
            <a:pPr marL="114300" indent="0">
              <a:buNone/>
            </a:pPr>
            <a:endParaRPr lang="en-IN" sz="1900" b="1" dirty="0"/>
          </a:p>
          <a:p>
            <a:pPr marL="114300" indent="0">
              <a:buNone/>
            </a:pPr>
            <a:endParaRPr lang="en-IN" sz="1900" b="1" dirty="0" smtClean="0"/>
          </a:p>
          <a:p>
            <a:pPr marL="114300" indent="0">
              <a:buNone/>
            </a:pPr>
            <a:r>
              <a:rPr lang="en-IN" sz="1900" b="1" dirty="0" smtClean="0"/>
              <a:t>Synchronizing </a:t>
            </a:r>
            <a:r>
              <a:rPr lang="en-IN" sz="1900" b="1" dirty="0"/>
              <a:t>Threads Using Lock Class </a:t>
            </a:r>
            <a:r>
              <a:rPr lang="en-IN" sz="1900" b="1" i="1" dirty="0" smtClean="0"/>
              <a:t>(contd.)</a:t>
            </a:r>
            <a:r>
              <a:rPr lang="en-IN" sz="1900" b="1" dirty="0" smtClean="0"/>
              <a:t>:</a:t>
            </a:r>
          </a:p>
          <a:p>
            <a:pPr marL="114300" indent="0">
              <a:buNone/>
            </a:pPr>
            <a:r>
              <a:rPr lang="en-US" sz="1600" b="1" dirty="0"/>
              <a:t>Steps:</a:t>
            </a:r>
          </a:p>
          <a:p>
            <a:pPr marL="411480" lvl="1" indent="0">
              <a:buNone/>
            </a:pPr>
            <a:r>
              <a:rPr lang="en-IN" sz="1700" i="1" dirty="0"/>
              <a:t># </a:t>
            </a:r>
            <a:r>
              <a:rPr lang="en-IN" sz="1700" i="1" dirty="0" smtClean="0"/>
              <a:t>Create a lock</a:t>
            </a:r>
            <a:endParaRPr lang="en-US" sz="1700" b="1" dirty="0" smtClean="0"/>
          </a:p>
          <a:p>
            <a:pPr marL="411480" lvl="1" indent="0">
              <a:buNone/>
            </a:pPr>
            <a:r>
              <a:rPr lang="en-IN" sz="1700" dirty="0"/>
              <a:t>lock = Lock() </a:t>
            </a:r>
            <a:endParaRPr lang="en-IN" sz="1700" dirty="0" smtClean="0"/>
          </a:p>
          <a:p>
            <a:pPr marL="411480" lvl="1" indent="0">
              <a:buNone/>
            </a:pPr>
            <a:endParaRPr lang="en-IN" sz="1700" dirty="0" smtClean="0"/>
          </a:p>
          <a:p>
            <a:pPr marL="411480" lvl="1" indent="0">
              <a:buNone/>
            </a:pPr>
            <a:r>
              <a:rPr lang="en-IN" sz="1700" i="1" dirty="0"/>
              <a:t># </a:t>
            </a:r>
            <a:r>
              <a:rPr lang="en-IN" sz="1700" i="1" dirty="0" smtClean="0"/>
              <a:t> </a:t>
            </a:r>
            <a:r>
              <a:rPr lang="en-IN" sz="1700" i="1" dirty="0"/>
              <a:t>Get lock to synchronize threads </a:t>
            </a:r>
            <a:endParaRPr lang="en-IN" sz="1700" i="1" dirty="0" smtClean="0"/>
          </a:p>
          <a:p>
            <a:pPr marL="411480" lvl="1" indent="0">
              <a:buNone/>
            </a:pPr>
            <a:r>
              <a:rPr lang="en-IN" sz="1700" dirty="0" err="1" smtClean="0"/>
              <a:t>lock.acquire</a:t>
            </a:r>
            <a:r>
              <a:rPr lang="en-IN" sz="1700" dirty="0" smtClean="0"/>
              <a:t>()</a:t>
            </a:r>
          </a:p>
          <a:p>
            <a:pPr marL="411480" lvl="1" indent="0">
              <a:buNone/>
            </a:pPr>
            <a:endParaRPr lang="en-IN" sz="1700" dirty="0" smtClean="0"/>
          </a:p>
          <a:p>
            <a:pPr marL="411480" lvl="1" indent="0">
              <a:buNone/>
            </a:pPr>
            <a:r>
              <a:rPr lang="en-IN" sz="1700" dirty="0" smtClean="0"/>
              <a:t>... Code to access </a:t>
            </a:r>
            <a:r>
              <a:rPr lang="en-IN" sz="1700" dirty="0"/>
              <a:t>shared resource </a:t>
            </a:r>
            <a:endParaRPr lang="en-IN" sz="1700" dirty="0" smtClean="0"/>
          </a:p>
          <a:p>
            <a:pPr marL="411480" lvl="1" indent="0">
              <a:buNone/>
            </a:pPr>
            <a:endParaRPr lang="en-IN" sz="1700" dirty="0" smtClean="0"/>
          </a:p>
          <a:p>
            <a:pPr marL="411480" lvl="1" indent="0">
              <a:buNone/>
            </a:pPr>
            <a:r>
              <a:rPr lang="en-IN" sz="1700" i="1" dirty="0"/>
              <a:t># Free lock to release next thread</a:t>
            </a:r>
            <a:endParaRPr lang="en-IN" sz="1700" dirty="0" smtClean="0"/>
          </a:p>
          <a:p>
            <a:pPr marL="411480" lvl="1" indent="0">
              <a:buNone/>
            </a:pPr>
            <a:r>
              <a:rPr lang="en-IN" sz="1700" dirty="0" err="1" smtClean="0"/>
              <a:t>lock.release</a:t>
            </a:r>
            <a:r>
              <a:rPr lang="en-IN" sz="1700" dirty="0"/>
              <a:t>()</a:t>
            </a:r>
            <a:endParaRPr lang="en-IN" sz="1700" b="1" dirty="0" smtClean="0"/>
          </a:p>
          <a:p>
            <a:pPr marL="114300" indent="0">
              <a:buNone/>
            </a:pP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9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3127</TotalTime>
  <Words>2266</Words>
  <Application>Microsoft Office PowerPoint</Application>
  <PresentationFormat>On-screen Show (4:3)</PresentationFormat>
  <Paragraphs>547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Adjacency</vt:lpstr>
      <vt:lpstr>         Python 3.x                                                       -Advanced</vt:lpstr>
      <vt:lpstr>    Contents</vt:lpstr>
      <vt:lpstr>  Python  vs  Java Syntax </vt:lpstr>
      <vt:lpstr>  Python  vs  Java Syntax (contd.) </vt:lpstr>
      <vt:lpstr>Python - Threads</vt:lpstr>
      <vt:lpstr>Python – Threads (contd.)</vt:lpstr>
      <vt:lpstr>Python – Threads (contd.)</vt:lpstr>
      <vt:lpstr>Python – Threads (contd.)</vt:lpstr>
      <vt:lpstr>Python – Threads (contd.)</vt:lpstr>
      <vt:lpstr>                  Python – Files I/O Methods</vt:lpstr>
      <vt:lpstr>                       Python – Files I/O Methods (Contd.)</vt:lpstr>
      <vt:lpstr>                      Python – Files I/O Methods (Contd.)</vt:lpstr>
      <vt:lpstr>                      Python – XML Processing</vt:lpstr>
      <vt:lpstr>                      Python – XML Processing (Contd.)</vt:lpstr>
      <vt:lpstr>                      Python – XML Processing (Contd.)</vt:lpstr>
      <vt:lpstr>                      Python – XML Processing (Contd.)</vt:lpstr>
      <vt:lpstr>                      Python – JSON Processing  </vt:lpstr>
      <vt:lpstr> MongoDB  Basics</vt:lpstr>
      <vt:lpstr>    MongoDB Basics  (contd.)</vt:lpstr>
      <vt:lpstr>    MongoDB Basics  (contd.)</vt:lpstr>
      <vt:lpstr> MongoDB Basics (contd.)</vt:lpstr>
      <vt:lpstr>                       PYTHON - Accessing MongoDB  </vt:lpstr>
      <vt:lpstr>                       PYTHON - Accessing Oracle</vt:lpstr>
      <vt:lpstr>                       PYTHON - Accessing Oracle (Contd.)</vt:lpstr>
      <vt:lpstr> </vt:lpstr>
      <vt:lpstr> </vt:lpstr>
      <vt:lpstr>                                    </vt:lpstr>
      <vt:lpstr> </vt:lpstr>
      <vt:lpstr>ACID  (for SQL database) vs CAP (for NoSQL database)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399</cp:revision>
  <dcterms:created xsi:type="dcterms:W3CDTF">2018-09-15T15:55:49Z</dcterms:created>
  <dcterms:modified xsi:type="dcterms:W3CDTF">2019-03-26T18:44:33Z</dcterms:modified>
</cp:coreProperties>
</file>