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6"/>
  </p:notesMasterIdLst>
  <p:sldIdLst>
    <p:sldId id="256" r:id="rId2"/>
    <p:sldId id="286" r:id="rId3"/>
    <p:sldId id="326" r:id="rId4"/>
    <p:sldId id="325" r:id="rId5"/>
    <p:sldId id="276" r:id="rId6"/>
    <p:sldId id="334" r:id="rId7"/>
    <p:sldId id="287" r:id="rId8"/>
    <p:sldId id="337" r:id="rId9"/>
    <p:sldId id="338" r:id="rId10"/>
    <p:sldId id="268" r:id="rId11"/>
    <p:sldId id="328" r:id="rId12"/>
    <p:sldId id="299" r:id="rId13"/>
    <p:sldId id="300" r:id="rId14"/>
    <p:sldId id="335" r:id="rId15"/>
    <p:sldId id="336" r:id="rId16"/>
    <p:sldId id="329" r:id="rId17"/>
    <p:sldId id="258" r:id="rId18"/>
    <p:sldId id="330" r:id="rId19"/>
    <p:sldId id="269" r:id="rId20"/>
    <p:sldId id="341" r:id="rId21"/>
    <p:sldId id="259" r:id="rId22"/>
    <p:sldId id="331" r:id="rId23"/>
    <p:sldId id="261" r:id="rId24"/>
    <p:sldId id="271" r:id="rId25"/>
    <p:sldId id="272" r:id="rId26"/>
    <p:sldId id="274" r:id="rId27"/>
    <p:sldId id="275" r:id="rId28"/>
    <p:sldId id="277" r:id="rId29"/>
    <p:sldId id="332" r:id="rId30"/>
    <p:sldId id="262" r:id="rId31"/>
    <p:sldId id="278" r:id="rId32"/>
    <p:sldId id="333" r:id="rId33"/>
    <p:sldId id="279" r:id="rId34"/>
    <p:sldId id="280" r:id="rId35"/>
    <p:sldId id="282" r:id="rId36"/>
    <p:sldId id="283" r:id="rId37"/>
    <p:sldId id="284" r:id="rId38"/>
    <p:sldId id="285" r:id="rId39"/>
    <p:sldId id="263" r:id="rId40"/>
    <p:sldId id="340" r:id="rId41"/>
    <p:sldId id="291" r:id="rId42"/>
    <p:sldId id="292" r:id="rId43"/>
    <p:sldId id="293" r:id="rId44"/>
    <p:sldId id="296" r:id="rId45"/>
    <p:sldId id="294" r:id="rId46"/>
    <p:sldId id="295" r:id="rId47"/>
    <p:sldId id="264" r:id="rId48"/>
    <p:sldId id="265" r:id="rId49"/>
    <p:sldId id="297" r:id="rId50"/>
    <p:sldId id="298" r:id="rId51"/>
    <p:sldId id="324" r:id="rId52"/>
    <p:sldId id="306" r:id="rId53"/>
    <p:sldId id="323" r:id="rId54"/>
    <p:sldId id="33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250" autoAdjust="0"/>
  </p:normalViewPr>
  <p:slideViewPr>
    <p:cSldViewPr>
      <p:cViewPr>
        <p:scale>
          <a:sx n="80" d="100"/>
          <a:sy n="80" d="100"/>
        </p:scale>
        <p:origin x="-106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26-03-2019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26-03-2019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final-cla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" TargetMode="External"/><Relationship Id="rId5" Type="http://schemas.openxmlformats.org/officeDocument/2006/relationships/hyperlink" Target="https://docs.python-guide.org/intro/community/" TargetMode="External"/><Relationship Id="rId4" Type="http://schemas.openxmlformats.org/officeDocument/2006/relationships/hyperlink" Target="https://www.geeksforgeeks.org/python-map-function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docs.python-guide.org/intro/commun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ython.org/dev/peps/pep-00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topics/migrations/" TargetMode="External"/><Relationship Id="rId2" Type="http://schemas.openxmlformats.org/officeDocument/2006/relationships/hyperlink" Target="https://www.python.org/dev/peps/pep-33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          -Basics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3567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" y="260648"/>
            <a:ext cx="6635080" cy="504056"/>
          </a:xfrm>
        </p:spPr>
        <p:txBody>
          <a:bodyPr>
            <a:noAutofit/>
          </a:bodyPr>
          <a:lstStyle/>
          <a:p>
            <a:r>
              <a:rPr lang="en-US" sz="3600" dirty="0" smtClean="0"/>
              <a:t>	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Link to download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  <a:hlinkClick r:id="rId2"/>
              </a:rPr>
              <a:t>https://www.python.org/downloads/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versions: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There are two major Python versions, Python 2 and Python 3.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3.0 (a.k.a. "Python 3000" or "Py3k") is a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new version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of the language that is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incompatible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with the 2.x line of releases.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Python IDEs:</a:t>
            </a: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edition which is free)</a:t>
            </a: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://www.jetbrains.com/pycharm/download/#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section=windows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plugin like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	 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-&gt; Help -&gt;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Marketplace -&gt; (Search for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 -&gt; Install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3200" b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  Java Syntax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264696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Syntax compared to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other programming languages: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new lines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complete a command, (other programming languages which often use semicolons or parentheses).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 declaration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indentation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2132856"/>
            <a:ext cx="2664296" cy="1239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x = 10	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print(x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856762" y="2132856"/>
            <a:ext cx="2811582" cy="1167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x =10;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(x);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725144"/>
            <a:ext cx="3024336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if x &gt; 10	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print(x+1)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print(‘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’)</a:t>
            </a:r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86389" y="4752725"/>
            <a:ext cx="2952328" cy="187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en-IN" sz="21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2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If(x  &gt; 10) {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(“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  <p:pic>
        <p:nvPicPr>
          <p:cNvPr id="10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Multiple Inheritance: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If:</a:t>
            </a:r>
            <a:endParaRPr lang="en-IN" sz="2000" b="1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MultiDerived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Base1, 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97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/>
              <a:t>Using class  and interface</a:t>
            </a:r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0875" y="3284984"/>
            <a:ext cx="3664388" cy="17241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		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/>
              <a:t>expression: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22228" y="3284984"/>
            <a:ext cx="3708413" cy="1724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 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else:</a:t>
            </a:r>
            <a:br>
              <a:rPr lang="en-IN" sz="1400" dirty="0" smtClean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 </a:t>
            </a:r>
            <a:r>
              <a:rPr lang="en-IN" sz="1400" i="1" dirty="0" smtClean="0"/>
              <a:t>statement(s)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90875" y="5619275"/>
            <a:ext cx="3634620" cy="1218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 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for </a:t>
            </a:r>
            <a:r>
              <a:rPr lang="en-IN" sz="1600" i="1" dirty="0" err="1"/>
              <a:t>iterator_var</a:t>
            </a:r>
            <a:r>
              <a:rPr lang="en-IN" sz="1600" dirty="0"/>
              <a:t> in </a:t>
            </a:r>
            <a:r>
              <a:rPr lang="en-IN" sz="1600" i="1" dirty="0"/>
              <a:t>sequence</a:t>
            </a:r>
            <a:r>
              <a:rPr lang="en-IN" sz="1600" dirty="0"/>
              <a:t>: </a:t>
            </a:r>
            <a:r>
              <a:rPr lang="en-IN" sz="1600" dirty="0" smtClean="0"/>
              <a:t>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statements</a:t>
            </a:r>
            <a:endParaRPr lang="en-IN" sz="1600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31195" y="5619275"/>
            <a:ext cx="3699446" cy="1218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 </a:t>
            </a: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data_type</a:t>
            </a:r>
            <a:r>
              <a:rPr lang="en-IN" sz="1600" dirty="0" smtClean="0"/>
              <a:t> </a:t>
            </a:r>
            <a:r>
              <a:rPr lang="en-IN" sz="1600" dirty="0"/>
              <a:t>item : collection) {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...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While Loop: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Handling: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test_expression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pass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17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testExpression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 {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50586" y="2636912"/>
            <a:ext cx="3664388" cy="2808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’)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07572" y="2646434"/>
            <a:ext cx="3708413" cy="279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); 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} finally{            </a:t>
            </a:r>
          </a:p>
          <a:p>
            <a:pPr marL="40005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("Inside finally");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}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5445224"/>
            <a:ext cx="6461760" cy="106680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162880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2672135"/>
            <a:ext cx="7848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IN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Coding Standard is important?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D425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As Python creator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says: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             “The code is read much more often than it is written”.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Coding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76064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PEP 8 or the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nhancement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roposal 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8 – This document gives coding conventions for the Python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PEP-8 presents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some of the key points that you can use to make your code more organized and readable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Standards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are about indentation, maximum line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length, blank lines, whitespaces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in expressions and statements,imports,comments,naming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conventions</a:t>
            </a:r>
          </a:p>
          <a:p>
            <a:pPr fontAlgn="base"/>
            <a:r>
              <a:rPr lang="en-IN" sz="1800" dirty="0">
                <a:hlinkClick r:id="rId2"/>
              </a:rPr>
              <a:t>https://www.python.org/dev/peps/pep-0008/</a:t>
            </a:r>
            <a:endParaRPr lang="en-IN" sz="1800" dirty="0"/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53590"/>
              </p:ext>
            </p:extLst>
          </p:nvPr>
        </p:nvGraphicFramePr>
        <p:xfrm>
          <a:off x="539552" y="3573016"/>
          <a:ext cx="7272808" cy="29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600400"/>
                <a:gridCol w="2160240"/>
              </a:tblGrid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122036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single letter, word,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13229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by underscores to improve readability.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my_function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Python  Coding Standards (Contd.)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76064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84106"/>
              </p:ext>
            </p:extLst>
          </p:nvPr>
        </p:nvGraphicFramePr>
        <p:xfrm>
          <a:off x="395536" y="692696"/>
          <a:ext cx="76328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896544"/>
                <a:gridCol w="1656184"/>
              </a:tblGrid>
              <a:tr h="32355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63192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each word with a capital letter. (camel case.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separate words with underscores.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Employee, </a:t>
                      </a:r>
                    </a:p>
                    <a:p>
                      <a:r>
                        <a:rPr lang="en-IN" dirty="0" err="1" smtClean="0"/>
                        <a:t>NoteReminder</a:t>
                      </a:r>
                      <a:endParaRPr lang="en-IN" dirty="0"/>
                    </a:p>
                  </a:txBody>
                  <a:tcPr/>
                </a:tc>
              </a:tr>
              <a:tr h="95747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uppercase single letter, word, or words. 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mtClean="0"/>
                        <a:t>MY_CONSTANT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IN" dirty="0"/>
                    </a:p>
                  </a:txBody>
                  <a:tcPr/>
                </a:tc>
              </a:tr>
              <a:tr h="953460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module.py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my_module.py</a:t>
                      </a:r>
                      <a:endParaRPr lang="en-IN" dirty="0"/>
                    </a:p>
                  </a:txBody>
                  <a:tcPr/>
                </a:tc>
              </a:tr>
              <a:tr h="89964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separate words with underscores.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mypackage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5536" y="515719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for checking Coding Standards and to find bugs :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static analysis tool that detects the bugs.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tool that for checking coding standard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 Variables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Creating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variables: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Dynamically typed, no need to define the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variables.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Python is case sensitive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10          	# integer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 = 15          	# integer   (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Python is case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sensitive)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 = 20.1	# float</a:t>
            </a:r>
          </a:p>
          <a:p>
            <a:pPr marL="297180" lvl="1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 = ‘hello’	# string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Assignments can be done on more than one variable simultaneously: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a, b = 10, 20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print(a + b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There are three numeric types in Python:</a:t>
            </a:r>
          </a:p>
          <a:p>
            <a:pPr marL="285750" indent="-285750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		e.g.: x = 15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float   	 	e.g.: x = 15.2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complex     	e.g.: x = 17j   ( with a "j" as the imaginary part)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and of unlimited length.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numbers are written with a "j" as the imaginary p</a:t>
            </a:r>
            <a:r>
              <a:rPr lang="en-IN" sz="2000" dirty="0" smtClean="0"/>
              <a:t>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		Contents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7416824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Environment Setup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 -Frameworks,Libraries,IDEs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Basic Python Syntax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Coding Standards (PEP-8)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Variables,Operators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Numbers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Loops and Decision Making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Functions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Collections – List,Tuples,Set,Dictionary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 and Lambda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Classes , Modules and Packages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Garbage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449"/>
            <a:ext cx="1928279" cy="5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pPr fontAlgn="base"/>
            <a:r>
              <a:rPr lang="en-US" sz="2800" dirty="0" smtClean="0"/>
              <a:t>		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None, Python's null?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7848872" cy="6165304"/>
          </a:xfrm>
        </p:spPr>
        <p:txBody>
          <a:bodyPr>
            <a:noAutofit/>
          </a:bodyPr>
          <a:lstStyle/>
          <a:p>
            <a:pPr marL="285750" indent="-285750"/>
            <a:r>
              <a:rPr lang="en-IN" sz="1600" dirty="0" smtClean="0"/>
              <a:t>There is </a:t>
            </a:r>
            <a:r>
              <a:rPr lang="en-IN" sz="1600" dirty="0"/>
              <a:t>no </a:t>
            </a:r>
            <a:r>
              <a:rPr lang="en-IN" sz="1600" b="1" dirty="0"/>
              <a:t>null</a:t>
            </a:r>
            <a:r>
              <a:rPr lang="en-IN" sz="1600" dirty="0"/>
              <a:t> in Python, instead </a:t>
            </a:r>
            <a:r>
              <a:rPr lang="en-IN" sz="1600" dirty="0" smtClean="0"/>
              <a:t>there is</a:t>
            </a:r>
            <a:r>
              <a:rPr lang="en-IN" sz="1600" dirty="0"/>
              <a:t> </a:t>
            </a:r>
            <a:r>
              <a:rPr lang="en-IN" sz="1600" b="1" dirty="0"/>
              <a:t>None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IN" sz="1600" b="1" dirty="0"/>
              <a:t>None</a:t>
            </a:r>
            <a:r>
              <a:rPr lang="en-IN" sz="1600" dirty="0"/>
              <a:t> is the </a:t>
            </a:r>
            <a:r>
              <a:rPr lang="en-IN" sz="1600" dirty="0" smtClean="0"/>
              <a:t>instance </a:t>
            </a:r>
            <a:r>
              <a:rPr lang="en-IN" sz="1600" dirty="0"/>
              <a:t>of the class </a:t>
            </a:r>
            <a:r>
              <a:rPr lang="en-IN" sz="1600" dirty="0" err="1" smtClean="0"/>
              <a:t>NoneType</a:t>
            </a:r>
            <a:endParaRPr lang="en-IN" sz="1600" dirty="0" smtClean="0"/>
          </a:p>
          <a:p>
            <a:pPr marL="285750" indent="-285750"/>
            <a:endParaRPr lang="en-US" sz="2000" dirty="0"/>
          </a:p>
          <a:p>
            <a:pPr marL="0" indent="0">
              <a:buNone/>
            </a:pPr>
            <a:r>
              <a:rPr lang="en-IN" sz="1600" i="1" dirty="0"/>
              <a:t># </a:t>
            </a:r>
            <a:r>
              <a:rPr lang="en-IN" sz="1600" i="1" dirty="0" err="1"/>
              <a:t>Eg</a:t>
            </a:r>
            <a:r>
              <a:rPr lang="en-IN" sz="1600" i="1" dirty="0"/>
              <a:t> for null check</a:t>
            </a:r>
            <a:br>
              <a:rPr lang="en-IN" sz="1600" i="1" dirty="0"/>
            </a:br>
            <a:r>
              <a:rPr lang="en-IN" sz="1600" dirty="0" err="1"/>
              <a:t>emp_name</a:t>
            </a:r>
            <a:r>
              <a:rPr lang="en-IN" sz="1600" dirty="0"/>
              <a:t> = </a:t>
            </a:r>
            <a:r>
              <a:rPr lang="en-IN" sz="1600" b="1" dirty="0"/>
              <a:t>None</a:t>
            </a:r>
            <a:br>
              <a:rPr lang="en-IN" sz="1600" b="1" dirty="0"/>
            </a:b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if </a:t>
            </a:r>
            <a:r>
              <a:rPr lang="en-IN" sz="1600" dirty="0" err="1"/>
              <a:t>emp_name</a:t>
            </a:r>
            <a:r>
              <a:rPr lang="en-IN" sz="1600" dirty="0"/>
              <a:t> </a:t>
            </a:r>
            <a:r>
              <a:rPr lang="en-IN" sz="1600" b="1" dirty="0"/>
              <a:t>is None</a:t>
            </a:r>
            <a:r>
              <a:rPr lang="en-IN" sz="1600" dirty="0"/>
              <a:t>: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/>
              <a:t>print</a:t>
            </a:r>
            <a:r>
              <a:rPr lang="en-IN" sz="1600" dirty="0"/>
              <a:t>(</a:t>
            </a:r>
            <a:r>
              <a:rPr lang="en-IN" sz="1600" b="1" dirty="0"/>
              <a:t>'</a:t>
            </a:r>
            <a:r>
              <a:rPr lang="en-IN" sz="1600" b="1" dirty="0" err="1"/>
              <a:t>emp_name</a:t>
            </a:r>
            <a:r>
              <a:rPr lang="en-IN" sz="1600" b="1" dirty="0"/>
              <a:t> is None'</a:t>
            </a:r>
            <a:r>
              <a:rPr lang="en-IN" sz="1600" dirty="0"/>
              <a:t>)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56191"/>
            <a:ext cx="8229600" cy="49006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Casting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Variable Type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692696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sz="1600" b="0" dirty="0">
                <a:latin typeface="Arial" pitchFamily="34" charset="0"/>
                <a:cs typeface="Arial" pitchFamily="34" charset="0"/>
              </a:rPr>
              <a:t>Python is an OO language, and as such it uses classes to define data types including its primitive 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 , float(),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IN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(11)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11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(24.8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24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("2")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z 2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11960" y="1844824"/>
            <a:ext cx="410445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Float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float(15)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15.0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float(21.8)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21.8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float("5")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5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w = float("1.2")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1.2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String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("a1")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ut  ‘a1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(21) 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'21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(22.0)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‘22.0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               Python Operators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Python operators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Assignment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Comparison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Identity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Membership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449"/>
            <a:ext cx="7620000" cy="632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Arithmetic operators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	Example	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+		Addition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+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-		Subtraction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-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*		Multiplication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*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/		Division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%		Modulus		x %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**		Exponentiation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** y	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//		Floor division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//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y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(i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e: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division)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Comparison operators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			Example	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==	   	Equal					x ==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!=	   	Not equal				x !=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&gt;	   	Greater than				x &gt;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	  	Less than				x &lt;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&gt;=	  	Greater than or equal to			x &gt;=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&lt;=	   	Less than or equal to			x&lt;= y</a:t>
            </a:r>
          </a:p>
          <a:p>
            <a:pPr marL="0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Assignment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Same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As	 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+= </a:t>
            </a:r>
            <a:r>
              <a:rPr lang="en-IN" dirty="0">
                <a:latin typeface="Arial" pitchFamily="34" charset="0"/>
                <a:cs typeface="Arial" pitchFamily="34" charset="0"/>
              </a:rPr>
              <a:t>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+ 3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- 3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%=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%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&amp;=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&amp;=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&amp;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|=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|=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|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^=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^=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^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&gt;&gt;=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&gt;&gt;=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&gt;&gt;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&lt;&lt;=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&lt;&lt;=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&lt;&lt;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 Logical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Example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	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True if both statements are true	    x &lt; 5 and  x &lt; 10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one of the statements is true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 or x &lt; 4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False if the result is true		    not(x &lt; 5 and x &lt; 10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Identity operators: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It used to compare the objects are equal based on contents and memory location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                     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the same object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y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not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not the same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       Membership operators: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It used to test if a sequence is presented in an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Operator	      		Description	                                    Example 		 </a:t>
            </a: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present in the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x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y	</a:t>
            </a: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not present in the object    x not 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Bitwise operators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AND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both bits are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|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one of two bits is 1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^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only one of two bits is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~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NOT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Inverts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bits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For loop: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iterating_var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sequence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statements(s)</a:t>
            </a:r>
          </a:p>
          <a:p>
            <a:pPr marL="0" indent="0">
              <a:buNone/>
            </a:pP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While loop:</a:t>
            </a:r>
          </a:p>
          <a:p>
            <a:pPr marL="29718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expression: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statement(s)</a:t>
            </a:r>
          </a:p>
          <a:p>
            <a:pPr marL="0" indent="0">
              <a:buNone/>
            </a:pP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If – </a:t>
            </a:r>
            <a:r>
              <a:rPr lang="en-IN" sz="1900" b="1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 – else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Statement: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expression1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expression2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expression3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       Collections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Introduction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Collections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Arrays:</a:t>
            </a: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Note: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does not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built-in support for Arrays, but 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list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be used instead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Collections: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There are four collection data types-</a:t>
            </a: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ordered,changeable,allows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square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</a:t>
            </a: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Tuple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ordered,unchangeable,allows 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round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unordered,unindexed,no duplicate 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curly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{}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Dictionary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unordered,changeable,indexed,no duplicate.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curly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{}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Comments And Print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Single line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comment: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# symbol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Multi line comment (called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Docstrings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""“ text……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"""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Various print examples: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'hello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"""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PyCharm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Community Edition</a:t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        is totally free and</a:t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open-sources"""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3068960"/>
            <a:ext cx="7491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Functions,Methods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Lamda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307"/>
            <a:ext cx="7632848" cy="418058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Defining functions/methods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80920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Methods:</a:t>
            </a:r>
          </a:p>
          <a:p>
            <a:pPr marL="285750" indent="-285750"/>
            <a:r>
              <a:rPr lang="en-IN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standalone function in Python is a "function", whereas a function that is an attribute of a class or an instance is a "method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".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 Methods in Python are associated with object instances while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are not.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When Python calls a method, it binds the first parameter of that call to the appropriate object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reference i.e. self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Defining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function is defined using the "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A function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function_name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parameters 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function_docstring"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function_suite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[expression]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Defining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Method: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defined using the "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A method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binds the first parameter of that call to the appropriate object reference i.e.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self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method_name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self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, parameters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function_docstring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function_suite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return [expression]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Lambda  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65312"/>
            <a:ext cx="7704856" cy="59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lambda function  is an anonymous function.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lambda function can take many arguments, but can only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expression.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function object which can be assigned to any variable.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i="1" dirty="0">
                <a:latin typeface="Arial" pitchFamily="34" charset="0"/>
                <a:cs typeface="Arial" pitchFamily="34" charset="0"/>
              </a:rPr>
              <a:t>Syntax: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lambda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argument_list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s-ES" sz="1600" i="1" dirty="0">
                <a:latin typeface="Arial" pitchFamily="34" charset="0"/>
                <a:cs typeface="Arial" pitchFamily="34" charset="0"/>
              </a:rPr>
              <a:t># Lambda example</a:t>
            </a:r>
            <a:br>
              <a:rPr lang="es-ES" sz="1600" i="1" dirty="0">
                <a:latin typeface="Arial" pitchFamily="34" charset="0"/>
                <a:cs typeface="Arial" pitchFamily="34" charset="0"/>
              </a:rPr>
            </a:br>
            <a:r>
              <a:rPr lang="es-ES" sz="1600" dirty="0">
                <a:latin typeface="Arial" pitchFamily="34" charset="0"/>
                <a:cs typeface="Arial" pitchFamily="34" charset="0"/>
              </a:rPr>
              <a:t>x = lambda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: y +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marL="400050" lvl="1" indent="0">
              <a:buNone/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/>
            </a:r>
            <a:br>
              <a:rPr lang="es-ES" sz="1600" dirty="0">
                <a:latin typeface="Arial" pitchFamily="34" charset="0"/>
                <a:cs typeface="Arial" pitchFamily="34" charset="0"/>
              </a:rPr>
            </a:br>
            <a:r>
              <a:rPr lang="es-ES" sz="1600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(x(2))     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1600" i="1" dirty="0" smtClean="0">
                <a:latin typeface="Arial" pitchFamily="34" charset="0"/>
                <a:cs typeface="Arial" pitchFamily="34" charset="0"/>
              </a:rPr>
              <a:t># Output: 12</a:t>
            </a:r>
          </a:p>
          <a:p>
            <a:pPr marL="400050" lvl="1" indent="0">
              <a:buNone/>
            </a:pPr>
            <a:endParaRPr lang="es-ES" sz="1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to use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Lambda Functions?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It  is useful when we use Lambda as an anonymous function  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function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(a function that takes in other functions as arguments).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Built-in Functions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172400" cy="600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filter()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map() functions: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operates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on a given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returns a subset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 that list after applying the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filtering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rule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transforms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 given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into a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new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by transforming each element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rule.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list as arguments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offers an elegant way to filter out all the elements of a sequence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 returns iterator.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filter(function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sequence)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arguments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list of the results after applying the given function to each item of a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(list,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tuple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etc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i="1" dirty="0">
                <a:latin typeface="Arial" pitchFamily="34" charset="0"/>
                <a:cs typeface="Arial" pitchFamily="34" charset="0"/>
              </a:rPr>
              <a:t>Syntax: </a:t>
            </a:r>
            <a:endParaRPr lang="en-IN" sz="1400" b="1" i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map(fun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i="1" dirty="0">
                <a:latin typeface="Arial" pitchFamily="34" charset="0"/>
                <a:cs typeface="Arial" pitchFamily="34" charset="0"/>
              </a:rPr>
              <a:t>where,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fun : It is a function to which map passes each element of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:It is a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41568" cy="360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Built-in Functions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range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Returns a sequence of numbers starting from 0 to stop - 1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Returns an empty sequence if stop is negative or 0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All parameters must be integers.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All parameters can be positive or negative.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range(stop)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range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([start], stop[, step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where-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Starting number of the sequence.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stop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Generate numbers up to, but not including this number.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Difference between each number in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sequence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Eg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range(4):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: 0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1  2  3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range(2,10,3):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 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2  5  8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Sample String Built-in Functions 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Python 3, all strings are represented in Unicode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 (In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Python 2 are stored internally as 8-bit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ASCII)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capitalize()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    Capitalizes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first letter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297180" lvl="1" indent="0">
              <a:buNone/>
            </a:pPr>
            <a:r>
              <a:rPr lang="en-US" sz="12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‘python’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print(str.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Capitalize()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center(width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fillchar)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Returns a string padded with fillchar with the original string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cantered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a total of width columns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beg = 0 end = len(string))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Determine if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isdigit()   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contains only digits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islower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has at least 1 cased character and all cased characters are in lowercase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	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Converts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all uppercase letters in string to lowercase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strip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([chars])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Performs both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lstrip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rstrip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string. 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hars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−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charsto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be removed from beginning or end of the string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(default whitespace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chars)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String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7561"/>
              </p:ext>
            </p:extLst>
          </p:nvPr>
        </p:nvGraphicFramePr>
        <p:xfrm>
          <a:off x="29197" y="548681"/>
          <a:ext cx="8384327" cy="619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3"/>
                <a:gridCol w="4182095"/>
                <a:gridCol w="2899789"/>
              </a:tblGrid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Example </a:t>
                      </a:r>
                    </a:p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'Hello‘    b = ‘ Python'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  +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Concatenation - Adds values on either side of the operator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+ b 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HelloPython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71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*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Repetition - Creates new strings, concatenating multiple copies of the same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a*2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HelloHello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[ 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Gives the character from the given index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will give 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a[</a:t>
                      </a:r>
                      <a:r>
                        <a:rPr lang="en-IN" sz="1600" b="1" dirty="0" err="1" smtClean="0"/>
                        <a:t>start:stop</a:t>
                      </a:r>
                      <a:r>
                        <a:rPr lang="en-IN" sz="1600" b="1" dirty="0" smtClean="0"/>
                        <a:t>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Range Slice i.e.: </a:t>
                      </a:r>
                      <a:r>
                        <a:rPr lang="en-IN" sz="1600" dirty="0" smtClean="0"/>
                        <a:t>items </a:t>
                      </a:r>
                      <a:r>
                        <a:rPr lang="en-IN" sz="1600" i="1" dirty="0" smtClean="0"/>
                        <a:t>start</a:t>
                      </a:r>
                      <a:r>
                        <a:rPr lang="en-IN" sz="1600" dirty="0" smtClean="0"/>
                        <a:t> through st</a:t>
                      </a:r>
                      <a:r>
                        <a:rPr lang="en-IN" sz="1600" i="1" dirty="0" smtClean="0"/>
                        <a:t>op-1</a:t>
                      </a:r>
                      <a:endParaRPr lang="en-IN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a[1:4]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in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Membership - Returns true if a character exists in the given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 in a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38692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%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 - Performs String formatting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– character ,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Refer below example-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36104">
                <a:tc gridSpan="3"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print ("Python is %s based and latest version is %d !" % ('OOPs', 3)) </a:t>
                      </a:r>
                    </a:p>
                    <a:p>
                      <a:endParaRPr lang="en-IN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   </a:t>
                      </a:r>
                      <a:r>
                        <a:rPr lang="en-IN" sz="1800" b="1" i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:    Python is OOPs based and latest version is 3 !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449"/>
            <a:ext cx="8064896" cy="325775"/>
          </a:xfrm>
        </p:spPr>
        <p:txBody>
          <a:bodyPr/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1224"/>
            <a:ext cx="8280920" cy="63401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15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object-oriented programming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support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  e.g.   def 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__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__(self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Destructor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(Garbage Collection)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: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e.g.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ef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__del__(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self):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Static variable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Instance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Private variable: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e.g.:  __id. But not enforced strictly.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Protected variable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e.g.:  _id.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not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enforced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strictly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Final: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Not supported directly.  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</a:t>
            </a:r>
            <a:r>
              <a:rPr lang="en-IN" sz="15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500" i="1" dirty="0">
                <a:latin typeface="Arial" pitchFamily="34" charset="0"/>
                <a:cs typeface="Arial" pitchFamily="34" charset="0"/>
              </a:rPr>
              <a:t>inal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is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supported through "</a:t>
            </a:r>
            <a:r>
              <a:rPr lang="en-IN" sz="1600" b="1" dirty="0" err="1" smtClean="0"/>
              <a:t>final_class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library.</a:t>
            </a:r>
          </a:p>
          <a:p>
            <a:pPr lvl="1">
              <a:buFont typeface="Wingdings" pitchFamily="2" charset="2"/>
              <a:buChar char="Ø"/>
            </a:pPr>
            <a:r>
              <a:rPr lang="en-IN" sz="1300" dirty="0">
                <a:latin typeface="Arial" pitchFamily="34" charset="0"/>
                <a:cs typeface="Arial" pitchFamily="34" charset="0"/>
              </a:rPr>
              <a:t>pip install </a:t>
            </a:r>
            <a:r>
              <a:rPr lang="en-IN" sz="1400" dirty="0" err="1" smtClean="0"/>
              <a:t>final_class</a:t>
            </a:r>
            <a:endParaRPr lang="en-IN" sz="1400" dirty="0" smtClean="0"/>
          </a:p>
          <a:p>
            <a:pPr lvl="1">
              <a:buFont typeface="Wingdings" pitchFamily="2" charset="2"/>
              <a:buChar char="Ø"/>
            </a:pPr>
            <a:r>
              <a:rPr lang="en-IN" sz="1400" dirty="0">
                <a:hlinkClick r:id="rId2"/>
              </a:rPr>
              <a:t>https://pypi.org/project/final-class</a:t>
            </a:r>
            <a:r>
              <a:rPr lang="en-IN" sz="1400" dirty="0" smtClean="0">
                <a:hlinkClick r:id="rId2"/>
              </a:rPr>
              <a:t>/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A function that is an attribute of a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class/instance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"method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". (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is passed)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A standalone function is a "function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".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Static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Method: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  through @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staticmethod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decorator  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  through @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classmethod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decorator   e.g.: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show(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cls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):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Python Introduction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" y="620688"/>
            <a:ext cx="8355661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is Python?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programming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language (procedural way, an OO way or a functional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way) created in 1991 by Guido van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Rossum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case sensitive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can Python do?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web applications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workflows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read and modify files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mathematical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scientific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GUI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applications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andle big data and perform complex mathematics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tc.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Python?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works on different platforms (Windows, Mac, Linux, Raspberry Pi,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Write programs with fewer lines.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runs on an interpreter system, this means that prototyping can be very quick.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can be treated in a procedural way, an OO way or a functional way.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Polyglot Developer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– a developer who is familiar with several  programming languages. </a:t>
            </a:r>
            <a:r>
              <a:rPr lang="en-IN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449"/>
            <a:ext cx="8064896" cy="325775"/>
          </a:xfrm>
        </p:spPr>
        <p:txBody>
          <a:bodyPr/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programming  (contd.)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1224"/>
            <a:ext cx="8280920" cy="63401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object-oriented programming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support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  through @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classmethod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decorator   e.g.: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show(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cls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Overloading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Not supported directly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But can be achieved 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 different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way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Function 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verriding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Operator overloading: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Inheritance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Multiple inheritance supported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Abstract class: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upported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through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Abstract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Base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classes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ABC) module.</a:t>
            </a: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Interface: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supported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directly.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 Since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supports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multiple inheritance,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can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emulate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equivalence of 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interfaces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But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interfaces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supported through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"python-interface" library.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pip install python-interface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https://pypi.org/project/python-interface/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279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Modules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module is 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(.py)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consisting of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define functions, classes and variables.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you to logically organize your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help avoid collisions between global variable names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module (i.e. a file with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extension)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the module</a:t>
            </a: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complete module:</a:t>
            </a:r>
          </a:p>
          <a:p>
            <a:pPr marL="114300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module1[, module2[,...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moduleN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only specific attributes from a module:</a:t>
            </a: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nl-NL" sz="1600" b="1" i="1" dirty="0">
                <a:latin typeface="Arial" pitchFamily="34" charset="0"/>
                <a:cs typeface="Arial" pitchFamily="34" charset="0"/>
              </a:rPr>
              <a:t>modname import name1[, name2[, ... nameN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114300" indent="0">
              <a:buNone/>
            </a:pPr>
            <a:endParaRPr lang="nl-NL" sz="1600" i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all of a module: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modname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Python  Modules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Locating Modules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When we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module, the Python interpreter searches for the module in the following sequences −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current directory.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the module is not found, Python then searches each directory in the shell variable 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all else fails, Python checks the default path.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PYTHONPATH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 for Win and Unix: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c:\python34\lib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/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/local/lib/python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sys.path: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variable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sys.path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list of strings that determines the interpreter’s search path for modules.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initialized to a default path taken from the environment variable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or from a built-in default if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not set.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 modify it using standard list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operations-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&gt;&gt;&gt; import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sys.path.append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ufs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guido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/lib/python'</a:t>
            </a:r>
            <a:r>
              <a:rPr lang="en-IN" sz="1700" dirty="0">
                <a:latin typeface="Arial" pitchFamily="34" charset="0"/>
                <a:cs typeface="Arial" pitchFamily="34" charset="0"/>
              </a:rPr>
              <a:t>)</a:t>
            </a:r>
            <a:endParaRPr lang="nl-NL" sz="17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Python  Package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collection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of modules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 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and 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two mechanisms that facilitate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modular programming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allow for a hierarchical structuring of the module namespace using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help avoid collisions between module names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We can import modules from packages using the dot (.)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operator</a:t>
            </a: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to place the package folder in python’s lib folder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Python  Package  (contd.)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Creating a Package-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e.g.: pkg1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 modules (i.e. a file with 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extension) in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e.g.: mod1.py ,mod2.py 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__init__.py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file in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package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and add following-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import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pkg.mod1,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pkg.mod2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Using a Package: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import pkg1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print(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pkg1.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mod1.func_disp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  Class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keyword creates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new 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definition.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'Optional class documentation string'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class_suite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class has a documentation string, which can be accessed via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ClassName.__doc__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class_suite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Finalizer: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initialization built-in method:  (pre-fix and suffix with a double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underscores)</a:t>
            </a:r>
          </a:p>
          <a:p>
            <a:pPr marL="114300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>
                <a:latin typeface="Arial" pitchFamily="34" charset="0"/>
                <a:cs typeface="Arial" pitchFamily="34" charset="0"/>
              </a:rPr>
              <a:t>Finalizer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(Destroying Objects / Garbage Collection / Destructor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built-in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del__(self)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Note: dunder methods : ie double underscore methods   eg: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__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__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Class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Built-In Class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class keeps following built-in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attributes-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__dict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Dictionary containing the class's namespace.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documentation string or none, if undefined.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__name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name.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__module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Module name in which the class is defined. This attribute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"__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main__" in interactive mode.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__bases__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possibly empty tuple containing the base classes, in the order of their occurrence in the base class list.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objectName.attribute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emp.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__dict__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 deletes unneeded objects (built-in types or class instances) automatically to free the memory space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Python's garbage collector runs during program execution and is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triggered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when 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changes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as the number of aliases that point to it changes.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increases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assigned a new name or placed in a container (list, tuple, or dictionary).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decreases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deleted with del, its reference is reassigned, or its reference goes out of scope.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Python collects it automatically.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Python Exception Handling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Syntax of 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try – except - else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block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operations here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 as e1: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block.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Exception2 as e2: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2,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finally: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block is always executed, whether or not exception is created 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Comparison of Exception Handling between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and Java: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293096"/>
            <a:ext cx="4392488" cy="2535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 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 finally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{            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("Inside finally");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}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293096"/>
            <a:ext cx="3600400" cy="2535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Exception Handling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Various exception handling combinations: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- except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–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–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pPr marL="411480" lvl="1" indent="0">
              <a:buNone/>
            </a:pPr>
            <a:r>
              <a:rPr lang="en-IN" sz="16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inally - 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This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block is always executed, whether or not exception is created </a:t>
            </a:r>
          </a:p>
          <a:p>
            <a:pPr marL="411480" lvl="1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-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no exception then execute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cannot use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clause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finally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clause.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449"/>
            <a:ext cx="7673792" cy="3257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Libraries,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Frameworks, GUI, IDE, Metrics, Unit Testing, ML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641"/>
            <a:ext cx="8136904" cy="630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Web Frameworks: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://www.djangoproject.com/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Bottle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://bottlepy.org/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Flask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i="1" dirty="0">
                <a:latin typeface="Arial" pitchFamily="34" charset="0"/>
                <a:cs typeface="Arial" pitchFamily="34" charset="0"/>
                <a:hlinkClick r:id="rId2"/>
              </a:rPr>
              <a:t>http://flask.pocoo.org</a:t>
            </a:r>
            <a:r>
              <a:rPr lang="en-US" sz="1400" i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Libraries for Data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Science: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http://www.numpy.org/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://www.scipy.org/</a:t>
            </a:r>
          </a:p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Pandas -   </a:t>
            </a:r>
            <a:r>
              <a:rPr lang="en-IN" sz="1400" i="1" dirty="0">
                <a:latin typeface="Arial" pitchFamily="34" charset="0"/>
                <a:cs typeface="Arial" pitchFamily="34" charset="0"/>
                <a:hlinkClick r:id="rId3"/>
              </a:rPr>
              <a:t>https://pandas.pydata.org</a:t>
            </a:r>
            <a:r>
              <a:rPr lang="en-IN" sz="1400" i="1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Graphical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User Interfaces:                                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Tk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GUI toolkit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PyGUI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 find bugs or perform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static code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analysis: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static analysis tool that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  detects bugs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tool for checking coding standards.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Machine Learning Libraries: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Scikit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-learn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working with ML algorithms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Deep Learning</a:t>
            </a:r>
          </a:p>
          <a:p>
            <a:pPr marL="285750" indent="-285750"/>
            <a:r>
              <a:rPr lang="en-IN" sz="1400" b="1" dirty="0">
                <a:latin typeface="Arial" pitchFamily="34" charset="0"/>
                <a:cs typeface="Arial" pitchFamily="34" charset="0"/>
              </a:rPr>
              <a:t>Pandas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data extraction and preparation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PyBrain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is a modular ML Library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548680"/>
            <a:ext cx="3672408" cy="100811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Python IDE:</a:t>
            </a:r>
          </a:p>
          <a:p>
            <a:pPr indent="-34290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(community edition)</a:t>
            </a:r>
          </a:p>
          <a:p>
            <a:pPr indent="-342900"/>
            <a:r>
              <a:rPr lang="en-US" sz="1400" dirty="0">
                <a:latin typeface="Arial" pitchFamily="34" charset="0"/>
                <a:cs typeface="Arial" pitchFamily="34" charset="0"/>
              </a:rPr>
              <a:t>Eclipse with Python plugin like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 Visual Studio Code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060848"/>
            <a:ext cx="3672408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Unit Testing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IN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Unittest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” Framework </a:t>
            </a:r>
            <a:r>
              <a:rPr lang="en-IN" sz="1400" b="1" dirty="0" err="1" smtClean="0"/>
              <a:t>a.k.a</a:t>
            </a:r>
            <a:r>
              <a:rPr lang="en-IN" sz="1400" b="1" dirty="0" smtClean="0"/>
              <a:t> “</a:t>
            </a:r>
            <a:r>
              <a:rPr lang="en-IN" sz="1400" dirty="0" err="1" smtClean="0"/>
              <a:t>PyUnit</a:t>
            </a:r>
            <a:r>
              <a:rPr lang="en-IN" sz="1400" dirty="0" smtClean="0"/>
              <a:t>”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955" y="3418764"/>
            <a:ext cx="3495381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Coding Standards: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PEP 8 or the Python Enhancement Proposal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12496" cy="36004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Built-in Exceptions and User-defined Exceptions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Below</a:t>
            </a:r>
            <a:r>
              <a:rPr lang="en-IN" sz="1600" dirty="0"/>
              <a:t> is the condensed version of the built-in </a:t>
            </a:r>
            <a:r>
              <a:rPr lang="en-IN" sz="1600" dirty="0" smtClean="0"/>
              <a:t>exceptions </a:t>
            </a:r>
            <a:r>
              <a:rPr lang="en-IN" sz="1600" dirty="0"/>
              <a:t>hierarchy, </a:t>
            </a:r>
            <a:r>
              <a:rPr lang="en-IN" sz="1600" dirty="0" smtClean="0"/>
              <a:t>sans many </a:t>
            </a:r>
            <a:r>
              <a:rPr lang="en-IN" sz="1600" dirty="0"/>
              <a:t>minor exceptions </a:t>
            </a:r>
            <a:r>
              <a:rPr lang="en-IN" sz="16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Python, all exceptions must be instances of a class that derives from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User Defined Exception: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we  define  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own exception,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should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extend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Exception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or one of its subclasses, and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not from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Python – Date And Time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calendar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Time intervals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known as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Ticks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 are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Particular instants in time are expressed in seconds since 12:00am, January 1,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1970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epoch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point where the time starts)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TimeTuple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 stores time 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tuples.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tuples are made of nine numbers.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3315"/>
              </p:ext>
            </p:extLst>
          </p:nvPr>
        </p:nvGraphicFramePr>
        <p:xfrm>
          <a:off x="467544" y="3112080"/>
          <a:ext cx="6768752" cy="38120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E.g.: 2018</a:t>
                      </a:r>
                      <a:endParaRPr lang="en-IN" sz="15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dirty="0">
                <a:hlinkClick r:id="rId5"/>
              </a:rPr>
              <a:t>https://docs.python-guide.org/intro/community/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>
                <a:hlinkClick r:id="rId6"/>
              </a:rPr>
              <a:t>https://www.python.org/dev/peps/</a:t>
            </a:r>
            <a:endParaRPr lang="en-IN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692264" cy="7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946926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385520" cy="418058"/>
          </a:xfrm>
        </p:spPr>
        <p:txBody>
          <a:bodyPr/>
          <a:lstStyle/>
          <a:p>
            <a:pPr marL="114300"/>
            <a:r>
              <a:rPr lang="en-IN" sz="2400" b="1" dirty="0">
                <a:latin typeface="Arial" pitchFamily="34" charset="0"/>
                <a:cs typeface="Arial" pitchFamily="34" charset="0"/>
              </a:rPr>
              <a:t>About PSF and PEP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7897688" cy="57606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dirty="0">
                <a:hlinkClick r:id="rId2"/>
              </a:rPr>
              <a:t>https://docs.python-guide.org/intro/community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>
                <a:hlinkClick r:id="rId3"/>
              </a:rPr>
              <a:t>https://www.python.org/dev/peps/</a:t>
            </a:r>
            <a:endParaRPr lang="en-IN" sz="1800" dirty="0" smtClean="0"/>
          </a:p>
          <a:p>
            <a:pPr marL="11430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Software Foundation 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PSF):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PSF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mission  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to promote, protect, and advance the Python programming language, and to support and facilitate the growth of a diverse and international community of Python programmers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PEPs: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PEPs are 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Python Enhancement Proposals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describe changes to Python itself, or the standards around it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are three different types of PEPs (as defined by </a:t>
            </a:r>
            <a:r>
              <a:rPr lang="en-IN" sz="1600" b="1" dirty="0">
                <a:latin typeface="Arial" pitchFamily="34" charset="0"/>
                <a:cs typeface="Arial" pitchFamily="34" charset="0"/>
                <a:hlinkClick r:id="rId4"/>
              </a:rPr>
              <a:t>PEP 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Standards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 new feature or implementation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Informational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design issue, general guidelines, or information to the community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process related to Python.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L="11430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		 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23"/>
            <a:ext cx="1619672" cy="5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56784" cy="418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Servers and Frameworks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(contd.)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920880" cy="61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Python Servers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WSGI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(Web Server Gateway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Interface) compliant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web servers like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Apache HTTP Server,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NGINX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WSGI,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Gunicorn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Green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Unicorn' is a Python WSGI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Server 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UNIX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Cherokee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flup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may also be run in conjunction with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Jython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on any Java EE application server such 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GlassFish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JBoss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 fontAlgn="base">
              <a:buNone/>
            </a:pPr>
            <a:r>
              <a:rPr lang="en-IN" sz="1800" dirty="0" smtClean="0"/>
              <a:t>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WSGI (Web Server Gateway Interface</a:t>
            </a:r>
            <a:r>
              <a:rPr lang="en-IN" sz="1800" b="1" dirty="0" smtClean="0"/>
              <a:t>):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It is a specification that describes how a web server communicates with web applications</a:t>
            </a:r>
          </a:p>
          <a:p>
            <a:pPr marL="285750" indent="-285750"/>
            <a:r>
              <a:rPr lang="en-US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Python standard described in detail in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PEP 3333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(PEP-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Enhancement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Proposal)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Difference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800" b="1" i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python web  Frameworks: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Both Flask and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are widely used open source web frameworks for Python. 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full-stack web framework, whereas Flask is a micro and lightweight web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is a widely-used Python web application framework which includes Authentication,URL Routing,Security,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database migrations </a:t>
            </a:r>
            <a:r>
              <a:rPr lang="en-IN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,ORM etc.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Comparison of     JVM / CLR /  PVM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05156"/>
            <a:ext cx="7344816" cy="17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JVM (Java Virtual 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3546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PVM (Python Virtual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6" y="2339588"/>
            <a:ext cx="47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CLR (Common Language Runtime)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73448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" y="5325"/>
            <a:ext cx="1813330" cy="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2522" y="128340"/>
            <a:ext cx="519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Java Comparison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0206"/>
              </p:ext>
            </p:extLst>
          </p:nvPr>
        </p:nvGraphicFramePr>
        <p:xfrm>
          <a:off x="35766" y="497672"/>
          <a:ext cx="8208912" cy="61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168352"/>
                <a:gridCol w="2880320"/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TOPIC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Python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Java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Compilation process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Interpreted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Syntax Complexity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semi colons and curly braces 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indentation.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block by curly braces, end statements by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;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Dynamically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no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(s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trongly typed),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Multiple Inheritance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 single and 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done through interfaces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 Platform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0734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Frameworks</a:t>
                      </a:r>
                      <a:endParaRPr lang="en-IN" sz="1600" b="1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Django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Flask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Spring, </a:t>
                      </a:r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Struts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Machine Learning Libraries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Tensorflow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Pytorch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Weka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Mallet, Deeplearning4j, MOA</a:t>
                      </a: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Game Development Engines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Cocos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Panda3d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JMonkeyEngine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3938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Thread Support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Exception Handling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4050</TotalTime>
  <Words>2715</Words>
  <Application>Microsoft Office PowerPoint</Application>
  <PresentationFormat>On-screen Show (4:3)</PresentationFormat>
  <Paragraphs>987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Adjacency</vt:lpstr>
      <vt:lpstr>         Python 3.x                                                                 -Basics</vt:lpstr>
      <vt:lpstr>   Contents</vt:lpstr>
      <vt:lpstr>     Python Introduction</vt:lpstr>
      <vt:lpstr>                                 Python Introduction</vt:lpstr>
      <vt:lpstr>      Python Libraries, Frameworks, GUI, IDE, Metrics, Unit Testing, ML etc</vt:lpstr>
      <vt:lpstr>     Python Servers and Frameworks (contd.)</vt:lpstr>
      <vt:lpstr>     Comparison of     JVM / CLR /  PVM</vt:lpstr>
      <vt:lpstr>PowerPoint Presentation</vt:lpstr>
      <vt:lpstr>     Python Environment Setup</vt:lpstr>
      <vt:lpstr>                Python Environment Setup</vt:lpstr>
      <vt:lpstr>   Python  vs  Java Syntax</vt:lpstr>
      <vt:lpstr> Python  vs  Java Syntax </vt:lpstr>
      <vt:lpstr>  Python  vs  Java Syntax (contd.) </vt:lpstr>
      <vt:lpstr>  Python  vs  Java Syntax (contd.) </vt:lpstr>
      <vt:lpstr>  Python  vs  Java Syntax (contd.) </vt:lpstr>
      <vt:lpstr>PowerPoint Presentation</vt:lpstr>
      <vt:lpstr>Python  Coding Standards</vt:lpstr>
      <vt:lpstr>        Python  Coding Standards (Contd.)</vt:lpstr>
      <vt:lpstr>  Python Variables</vt:lpstr>
      <vt:lpstr>  None, Python's null?</vt:lpstr>
      <vt:lpstr>      Python - Casting Variable Type</vt:lpstr>
      <vt:lpstr>PowerPoint Presentation</vt:lpstr>
      <vt:lpstr>      Python operators</vt:lpstr>
      <vt:lpstr>PowerPoint Presentation</vt:lpstr>
      <vt:lpstr>         Assignment operators:</vt:lpstr>
      <vt:lpstr>            Logical operators:</vt:lpstr>
      <vt:lpstr>               Membership operators:</vt:lpstr>
      <vt:lpstr>  Loops And Decision-Making</vt:lpstr>
      <vt:lpstr>PowerPoint Presentation</vt:lpstr>
      <vt:lpstr>  Collections</vt:lpstr>
      <vt:lpstr> Comments And Print</vt:lpstr>
      <vt:lpstr>PowerPoint Presentation</vt:lpstr>
      <vt:lpstr>         Defining functions/methods</vt:lpstr>
      <vt:lpstr>  Lambda  </vt:lpstr>
      <vt:lpstr> Built-in Functions</vt:lpstr>
      <vt:lpstr>       Built-in Functions (contd.)</vt:lpstr>
      <vt:lpstr>  Sample String Built-in Functions  </vt:lpstr>
      <vt:lpstr>           String Special Operators</vt:lpstr>
      <vt:lpstr>         Python's object-oriented programming</vt:lpstr>
      <vt:lpstr>         Python's object-oriented programming  (contd.)</vt:lpstr>
      <vt:lpstr>        Python  Modules</vt:lpstr>
      <vt:lpstr>             Python  Modules (contd.)</vt:lpstr>
      <vt:lpstr>          Python  Package</vt:lpstr>
      <vt:lpstr>         Python  Package  (contd.)</vt:lpstr>
      <vt:lpstr>      Python  Class</vt:lpstr>
      <vt:lpstr>        Python  Class (contd.)</vt:lpstr>
      <vt:lpstr>            Python Garbage Collection </vt:lpstr>
      <vt:lpstr>           Python Exception Handling</vt:lpstr>
      <vt:lpstr>            Python Exception Handling (contd.)</vt:lpstr>
      <vt:lpstr>          Python Built-in Exceptions and User-defined Exceptions</vt:lpstr>
      <vt:lpstr>         Python – Date And Time </vt:lpstr>
      <vt:lpstr> </vt:lpstr>
      <vt:lpstr> </vt:lpstr>
      <vt:lpstr>About PSF and PEP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580</cp:revision>
  <dcterms:created xsi:type="dcterms:W3CDTF">2018-09-15T15:55:49Z</dcterms:created>
  <dcterms:modified xsi:type="dcterms:W3CDTF">2019-03-26T18:38:35Z</dcterms:modified>
</cp:coreProperties>
</file>