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86" r:id="rId3"/>
    <p:sldId id="326" r:id="rId4"/>
    <p:sldId id="325" r:id="rId5"/>
    <p:sldId id="276" r:id="rId6"/>
    <p:sldId id="334" r:id="rId7"/>
    <p:sldId id="287" r:id="rId8"/>
    <p:sldId id="337" r:id="rId9"/>
    <p:sldId id="338" r:id="rId10"/>
    <p:sldId id="268" r:id="rId11"/>
    <p:sldId id="328" r:id="rId12"/>
    <p:sldId id="299" r:id="rId13"/>
    <p:sldId id="300" r:id="rId14"/>
    <p:sldId id="335" r:id="rId15"/>
    <p:sldId id="336" r:id="rId16"/>
    <p:sldId id="329" r:id="rId17"/>
    <p:sldId id="258" r:id="rId18"/>
    <p:sldId id="330" r:id="rId19"/>
    <p:sldId id="269" r:id="rId20"/>
    <p:sldId id="259" r:id="rId21"/>
    <p:sldId id="331" r:id="rId22"/>
    <p:sldId id="261" r:id="rId23"/>
    <p:sldId id="271" r:id="rId24"/>
    <p:sldId id="272" r:id="rId25"/>
    <p:sldId id="274" r:id="rId26"/>
    <p:sldId id="275" r:id="rId27"/>
    <p:sldId id="277" r:id="rId28"/>
    <p:sldId id="332" r:id="rId29"/>
    <p:sldId id="262" r:id="rId30"/>
    <p:sldId id="278" r:id="rId31"/>
    <p:sldId id="333" r:id="rId32"/>
    <p:sldId id="279" r:id="rId33"/>
    <p:sldId id="280" r:id="rId34"/>
    <p:sldId id="282" r:id="rId35"/>
    <p:sldId id="283" r:id="rId36"/>
    <p:sldId id="284" r:id="rId37"/>
    <p:sldId id="285" r:id="rId38"/>
    <p:sldId id="263" r:id="rId39"/>
    <p:sldId id="291" r:id="rId40"/>
    <p:sldId id="292" r:id="rId41"/>
    <p:sldId id="293" r:id="rId42"/>
    <p:sldId id="296" r:id="rId43"/>
    <p:sldId id="294" r:id="rId44"/>
    <p:sldId id="295" r:id="rId45"/>
    <p:sldId id="264" r:id="rId46"/>
    <p:sldId id="265" r:id="rId47"/>
    <p:sldId id="297" r:id="rId48"/>
    <p:sldId id="298" r:id="rId49"/>
    <p:sldId id="324" r:id="rId50"/>
    <p:sldId id="306" r:id="rId51"/>
    <p:sldId id="323" r:id="rId52"/>
    <p:sldId id="33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250" autoAdjust="0"/>
  </p:normalViewPr>
  <p:slideViewPr>
    <p:cSldViewPr>
      <p:cViewPr>
        <p:scale>
          <a:sx n="80" d="100"/>
          <a:sy n="80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24-03-2019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24-03-2019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24-03-2019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24-03-2019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24-03-2019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24-03-2019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24-03-2019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24-03-2019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" TargetMode="External"/><Relationship Id="rId5" Type="http://schemas.openxmlformats.org/officeDocument/2006/relationships/hyperlink" Target="https://docs.python-guide.org/intro/community/" TargetMode="External"/><Relationship Id="rId4" Type="http://schemas.openxmlformats.org/officeDocument/2006/relationships/hyperlink" Target="https://www.geeksforgeeks.org/python-map-function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hyperlink" Target="https://docs.python-guide.org/intro/commun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ython.org/dev/peps/pep-00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dev/topics/migrations/" TargetMode="External"/><Relationship Id="rId2" Type="http://schemas.openxmlformats.org/officeDocument/2006/relationships/hyperlink" Target="https://www.python.org/dev/peps/pep-33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3.x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 smtClean="0"/>
              <a:t>                                                                -Basics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 dirty="0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63567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" y="260648"/>
            <a:ext cx="6635080" cy="504056"/>
          </a:xfrm>
        </p:spPr>
        <p:txBody>
          <a:bodyPr>
            <a:noAutofit/>
          </a:bodyPr>
          <a:lstStyle/>
          <a:p>
            <a:r>
              <a:rPr lang="en-US" sz="3600" dirty="0" smtClean="0"/>
              <a:t>	          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28092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Link to download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  <a:hlinkClick r:id="rId2"/>
              </a:rPr>
              <a:t>https://www.python.org/downloads/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versions: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There are two major Python versions, Python 2 and Python 3.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3.0 (a.k.a. "Python 3000" or "Py3k") is a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new version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of the language that is 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incompatible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with the 2.x line of releases. 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Python IDEs:</a:t>
            </a:r>
          </a:p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(select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community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edition which is free)</a:t>
            </a: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600" dirty="0">
                <a:latin typeface="Arial" pitchFamily="34" charset="0"/>
                <a:cs typeface="Arial" pitchFamily="34" charset="0"/>
                <a:hlinkClick r:id="rId3"/>
              </a:rPr>
              <a:t>://www.jetbrains.com/pycharm/download/#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3"/>
              </a:rPr>
              <a:t>section=windows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with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plugin like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	 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-&gt; Help -&gt;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Eclipse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Marketplace -&gt; (Search for 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PyDev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’) -&gt; Install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3200" b="1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  Java Syntax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264696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Syntax compared to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other programming languages: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new lines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to complete a command, (other programming languages which often use semicolons or parentheses).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 declaration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uses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indentation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2132856"/>
            <a:ext cx="2664296" cy="1239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x = 10	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print(x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856762" y="2132856"/>
            <a:ext cx="2811582" cy="1167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x =10;</a:t>
            </a: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(x);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725144"/>
            <a:ext cx="3024336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if x &gt; 10	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 print(x)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print(x+1)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print(‘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’)</a:t>
            </a:r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86389" y="4752725"/>
            <a:ext cx="2952328" cy="1872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en-IN" sz="21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21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If(x  &gt; 10) {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   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(x);</a:t>
            </a:r>
          </a:p>
          <a:p>
            <a:pPr marL="0" indent="0">
              <a:buNone/>
            </a:pPr>
            <a:r>
              <a:rPr lang="en-IN" sz="21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IN" sz="21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(“</a:t>
            </a:r>
            <a:r>
              <a:rPr lang="en-IN" sz="21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2100" dirty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  <p:pic>
        <p:nvPicPr>
          <p:cNvPr id="10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Multiple Inheritance: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If:</a:t>
            </a:r>
            <a:endParaRPr lang="en-IN" sz="2000" b="1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944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 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MultiDerived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Base1, Base2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pass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971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/>
              <a:t>Using class  and interface</a:t>
            </a:r>
          </a:p>
          <a:p>
            <a:pPr marL="0" indent="0">
              <a:buNone/>
            </a:pP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90875" y="3284984"/>
            <a:ext cx="3664388" cy="17241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		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/>
              <a:t>expression: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/>
              <a:t>statement(s</a:t>
            </a:r>
            <a:r>
              <a:rPr lang="en-IN" sz="1400" i="1" dirty="0" smtClean="0"/>
              <a:t>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22228" y="3284984"/>
            <a:ext cx="3708413" cy="1724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 if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logical </a:t>
            </a:r>
            <a:r>
              <a:rPr lang="en-IN" sz="1400" i="1" dirty="0" smtClean="0"/>
              <a:t>expression: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i="1" dirty="0" smtClean="0"/>
              <a:t>statement(s)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else:</a:t>
            </a:r>
            <a:br>
              <a:rPr lang="en-IN" sz="1400" dirty="0" smtClean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       </a:t>
            </a:r>
            <a:r>
              <a:rPr lang="en-IN" sz="1400" i="1" dirty="0" smtClean="0"/>
              <a:t>statement(s)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90875" y="5619275"/>
            <a:ext cx="3634620" cy="12185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u="sng" dirty="0" smtClean="0"/>
              <a:t> 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/>
              <a:t>for </a:t>
            </a:r>
            <a:r>
              <a:rPr lang="en-IN" sz="1600" i="1" dirty="0" err="1"/>
              <a:t>iterator_var</a:t>
            </a:r>
            <a:r>
              <a:rPr lang="en-IN" sz="1600" dirty="0"/>
              <a:t> in </a:t>
            </a:r>
            <a:r>
              <a:rPr lang="en-IN" sz="1600" i="1" dirty="0"/>
              <a:t>sequence</a:t>
            </a:r>
            <a:r>
              <a:rPr lang="en-IN" sz="1600" dirty="0"/>
              <a:t>: </a:t>
            </a:r>
            <a:r>
              <a:rPr lang="en-IN" sz="1600" dirty="0" smtClean="0"/>
              <a:t>     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statements</a:t>
            </a:r>
            <a:endParaRPr lang="en-IN" sz="1600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531195" y="5619275"/>
            <a:ext cx="3699446" cy="1218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/>
              <a:t> </a:t>
            </a: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 smtClean="0"/>
              <a:t>for(</a:t>
            </a:r>
            <a:r>
              <a:rPr lang="en-IN" sz="1600" dirty="0" err="1" smtClean="0"/>
              <a:t>data_type</a:t>
            </a:r>
            <a:r>
              <a:rPr lang="en-IN" sz="1600" dirty="0" smtClean="0"/>
              <a:t> </a:t>
            </a:r>
            <a:r>
              <a:rPr lang="en-IN" sz="1600" dirty="0"/>
              <a:t>item : collection) {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... 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}</a:t>
            </a:r>
            <a:endParaRPr lang="en-IN" sz="1600" dirty="0"/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 Java Syntax (contd.) 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While Loop: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Exception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Handling: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smtClean="0"/>
              <a:t>For: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03962" y="836712"/>
            <a:ext cx="3651301" cy="1152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test_expression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pass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1179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while 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testExpression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 {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………..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50586" y="2636912"/>
            <a:ext cx="3664388" cy="2808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(‘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’)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dirty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07572" y="2646434"/>
            <a:ext cx="3708413" cy="279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u="sng" dirty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400" i="1" dirty="0" err="1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); 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} finally{            </a:t>
            </a:r>
          </a:p>
          <a:p>
            <a:pPr marL="40005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("Inside finally");      </a:t>
            </a:r>
          </a:p>
          <a:p>
            <a:pPr marL="40005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 }</a:t>
            </a:r>
            <a:endParaRPr lang="en-IN" sz="14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5576" y="5445224"/>
            <a:ext cx="6461760" cy="1066800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https://www.python.org/dev/peps/pep-0008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608" y="162880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Python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28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1520" y="2672135"/>
            <a:ext cx="7848872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IN" sz="2000" dirty="0">
                <a:solidFill>
                  <a:srgbClr val="3D4251"/>
                </a:solidFill>
                <a:latin typeface="Arial" pitchFamily="34" charset="0"/>
                <a:cs typeface="Arial" pitchFamily="34" charset="0"/>
              </a:rPr>
              <a:t>Coding Standard is important?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D425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As Python creator Guido Van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Rossum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says: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Arial" pitchFamily="34" charset="0"/>
                <a:cs typeface="Arial" pitchFamily="34" charset="0"/>
              </a:rPr>
              <a:t>              “The code is read much more often than it is written”.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Coding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Standards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7992888" cy="5760640"/>
          </a:xfrm>
        </p:spPr>
        <p:txBody>
          <a:bodyPr>
            <a:normAutofit/>
          </a:bodyPr>
          <a:lstStyle/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PEP 8 or the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nhancement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roposal 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8 – This document gives coding conventions for the Python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pPr fontAlgn="base"/>
            <a:r>
              <a:rPr lang="en-IN" sz="1800" dirty="0" smtClean="0">
                <a:latin typeface="Arial" pitchFamily="34" charset="0"/>
                <a:cs typeface="Arial" pitchFamily="34" charset="0"/>
              </a:rPr>
              <a:t>PEP-8 presents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some of the key points that you can use to make your code more organized and readable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en-IN" sz="1800" dirty="0">
                <a:latin typeface="Arial" pitchFamily="34" charset="0"/>
                <a:cs typeface="Arial" pitchFamily="34" charset="0"/>
              </a:rPr>
              <a:t>Coding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Standards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are about indentation, maximum line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length, blank lines, whitespaces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in expressions and statements,imports,comments,naming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conventions</a:t>
            </a:r>
          </a:p>
          <a:p>
            <a:pPr fontAlgn="base"/>
            <a:r>
              <a:rPr lang="en-IN" sz="1800" dirty="0">
                <a:hlinkClick r:id="rId2"/>
              </a:rPr>
              <a:t>https://www.python.org/dev/peps/pep-0008/</a:t>
            </a:r>
            <a:endParaRPr lang="en-IN" sz="1800" dirty="0"/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53590"/>
              </p:ext>
            </p:extLst>
          </p:nvPr>
        </p:nvGraphicFramePr>
        <p:xfrm>
          <a:off x="539552" y="3573016"/>
          <a:ext cx="7272808" cy="290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600400"/>
                <a:gridCol w="2160240"/>
              </a:tblGrid>
              <a:tr h="337016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1220367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single letter, word,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err="1" smtClean="0"/>
                        <a:t>var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my_variable</a:t>
                      </a:r>
                      <a:endParaRPr lang="en-IN" dirty="0"/>
                    </a:p>
                  </a:txBody>
                  <a:tcPr/>
                </a:tc>
              </a:tr>
              <a:tr h="13229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by underscores to improve readability.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dirty="0" smtClean="0"/>
                        <a:t>my_function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490066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Python  Coding Standards (Contd.)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7992888" cy="5760640"/>
          </a:xfrm>
        </p:spPr>
        <p:txBody>
          <a:bodyPr>
            <a:normAutofit/>
          </a:bodyPr>
          <a:lstStyle/>
          <a:p>
            <a:pPr marL="114300" indent="0" fontAlgn="base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84106"/>
              </p:ext>
            </p:extLst>
          </p:nvPr>
        </p:nvGraphicFramePr>
        <p:xfrm>
          <a:off x="395536" y="692696"/>
          <a:ext cx="7632848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4896544"/>
                <a:gridCol w="1656184"/>
              </a:tblGrid>
              <a:tr h="32355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 smtClean="0">
                          <a:effectLst/>
                        </a:rPr>
                        <a:t>Type</a:t>
                      </a:r>
                      <a:endParaRPr lang="en-IN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Naming Convention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Examples</a:t>
                      </a:r>
                    </a:p>
                  </a:txBody>
                  <a:tcPr anchor="b"/>
                </a:tc>
              </a:tr>
              <a:tr h="63192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each word with a capital letter. (camel case.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separate words with underscores.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Employee, </a:t>
                      </a:r>
                    </a:p>
                    <a:p>
                      <a:r>
                        <a:rPr lang="en-IN" dirty="0" err="1" smtClean="0"/>
                        <a:t>NoteReminder</a:t>
                      </a:r>
                      <a:endParaRPr lang="en-IN" dirty="0"/>
                    </a:p>
                  </a:txBody>
                  <a:tcPr/>
                </a:tc>
              </a:tr>
              <a:tr h="957479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an uppercase single letter, word, or words. 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mtClean="0"/>
                        <a:t>MY_CONSTANT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en-IN" dirty="0"/>
                    </a:p>
                  </a:txBody>
                  <a:tcPr/>
                </a:tc>
              </a:tr>
              <a:tr h="953460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words with underscores to improve readability.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module.py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 smtClean="0"/>
                        <a:t>my_module.py</a:t>
                      </a:r>
                      <a:endParaRPr lang="en-IN" dirty="0"/>
                    </a:p>
                  </a:txBody>
                  <a:tcPr/>
                </a:tc>
              </a:tr>
              <a:tr h="899645">
                <a:tc>
                  <a:txBody>
                    <a:bodyPr/>
                    <a:lstStyle/>
                    <a:p>
                      <a:pPr fontAlgn="t"/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 short, lowercase word or words.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not separate words with underscores.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package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r>
                        <a:rPr lang="en-IN" dirty="0" err="1" smtClean="0"/>
                        <a:t>mypackage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5536" y="515719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ools for checking Coding Standards and to find bugs :</a:t>
            </a:r>
          </a:p>
          <a:p>
            <a:endParaRPr lang="en-IN" b="1" dirty="0">
              <a:latin typeface="Arial" pitchFamily="34" charset="0"/>
              <a:cs typeface="Arial" pitchFamily="34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static analysis tool that detects the bugs.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IN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dirty="0">
                <a:latin typeface="Arial" pitchFamily="34" charset="0"/>
                <a:cs typeface="Arial" pitchFamily="34" charset="0"/>
              </a:rPr>
              <a:t> - is a tool that for checking coding standard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>
              <a:buFont typeface="Arial" pitchFamily="34" charset="0"/>
              <a:buChar char="•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Variables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Creating variables: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Dynamically typed, no need to define the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datatype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variables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Python is case sensitive</a:t>
            </a: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= 10          	#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integer</a:t>
            </a: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 = 15          	# integer   (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Python is case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sensitive)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= 20.1	# float</a:t>
            </a:r>
          </a:p>
          <a:p>
            <a:pPr marL="297180" lvl="1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 = ‘hello’	# string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Assignments can be done on more than one variable simultaneously:</a:t>
            </a:r>
          </a:p>
          <a:p>
            <a:pPr marL="297180" lvl="1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e.g.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a, b = 10, 20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print(a + b)</a:t>
            </a:r>
          </a:p>
          <a:p>
            <a:pPr marL="297180" lvl="1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There are three numeric types in Python:</a:t>
            </a:r>
          </a:p>
          <a:p>
            <a:pPr marL="285750" indent="-285750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		e.g.: x = 15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float   	 	e.g.: x = 15.2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complex     	e.g.: x = 17j   ( with a "j" as the imaginary part)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and of unlimited length.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Float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numbers are written with a "j" as the imaginary p</a:t>
            </a:r>
            <a:r>
              <a:rPr lang="en-IN" sz="2000" dirty="0" smtClean="0"/>
              <a:t>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			Contents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7416824" cy="547260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Environment Setup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Python  -Frameworks,Libraries,IDEs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Basic Python Syntax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Coding Standards (PEP-8)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Variables,Operators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Numbers and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Strings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Loops and Decision Making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Built-in Functions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Collections – List,Tuples,Set,Dictionary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Functions and Lambda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Classes , Modules and Packages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Exception Handling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Garbage Collection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5449"/>
            <a:ext cx="1928279" cy="5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      Python </a:t>
            </a:r>
            <a:r>
              <a:rPr lang="en-US" sz="2800" b="1" dirty="0"/>
              <a:t>- </a:t>
            </a:r>
            <a:r>
              <a:rPr lang="en-US" sz="2800" b="1" dirty="0" smtClean="0"/>
              <a:t>Casting </a:t>
            </a:r>
            <a:r>
              <a:rPr lang="en-US" sz="2800" b="1" dirty="0"/>
              <a:t>Variable Type</a:t>
            </a:r>
            <a:endParaRPr lang="en-IN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sz="1800" b="0" dirty="0">
                <a:latin typeface="Arial" pitchFamily="34" charset="0"/>
                <a:cs typeface="Arial" pitchFamily="34" charset="0"/>
              </a:rPr>
              <a:t>Python is an OO language, and as such it uses classes to define data types including its primitive </a:t>
            </a:r>
            <a:r>
              <a:rPr lang="en-IN" sz="1800" b="0" dirty="0" smtClean="0">
                <a:latin typeface="Arial" pitchFamily="34" charset="0"/>
                <a:cs typeface="Arial" pitchFamily="34" charset="0"/>
              </a:rPr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 , float(),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n-IN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Integer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(11)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11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(24.8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24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("2")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z 2</a:t>
            </a:r>
          </a:p>
          <a:p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9" y="2636912"/>
            <a:ext cx="4104456" cy="395128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Float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float(15)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15.0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float(21.8)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21.8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float("5")    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5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w = float("1.2") 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1.2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String Example: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x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("a1")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Outp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ut  ‘a1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y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(21)   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'21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742950" lvl="1" indent="-342900"/>
            <a:r>
              <a:rPr lang="en-IN" sz="1600" dirty="0">
                <a:latin typeface="Arial" pitchFamily="34" charset="0"/>
                <a:cs typeface="Arial" pitchFamily="34" charset="0"/>
              </a:rPr>
              <a:t>z =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(22.0)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‘22.0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'</a:t>
            </a:r>
          </a:p>
          <a:p>
            <a:pPr marL="400050" lvl="1" indent="0">
              <a:buNone/>
            </a:pP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800" b="1" dirty="0" smtClean="0">
                <a:latin typeface="Arial" pitchFamily="34" charset="0"/>
                <a:cs typeface="Arial" pitchFamily="34" charset="0"/>
              </a:rPr>
              <a:t>                Python Operators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      Python operators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Arithmetic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Assignment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Comparison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Logical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Identity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Membership operators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449"/>
            <a:ext cx="7620000" cy="6325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Arithmetic operators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	Example	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+		Addition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+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-		Subtraction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-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*		Multiplication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*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/		Division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%		Modulus		x %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**		Exponentiation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** y	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//		Floor division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//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y 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	(i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e: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integer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division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Comparison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operators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		Example	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==	   	Equal					x ==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!=	   	Not equal				x !=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&gt;	   	Greater than				x &gt;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	  	Less than				x &lt;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&gt;=	  	Greater than or equal to			x &gt;= y	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&lt;=	   	Less than or equal to			x&lt;= y</a:t>
            </a:r>
          </a:p>
          <a:p>
            <a:pPr marL="0" indent="0">
              <a:buNone/>
            </a:pP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Assignment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itchFamily="34" charset="0"/>
                <a:cs typeface="Arial" pitchFamily="34" charset="0"/>
              </a:rPr>
              <a:t>Operator 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Example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	Same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As	 </a:t>
            </a: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5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+=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+= </a:t>
            </a:r>
            <a:r>
              <a:rPr lang="en-IN" dirty="0">
                <a:latin typeface="Arial" pitchFamily="34" charset="0"/>
                <a:cs typeface="Arial" pitchFamily="34" charset="0"/>
              </a:rPr>
              <a:t>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+ 3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-=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-=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- 3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%=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%=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%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//=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//=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//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**=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**=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**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&amp;=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&amp;=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&amp;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|=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|=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|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^=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^=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^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&gt;&gt;=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&gt;&gt;=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&gt;&gt; 3	</a:t>
            </a:r>
          </a:p>
          <a:p>
            <a:pPr marL="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&lt;&lt;=	 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&lt;&lt;= 3	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	x </a:t>
            </a:r>
            <a:r>
              <a:rPr lang="en-IN" dirty="0">
                <a:latin typeface="Arial" pitchFamily="34" charset="0"/>
                <a:cs typeface="Arial" pitchFamily="34" charset="0"/>
              </a:rPr>
              <a:t>= x &lt;&lt;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     Logical operators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                        Example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and 	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Returns True if both statements are true	    x &lt; 5 and  x &lt; 10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one of the statements is true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&lt; 5 or x &lt; 4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False if the result is true		    not(x &lt; 5 and x &lt; 10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  </a:t>
            </a:r>
          </a:p>
          <a:p>
            <a:pPr marL="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Identity operators: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It used to compare the objects are equal based on contents and memory location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	                             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the same object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y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is not	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Returns true if both variables are not the same object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>
                <a:latin typeface="Arial" pitchFamily="34" charset="0"/>
                <a:cs typeface="Arial" pitchFamily="34" charset="0"/>
              </a:rPr>
              <a:t>               Membership operators: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It used to test if a sequence is presented in an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object.</a:t>
            </a:r>
          </a:p>
          <a:p>
            <a:pPr marL="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Operator	      		Description	                                    Example 		 </a:t>
            </a: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present in the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x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y	</a:t>
            </a: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not 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a sequence with the specified value is not present in the object    x not 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y</a:t>
            </a: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Bitwise operators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Operator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Description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	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Example	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&amp;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AND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both bits are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|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one of two bits is 1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^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XOR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each bit to 1 if only one of two bits is 1</a:t>
            </a: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~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	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NOT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Inverts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all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bits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For loop: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iterating_var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in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sequence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statements(s)</a:t>
            </a:r>
          </a:p>
          <a:p>
            <a:pPr marL="0" indent="0">
              <a:buNone/>
            </a:pP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While loop:</a:t>
            </a:r>
          </a:p>
          <a:p>
            <a:pPr marL="29718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while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expression: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statement(s)</a:t>
            </a:r>
          </a:p>
          <a:p>
            <a:pPr marL="0" indent="0">
              <a:buNone/>
            </a:pP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If – </a:t>
            </a:r>
            <a:r>
              <a:rPr lang="en-IN" sz="1900" b="1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 – else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Statement:</a:t>
            </a:r>
          </a:p>
          <a:p>
            <a:pPr marL="297180" lvl="1" indent="0">
              <a:buNone/>
            </a:pPr>
            <a:r>
              <a:rPr lang="en-IN" sz="1900" i="1" dirty="0" smtClean="0">
                <a:latin typeface="Arial" pitchFamily="34" charset="0"/>
                <a:cs typeface="Arial" pitchFamily="34" charset="0"/>
              </a:rPr>
              <a:t>Syntax:</a:t>
            </a:r>
            <a:endParaRPr lang="en-IN" sz="1900" i="1" dirty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if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expression1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expression2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err="1" smtClean="0">
                <a:latin typeface="Arial" pitchFamily="34" charset="0"/>
                <a:cs typeface="Arial" pitchFamily="34" charset="0"/>
              </a:rPr>
              <a:t>elif</a:t>
            </a: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expression3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 </a:t>
            </a:r>
            <a:endParaRPr lang="en-IN" sz="1900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b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900" b="1" dirty="0">
                <a:latin typeface="Arial" pitchFamily="34" charset="0"/>
                <a:cs typeface="Arial" pitchFamily="34" charset="0"/>
              </a:rPr>
              <a:t>: </a:t>
            </a:r>
            <a:endParaRPr lang="en-IN" sz="1900" b="1" dirty="0" smtClean="0">
              <a:latin typeface="Arial" pitchFamily="34" charset="0"/>
              <a:cs typeface="Arial" pitchFamily="34" charset="0"/>
            </a:endParaRPr>
          </a:p>
          <a:p>
            <a:pPr marL="662940" lvl="2" indent="0">
              <a:buNone/>
            </a:pPr>
            <a:r>
              <a:rPr lang="en-IN" sz="1900" dirty="0" smtClean="0">
                <a:latin typeface="Arial" pitchFamily="34" charset="0"/>
                <a:cs typeface="Arial" pitchFamily="34" charset="0"/>
              </a:rPr>
              <a:t>        statement(s</a:t>
            </a:r>
            <a:r>
              <a:rPr lang="en-IN" sz="1900" dirty="0">
                <a:latin typeface="Arial" pitchFamily="34" charset="0"/>
                <a:cs typeface="Arial" pitchFamily="34" charset="0"/>
              </a:rPr>
              <a:t>)</a:t>
            </a:r>
            <a:endParaRPr lang="en-US" sz="19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6341" y="306896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4800" b="1" dirty="0" smtClean="0">
                <a:latin typeface="Arial" pitchFamily="34" charset="0"/>
                <a:cs typeface="Arial" pitchFamily="34" charset="0"/>
              </a:rPr>
              <a:t>       Collections</a:t>
            </a:r>
            <a:endParaRPr lang="en-IN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Collections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Arrays:</a:t>
            </a:r>
          </a:p>
          <a:p>
            <a:pPr marL="0" indent="0">
              <a:buNone/>
            </a:pPr>
            <a:r>
              <a:rPr lang="en-IN" sz="1800" b="1" dirty="0">
                <a:latin typeface="Arial" pitchFamily="34" charset="0"/>
                <a:cs typeface="Arial" pitchFamily="34" charset="0"/>
              </a:rPr>
              <a:t>Note: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does not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have built-in support for Arrays, but 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list </a:t>
            </a:r>
          </a:p>
          <a:p>
            <a:pPr marL="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be used instead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Collections:</a:t>
            </a: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There are four collection data types-</a:t>
            </a: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List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ordered,changeable,allows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square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[]</a:t>
            </a:r>
          </a:p>
          <a:p>
            <a:pPr marL="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Tuple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ordered,unchangeable,allows duplicate.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round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   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unordered,unindexed,no duplicate 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Syntax: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curly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brackets {}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Dictionary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unordered,changeable,indexed,no duplicate.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Syntax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curly brackets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{}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Introduction</a:t>
            </a:r>
            <a:endParaRPr lang="en-IN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Comments And Print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Single line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comment: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# symbol</a:t>
            </a: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Multi line comment (called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Docstrings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""“ text……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"""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Various print examples: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'hello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"hello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print(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"""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PyCharm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Community Edition</a:t>
            </a:r>
            <a:br>
              <a:rPr lang="en-IN" sz="1600" b="1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        is totally free and</a:t>
            </a:r>
            <a:br>
              <a:rPr lang="en-IN" sz="1600" b="1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open-sources"""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3068960"/>
            <a:ext cx="7491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3200" b="1" dirty="0" err="1" smtClean="0">
                <a:latin typeface="Arial" pitchFamily="34" charset="0"/>
                <a:cs typeface="Arial" pitchFamily="34" charset="0"/>
              </a:rPr>
              <a:t>Functions,Methods</a:t>
            </a:r>
            <a:r>
              <a:rPr lang="en-IN" sz="3200" b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IN" sz="3200" b="1" dirty="0" err="1" smtClean="0">
                <a:latin typeface="Arial" pitchFamily="34" charset="0"/>
                <a:cs typeface="Arial" pitchFamily="34" charset="0"/>
              </a:rPr>
              <a:t>Lamda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307"/>
            <a:ext cx="7632848" cy="418058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Defining functions/methods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80920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Methods:</a:t>
            </a:r>
          </a:p>
          <a:p>
            <a:pPr marL="285750" indent="-285750"/>
            <a:r>
              <a:rPr lang="en-IN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standalone function in Python is a "function", whereas a function that is an attribute of a class or an instance is a "method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".</a:t>
            </a: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 Methods in Python are associated with object instances while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functions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are not.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When Python calls a method, it binds the first parameter of that call to the appropriate object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reference i.e. self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Defining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Function: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function is defined using the "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 keyword.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A function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have parameter, default parameter, return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Syntax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function_name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parameters ):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"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function_docstring"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function_suite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return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[expression]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Defining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Method: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A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defined using the "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 keyword.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A method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have parameter, default parameter, return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binds the first parameter of that call to the appropriate object reference i.e.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self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method_name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400" b="1" i="1" dirty="0" smtClean="0">
                <a:latin typeface="Arial" pitchFamily="34" charset="0"/>
                <a:cs typeface="Arial" pitchFamily="34" charset="0"/>
              </a:rPr>
              <a:t>self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, parameters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):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 "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function_docstring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"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function_suite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      return [expression]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Lambda  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65312"/>
            <a:ext cx="7704856" cy="59320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lambda function  is an anonymous function.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lambda function can take many arguments, but can only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have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expression.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function object which can be assigned to any variable.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i="1" dirty="0">
                <a:latin typeface="Arial" pitchFamily="34" charset="0"/>
                <a:cs typeface="Arial" pitchFamily="34" charset="0"/>
              </a:rPr>
              <a:t>Syntax: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b="1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lambda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argument_list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expression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s-ES" sz="1600" i="1" dirty="0">
                <a:latin typeface="Arial" pitchFamily="34" charset="0"/>
                <a:cs typeface="Arial" pitchFamily="34" charset="0"/>
              </a:rPr>
              <a:t># Lambda example</a:t>
            </a:r>
            <a:br>
              <a:rPr lang="es-ES" sz="1600" i="1" dirty="0">
                <a:latin typeface="Arial" pitchFamily="34" charset="0"/>
                <a:cs typeface="Arial" pitchFamily="34" charset="0"/>
              </a:rPr>
            </a:br>
            <a:r>
              <a:rPr lang="es-ES" sz="1600" dirty="0">
                <a:latin typeface="Arial" pitchFamily="34" charset="0"/>
                <a:cs typeface="Arial" pitchFamily="34" charset="0"/>
              </a:rPr>
              <a:t>x = lambda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: y +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10</a:t>
            </a:r>
          </a:p>
          <a:p>
            <a:pPr marL="400050" lvl="1" indent="0">
              <a:buNone/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/>
            </a:r>
            <a:br>
              <a:rPr lang="es-ES" sz="1600" dirty="0">
                <a:latin typeface="Arial" pitchFamily="34" charset="0"/>
                <a:cs typeface="Arial" pitchFamily="34" charset="0"/>
              </a:rPr>
            </a:br>
            <a:r>
              <a:rPr lang="es-ES" sz="1600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(x(2))     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s-ES" sz="1600" i="1" dirty="0" smtClean="0">
                <a:latin typeface="Arial" pitchFamily="34" charset="0"/>
                <a:cs typeface="Arial" pitchFamily="34" charset="0"/>
              </a:rPr>
              <a:t># Output: 12</a:t>
            </a:r>
          </a:p>
          <a:p>
            <a:pPr marL="400050" lvl="1" indent="0">
              <a:buNone/>
            </a:pPr>
            <a:endParaRPr lang="es-ES" sz="1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Why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to use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Lambda Functions?</a:t>
            </a:r>
          </a:p>
          <a:p>
            <a:pPr indent="-342900"/>
            <a:r>
              <a:rPr lang="en-IN" sz="1600" dirty="0">
                <a:latin typeface="Arial" pitchFamily="34" charset="0"/>
                <a:cs typeface="Arial" pitchFamily="34" charset="0"/>
              </a:rPr>
              <a:t>It  is useful when we use Lambda as an anonymous function  </a:t>
            </a:r>
          </a:p>
          <a:p>
            <a:pPr indent="-342900"/>
            <a:r>
              <a:rPr lang="en-IN" sz="1600" dirty="0">
                <a:latin typeface="Arial" pitchFamily="34" charset="0"/>
                <a:cs typeface="Arial" pitchFamily="34" charset="0"/>
              </a:rPr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function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(a function that takes in other functions as arguments).</a:t>
            </a:r>
          </a:p>
          <a:p>
            <a:pPr indent="-342900"/>
            <a:r>
              <a:rPr lang="en-IN" sz="1600" dirty="0">
                <a:latin typeface="Arial" pitchFamily="34" charset="0"/>
                <a:cs typeface="Arial" pitchFamily="34" charset="0"/>
              </a:rPr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(),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</a:t>
            </a:r>
            <a:r>
              <a:rPr lang="en-IN" sz="2800" dirty="0" smtClean="0">
                <a:latin typeface="Arial" pitchFamily="34" charset="0"/>
                <a:cs typeface="Arial" pitchFamily="34" charset="0"/>
              </a:rPr>
              <a:t>Built-in Functions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8172400" cy="600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filter() 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map() functions: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operates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on a given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returns a subset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 that list after applying the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filtering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rule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function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transforms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 given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into a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new 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by transforming each element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rule.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filter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list as arguments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offers an elegant way to filter out all the elements of a sequence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It returns iterator.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filter(function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sequence) 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function:</a:t>
            </a: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It takes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in a function and a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arguments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 smtClean="0">
                <a:latin typeface="Arial" pitchFamily="34" charset="0"/>
                <a:cs typeface="Arial" pitchFamily="34" charset="0"/>
              </a:rPr>
              <a:t>It 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 list of the results after applying the given function to each item of a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(list,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tuple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etc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0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b="1" i="1" dirty="0">
                <a:latin typeface="Arial" pitchFamily="34" charset="0"/>
                <a:cs typeface="Arial" pitchFamily="34" charset="0"/>
              </a:rPr>
              <a:t>Syntax: </a:t>
            </a:r>
            <a:endParaRPr lang="en-IN" sz="1400" b="1" i="1" dirty="0" smtClean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400" dirty="0" smtClean="0">
                <a:latin typeface="Arial" pitchFamily="34" charset="0"/>
                <a:cs typeface="Arial" pitchFamily="34" charset="0"/>
              </a:rPr>
              <a:t>map(fun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i="1" dirty="0">
                <a:latin typeface="Arial" pitchFamily="34" charset="0"/>
                <a:cs typeface="Arial" pitchFamily="34" charset="0"/>
              </a:rPr>
              <a:t>where,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/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  fun : It is a function to which map passes each element of given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  <a:br>
              <a:rPr lang="en-IN" sz="1400" dirty="0">
                <a:latin typeface="Arial" pitchFamily="34" charset="0"/>
                <a:cs typeface="Arial" pitchFamily="34" charset="0"/>
              </a:rPr>
            </a:b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:It is a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iterable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41568" cy="3600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rial" pitchFamily="34" charset="0"/>
                <a:cs typeface="Arial" pitchFamily="34" charset="0"/>
              </a:rPr>
              <a:t>       Built-in Functions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range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() function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Returns a sequence of numbers starting from 0 to stop - 1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Returns an empty sequence if stop is negative or 0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97180" lvl="1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All parameters must be integers.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All parameters can be positive or negative.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range(stop)</a:t>
            </a: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	range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([start], stop[, step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where-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297180" lvl="1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start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Starting number of the sequence.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stop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Generate numbers up to, but not including this number.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step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Difference between each number in 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sequence</a:t>
            </a:r>
          </a:p>
          <a:p>
            <a:pPr marL="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Eg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range(4):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output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: 0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1  2  3</a:t>
            </a: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x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range(2,10,3):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print(x) 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#  output: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2  5  8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Sample String Built-in Functions  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In Python 3, all strings are represented in Unicode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. (In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Python 2 are stored internally as 8-bit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ASCII)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capitalize()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    Capitalizes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first letter of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297180" lvl="1" indent="0">
              <a:buNone/>
            </a:pPr>
            <a:r>
              <a:rPr lang="en-US" sz="12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‘python’</a:t>
            </a:r>
          </a:p>
          <a:p>
            <a:pPr marL="297180" lvl="1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print(str.</a:t>
            </a:r>
            <a:r>
              <a:rPr lang="en-IN" sz="1200" dirty="0">
                <a:latin typeface="Arial" pitchFamily="34" charset="0"/>
                <a:cs typeface="Arial" pitchFamily="34" charset="0"/>
              </a:rPr>
              <a:t> Capitalize()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center(width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fillchar)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Returns a string padded with fillchar with the original string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cantered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to a total of width columns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find(</a:t>
            </a:r>
            <a:r>
              <a:rPr lang="en-IN" sz="1400" b="1" dirty="0" err="1" smtClean="0">
                <a:latin typeface="Arial" pitchFamily="34" charset="0"/>
                <a:cs typeface="Arial" pitchFamily="34" charset="0"/>
              </a:rPr>
              <a:t>str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beg = 0 end = len(string))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Determine if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str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isdigit()   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contains only digits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islower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   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true if string has at least 1 cased character and all cased characters are in lowercase and false otherwise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lower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()	-      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Converts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all uppercase letters in string to lowercase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strip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([chars])</a:t>
            </a: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Performs both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lstrip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rstrip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() on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string. 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hars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 − The 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charsto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be removed from beginning or end of the string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(default whitespace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chars)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String </a:t>
            </a:r>
            <a:r>
              <a:rPr lang="en-IN" sz="2400" dirty="0">
                <a:latin typeface="Arial" pitchFamily="34" charset="0"/>
                <a:cs typeface="Arial" pitchFamily="34" charset="0"/>
              </a:rPr>
              <a:t>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67561"/>
              </p:ext>
            </p:extLst>
          </p:nvPr>
        </p:nvGraphicFramePr>
        <p:xfrm>
          <a:off x="29197" y="548681"/>
          <a:ext cx="8384327" cy="619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3"/>
                <a:gridCol w="4182095"/>
                <a:gridCol w="2899789"/>
              </a:tblGrid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Operator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Example </a:t>
                      </a:r>
                    </a:p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'Hello‘    b = ‘ Python'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  +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Concatenation - Adds values on either side of the operator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+ b 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HelloPython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1716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*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Repetition - Creates new strings, concatenating multiple copies of the same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a*2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HelloHello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   [ 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Slice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Gives the character from the given index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] will give  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42017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a[</a:t>
                      </a:r>
                      <a:r>
                        <a:rPr lang="en-IN" sz="1600" b="1" dirty="0" err="1" smtClean="0"/>
                        <a:t>start:stop</a:t>
                      </a:r>
                      <a:r>
                        <a:rPr lang="en-IN" sz="1600" b="1" dirty="0" smtClean="0"/>
                        <a:t>]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Range Slice i.e.: </a:t>
                      </a:r>
                      <a:r>
                        <a:rPr lang="en-IN" sz="1600" dirty="0" smtClean="0"/>
                        <a:t>items </a:t>
                      </a:r>
                      <a:r>
                        <a:rPr lang="en-IN" sz="1600" i="1" dirty="0" smtClean="0"/>
                        <a:t>start</a:t>
                      </a:r>
                      <a:r>
                        <a:rPr lang="en-IN" sz="1600" dirty="0" smtClean="0"/>
                        <a:t> through st</a:t>
                      </a:r>
                      <a:r>
                        <a:rPr lang="en-IN" sz="1600" i="1" dirty="0" smtClean="0"/>
                        <a:t>op-1</a:t>
                      </a:r>
                      <a:endParaRPr lang="en-IN" sz="1600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a[1:4]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ell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32656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in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Membership - Returns true if a character exists in the given string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 in a 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will give  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38692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%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Format - Performs String formatting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%c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– character ,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b="1" dirty="0" smtClean="0">
                          <a:latin typeface="Arial" pitchFamily="34" charset="0"/>
                          <a:cs typeface="Arial" pitchFamily="34" charset="0"/>
                        </a:rPr>
                        <a:t>%s</a:t>
                      </a:r>
                      <a:r>
                        <a:rPr lang="en-IN" sz="1600" dirty="0" smtClean="0">
                          <a:latin typeface="Arial" pitchFamily="34" charset="0"/>
                          <a:cs typeface="Arial" pitchFamily="34" charset="0"/>
                        </a:rPr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Refer below example-</a:t>
                      </a:r>
                      <a:endParaRPr lang="en-IN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36104">
                <a:tc gridSpan="3"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print ("Python is %s based and latest version is %d !" % ('OOPs', 3)) </a:t>
                      </a:r>
                    </a:p>
                    <a:p>
                      <a:endParaRPr lang="en-IN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                      </a:t>
                      </a:r>
                      <a:r>
                        <a:rPr lang="en-IN" sz="1800" b="1" i="1" dirty="0" smtClean="0">
                          <a:latin typeface="Arial" pitchFamily="34" charset="0"/>
                          <a:cs typeface="Arial" pitchFamily="34" charset="0"/>
                        </a:rPr>
                        <a:t>Output</a:t>
                      </a:r>
                      <a:r>
                        <a:rPr lang="en-IN" sz="1800" dirty="0" smtClean="0">
                          <a:latin typeface="Arial" pitchFamily="34" charset="0"/>
                          <a:cs typeface="Arial" pitchFamily="34" charset="0"/>
                        </a:rPr>
                        <a:t>:    Python is OOPs based and latest version is 3 !</a:t>
                      </a:r>
                      <a:endParaRPr lang="en-IN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449"/>
            <a:ext cx="8064896" cy="325775"/>
          </a:xfrm>
        </p:spPr>
        <p:txBody>
          <a:bodyPr/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object-oriented </a:t>
            </a:r>
            <a:r>
              <a:rPr lang="en-IN" sz="2000" b="1" dirty="0" smtClean="0">
                <a:latin typeface="Arial" pitchFamily="34" charset="0"/>
                <a:cs typeface="Arial" pitchFamily="34" charset="0"/>
              </a:rPr>
              <a:t>programming</a:t>
            </a: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1224"/>
            <a:ext cx="8280920" cy="634014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500" b="1" dirty="0">
                <a:latin typeface="Arial" pitchFamily="34" charset="0"/>
                <a:cs typeface="Arial" pitchFamily="34" charset="0"/>
              </a:rPr>
              <a:t>Python's object-oriented programming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support: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Object</a:t>
            </a:r>
          </a:p>
          <a:p>
            <a:r>
              <a:rPr lang="en-US" sz="15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:    e.g.   def  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__</a:t>
            </a:r>
            <a:r>
              <a:rPr lang="en-US" sz="1500" b="1" i="1" dirty="0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sz="1500" i="1" dirty="0" smtClean="0">
                <a:latin typeface="Arial" pitchFamily="34" charset="0"/>
                <a:cs typeface="Arial" pitchFamily="34" charset="0"/>
              </a:rPr>
              <a:t>__(self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Destructor </a:t>
            </a:r>
            <a:r>
              <a:rPr lang="en-IN" sz="1600" i="1" dirty="0"/>
              <a:t>(Garbage Collection)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b="1" dirty="0">
                <a:latin typeface="Arial" pitchFamily="34" charset="0"/>
                <a:cs typeface="Arial" pitchFamily="34" charset="0"/>
              </a:rPr>
              <a:t>: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e.g.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IN" sz="1600" dirty="0" smtClean="0"/>
              <a:t>ef</a:t>
            </a:r>
            <a:r>
              <a:rPr lang="en-IN" sz="1600" b="1" dirty="0" smtClean="0"/>
              <a:t> </a:t>
            </a:r>
            <a:r>
              <a:rPr lang="en-IN" sz="1600" b="1" dirty="0"/>
              <a:t>__del__(</a:t>
            </a:r>
            <a:r>
              <a:rPr lang="en-IN" sz="1600" dirty="0"/>
              <a:t>self):</a:t>
            </a:r>
            <a:r>
              <a:rPr lang="en-IN" sz="1600" i="1" dirty="0" smtClean="0"/>
              <a:t>     </a:t>
            </a:r>
            <a:endParaRPr lang="en-IN" sz="15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Static variable</a:t>
            </a:r>
            <a:endParaRPr lang="en-IN" sz="1500" b="1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Instance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variable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Private variable: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e.g.:  __id. But not enforced strictly.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Protected variable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: e.g.:  _id.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But not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enforced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strictly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Method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A function that is an attribute of a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class/instance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is a "method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". (</a:t>
            </a:r>
            <a:r>
              <a:rPr lang="en-IN" sz="1400" b="1" i="1" dirty="0" smtClean="0"/>
              <a:t>self</a:t>
            </a:r>
            <a:r>
              <a:rPr lang="en-IN" sz="1400" dirty="0" smtClean="0"/>
              <a:t> is passed)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A standalone function is a "function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".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 </a:t>
            </a:r>
            <a:endParaRPr lang="en-IN" sz="15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Static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Method: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  through @</a:t>
            </a:r>
            <a:r>
              <a:rPr lang="en-IN" sz="1500" i="1" dirty="0" err="1">
                <a:latin typeface="Arial" pitchFamily="34" charset="0"/>
                <a:cs typeface="Arial" pitchFamily="34" charset="0"/>
              </a:rPr>
              <a:t>staticmethod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decorator   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Class Method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  through @</a:t>
            </a:r>
            <a:r>
              <a:rPr lang="en-IN" sz="1500" i="1" dirty="0" err="1">
                <a:latin typeface="Arial" pitchFamily="34" charset="0"/>
                <a:cs typeface="Arial" pitchFamily="34" charset="0"/>
              </a:rPr>
              <a:t>classmethod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decorator   e.g.: </a:t>
            </a:r>
            <a:r>
              <a:rPr lang="en-IN" sz="1600" dirty="0" err="1" smtClean="0"/>
              <a:t>def</a:t>
            </a:r>
            <a:r>
              <a:rPr lang="en-IN" sz="1600" dirty="0" smtClean="0"/>
              <a:t> show(</a:t>
            </a:r>
            <a:r>
              <a:rPr lang="en-IN" sz="1600" b="1" i="1" dirty="0" err="1" smtClean="0"/>
              <a:t>cls</a:t>
            </a:r>
            <a:r>
              <a:rPr lang="en-IN" sz="1600" dirty="0"/>
              <a:t>):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Function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Overloading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Not supported directly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.(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But can be achieved in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a different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way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)</a:t>
            </a:r>
            <a:endParaRPr lang="en-IN" sz="1500" dirty="0">
              <a:latin typeface="Arial" pitchFamily="34" charset="0"/>
              <a:cs typeface="Arial" pitchFamily="34" charset="0"/>
            </a:endParaRP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Function O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verriding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Operator overloading: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Inheritance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: Multiple inheritance supported</a:t>
            </a:r>
          </a:p>
          <a:p>
            <a:r>
              <a:rPr lang="en-IN" sz="1500" b="1" dirty="0">
                <a:latin typeface="Arial" pitchFamily="34" charset="0"/>
                <a:cs typeface="Arial" pitchFamily="34" charset="0"/>
              </a:rPr>
              <a:t>Abstract class: </a:t>
            </a:r>
            <a:r>
              <a:rPr lang="en-IN" sz="15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upported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through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Abstract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Base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classes (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ABC) module.</a:t>
            </a:r>
          </a:p>
          <a:p>
            <a:r>
              <a:rPr lang="en-IN" sz="1500" b="1" dirty="0" smtClean="0">
                <a:latin typeface="Arial" pitchFamily="34" charset="0"/>
                <a:cs typeface="Arial" pitchFamily="34" charset="0"/>
              </a:rPr>
              <a:t>Interface: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supported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directly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IN" sz="1600" dirty="0"/>
              <a:t>  Since </a:t>
            </a:r>
            <a:r>
              <a:rPr lang="en-IN" sz="1600" dirty="0" smtClean="0"/>
              <a:t>it</a:t>
            </a:r>
            <a:r>
              <a:rPr lang="en-IN" sz="1600" b="1" dirty="0" smtClean="0"/>
              <a:t> </a:t>
            </a:r>
            <a:r>
              <a:rPr lang="en-IN" sz="1600" dirty="0" smtClean="0"/>
              <a:t>supports </a:t>
            </a:r>
            <a:r>
              <a:rPr lang="en-IN" sz="1600" dirty="0"/>
              <a:t>multiple inheritance, </a:t>
            </a:r>
            <a:r>
              <a:rPr lang="en-IN" sz="1600" dirty="0" smtClean="0"/>
              <a:t>we can</a:t>
            </a:r>
            <a:r>
              <a:rPr lang="en-IN" sz="1600" dirty="0"/>
              <a:t> </a:t>
            </a:r>
            <a:r>
              <a:rPr lang="en-IN" sz="1600" dirty="0" smtClean="0"/>
              <a:t>emulate </a:t>
            </a:r>
            <a:r>
              <a:rPr lang="en-IN" sz="1600" dirty="0"/>
              <a:t>the equivalence of </a:t>
            </a:r>
            <a:r>
              <a:rPr lang="en-IN" sz="1600" i="1" dirty="0"/>
              <a:t>interfaces</a:t>
            </a:r>
            <a:r>
              <a:rPr lang="en-IN" sz="1600" dirty="0"/>
              <a:t>. 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IN" sz="1400" i="1" dirty="0" smtClean="0"/>
              <a:t>interfaces </a:t>
            </a:r>
            <a:r>
              <a:rPr lang="en-IN" sz="1400" dirty="0" smtClean="0"/>
              <a:t>i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s</a:t>
            </a:r>
            <a:r>
              <a:rPr lang="en-IN" sz="1400" dirty="0" smtClean="0"/>
              <a:t> </a:t>
            </a:r>
            <a:r>
              <a:rPr lang="en-IN" sz="1500" dirty="0" smtClean="0">
                <a:latin typeface="Arial" pitchFamily="34" charset="0"/>
                <a:cs typeface="Arial" pitchFamily="34" charset="0"/>
              </a:rPr>
              <a:t>supported through </a:t>
            </a:r>
            <a:r>
              <a:rPr lang="en-IN" sz="1500" dirty="0">
                <a:latin typeface="Arial" pitchFamily="34" charset="0"/>
                <a:cs typeface="Arial" pitchFamily="34" charset="0"/>
              </a:rPr>
              <a:t>"python-interface" library.</a:t>
            </a:r>
          </a:p>
          <a:p>
            <a:pPr lvl="1">
              <a:buFont typeface="Wingdings" pitchFamily="2" charset="2"/>
              <a:buChar char="Ø"/>
            </a:pPr>
            <a:r>
              <a:rPr lang="en-IN" sz="1300" dirty="0">
                <a:latin typeface="Arial" pitchFamily="34" charset="0"/>
                <a:cs typeface="Arial" pitchFamily="34" charset="0"/>
              </a:rPr>
              <a:t>pip install python-interface</a:t>
            </a:r>
          </a:p>
          <a:p>
            <a:pPr lvl="1">
              <a:buFont typeface="Wingdings" pitchFamily="2" charset="2"/>
              <a:buChar char="Ø"/>
            </a:pPr>
            <a:r>
              <a:rPr lang="en-IN" sz="1300" dirty="0">
                <a:latin typeface="Arial" pitchFamily="34" charset="0"/>
                <a:cs typeface="Arial" pitchFamily="34" charset="0"/>
              </a:rPr>
              <a:t>https://pypi.org/project/python-interface/</a:t>
            </a: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279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Modules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module is a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(.py)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consisting of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define functions, classes and variables.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allows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you to logically organize your Python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code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help avoid collisions between global variable names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Steps: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Create a module (i.e. a file with 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extension)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Import the module</a:t>
            </a: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complete module:</a:t>
            </a:r>
          </a:p>
          <a:p>
            <a:pPr marL="114300" indent="0">
              <a:buNone/>
            </a:pPr>
            <a:r>
              <a:rPr lang="en-IN" sz="16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module1[, module2[,...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moduleN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only specific attributes from a module:</a:t>
            </a: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nl-NL" sz="1600" b="1" i="1" dirty="0">
                <a:latin typeface="Arial" pitchFamily="34" charset="0"/>
                <a:cs typeface="Arial" pitchFamily="34" charset="0"/>
              </a:rPr>
              <a:t>modname import name1[, name2[, ... nameN</a:t>
            </a:r>
            <a:r>
              <a:rPr lang="nl-NL" sz="1600" b="1" i="1" dirty="0" smtClean="0">
                <a:latin typeface="Arial" pitchFamily="34" charset="0"/>
                <a:cs typeface="Arial" pitchFamily="34" charset="0"/>
              </a:rPr>
              <a:t>]]</a:t>
            </a:r>
          </a:p>
          <a:p>
            <a:pPr marL="114300" indent="0">
              <a:buNone/>
            </a:pPr>
            <a:endParaRPr lang="nl-NL" sz="1600" i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To import all of a module: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modname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import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Python Introduction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3" y="620688"/>
            <a:ext cx="8355661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is Python?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is programming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language (procedural way, an OO way or a functional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way) created in 1991 by Guido van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Rossum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IN" sz="1600" dirty="0" smtClean="0">
                <a:latin typeface="Arial" pitchFamily="34" charset="0"/>
                <a:cs typeface="Arial" pitchFamily="34" charset="0"/>
              </a:rPr>
              <a:t>Python is case sensitive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What can Python do?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web applications   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create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workflows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read and modify files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mathematical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scientific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GUI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applications 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andle big data and perform complex mathematics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tc.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Why Python?</a:t>
            </a:r>
          </a:p>
          <a:p>
            <a:pPr marL="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works on different platforms (Windows, Mac, Linux, Raspberry Pi,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Write programs with fewer lines.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runs on an interpreter system, this means that prototyping can be very quick.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It can be treated in a procedural way, an OO way or a functional way.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Polyglot Developer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– a developer who is familiar with several  programming languages. </a:t>
            </a:r>
            <a:r>
              <a:rPr lang="en-IN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Python  Modules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Locating Modules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When we import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module, the Python interpreter searches for the module in the following sequences −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current directory.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the module is not found, Python then searches each directory in the shell variable 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If all else fails, Python checks the default path.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PYTHONPATH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Variable for Win and Unix: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c:\python34\lib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set PYTHONPATH = /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usr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/local/lib/python</a:t>
            </a: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sys.path: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variable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sys.path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list of strings that determines the interpreter’s search path for modules.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initialized to a default path taken from the environment variable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or from a built-in default if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PYTHONPATH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not set.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 modify it using standard list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operations-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&gt;&gt;&gt; import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sys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&gt;&gt;&gt;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sys.path.append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('/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ufs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guido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/lib/python'</a:t>
            </a:r>
            <a:r>
              <a:rPr lang="en-IN" sz="1700" dirty="0">
                <a:latin typeface="Arial" pitchFamily="34" charset="0"/>
                <a:cs typeface="Arial" pitchFamily="34" charset="0"/>
              </a:rPr>
              <a:t>)</a:t>
            </a:r>
            <a:endParaRPr lang="nl-NL" sz="17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Python  Package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Package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collection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of modules 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 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and Python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two mechanisms that facilitate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modular programming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allow for a hierarchical structuring of the module namespace using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dot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notation</a:t>
            </a:r>
          </a:p>
          <a:p>
            <a:r>
              <a:rPr lang="en-IN" sz="1800" b="1" dirty="0">
                <a:latin typeface="Arial" pitchFamily="34" charset="0"/>
                <a:cs typeface="Arial" pitchFamily="34" charset="0"/>
              </a:rPr>
              <a:t>Packages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help avoid collisions between module names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We can import modules from packages using the dot (.)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operator</a:t>
            </a: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 have to place the package folder in python’s lib folder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   Python  Package  (contd.)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Steps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Creating a Package-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e.g.: pkg1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Create  modules (i.e. a file with .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extension) in the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e.g.: mod1.py ,mod2.py  </a:t>
            </a: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__init__.py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file in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package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directory and add following-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import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pkg.mod1,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pkg.mod2</a:t>
            </a:r>
          </a:p>
          <a:p>
            <a:pPr marL="114300" indent="0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Using a Package: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import pkg1</a:t>
            </a: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print(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pkg1.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mod1.func_disp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())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  Class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keyword creates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new class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definition.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class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ClassName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'Optional class documentation string'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class_suite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class has a documentation string, which can be accessed via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ClassName.__doc__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 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class_suite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Finalizer: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initialization built-in method:  (pre-fix and suffix with a double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underscores)</a:t>
            </a:r>
          </a:p>
          <a:p>
            <a:pPr marL="114300" indent="0">
              <a:buNone/>
            </a:pP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self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i="1" dirty="0">
                <a:latin typeface="Arial" pitchFamily="34" charset="0"/>
                <a:cs typeface="Arial" pitchFamily="34" charset="0"/>
              </a:rPr>
              <a:t>Finalizer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 (Destroying Objects / Garbage Collection / Destructor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built-in method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del__(self)</a:t>
            </a:r>
          </a:p>
          <a:p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nl-NL" sz="1600" i="1" dirty="0" smtClean="0">
                <a:latin typeface="Arial" pitchFamily="34" charset="0"/>
                <a:cs typeface="Arial" pitchFamily="34" charset="0"/>
              </a:rPr>
              <a:t>Note: dunder methods : ie double underscore methods   eg: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__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init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__,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__del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__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Python  Class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Built-In Class Attributes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Every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class keeps following built-in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attributes-</a:t>
            </a:r>
          </a:p>
          <a:p>
            <a:pPr marL="114300" indent="0">
              <a:buNone/>
            </a:pP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__dict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   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Dictionary containing the class's namespace.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__doc__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documentation string or none, if undefined.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__name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Class name.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__module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__ 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− Module name in which the class is defined. This attribute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"__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main__" in interactive mode.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__bases__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−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possibly empty tuple containing the base classes, in the order of their occurrence in the base class list.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objectName.attribute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E.g.:</a:t>
            </a: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emp.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__dict__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</a:t>
            </a:r>
            <a:r>
              <a:rPr lang="en-IN" sz="2800" dirty="0">
                <a:latin typeface="Arial" pitchFamily="34" charset="0"/>
                <a:cs typeface="Arial" pitchFamily="34" charset="0"/>
              </a:rPr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 deletes unneeded objects (built-in types or class instances) automatically to free the memory space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Python's garbage collector runs during program execution and is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triggered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when 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changes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as the number of aliases that point to it changes.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increases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assigned a new name or placed in a container (list, tuple, or dictionary).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decreases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when it is deleted with del, its reference is reassigned, or its reference goes out of scope.</a:t>
            </a: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an object's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reference count reaches zero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Python collects it automatically.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Python Exception Handling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Syntax of 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try – except - else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block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operations here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 as e1: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1,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block. </a:t>
            </a:r>
          </a:p>
          <a:p>
            <a:pPr marL="114300" indent="0">
              <a:buNone/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except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Exception2 as e2: 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2,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then execute this block</a:t>
            </a: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finally: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This block is always executed, whether or not exception is created 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Comparison of Exception Handling between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Python and Java: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endParaRPr lang="en-US" sz="1600" i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293096"/>
            <a:ext cx="4392488" cy="2535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Java: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 {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Integer.parseInt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("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");       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}catch(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NumberFormatException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400050" lvl="1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nfe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); 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} finally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{            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System.out.println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("Inside finally");     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}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293096"/>
            <a:ext cx="3600400" cy="2535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Python:</a:t>
            </a:r>
          </a:p>
          <a:p>
            <a:pPr marL="400050" lvl="1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try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1600" i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(‘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helo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’)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>
                <a:latin typeface="Arial" pitchFamily="34" charset="0"/>
                <a:cs typeface="Arial" pitchFamily="34" charset="0"/>
              </a:rPr>
              <a:t>except </a:t>
            </a:r>
            <a:r>
              <a:rPr lang="en-IN" sz="1600" i="1" dirty="0" err="1">
                <a:latin typeface="Arial" pitchFamily="34" charset="0"/>
                <a:cs typeface="Arial" pitchFamily="34" charset="0"/>
              </a:rPr>
              <a:t>ValueError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exception info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/>
            </a:r>
            <a:br>
              <a:rPr lang="en-IN" sz="1600" dirty="0">
                <a:latin typeface="Arial" pitchFamily="34" charset="0"/>
                <a:cs typeface="Arial" pitchFamily="34" charset="0"/>
              </a:rPr>
            </a:br>
            <a:r>
              <a:rPr lang="en-IN" sz="1600" dirty="0">
                <a:latin typeface="Arial" pitchFamily="34" charset="0"/>
                <a:cs typeface="Arial" pitchFamily="34" charset="0"/>
              </a:rPr>
              <a:t>   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print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Inside finally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"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Python Exception Handling (contd.)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Various exception handling combinations: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 smtClean="0">
                <a:latin typeface="Arial" pitchFamily="34" charset="0"/>
                <a:cs typeface="Arial" pitchFamily="34" charset="0"/>
              </a:rPr>
              <a:t>try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- except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–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</a:t>
            </a:r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 finally</a:t>
            </a:r>
          </a:p>
          <a:p>
            <a:r>
              <a:rPr lang="en-IN" sz="1600" i="1" dirty="0">
                <a:latin typeface="Arial" pitchFamily="34" charset="0"/>
                <a:cs typeface="Arial" pitchFamily="34" charset="0"/>
              </a:rPr>
              <a:t>try - except –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endParaRPr lang="en-IN" sz="1600" i="1" dirty="0">
              <a:latin typeface="Arial" pitchFamily="34" charset="0"/>
              <a:cs typeface="Arial" pitchFamily="34" charset="0"/>
            </a:endParaRPr>
          </a:p>
          <a:p>
            <a:endParaRPr lang="en-IN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i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here-</a:t>
            </a:r>
          </a:p>
          <a:p>
            <a:pPr marL="411480" lvl="1" indent="0">
              <a:buNone/>
            </a:pPr>
            <a:r>
              <a:rPr lang="en-IN" sz="1600" b="1" i="1" dirty="0">
                <a:latin typeface="Arial" pitchFamily="34" charset="0"/>
                <a:cs typeface="Arial" pitchFamily="34" charset="0"/>
              </a:rPr>
              <a:t>f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inally - 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	This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block is always executed, whether or not exception is created </a:t>
            </a:r>
          </a:p>
          <a:p>
            <a:pPr marL="411480" lvl="1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-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411480" lvl="1" indent="0">
              <a:buNone/>
            </a:pP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there is no exception then execute this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block</a:t>
            </a:r>
          </a:p>
          <a:p>
            <a:pPr marL="114300" indent="0">
              <a:buNone/>
            </a:pPr>
            <a:endParaRPr lang="en-US" sz="1600" i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cannot use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both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clause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 finally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clause.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512496" cy="360040"/>
          </a:xfrm>
        </p:spPr>
        <p:txBody>
          <a:bodyPr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Built-in Exceptions and User-defined Exceptions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Below</a:t>
            </a:r>
            <a:r>
              <a:rPr lang="en-IN" sz="1600" dirty="0"/>
              <a:t> is the condensed version of the built-in </a:t>
            </a:r>
            <a:r>
              <a:rPr lang="en-IN" sz="1600" dirty="0" smtClean="0"/>
              <a:t>exceptions </a:t>
            </a:r>
            <a:r>
              <a:rPr lang="en-IN" sz="1600" dirty="0"/>
              <a:t>hierarchy, </a:t>
            </a:r>
            <a:r>
              <a:rPr lang="en-IN" sz="1600" dirty="0" smtClean="0"/>
              <a:t>sans many </a:t>
            </a:r>
            <a:r>
              <a:rPr lang="en-IN" sz="1600" dirty="0"/>
              <a:t>minor exceptions </a:t>
            </a:r>
            <a:r>
              <a:rPr lang="en-IN" sz="16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Python, all exceptions must be instances of a class that derives from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  </a:t>
            </a: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User Defined Exception:</a:t>
            </a:r>
          </a:p>
          <a:p>
            <a:pPr marL="0" indent="0">
              <a:buFont typeface="Arial" pitchFamily="34" charset="0"/>
              <a:buNone/>
            </a:pPr>
            <a:endParaRPr lang="en-US" sz="1600" b="1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When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we  define  our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own exception,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we should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extend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  Exception </a:t>
            </a:r>
            <a:r>
              <a:rPr lang="en-IN" sz="1600" i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or one of its subclasses, and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not from </a:t>
            </a:r>
            <a:r>
              <a:rPr lang="en-IN" sz="1600" b="1" i="1" dirty="0" err="1" smtClean="0">
                <a:latin typeface="Arial" pitchFamily="34" charset="0"/>
                <a:cs typeface="Arial" pitchFamily="34" charset="0"/>
              </a:rPr>
              <a:t>BaseException</a:t>
            </a:r>
            <a:r>
              <a:rPr lang="en-IN" sz="1600" b="1" i="1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600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6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Python – Date And Time 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Python's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time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calendar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Time intervals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known as 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Ticks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, are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Particular instants in time are expressed in seconds since 12:00am, January 1,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1970 (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epoch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i.e.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the point where the time starts)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TimeTuple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Python stores time 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tuples.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6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tuples are made of nine numbers.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3315"/>
              </p:ext>
            </p:extLst>
          </p:nvPr>
        </p:nvGraphicFramePr>
        <p:xfrm>
          <a:off x="467544" y="3112080"/>
          <a:ext cx="6768752" cy="38120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E.g.: 2018</a:t>
                      </a:r>
                      <a:endParaRPr lang="en-IN" sz="15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5449"/>
            <a:ext cx="7673792" cy="3257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Libraries,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Frameworks, GUI, IDE, Metrics, Unit Testing, ML </a:t>
            </a:r>
            <a:r>
              <a:rPr lang="en-IN" sz="1800" b="1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17641"/>
            <a:ext cx="8136904" cy="630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Web Frameworks: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://www.djangoproject.com/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Bottle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://bottlepy.org/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Flask  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  </a:t>
            </a:r>
            <a:r>
              <a:rPr lang="en-US" sz="1400" i="1" dirty="0">
                <a:latin typeface="Arial" pitchFamily="34" charset="0"/>
                <a:cs typeface="Arial" pitchFamily="34" charset="0"/>
                <a:hlinkClick r:id="rId2"/>
              </a:rPr>
              <a:t>http://flask.pocoo.org</a:t>
            </a:r>
            <a:r>
              <a:rPr lang="en-US" sz="1400" i="1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Libraries for Data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Science: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http://www.numpy.org/</a:t>
            </a:r>
          </a:p>
          <a:p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-  </a:t>
            </a:r>
            <a:r>
              <a:rPr lang="en-IN" sz="1400" i="1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IN" sz="1400" i="1" dirty="0">
                <a:latin typeface="Arial" pitchFamily="34" charset="0"/>
                <a:cs typeface="Arial" pitchFamily="34" charset="0"/>
              </a:rPr>
              <a:t>://www.scipy.org/</a:t>
            </a:r>
          </a:p>
          <a:p>
            <a:r>
              <a:rPr lang="en-IN" sz="1400" dirty="0" smtClean="0">
                <a:latin typeface="Arial" pitchFamily="34" charset="0"/>
                <a:cs typeface="Arial" pitchFamily="34" charset="0"/>
              </a:rPr>
              <a:t>Pandas -   </a:t>
            </a:r>
            <a:r>
              <a:rPr lang="en-IN" sz="1400" i="1" dirty="0">
                <a:latin typeface="Arial" pitchFamily="34" charset="0"/>
                <a:cs typeface="Arial" pitchFamily="34" charset="0"/>
                <a:hlinkClick r:id="rId3"/>
              </a:rPr>
              <a:t>https://pandas.pydata.org</a:t>
            </a:r>
            <a:r>
              <a:rPr lang="en-IN" sz="1400" i="1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1400" i="1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Graphical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User Interfaces:                                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Tk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GUI toolkit</a:t>
            </a:r>
          </a:p>
          <a:p>
            <a:pPr indent="-342900"/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PyGUI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o find bugs or perform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static code 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analysis: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PyChecker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static analysis tool that </a:t>
            </a:r>
            <a:endParaRPr lang="en-IN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	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          detects bugs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-342900"/>
            <a:r>
              <a:rPr lang="en-IN" sz="1400" b="1" dirty="0" err="1">
                <a:latin typeface="Arial" pitchFamily="34" charset="0"/>
                <a:cs typeface="Arial" pitchFamily="34" charset="0"/>
              </a:rPr>
              <a:t>Pylint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- a tool for checking coding standards.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</a:t>
            </a:r>
            <a:r>
              <a:rPr lang="en-IN" sz="1400" b="1" dirty="0" smtClean="0">
                <a:latin typeface="Arial" pitchFamily="34" charset="0"/>
                <a:cs typeface="Arial" pitchFamily="34" charset="0"/>
              </a:rPr>
              <a:t>Machine Learning Libraries: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Scikit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-learn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working with ML algorithms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Tensorflow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Deep Learning</a:t>
            </a:r>
          </a:p>
          <a:p>
            <a:pPr marL="285750" indent="-285750"/>
            <a:r>
              <a:rPr lang="en-IN" sz="1400" b="1" dirty="0">
                <a:latin typeface="Arial" pitchFamily="34" charset="0"/>
                <a:cs typeface="Arial" pitchFamily="34" charset="0"/>
              </a:rPr>
              <a:t>Pandas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for data extraction and preparation</a:t>
            </a:r>
          </a:p>
          <a:p>
            <a:pPr marL="285750" indent="-285750"/>
            <a:r>
              <a:rPr lang="en-IN" sz="1400" b="1" dirty="0" err="1">
                <a:latin typeface="Arial" pitchFamily="34" charset="0"/>
                <a:cs typeface="Arial" pitchFamily="34" charset="0"/>
              </a:rPr>
              <a:t>PyBrain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is a modular ML Library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644008" y="548680"/>
            <a:ext cx="3672408" cy="100811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Python IDE:</a:t>
            </a:r>
          </a:p>
          <a:p>
            <a:pPr indent="-342900"/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PyCharm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(community edition)</a:t>
            </a:r>
          </a:p>
          <a:p>
            <a:pPr indent="-342900"/>
            <a:r>
              <a:rPr lang="en-US" sz="1400" dirty="0">
                <a:latin typeface="Arial" pitchFamily="34" charset="0"/>
                <a:cs typeface="Arial" pitchFamily="34" charset="0"/>
              </a:rPr>
              <a:t>Eclipse with Python plugin like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PyDev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 Visual Studio Code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44008" y="2060848"/>
            <a:ext cx="3672408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Unit Testing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Framework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fontAlgn="base"/>
            <a:r>
              <a:rPr lang="en-IN" sz="14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IN" sz="1400" dirty="0" err="1" smtClean="0">
                <a:latin typeface="Arial" pitchFamily="34" charset="0"/>
                <a:cs typeface="Arial" pitchFamily="34" charset="0"/>
              </a:rPr>
              <a:t>Unittest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” Framework </a:t>
            </a:r>
            <a:r>
              <a:rPr lang="en-IN" sz="1400" b="1" dirty="0" err="1" smtClean="0"/>
              <a:t>a.k.a</a:t>
            </a:r>
            <a:r>
              <a:rPr lang="en-IN" sz="1400" b="1" dirty="0" smtClean="0"/>
              <a:t> “</a:t>
            </a:r>
            <a:r>
              <a:rPr lang="en-IN" sz="1400" dirty="0" err="1" smtClean="0"/>
              <a:t>PyUnit</a:t>
            </a:r>
            <a:r>
              <a:rPr lang="en-IN" sz="1400" dirty="0" smtClean="0"/>
              <a:t>”</a:t>
            </a: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5955" y="3418764"/>
            <a:ext cx="3495381" cy="86409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Python  Coding Standards:</a:t>
            </a:r>
          </a:p>
          <a:p>
            <a:pPr marL="285750" indent="-285750"/>
            <a:r>
              <a:rPr lang="en-IN" sz="1400" dirty="0">
                <a:latin typeface="Arial" pitchFamily="34" charset="0"/>
                <a:cs typeface="Arial" pitchFamily="34" charset="0"/>
              </a:rPr>
              <a:t>PEP 8 or the Python Enhancement Proposal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dirty="0">
                <a:hlinkClick r:id="rId5"/>
              </a:rPr>
              <a:t>https://docs.python-guide.org/intro/community/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>
                <a:hlinkClick r:id="rId6"/>
              </a:rPr>
              <a:t>https://www.python.org/dev/peps/</a:t>
            </a:r>
            <a:endParaRPr lang="en-IN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692264" cy="7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2946926" cy="8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385520" cy="418058"/>
          </a:xfrm>
        </p:spPr>
        <p:txBody>
          <a:bodyPr/>
          <a:lstStyle/>
          <a:p>
            <a:pPr marL="114300"/>
            <a:r>
              <a:rPr lang="en-IN" sz="2400" b="1" dirty="0">
                <a:latin typeface="Arial" pitchFamily="34" charset="0"/>
                <a:cs typeface="Arial" pitchFamily="34" charset="0"/>
              </a:rPr>
              <a:t>About PSF and PEP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7897688" cy="576064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dirty="0">
                <a:hlinkClick r:id="rId2"/>
              </a:rPr>
              <a:t>https://docs.python-guide.org/intro/community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>
                <a:hlinkClick r:id="rId3"/>
              </a:rPr>
              <a:t>https://www.python.org/dev/peps/</a:t>
            </a:r>
            <a:endParaRPr lang="en-IN" sz="1800" dirty="0" smtClean="0"/>
          </a:p>
          <a:p>
            <a:pPr marL="11430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Software Foundation (</a:t>
            </a: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PSF):</a:t>
            </a: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PSF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mission  is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to promote, protect, and advance the Python programming language, and to support and facilitate the growth of a diverse and international community of Python programmers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b="1" dirty="0" smtClean="0">
                <a:latin typeface="Arial" pitchFamily="34" charset="0"/>
                <a:cs typeface="Arial" pitchFamily="34" charset="0"/>
              </a:rPr>
              <a:t>PEPs: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PEPs are </a:t>
            </a:r>
            <a:r>
              <a:rPr lang="en-IN" sz="1600" i="1" dirty="0">
                <a:latin typeface="Arial" pitchFamily="34" charset="0"/>
                <a:cs typeface="Arial" pitchFamily="34" charset="0"/>
              </a:rPr>
              <a:t>Python Enhancement Proposals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describe changes to Python itself, or the standards around it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are three different types of PEPs (as defined by </a:t>
            </a:r>
            <a:r>
              <a:rPr lang="en-IN" sz="1600" b="1" dirty="0">
                <a:latin typeface="Arial" pitchFamily="34" charset="0"/>
                <a:cs typeface="Arial" pitchFamily="34" charset="0"/>
                <a:hlinkClick r:id="rId4"/>
              </a:rPr>
              <a:t>PEP 1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IN" sz="1600" b="1" dirty="0" err="1">
                <a:latin typeface="Arial" pitchFamily="34" charset="0"/>
                <a:cs typeface="Arial" pitchFamily="34" charset="0"/>
              </a:rPr>
              <a:t>Standards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 new feature or implementation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Informational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design issue, general guidelines, or information to the community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sz="1600" b="1" dirty="0" err="1" smtClean="0">
                <a:latin typeface="Arial" pitchFamily="34" charset="0"/>
                <a:cs typeface="Arial" pitchFamily="34" charset="0"/>
              </a:rPr>
              <a:t>Process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Describes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process related to Python.</a:t>
            </a: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 marL="11430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		 </a:t>
            </a:r>
          </a:p>
          <a:p>
            <a:pPr marL="11430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11430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23"/>
            <a:ext cx="1619672" cy="5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056784" cy="418058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Servers and Frameworks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(contd.)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920880" cy="6148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Python Servers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11480" lvl="1" indent="0">
              <a:buNone/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WSGI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(Web Server Gateway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Interface) compliant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web servers like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–</a:t>
            </a:r>
          </a:p>
          <a:p>
            <a:pPr lvl="1"/>
            <a:r>
              <a:rPr lang="en-IN" sz="1600" dirty="0">
                <a:latin typeface="Arial" pitchFamily="34" charset="0"/>
                <a:cs typeface="Arial" pitchFamily="34" charset="0"/>
              </a:rPr>
              <a:t>Apache HTTP Server,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NGINX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WSGI, 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Gunicorn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- Green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Unicorn' is a Python WSGI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HTTP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Server for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UNIX</a:t>
            </a:r>
          </a:p>
          <a:p>
            <a:pPr lvl="1"/>
            <a:r>
              <a:rPr lang="en-IN" sz="1600" dirty="0" smtClean="0">
                <a:latin typeface="Arial" pitchFamily="34" charset="0"/>
                <a:cs typeface="Arial" pitchFamily="34" charset="0"/>
              </a:rPr>
              <a:t>Cherokee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flup</a:t>
            </a: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may also be run in conjunction with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Jython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on any Java EE application server such as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GlassFish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JBoss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. 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marL="114300" indent="0" fontAlgn="base">
              <a:buNone/>
            </a:pPr>
            <a:r>
              <a:rPr lang="en-IN" sz="1800" dirty="0" smtClean="0"/>
              <a:t> </a:t>
            </a: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WSGI (Web Server Gateway Interface</a:t>
            </a:r>
            <a:r>
              <a:rPr lang="en-IN" sz="1800" b="1" dirty="0" smtClean="0"/>
              <a:t>):</a:t>
            </a: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It is a specification that describes how a web server communicates with web applications</a:t>
            </a:r>
          </a:p>
          <a:p>
            <a:pPr marL="285750" indent="-285750"/>
            <a:r>
              <a:rPr lang="en-US" sz="1600" dirty="0">
                <a:latin typeface="Arial" pitchFamily="34" charset="0"/>
                <a:cs typeface="Arial" pitchFamily="34" charset="0"/>
              </a:rPr>
              <a:t>It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a Python standard described in detail in 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PEP 3333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 (PEP-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Python Enhancement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Proposal)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sz="18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Difference </a:t>
            </a:r>
            <a:r>
              <a:rPr lang="en-IN" sz="1800" b="1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IN" sz="1800" b="1" i="1" dirty="0" err="1" smtClean="0">
                <a:latin typeface="Arial" pitchFamily="34" charset="0"/>
                <a:cs typeface="Arial" pitchFamily="34" charset="0"/>
              </a:rPr>
              <a:t>Django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800" b="1" i="1" dirty="0" smtClean="0">
                <a:latin typeface="Arial" pitchFamily="34" charset="0"/>
                <a:cs typeface="Arial" pitchFamily="34" charset="0"/>
              </a:rPr>
              <a:t>Flask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python web  Frameworks: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IN" sz="1600" dirty="0">
                <a:latin typeface="Arial" pitchFamily="34" charset="0"/>
                <a:cs typeface="Arial" pitchFamily="34" charset="0"/>
              </a:rPr>
              <a:t>Both Flask and 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are widely used open source web frameworks for Python. 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is a full-stack web framework, whereas Flask is a micro and lightweight web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framework</a:t>
            </a:r>
          </a:p>
          <a:p>
            <a:pPr marL="285750" indent="-285750"/>
            <a:r>
              <a:rPr lang="en-IN" sz="1600" dirty="0" err="1">
                <a:latin typeface="Arial" pitchFamily="34" charset="0"/>
                <a:cs typeface="Arial" pitchFamily="34" charset="0"/>
              </a:rPr>
              <a:t>Django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is a widely-used Python web application framework which includes Authentication,URL Routing,Security,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3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database migrations </a:t>
            </a:r>
            <a:r>
              <a:rPr lang="en-IN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,ORM etc.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2" descr="pythonâ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Comparison of     JVM / CLR /  PVM</a:t>
            </a:r>
            <a:endParaRPr lang="en-IN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05156"/>
            <a:ext cx="7344816" cy="176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JVM (Java Virtual 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535468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PVM (Python Virtual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Machine)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6" y="2339588"/>
            <a:ext cx="476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CLR (Common Language Runtime)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73448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pythonâ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49"/>
            <a:ext cx="1152128" cy="3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" y="5325"/>
            <a:ext cx="1813330" cy="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42522" y="128340"/>
            <a:ext cx="519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Arial" pitchFamily="34" charset="0"/>
                <a:cs typeface="Arial" pitchFamily="34" charset="0"/>
              </a:rPr>
              <a:t>Python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vs.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Java Comparison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30206"/>
              </p:ext>
            </p:extLst>
          </p:nvPr>
        </p:nvGraphicFramePr>
        <p:xfrm>
          <a:off x="35766" y="497672"/>
          <a:ext cx="8208912" cy="61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3168352"/>
                <a:gridCol w="2880320"/>
              </a:tblGrid>
              <a:tr h="288032"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TOPIC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 Python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           Java</a:t>
                      </a:r>
                      <a:endParaRPr lang="en-IN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Compilation process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Interpreted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Compiled 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Syntax Complexity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of semi colons and curly braces .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indentation.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Define block by curly braces, end statements by</a:t>
                      </a:r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;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Dynamically</a:t>
                      </a:r>
                      <a:r>
                        <a:rPr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no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variables.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 (s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trongly typed), need to define the </a:t>
                      </a:r>
                      <a:r>
                        <a:rPr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datatype</a:t>
                      </a:r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of variables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Multiple Inheritance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Both single and multiple inheritance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done through interfaces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Cross Platform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07346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Frameworks</a:t>
                      </a:r>
                      <a:endParaRPr lang="en-IN" sz="1600" b="1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Django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Flask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Spring, </a:t>
                      </a:r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Struts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Machine Learning Libraries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Tensorflow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Pytorch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Weka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Mallet, Deeplearning4j, MOA</a:t>
                      </a:r>
                    </a:p>
                  </a:txBody>
                  <a:tcPr marL="81366" marR="81366" marT="40683" marB="40683" anchor="ctr"/>
                </a:tc>
              </a:tr>
              <a:tr h="48605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Game Development Engines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Cocos</a:t>
                      </a:r>
                      <a:r>
                        <a:rPr lang="en-IN" sz="1600" b="0" dirty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Panda3d</a:t>
                      </a:r>
                    </a:p>
                  </a:txBody>
                  <a:tcPr marL="81366" marR="81366" marT="40683" marB="4068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err="1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JMonkeyEngine</a:t>
                      </a:r>
                      <a:endParaRPr lang="en-IN" sz="1600" b="0" dirty="0">
                        <a:solidFill>
                          <a:srgbClr val="222222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1366" marR="81366" marT="40683" marB="40683" anchor="ctr"/>
                </a:tc>
              </a:tr>
              <a:tr h="439384">
                <a:tc>
                  <a:txBody>
                    <a:bodyPr/>
                    <a:lstStyle/>
                    <a:p>
                      <a:r>
                        <a:rPr lang="en-IN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Thread Support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Exception Handling </a:t>
                      </a:r>
                      <a:endParaRPr lang="en-IN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solidFill>
                            <a:srgbClr val="22222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Yes</a:t>
                      </a:r>
                      <a:endParaRPr lang="en-IN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Python Environment Setup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3989</TotalTime>
  <Words>2662</Words>
  <Application>Microsoft Office PowerPoint</Application>
  <PresentationFormat>On-screen Show (4:3)</PresentationFormat>
  <Paragraphs>972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Adjacency</vt:lpstr>
      <vt:lpstr>         Python 3.x                                                                 -Basics</vt:lpstr>
      <vt:lpstr>   Contents</vt:lpstr>
      <vt:lpstr>     Python Introduction</vt:lpstr>
      <vt:lpstr>                                 Python Introduction</vt:lpstr>
      <vt:lpstr>      Python Libraries, Frameworks, GUI, IDE, Metrics, Unit Testing, ML etc</vt:lpstr>
      <vt:lpstr>     Python Servers and Frameworks (contd.)</vt:lpstr>
      <vt:lpstr>     Comparison of     JVM / CLR /  PVM</vt:lpstr>
      <vt:lpstr>PowerPoint Presentation</vt:lpstr>
      <vt:lpstr>     Python Environment Setup</vt:lpstr>
      <vt:lpstr>                Python Environment Setup</vt:lpstr>
      <vt:lpstr>   Python  vs  Java Syntax</vt:lpstr>
      <vt:lpstr> Python  vs  Java Syntax </vt:lpstr>
      <vt:lpstr>  Python  vs  Java Syntax (contd.) </vt:lpstr>
      <vt:lpstr>  Python  vs  Java Syntax (contd.) </vt:lpstr>
      <vt:lpstr>  Python  vs  Java Syntax (contd.) </vt:lpstr>
      <vt:lpstr>PowerPoint Presentation</vt:lpstr>
      <vt:lpstr>Python  Coding Standards</vt:lpstr>
      <vt:lpstr>        Python  Coding Standards (Contd.)</vt:lpstr>
      <vt:lpstr>  Python Variables</vt:lpstr>
      <vt:lpstr>      Python - Casting Variable Type</vt:lpstr>
      <vt:lpstr>PowerPoint Presentation</vt:lpstr>
      <vt:lpstr>      Python operators</vt:lpstr>
      <vt:lpstr>PowerPoint Presentation</vt:lpstr>
      <vt:lpstr>         Assignment operators:</vt:lpstr>
      <vt:lpstr>            Logical operators:</vt:lpstr>
      <vt:lpstr>               Membership operators:</vt:lpstr>
      <vt:lpstr>  Loops And Decision-Making</vt:lpstr>
      <vt:lpstr>PowerPoint Presentation</vt:lpstr>
      <vt:lpstr>  Collections</vt:lpstr>
      <vt:lpstr> Comments And Print</vt:lpstr>
      <vt:lpstr>PowerPoint Presentation</vt:lpstr>
      <vt:lpstr>         Defining functions/methods</vt:lpstr>
      <vt:lpstr>  Lambda  </vt:lpstr>
      <vt:lpstr> Built-in Functions</vt:lpstr>
      <vt:lpstr>       Built-in Functions (contd.)</vt:lpstr>
      <vt:lpstr>  Sample String Built-in Functions  </vt:lpstr>
      <vt:lpstr>           String Special Operators</vt:lpstr>
      <vt:lpstr>         Python's object-oriented programming</vt:lpstr>
      <vt:lpstr>        Python  Modules</vt:lpstr>
      <vt:lpstr>             Python  Modules (contd.)</vt:lpstr>
      <vt:lpstr>          Python  Package</vt:lpstr>
      <vt:lpstr>         Python  Package  (contd.)</vt:lpstr>
      <vt:lpstr>      Python  Class</vt:lpstr>
      <vt:lpstr>        Python  Class (contd.)</vt:lpstr>
      <vt:lpstr>            Python Garbage Collection </vt:lpstr>
      <vt:lpstr>           Python Exception Handling</vt:lpstr>
      <vt:lpstr>            Python Exception Handling (contd.)</vt:lpstr>
      <vt:lpstr>          Python Built-in Exceptions and User-defined Exceptions</vt:lpstr>
      <vt:lpstr>         Python – Date And Time </vt:lpstr>
      <vt:lpstr> </vt:lpstr>
      <vt:lpstr> </vt:lpstr>
      <vt:lpstr>About PSF and PEP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575</cp:revision>
  <dcterms:created xsi:type="dcterms:W3CDTF">2018-09-15T15:55:49Z</dcterms:created>
  <dcterms:modified xsi:type="dcterms:W3CDTF">2019-03-24T10:22:12Z</dcterms:modified>
</cp:coreProperties>
</file>