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4"/>
  </p:notesMasterIdLst>
  <p:sldIdLst>
    <p:sldId id="256" r:id="rId2"/>
    <p:sldId id="257" r:id="rId3"/>
    <p:sldId id="289" r:id="rId4"/>
    <p:sldId id="286" r:id="rId5"/>
    <p:sldId id="268" r:id="rId6"/>
    <p:sldId id="276" r:id="rId7"/>
    <p:sldId id="287" r:id="rId8"/>
    <p:sldId id="299" r:id="rId9"/>
    <p:sldId id="300" r:id="rId10"/>
    <p:sldId id="258" r:id="rId11"/>
    <p:sldId id="269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2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63" r:id="rId29"/>
    <p:sldId id="291" r:id="rId30"/>
    <p:sldId id="292" r:id="rId31"/>
    <p:sldId id="293" r:id="rId32"/>
    <p:sldId id="296" r:id="rId33"/>
    <p:sldId id="294" r:id="rId34"/>
    <p:sldId id="295" r:id="rId35"/>
    <p:sldId id="264" r:id="rId36"/>
    <p:sldId id="265" r:id="rId37"/>
    <p:sldId id="297" r:id="rId38"/>
    <p:sldId id="298" r:id="rId39"/>
    <p:sldId id="266" r:id="rId40"/>
    <p:sldId id="301" r:id="rId41"/>
    <p:sldId id="302" r:id="rId42"/>
    <p:sldId id="304" r:id="rId43"/>
    <p:sldId id="303" r:id="rId44"/>
    <p:sldId id="305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317" r:id="rId54"/>
    <p:sldId id="316" r:id="rId55"/>
    <p:sldId id="326" r:id="rId56"/>
    <p:sldId id="322" r:id="rId57"/>
    <p:sldId id="321" r:id="rId58"/>
    <p:sldId id="306" r:id="rId59"/>
    <p:sldId id="323" r:id="rId60"/>
    <p:sldId id="324" r:id="rId61"/>
    <p:sldId id="325" r:id="rId62"/>
    <p:sldId id="32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>
        <p:scale>
          <a:sx n="90" d="100"/>
          <a:sy n="90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19-12-2018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19-12-2018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mongodb.com/python/current/tutorial.html" TargetMode="External"/><Relationship Id="rId4" Type="http://schemas.openxmlformats.org/officeDocument/2006/relationships/hyperlink" Target="https://www.geeksforgeeks.org/python-map-function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285750" indent="-285750"/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285750" indent="-285750"/>
            <a:r>
              <a:rPr lang="en-IN" sz="1600" b="1" dirty="0" smtClean="0"/>
              <a:t>float    	e.g.: x = 15.2</a:t>
            </a:r>
          </a:p>
          <a:p>
            <a:pPr marL="285750" indent="-285750"/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8" y="2636912"/>
            <a:ext cx="4329807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742950" lvl="1" indent="-342900"/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742950" lvl="1" indent="-342900"/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742950" lvl="1" indent="-342900"/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742950" lvl="1" indent="-342900"/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dirty="0" smtClean="0"/>
              <a:t>in </a:t>
            </a:r>
            <a:r>
              <a:rPr lang="en-IN" sz="1600" dirty="0"/>
              <a:t>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present in the object	</a:t>
            </a:r>
            <a:r>
              <a:rPr lang="en-IN" sz="1600" dirty="0" smtClean="0"/>
              <a:t>        x </a:t>
            </a:r>
            <a:r>
              <a:rPr lang="en-IN" sz="1600" dirty="0"/>
              <a:t>in y	</a:t>
            </a:r>
          </a:p>
          <a:p>
            <a:pPr marL="0" indent="0">
              <a:buNone/>
            </a:pPr>
            <a:r>
              <a:rPr lang="en-IN" sz="1600" dirty="0"/>
              <a:t>not in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not present in the object    x not in </a:t>
            </a:r>
            <a:r>
              <a:rPr lang="en-IN" sz="1600" b="1" dirty="0"/>
              <a:t>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</a:p>
          <a:p>
            <a:pPr marL="0" indent="0">
              <a:buNone/>
            </a:pP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iterating_var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 smtClean="0"/>
              <a:t>A </a:t>
            </a:r>
            <a:r>
              <a:rPr lang="en-IN" sz="1600" dirty="0"/>
              <a:t>lambda function  is an anonymous function.</a:t>
            </a:r>
            <a:br>
              <a:rPr lang="en-IN" sz="1600" dirty="0"/>
            </a:br>
            <a:r>
              <a:rPr lang="en-IN" sz="1600" dirty="0" smtClean="0"/>
              <a:t>A </a:t>
            </a:r>
            <a:r>
              <a:rPr lang="en-IN" sz="1600" dirty="0"/>
              <a:t>lambda function can take many arguments, but can only </a:t>
            </a:r>
            <a:r>
              <a:rPr lang="en-IN" sz="1600" dirty="0" smtClean="0"/>
              <a:t>have</a:t>
            </a:r>
          </a:p>
          <a:p>
            <a:pPr marL="114300" indent="0">
              <a:buNone/>
            </a:pPr>
            <a:r>
              <a:rPr lang="en-IN" sz="1600" dirty="0" smtClean="0"/>
              <a:t>one </a:t>
            </a:r>
            <a:r>
              <a:rPr lang="en-IN" sz="1600" dirty="0"/>
              <a:t>expression.</a:t>
            </a:r>
            <a:br>
              <a:rPr lang="en-IN" sz="1600" dirty="0"/>
            </a:br>
            <a:r>
              <a:rPr lang="en-IN" sz="1600" dirty="0"/>
              <a:t>It </a:t>
            </a:r>
            <a:r>
              <a:rPr lang="en-IN" sz="1600" dirty="0" smtClean="0"/>
              <a:t>returns </a:t>
            </a:r>
            <a:r>
              <a:rPr lang="en-IN" sz="1600" dirty="0"/>
              <a:t>a function object which can be assigned to any variable.</a:t>
            </a:r>
            <a:br>
              <a:rPr lang="en-IN" sz="1600" dirty="0"/>
            </a:br>
            <a:r>
              <a:rPr lang="en-IN" sz="1600" b="1" dirty="0"/>
              <a:t> </a:t>
            </a:r>
            <a:br>
              <a:rPr lang="en-IN" sz="1600" b="1" dirty="0"/>
            </a:br>
            <a:r>
              <a:rPr lang="en-IN" sz="1600" b="1" i="1" dirty="0"/>
              <a:t>Syntax: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lambda </a:t>
            </a:r>
            <a:r>
              <a:rPr lang="en-IN" sz="1600" dirty="0" smtClean="0"/>
              <a:t>  </a:t>
            </a:r>
            <a:r>
              <a:rPr lang="en-IN" sz="1600" i="1" dirty="0" err="1" smtClean="0"/>
              <a:t>argument_list</a:t>
            </a:r>
            <a:r>
              <a:rPr lang="en-IN" sz="1600" b="1" dirty="0" smtClean="0"/>
              <a:t> </a:t>
            </a:r>
            <a:r>
              <a:rPr lang="en-IN" sz="1600" dirty="0" smtClean="0"/>
              <a:t>: </a:t>
            </a:r>
            <a:r>
              <a:rPr lang="en-IN" sz="1600" i="1" dirty="0"/>
              <a:t>expression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  <a:p>
            <a:pPr marL="400050" lvl="1" indent="0">
              <a:buNone/>
            </a:pPr>
            <a:r>
              <a:rPr lang="es-ES" sz="1600" i="1" dirty="0"/>
              <a:t># Lambda example</a:t>
            </a:r>
            <a:br>
              <a:rPr lang="es-ES" sz="1600" i="1" dirty="0"/>
            </a:br>
            <a:r>
              <a:rPr lang="es-ES" sz="1600" dirty="0"/>
              <a:t>x = </a:t>
            </a:r>
            <a:r>
              <a:rPr lang="es-ES" sz="1600" b="1" dirty="0"/>
              <a:t>lambda </a:t>
            </a:r>
            <a:r>
              <a:rPr lang="es-ES" sz="1600" b="1" dirty="0" smtClean="0"/>
              <a:t> </a:t>
            </a:r>
            <a:r>
              <a:rPr lang="es-ES" sz="1600" dirty="0" smtClean="0"/>
              <a:t>y </a:t>
            </a:r>
            <a:r>
              <a:rPr lang="es-ES" sz="1600" dirty="0"/>
              <a:t>: y + </a:t>
            </a:r>
            <a:r>
              <a:rPr lang="es-ES" sz="1600" dirty="0" smtClean="0"/>
              <a:t>10</a:t>
            </a:r>
          </a:p>
          <a:p>
            <a:pPr marL="400050" lvl="1" indent="0">
              <a:buNone/>
            </a:pP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 err="1"/>
              <a:t>print</a:t>
            </a:r>
            <a:r>
              <a:rPr lang="es-ES" sz="1600" dirty="0"/>
              <a:t>(x(2))      </a:t>
            </a:r>
            <a:r>
              <a:rPr lang="es-ES" sz="1600" dirty="0" smtClean="0"/>
              <a:t>	</a:t>
            </a:r>
            <a:r>
              <a:rPr lang="es-ES" sz="1600" i="1" dirty="0" smtClean="0"/>
              <a:t># Output: 12</a:t>
            </a:r>
          </a:p>
          <a:p>
            <a:pPr marL="400050" lvl="1" indent="0">
              <a:buNone/>
            </a:pPr>
            <a:endParaRPr lang="es-ES" sz="1600" i="1" dirty="0" smtClean="0"/>
          </a:p>
          <a:p>
            <a:pPr marL="0" indent="0">
              <a:buNone/>
            </a:pPr>
            <a:r>
              <a:rPr lang="en-IN" sz="1600" b="1" dirty="0"/>
              <a:t>Why Use Lambda Functions?</a:t>
            </a:r>
          </a:p>
          <a:p>
            <a:pPr indent="-342900"/>
            <a:r>
              <a:rPr lang="en-IN" sz="1600" dirty="0"/>
              <a:t>It  is useful when we use Lambda as an anonymous function  </a:t>
            </a:r>
            <a:endParaRPr lang="en-IN" sz="1600" b="1" dirty="0"/>
          </a:p>
          <a:p>
            <a:pPr indent="-342900"/>
            <a:r>
              <a:rPr lang="en-IN" sz="1600" dirty="0"/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function </a:t>
            </a:r>
            <a:r>
              <a:rPr lang="en-IN" sz="1600" dirty="0"/>
              <a:t>(a function that takes in other functions as arguments).</a:t>
            </a:r>
            <a:endParaRPr lang="en-IN" sz="1600" b="1" dirty="0"/>
          </a:p>
          <a:p>
            <a:pPr indent="-342900"/>
            <a:r>
              <a:rPr lang="en-IN" sz="1600" dirty="0"/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filter</a:t>
            </a:r>
            <a:r>
              <a:rPr lang="en-IN" sz="1600" dirty="0"/>
              <a:t>(), map()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filter() 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map() functions:</a:t>
            </a:r>
          </a:p>
          <a:p>
            <a:pPr marL="0" indent="0">
              <a:buNone/>
            </a:pPr>
            <a:r>
              <a:rPr lang="en-IN" sz="1600" dirty="0"/>
              <a:t>The “</a:t>
            </a:r>
            <a:r>
              <a:rPr lang="en-IN" sz="1600" b="1" dirty="0"/>
              <a:t>filter</a:t>
            </a:r>
            <a:r>
              <a:rPr lang="en-IN" sz="1600" dirty="0"/>
              <a:t>” function </a:t>
            </a:r>
            <a:r>
              <a:rPr lang="en-IN" sz="1600" b="1" dirty="0"/>
              <a:t>operates</a:t>
            </a:r>
            <a:r>
              <a:rPr lang="en-IN" sz="1600" dirty="0"/>
              <a:t> </a:t>
            </a:r>
            <a:r>
              <a:rPr lang="en-IN" sz="1600" b="1" dirty="0"/>
              <a:t>on a list </a:t>
            </a:r>
            <a:r>
              <a:rPr lang="en-IN" sz="1600" dirty="0"/>
              <a:t>and </a:t>
            </a:r>
            <a:r>
              <a:rPr lang="en-IN" sz="1600" b="1" dirty="0"/>
              <a:t>returns a subset </a:t>
            </a:r>
            <a:r>
              <a:rPr lang="en-IN" sz="1600" dirty="0"/>
              <a:t>of that list after applying the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filtering </a:t>
            </a:r>
            <a:r>
              <a:rPr lang="en-IN" sz="1600" dirty="0"/>
              <a:t>rule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r>
              <a:rPr lang="en-IN" sz="1600" dirty="0"/>
              <a:t>The “</a:t>
            </a:r>
            <a:r>
              <a:rPr lang="en-IN" sz="1600" b="1" dirty="0"/>
              <a:t>map</a:t>
            </a:r>
            <a:r>
              <a:rPr lang="en-IN" sz="1600" dirty="0"/>
              <a:t>” function </a:t>
            </a:r>
            <a:r>
              <a:rPr lang="en-IN" sz="1600" b="1" dirty="0"/>
              <a:t>transforms</a:t>
            </a:r>
            <a:r>
              <a:rPr lang="en-IN" sz="1600" dirty="0"/>
              <a:t> </a:t>
            </a:r>
            <a:r>
              <a:rPr lang="en-IN" sz="1600" b="1" dirty="0"/>
              <a:t>a given list </a:t>
            </a:r>
            <a:r>
              <a:rPr lang="en-IN" sz="1600" dirty="0"/>
              <a:t>into a </a:t>
            </a:r>
            <a:r>
              <a:rPr lang="en-IN" sz="1600" b="1" dirty="0"/>
              <a:t>new list </a:t>
            </a:r>
            <a:r>
              <a:rPr lang="en-IN" sz="1600" dirty="0"/>
              <a:t>by transforming each element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using </a:t>
            </a:r>
            <a:r>
              <a:rPr lang="en-IN" sz="1600" dirty="0"/>
              <a:t>a rule.</a:t>
            </a:r>
            <a:endParaRPr lang="en-IN" sz="1600" b="1" dirty="0" smtClean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filter</a:t>
            </a:r>
            <a:r>
              <a:rPr lang="en-IN" sz="1600" b="1" dirty="0"/>
              <a:t>() function</a:t>
            </a:r>
            <a:r>
              <a:rPr lang="en-IN" sz="1600" b="1" dirty="0" smtClean="0"/>
              <a:t>: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 smtClean="0"/>
              <a:t>It takes </a:t>
            </a:r>
            <a:r>
              <a:rPr lang="en-IN" sz="1600" dirty="0"/>
              <a:t>in a function and a list as arguments</a:t>
            </a:r>
            <a:br>
              <a:rPr lang="en-IN" sz="1600" dirty="0"/>
            </a:br>
            <a:r>
              <a:rPr lang="en-IN" sz="1600" dirty="0" smtClean="0"/>
              <a:t>It </a:t>
            </a:r>
            <a:r>
              <a:rPr lang="en-IN" sz="1600" dirty="0"/>
              <a:t>offers an elegant way to filter out all the elements of a sequence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It returns iterator. 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b="1" i="1" dirty="0" smtClean="0"/>
              <a:t>Syntax:</a:t>
            </a:r>
          </a:p>
          <a:p>
            <a:pPr marL="0" indent="0">
              <a:buNone/>
            </a:pPr>
            <a:r>
              <a:rPr lang="en-IN" sz="1600" dirty="0"/>
              <a:t>filter(function, sequence) </a:t>
            </a:r>
            <a:endParaRPr lang="en-IN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b="1" dirty="0" smtClean="0"/>
              <a:t>map</a:t>
            </a:r>
            <a:r>
              <a:rPr lang="en-IN" sz="1600" b="1" dirty="0"/>
              <a:t>() </a:t>
            </a:r>
            <a:r>
              <a:rPr lang="en-IN" sz="1600" b="1" dirty="0" smtClean="0"/>
              <a:t>function:</a:t>
            </a:r>
          </a:p>
          <a:p>
            <a:pPr marL="0" indent="0">
              <a:buNone/>
            </a:pPr>
            <a:r>
              <a:rPr lang="en-IN" sz="1600" dirty="0" smtClean="0"/>
              <a:t>It takes </a:t>
            </a:r>
            <a:r>
              <a:rPr lang="en-IN" sz="1600" dirty="0"/>
              <a:t>in a function and a </a:t>
            </a:r>
            <a:r>
              <a:rPr lang="en-IN" sz="1600" dirty="0" smtClean="0"/>
              <a:t>list </a:t>
            </a:r>
            <a:r>
              <a:rPr lang="en-IN" sz="1600" dirty="0"/>
              <a:t>as </a:t>
            </a:r>
            <a:r>
              <a:rPr lang="en-IN" sz="1600" dirty="0" smtClean="0"/>
              <a:t>arguments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It returns </a:t>
            </a:r>
            <a:r>
              <a:rPr lang="en-IN" sz="1600" dirty="0"/>
              <a:t>a list of the results after applying the given function to each item of a given </a:t>
            </a:r>
            <a:r>
              <a:rPr lang="en-IN" sz="1600" dirty="0" err="1"/>
              <a:t>iterable</a:t>
            </a:r>
            <a:r>
              <a:rPr lang="en-IN" sz="1600" dirty="0"/>
              <a:t> (list,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tuple </a:t>
            </a:r>
            <a:r>
              <a:rPr lang="en-IN" sz="1600" dirty="0"/>
              <a:t>etc</a:t>
            </a:r>
            <a:r>
              <a:rPr lang="en-IN" sz="1600" dirty="0" smtClean="0"/>
              <a:t>.)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/>
              <a:t> </a:t>
            </a:r>
            <a:br>
              <a:rPr lang="en-IN" sz="1600" dirty="0"/>
            </a:br>
            <a:r>
              <a:rPr lang="en-IN" sz="1600" b="1" i="1" dirty="0"/>
              <a:t>Syntax: </a:t>
            </a:r>
            <a:endParaRPr lang="en-IN" sz="1600" b="1" i="1" dirty="0" smtClean="0"/>
          </a:p>
          <a:p>
            <a:pPr marL="0" indent="0">
              <a:buNone/>
            </a:pPr>
            <a:r>
              <a:rPr lang="en-IN" sz="1600" dirty="0" smtClean="0"/>
              <a:t>map(fun</a:t>
            </a:r>
            <a:r>
              <a:rPr lang="en-IN" sz="1600" dirty="0"/>
              <a:t>, </a:t>
            </a:r>
            <a:r>
              <a:rPr lang="en-IN" sz="1600" dirty="0" err="1"/>
              <a:t>iter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i="1" dirty="0"/>
              <a:t>where,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fun : It is a function to which map passes each element of given </a:t>
            </a:r>
            <a:r>
              <a:rPr lang="en-IN" sz="1600" dirty="0" err="1"/>
              <a:t>iterable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1600" dirty="0" smtClean="0"/>
              <a:t>   </a:t>
            </a:r>
            <a:r>
              <a:rPr lang="en-IN" sz="1600" dirty="0" err="1"/>
              <a:t>iter</a:t>
            </a:r>
            <a:r>
              <a:rPr lang="en-IN" sz="1600" dirty="0"/>
              <a:t> :It is a </a:t>
            </a:r>
            <a:r>
              <a:rPr lang="en-IN" sz="1600" dirty="0" err="1"/>
              <a:t>iterable</a:t>
            </a:r>
            <a:r>
              <a:rPr lang="en-IN" sz="16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1800" dirty="0"/>
              <a:t>range(stop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r>
              <a:rPr lang="en-IN" sz="1800" dirty="0"/>
              <a:t>range([start], stop[, step</a:t>
            </a:r>
            <a:r>
              <a:rPr lang="en-IN" sz="1800" dirty="0" smtClean="0"/>
              <a:t>])</a:t>
            </a:r>
          </a:p>
          <a:p>
            <a:pPr marL="0" indent="0">
              <a:buNone/>
            </a:pPr>
            <a:r>
              <a:rPr lang="en-US" sz="1800" i="1" dirty="0" smtClean="0"/>
              <a:t>where-</a:t>
            </a:r>
            <a:endParaRPr lang="en-US" sz="1800" i="1" dirty="0"/>
          </a:p>
          <a:p>
            <a:pPr marL="297180" lvl="1" indent="0">
              <a:buNone/>
            </a:pPr>
            <a:r>
              <a:rPr lang="en-IN" sz="1600" b="1" dirty="0"/>
              <a:t>start</a:t>
            </a:r>
            <a:r>
              <a:rPr lang="en-IN" sz="1600" dirty="0"/>
              <a:t>: Starting number of the sequence.</a:t>
            </a:r>
            <a:br>
              <a:rPr lang="en-IN" sz="1600" dirty="0"/>
            </a:br>
            <a:r>
              <a:rPr lang="en-IN" sz="1600" b="1" dirty="0"/>
              <a:t>stop</a:t>
            </a:r>
            <a:r>
              <a:rPr lang="en-IN" sz="1600" dirty="0"/>
              <a:t>: Generate numbers up to, but not including this number.</a:t>
            </a:r>
            <a:br>
              <a:rPr lang="en-IN" sz="1600" dirty="0"/>
            </a:br>
            <a:r>
              <a:rPr lang="en-IN" sz="1600" b="1" dirty="0"/>
              <a:t>step</a:t>
            </a:r>
            <a:r>
              <a:rPr lang="en-IN" sz="1600" dirty="0"/>
              <a:t>: Difference between each number in the </a:t>
            </a:r>
            <a:r>
              <a:rPr lang="en-IN" sz="16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In Python 3, all strings are represented in Unicode</a:t>
            </a:r>
            <a:r>
              <a:rPr lang="en-IN" sz="1400" dirty="0" smtClean="0"/>
              <a:t>. (In </a:t>
            </a:r>
            <a:r>
              <a:rPr lang="en-IN" sz="1400" dirty="0"/>
              <a:t>Python 2 are stored internally as 8-bit </a:t>
            </a:r>
            <a:r>
              <a:rPr lang="en-IN" sz="1400" dirty="0" smtClean="0"/>
              <a:t>ASCII)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capitalize()     </a:t>
            </a:r>
            <a:r>
              <a:rPr lang="en-IN" sz="1400" dirty="0" smtClean="0"/>
              <a:t>-     Capitalizes </a:t>
            </a:r>
            <a:r>
              <a:rPr lang="en-IN" sz="1400" dirty="0"/>
              <a:t>first letter of </a:t>
            </a:r>
            <a:r>
              <a:rPr lang="en-IN" sz="1400" dirty="0" smtClean="0"/>
              <a:t>string</a:t>
            </a:r>
          </a:p>
          <a:p>
            <a:pPr marL="297180" lvl="1" indent="0">
              <a:buNone/>
            </a:pPr>
            <a:r>
              <a:rPr lang="en-US" sz="1200" dirty="0"/>
              <a:t>E.g.:</a:t>
            </a:r>
          </a:p>
          <a:p>
            <a:pPr marL="297180" lvl="1" indent="0">
              <a:buNone/>
            </a:pPr>
            <a:r>
              <a:rPr lang="en-US" sz="1200" dirty="0" err="1"/>
              <a:t>str</a:t>
            </a:r>
            <a:r>
              <a:rPr lang="en-US" sz="1200" dirty="0"/>
              <a:t> = ‘python’</a:t>
            </a:r>
          </a:p>
          <a:p>
            <a:pPr marL="297180" lvl="1" indent="0">
              <a:buNone/>
            </a:pPr>
            <a:r>
              <a:rPr lang="en-US" sz="1200" dirty="0"/>
              <a:t>print(str.</a:t>
            </a:r>
            <a:r>
              <a:rPr lang="en-IN" sz="1200" dirty="0"/>
              <a:t> Capitalize()</a:t>
            </a:r>
            <a:r>
              <a:rPr lang="en-US" sz="1200" dirty="0"/>
              <a:t>)</a:t>
            </a:r>
            <a:endParaRPr lang="en-IN" sz="12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 smtClean="0"/>
              <a:t>center(width</a:t>
            </a:r>
            <a:r>
              <a:rPr lang="en-IN" sz="1400" b="1" dirty="0"/>
              <a:t>, fillchar)</a:t>
            </a:r>
          </a:p>
          <a:p>
            <a:pPr marL="0" indent="0">
              <a:buNone/>
            </a:pPr>
            <a:r>
              <a:rPr lang="en-IN" sz="1400" dirty="0"/>
              <a:t>Returns a string padded with fillchar with the original string </a:t>
            </a:r>
            <a:r>
              <a:rPr lang="en-IN" sz="1400" dirty="0" smtClean="0"/>
              <a:t>cantered </a:t>
            </a:r>
            <a:r>
              <a:rPr lang="en-IN" sz="1400" dirty="0"/>
              <a:t>to a total of width columns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find(</a:t>
            </a:r>
            <a:r>
              <a:rPr lang="en-IN" sz="1400" b="1" dirty="0" err="1" smtClean="0"/>
              <a:t>str</a:t>
            </a:r>
            <a:r>
              <a:rPr lang="en-IN" sz="1400" b="1" dirty="0"/>
              <a:t>, beg = 0 end = len(string))</a:t>
            </a:r>
          </a:p>
          <a:p>
            <a:pPr marL="0" indent="0">
              <a:buNone/>
            </a:pPr>
            <a:r>
              <a:rPr lang="en-IN" sz="1400" dirty="0"/>
              <a:t>Determine if </a:t>
            </a:r>
            <a:r>
              <a:rPr lang="en-IN" sz="1400" dirty="0" err="1"/>
              <a:t>str</a:t>
            </a:r>
            <a:r>
              <a:rPr lang="en-IN" sz="14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isdigit()   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contains only digits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islower</a:t>
            </a:r>
            <a:r>
              <a:rPr lang="en-IN" sz="1400" b="1" dirty="0" smtClean="0"/>
              <a:t>()</a:t>
            </a:r>
            <a:r>
              <a:rPr lang="en-IN" sz="1400" b="1" dirty="0"/>
              <a:t> </a:t>
            </a:r>
            <a:r>
              <a:rPr lang="en-IN" sz="1400" b="1" dirty="0" smtClean="0"/>
              <a:t>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has at least 1 cased character and all cased characters are in lowercase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lower</a:t>
            </a:r>
            <a:r>
              <a:rPr lang="en-IN" sz="1400" b="1" dirty="0" smtClean="0"/>
              <a:t>()	-       </a:t>
            </a:r>
            <a:r>
              <a:rPr lang="en-IN" sz="1400" dirty="0" smtClean="0"/>
              <a:t>Converts </a:t>
            </a:r>
            <a:r>
              <a:rPr lang="en-IN" sz="1400" dirty="0"/>
              <a:t>all uppercase letters in string to lowercase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strip</a:t>
            </a:r>
            <a:r>
              <a:rPr lang="en-IN" sz="1400" b="1" dirty="0"/>
              <a:t>([chars])</a:t>
            </a:r>
          </a:p>
          <a:p>
            <a:pPr marL="0" indent="0">
              <a:buNone/>
            </a:pPr>
            <a:r>
              <a:rPr lang="en-IN" sz="1400" dirty="0"/>
              <a:t>Performs both </a:t>
            </a:r>
            <a:r>
              <a:rPr lang="en-IN" sz="1400" dirty="0" err="1"/>
              <a:t>lstrip</a:t>
            </a:r>
            <a:r>
              <a:rPr lang="en-IN" sz="1400" dirty="0"/>
              <a:t>() and </a:t>
            </a:r>
            <a:r>
              <a:rPr lang="en-IN" sz="1400" dirty="0" err="1"/>
              <a:t>rstrip</a:t>
            </a:r>
            <a:r>
              <a:rPr lang="en-IN" sz="1400" dirty="0"/>
              <a:t>() on </a:t>
            </a:r>
            <a:r>
              <a:rPr lang="en-IN" sz="1400" dirty="0" smtClean="0"/>
              <a:t>string.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c</a:t>
            </a:r>
            <a:r>
              <a:rPr lang="en-IN" sz="1400" b="1" dirty="0" smtClean="0"/>
              <a:t>hars</a:t>
            </a:r>
            <a:r>
              <a:rPr lang="en-IN" sz="1400" dirty="0"/>
              <a:t> − The </a:t>
            </a:r>
            <a:r>
              <a:rPr lang="en-IN" sz="1400" dirty="0" err="1" smtClean="0"/>
              <a:t>charsto</a:t>
            </a:r>
            <a:r>
              <a:rPr lang="en-IN" sz="1400" dirty="0" smtClean="0"/>
              <a:t> </a:t>
            </a:r>
            <a:r>
              <a:rPr lang="en-IN" sz="1400" dirty="0"/>
              <a:t>be removed from beginning or end of the string</a:t>
            </a:r>
            <a:r>
              <a:rPr lang="en-IN" sz="1400" dirty="0" smtClean="0"/>
              <a:t>. </a:t>
            </a:r>
            <a:r>
              <a:rPr lang="en-IN" sz="1400" dirty="0"/>
              <a:t>(default whitespace </a:t>
            </a:r>
            <a:r>
              <a:rPr lang="en-IN" sz="1400" dirty="0" smtClean="0"/>
              <a:t>chars)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23869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Slice</a:t>
                      </a:r>
                      <a:r>
                        <a:rPr lang="en-IN" sz="1800" dirty="0" smtClean="0"/>
                        <a:t>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sz="1600" dirty="0"/>
              <a:t>Class </a:t>
            </a:r>
            <a:endParaRPr lang="en-IN" sz="1600" dirty="0" smtClean="0"/>
          </a:p>
          <a:p>
            <a:r>
              <a:rPr lang="en-IN" sz="1600" dirty="0"/>
              <a:t>Class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Data member </a:t>
            </a:r>
            <a:endParaRPr lang="en-IN" sz="1600" dirty="0" smtClean="0"/>
          </a:p>
          <a:p>
            <a:r>
              <a:rPr lang="en-IN" sz="1600" dirty="0"/>
              <a:t>Function </a:t>
            </a:r>
            <a:r>
              <a:rPr lang="en-IN" sz="1600" dirty="0" smtClean="0"/>
              <a:t>overloading</a:t>
            </a:r>
          </a:p>
          <a:p>
            <a:r>
              <a:rPr lang="en-IN" sz="1600" dirty="0"/>
              <a:t>Instance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Inheritance </a:t>
            </a:r>
            <a:endParaRPr lang="en-IN" sz="1600" dirty="0" smtClean="0"/>
          </a:p>
          <a:p>
            <a:r>
              <a:rPr lang="en-IN" sz="1600" dirty="0"/>
              <a:t>Instance </a:t>
            </a:r>
            <a:endParaRPr lang="en-IN" sz="1600" dirty="0" smtClean="0"/>
          </a:p>
          <a:p>
            <a:r>
              <a:rPr lang="en-IN" sz="1600" dirty="0"/>
              <a:t>Instantiation </a:t>
            </a:r>
            <a:endParaRPr lang="en-IN" sz="1600" dirty="0" smtClean="0"/>
          </a:p>
          <a:p>
            <a:r>
              <a:rPr lang="en-IN" sz="1600" dirty="0"/>
              <a:t>Method </a:t>
            </a:r>
            <a:endParaRPr lang="en-IN" sz="1600" dirty="0" smtClean="0"/>
          </a:p>
          <a:p>
            <a:r>
              <a:rPr lang="en-IN" sz="1600" dirty="0"/>
              <a:t>Object </a:t>
            </a:r>
            <a:endParaRPr lang="en-IN" sz="1600" dirty="0" smtClean="0"/>
          </a:p>
          <a:p>
            <a:r>
              <a:rPr lang="en-IN" sz="1600" dirty="0"/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b="1" dirty="0"/>
              <a:t>I</a:t>
            </a:r>
            <a:r>
              <a:rPr lang="en-IN" b="1" dirty="0" smtClean="0"/>
              <a:t>mport 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b="1" dirty="0"/>
              <a:t>Import only specific attributes from a module:</a:t>
            </a:r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b="1" dirty="0"/>
              <a:t>I</a:t>
            </a:r>
            <a:r>
              <a:rPr lang="en-IN" b="1" dirty="0" smtClean="0"/>
              <a:t>mport all of a module:</a:t>
            </a:r>
            <a:endParaRPr lang="en-IN" b="1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 PYTHONPATH = c:\python34\lib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 PYTHONPATH = 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sys.path.append</a:t>
            </a:r>
            <a:r>
              <a:rPr lang="en-IN" dirty="0"/>
              <a:t>('/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 smtClean="0"/>
              <a:t>pkg1.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r>
              <a:rPr lang="en-IN" sz="1800" b="1" dirty="0" smtClean="0"/>
              <a:t>class</a:t>
            </a:r>
            <a:r>
              <a:rPr lang="en-IN" sz="1800" dirty="0" smtClean="0"/>
              <a:t> </a:t>
            </a:r>
            <a:r>
              <a:rPr lang="en-IN" sz="1800" dirty="0"/>
              <a:t>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</a:t>
            </a:r>
            <a:r>
              <a:rPr lang="en-IN" sz="1800" dirty="0" err="1" smtClean="0"/>
              <a:t>class_suite</a:t>
            </a:r>
            <a:endParaRPr lang="en-IN" sz="1800" dirty="0" smtClean="0"/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/>
              <a:t>ClassName.__doc__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smtClean="0"/>
              <a:t>Finalizer:</a:t>
            </a:r>
            <a:endParaRPr lang="en-US" sz="1800" b="1" dirty="0" smtClean="0"/>
          </a:p>
          <a:p>
            <a:r>
              <a:rPr lang="en-IN" sz="1600" dirty="0" smtClean="0"/>
              <a:t>Constructor </a:t>
            </a:r>
            <a:r>
              <a:rPr lang="en-IN" sz="1600" dirty="0"/>
              <a:t>or </a:t>
            </a:r>
            <a:r>
              <a:rPr lang="en-IN" sz="1600" dirty="0" smtClean="0"/>
              <a:t>initialization built-in method:  (pre-fix and suffix with </a:t>
            </a:r>
            <a:r>
              <a:rPr lang="en-IN" sz="1600" b="1" dirty="0"/>
              <a:t>double</a:t>
            </a:r>
            <a:r>
              <a:rPr lang="en-IN" sz="1600" dirty="0"/>
              <a:t> </a:t>
            </a:r>
            <a:r>
              <a:rPr lang="en-IN" sz="1600" dirty="0" smtClean="0"/>
              <a:t>underscores)</a:t>
            </a:r>
          </a:p>
          <a:p>
            <a:pPr marL="114300" indent="0">
              <a:buNone/>
            </a:pPr>
            <a:r>
              <a:rPr lang="en-IN" sz="1600" i="1" dirty="0" smtClean="0"/>
              <a:t>	__</a:t>
            </a:r>
            <a:r>
              <a:rPr lang="en-IN" sz="1600" i="1" dirty="0"/>
              <a:t>init</a:t>
            </a:r>
            <a:r>
              <a:rPr lang="en-IN" sz="1600" i="1" dirty="0" smtClean="0"/>
              <a:t>__(</a:t>
            </a:r>
            <a:r>
              <a:rPr lang="en-IN" sz="1600" dirty="0"/>
              <a:t>self</a:t>
            </a:r>
            <a:r>
              <a:rPr lang="en-IN" sz="1600" i="1" dirty="0" smtClean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i="1" dirty="0"/>
              <a:t>Finalizer (Destroying Objects / Garbage Collection / Destructor</a:t>
            </a:r>
            <a:r>
              <a:rPr lang="en-IN" sz="1600" i="1" dirty="0" smtClean="0"/>
              <a:t>) </a:t>
            </a:r>
            <a:r>
              <a:rPr lang="en-IN" sz="1600" dirty="0"/>
              <a:t>built-in method</a:t>
            </a:r>
            <a:r>
              <a:rPr lang="en-IN" sz="1600" dirty="0" smtClean="0"/>
              <a:t>:</a:t>
            </a:r>
            <a:endParaRPr lang="en-IN" sz="1600" i="1" dirty="0"/>
          </a:p>
          <a:p>
            <a:pPr marL="114300" indent="0">
              <a:buNone/>
            </a:pPr>
            <a:r>
              <a:rPr lang="en-IN" sz="1600" dirty="0" smtClean="0"/>
              <a:t>	__</a:t>
            </a:r>
            <a:r>
              <a:rPr lang="en-IN" sz="16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r>
              <a:rPr lang="nl-NL" sz="1800" i="1" dirty="0" smtClean="0"/>
              <a:t>Note: dunder methods : ie double underscore methods   eg: </a:t>
            </a:r>
            <a:r>
              <a:rPr lang="en-IN" sz="1800" i="1" dirty="0"/>
              <a:t>__</a:t>
            </a:r>
            <a:r>
              <a:rPr lang="en-IN" sz="1800" i="1" dirty="0" err="1"/>
              <a:t>init</a:t>
            </a:r>
            <a:r>
              <a:rPr lang="en-IN" sz="1800" i="1" dirty="0" smtClean="0"/>
              <a:t>__, </a:t>
            </a:r>
            <a:r>
              <a:rPr lang="en-IN" sz="1800" dirty="0"/>
              <a:t>__del</a:t>
            </a:r>
            <a:r>
              <a:rPr lang="en-IN" sz="1800" dirty="0" smtClean="0"/>
              <a:t>__</a:t>
            </a:r>
            <a:endParaRPr lang="en-IN" sz="1800" dirty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Python deletes unneeded objects (built-in types or class instances) automatically to free the memory space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dirty="0"/>
              <a:t>Python's garbage collector runs during program execution and is </a:t>
            </a:r>
            <a:r>
              <a:rPr lang="en-IN" sz="1800" b="1" dirty="0"/>
              <a:t>triggered</a:t>
            </a:r>
            <a:r>
              <a:rPr lang="en-IN" sz="1800" dirty="0"/>
              <a:t> when 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changes </a:t>
            </a:r>
            <a:r>
              <a:rPr lang="en-IN" sz="1800" dirty="0"/>
              <a:t>as the number of aliases that point to it changes.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increases </a:t>
            </a:r>
            <a:r>
              <a:rPr lang="en-IN" sz="1800" dirty="0"/>
              <a:t>when it is assigned a new name or placed in a container (list, tuple, or dictionary).</a:t>
            </a:r>
          </a:p>
          <a:p>
            <a:r>
              <a:rPr lang="en-IN" sz="1800" dirty="0"/>
              <a:t>The object's </a:t>
            </a:r>
            <a:r>
              <a:rPr lang="en-IN" sz="1800" b="1" dirty="0"/>
              <a:t>reference count decreases </a:t>
            </a:r>
            <a:r>
              <a:rPr lang="en-IN" sz="1800" dirty="0"/>
              <a:t>when it is deleted with del, its reference is reassigned, or its reference goes out of scope.</a:t>
            </a:r>
          </a:p>
          <a:p>
            <a:r>
              <a:rPr lang="en-IN" sz="1800" dirty="0" smtClean="0"/>
              <a:t>When </a:t>
            </a:r>
            <a:r>
              <a:rPr lang="en-IN" sz="1800" dirty="0"/>
              <a:t>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, </a:t>
            </a:r>
            <a:r>
              <a:rPr lang="en-IN" sz="1800" b="1" dirty="0"/>
              <a:t>Python collects it automatically.</a:t>
            </a:r>
            <a:endParaRPr lang="en-US" sz="1800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/>
              <a:t>Python Exception Handling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100" b="1" dirty="0"/>
              <a:t>Syntax of </a:t>
            </a:r>
            <a:r>
              <a:rPr lang="en-IN" sz="2100" b="1" i="1" dirty="0" smtClean="0"/>
              <a:t>try – except - else</a:t>
            </a:r>
            <a:r>
              <a:rPr lang="en-IN" sz="2100" b="1" dirty="0"/>
              <a:t> block</a:t>
            </a:r>
            <a:r>
              <a:rPr lang="en-IN" sz="21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is no exception then execute this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- Threads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 smtClean="0"/>
              <a:t>Using  </a:t>
            </a:r>
            <a:r>
              <a:rPr lang="en-IN" b="1" i="1" dirty="0" smtClean="0"/>
              <a:t>_thread </a:t>
            </a:r>
            <a:r>
              <a:rPr lang="en-IN" b="1" dirty="0" smtClean="0"/>
              <a:t>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_thread.start_new_thread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68863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Introduction</a:t>
            </a:r>
          </a:p>
          <a:p>
            <a:r>
              <a:rPr lang="en-US" sz="1400" dirty="0" smtClean="0"/>
              <a:t>Environment Setup</a:t>
            </a:r>
          </a:p>
          <a:p>
            <a:r>
              <a:rPr lang="en-US" sz="1400" dirty="0" smtClean="0"/>
              <a:t>Python  -Frameworks ,</a:t>
            </a:r>
            <a:r>
              <a:rPr lang="en-US" sz="1400" dirty="0" err="1" smtClean="0"/>
              <a:t>Libraries,IDEs</a:t>
            </a:r>
            <a:endParaRPr lang="en-US" sz="1400" dirty="0" smtClean="0"/>
          </a:p>
          <a:p>
            <a:r>
              <a:rPr lang="en-US" sz="1400" dirty="0" smtClean="0"/>
              <a:t>Basic Python Syntax</a:t>
            </a:r>
          </a:p>
          <a:p>
            <a:r>
              <a:rPr lang="en-US" sz="1400" dirty="0" smtClean="0"/>
              <a:t>Variables and Operators</a:t>
            </a:r>
          </a:p>
          <a:p>
            <a:r>
              <a:rPr lang="en-US" sz="1400" dirty="0" smtClean="0"/>
              <a:t>Loops and Decision Making</a:t>
            </a:r>
          </a:p>
          <a:p>
            <a:r>
              <a:rPr lang="en-US" sz="1400" dirty="0" smtClean="0"/>
              <a:t>Numbers and Strings</a:t>
            </a:r>
          </a:p>
          <a:p>
            <a:r>
              <a:rPr lang="en-US" sz="1400" dirty="0" smtClean="0"/>
              <a:t>Built-in Functions</a:t>
            </a:r>
          </a:p>
          <a:p>
            <a:r>
              <a:rPr lang="en-US" sz="1400" dirty="0" smtClean="0"/>
              <a:t>Collections – List,Tuples,Set,Dictionary</a:t>
            </a:r>
          </a:p>
          <a:p>
            <a:r>
              <a:rPr lang="en-US" sz="1400" dirty="0" smtClean="0"/>
              <a:t>Functions and Lambda</a:t>
            </a:r>
          </a:p>
          <a:p>
            <a:r>
              <a:rPr lang="en-US" sz="1400" dirty="0" smtClean="0"/>
              <a:t>Classes , Modules and Packages</a:t>
            </a:r>
          </a:p>
          <a:p>
            <a:r>
              <a:rPr lang="en-US" sz="1400" dirty="0" smtClean="0"/>
              <a:t>Exception Handling</a:t>
            </a:r>
          </a:p>
          <a:p>
            <a:r>
              <a:rPr lang="en-US" sz="1400" dirty="0" smtClean="0"/>
              <a:t>Date and Time</a:t>
            </a:r>
          </a:p>
          <a:p>
            <a:r>
              <a:rPr lang="en-US" sz="1400" dirty="0" smtClean="0"/>
              <a:t>Multi-Threading</a:t>
            </a:r>
          </a:p>
          <a:p>
            <a:r>
              <a:rPr lang="en-US" sz="1400" dirty="0" smtClean="0"/>
              <a:t>Files I/O</a:t>
            </a:r>
          </a:p>
          <a:p>
            <a:r>
              <a:rPr lang="en-US" sz="1400" dirty="0" smtClean="0"/>
              <a:t>Accessing NoSQL (MongoDB)</a:t>
            </a:r>
          </a:p>
          <a:p>
            <a:r>
              <a:rPr lang="en-US" sz="1400" dirty="0" smtClean="0"/>
              <a:t>XML Processing (DOM &amp; SAX)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Using </a:t>
            </a:r>
            <a:r>
              <a:rPr lang="en-IN" b="1" i="1" dirty="0" smtClean="0"/>
              <a:t>threading</a:t>
            </a:r>
            <a:r>
              <a:rPr lang="en-IN" b="1" dirty="0" smtClean="0"/>
              <a:t> 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Creating Thread Using Threading Module:</a:t>
            </a:r>
          </a:p>
          <a:p>
            <a:pPr marL="114300" indent="0">
              <a:buNone/>
            </a:pPr>
            <a:r>
              <a:rPr lang="en-IN" sz="2000" dirty="0"/>
              <a:t>The </a:t>
            </a:r>
            <a:r>
              <a:rPr lang="en-IN" sz="2000" b="1" dirty="0"/>
              <a:t>Thread</a:t>
            </a:r>
            <a:r>
              <a:rPr lang="en-IN" sz="2000" dirty="0"/>
              <a:t> class in </a:t>
            </a:r>
            <a:r>
              <a:rPr lang="en-IN" sz="2000" b="1" dirty="0"/>
              <a:t>Threading</a:t>
            </a:r>
            <a:r>
              <a:rPr lang="en-IN" sz="2000" dirty="0"/>
              <a:t> Module represents an activity that is run in a separate thread of control. </a:t>
            </a:r>
          </a:p>
          <a:p>
            <a:pPr marL="114300" indent="0">
              <a:buNone/>
            </a:pPr>
            <a:r>
              <a:rPr lang="en-IN" sz="2000" b="1" dirty="0"/>
              <a:t>There are two ways to specify the activity: 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by </a:t>
            </a:r>
            <a:r>
              <a:rPr lang="en-IN" dirty="0"/>
              <a:t>overriding the </a:t>
            </a:r>
            <a:r>
              <a:rPr lang="en-IN" b="1" dirty="0"/>
              <a:t>run() method</a:t>
            </a:r>
            <a:r>
              <a:rPr lang="en-IN" dirty="0"/>
              <a:t> in a </a:t>
            </a:r>
            <a:r>
              <a:rPr lang="en-IN" dirty="0" smtClean="0"/>
              <a:t>subclass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or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 by </a:t>
            </a:r>
            <a:r>
              <a:rPr lang="en-IN" dirty="0"/>
              <a:t>passing a </a:t>
            </a:r>
            <a:r>
              <a:rPr lang="en-IN" b="1" dirty="0"/>
              <a:t>callable object </a:t>
            </a:r>
            <a:r>
              <a:rPr lang="en-IN" dirty="0"/>
              <a:t>to the </a:t>
            </a:r>
            <a:r>
              <a:rPr lang="en-IN" dirty="0" smtClean="0"/>
              <a:t>constructor</a:t>
            </a:r>
            <a:endParaRPr lang="en-IN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i) </a:t>
            </a:r>
            <a:r>
              <a:rPr lang="en-IN" sz="2000" b="1" dirty="0" smtClean="0"/>
              <a:t>By </a:t>
            </a:r>
            <a:r>
              <a:rPr lang="en-IN" sz="2000" b="1" dirty="0"/>
              <a:t>overriding the run() method in a subclass </a:t>
            </a:r>
            <a:r>
              <a:rPr lang="en-IN" sz="2000" b="1" dirty="0" smtClean="0"/>
              <a:t>: (Steps</a:t>
            </a:r>
            <a:r>
              <a:rPr lang="en-IN" sz="2000" b="1" dirty="0"/>
              <a:t>)</a:t>
            </a:r>
            <a:endParaRPr lang="en-IN" sz="2000" b="1" dirty="0" smtClean="0"/>
          </a:p>
          <a:p>
            <a:pPr lvl="1"/>
            <a:r>
              <a:rPr lang="en-IN" dirty="0" smtClean="0"/>
              <a:t>Define </a:t>
            </a:r>
            <a:r>
              <a:rPr lang="en-IN" dirty="0"/>
              <a:t>a new subclass of the Thread class.</a:t>
            </a:r>
          </a:p>
          <a:p>
            <a:pPr lvl="1"/>
            <a:r>
              <a:rPr lang="en-IN" dirty="0"/>
              <a:t>Override the __init__(self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pPr lvl="1"/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r>
              <a:rPr lang="en-US" dirty="0"/>
              <a:t>ii)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sz="2000" dirty="0" smtClean="0"/>
              <a:t>y </a:t>
            </a:r>
            <a:r>
              <a:rPr lang="en-IN" sz="2000" dirty="0"/>
              <a:t>passing a callable object to the </a:t>
            </a:r>
            <a:r>
              <a:rPr lang="en-IN" sz="2000" dirty="0" smtClean="0"/>
              <a:t>constructor:</a:t>
            </a:r>
          </a:p>
          <a:p>
            <a:pPr marL="114300" indent="0">
              <a:buNone/>
            </a:pPr>
            <a:r>
              <a:rPr lang="en-US" sz="2000" dirty="0" smtClean="0"/>
              <a:t>E.g.: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IN" sz="2000" dirty="0"/>
              <a:t>t = </a:t>
            </a:r>
            <a:r>
              <a:rPr lang="en-IN" sz="2000" dirty="0" smtClean="0"/>
              <a:t>threading. Thread(name</a:t>
            </a:r>
            <a:r>
              <a:rPr lang="en-IN" sz="2000" dirty="0"/>
              <a:t>=</a:t>
            </a:r>
            <a:r>
              <a:rPr lang="en-IN" sz="2000" dirty="0" smtClean="0"/>
              <a:t>'Thread-Name</a:t>
            </a:r>
            <a:r>
              <a:rPr lang="en-IN" sz="2000" b="1" dirty="0" smtClean="0"/>
              <a:t>'</a:t>
            </a:r>
            <a:r>
              <a:rPr lang="en-IN" sz="2000" dirty="0" smtClean="0"/>
              <a:t>, </a:t>
            </a:r>
            <a:r>
              <a:rPr lang="en-IN" sz="2000" dirty="0"/>
              <a:t>target = </a:t>
            </a:r>
            <a:r>
              <a:rPr lang="en-IN" sz="2000" dirty="0" err="1" smtClean="0"/>
              <a:t>FunName</a:t>
            </a:r>
            <a:r>
              <a:rPr lang="en-IN" sz="2000" dirty="0" smtClean="0"/>
              <a:t>)</a:t>
            </a:r>
            <a:endParaRPr lang="en-US" sz="2000" dirty="0"/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sz="2000" b="1" dirty="0"/>
              <a:t>Synchronizing Threads In Python:</a:t>
            </a:r>
          </a:p>
          <a:p>
            <a:pPr marL="114300" indent="0">
              <a:buNone/>
            </a:pPr>
            <a:endParaRPr lang="en-IN" sz="2000" dirty="0" smtClean="0"/>
          </a:p>
          <a:p>
            <a:pPr marL="114300" indent="0">
              <a:buNone/>
            </a:pPr>
            <a:r>
              <a:rPr lang="en-IN" sz="1900" b="1" dirty="0" smtClean="0"/>
              <a:t>Following </a:t>
            </a:r>
            <a:r>
              <a:rPr lang="en-IN" sz="1900" b="1" dirty="0"/>
              <a:t>are used for thread synchronization in Python-</a:t>
            </a:r>
          </a:p>
          <a:p>
            <a:r>
              <a:rPr lang="en-IN" sz="1900" dirty="0"/>
              <a:t>Locks</a:t>
            </a:r>
          </a:p>
          <a:p>
            <a:r>
              <a:rPr lang="en-IN" sz="1900" dirty="0" err="1"/>
              <a:t>RLocks</a:t>
            </a:r>
            <a:endParaRPr lang="en-IN" sz="1900" dirty="0"/>
          </a:p>
          <a:p>
            <a:r>
              <a:rPr lang="en-IN" sz="1900" dirty="0"/>
              <a:t>Semaphores</a:t>
            </a:r>
          </a:p>
          <a:p>
            <a:r>
              <a:rPr lang="en-IN" sz="1900" dirty="0"/>
              <a:t>Events</a:t>
            </a:r>
          </a:p>
          <a:p>
            <a:r>
              <a:rPr lang="en-IN" sz="1900" dirty="0"/>
              <a:t>Conditions</a:t>
            </a:r>
          </a:p>
          <a:p>
            <a:r>
              <a:rPr lang="en-IN" sz="1900" dirty="0"/>
              <a:t>Barriers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endParaRPr lang="en-IN" sz="1900" b="1" dirty="0" smtClean="0"/>
          </a:p>
          <a:p>
            <a:pPr marL="114300" indent="0">
              <a:buNone/>
            </a:pPr>
            <a:r>
              <a:rPr lang="en-IN" sz="1900" b="1" dirty="0" smtClean="0"/>
              <a:t>Synchronizing </a:t>
            </a:r>
            <a:r>
              <a:rPr lang="en-IN" sz="1900" b="1" dirty="0"/>
              <a:t>Threads Using Lock Class </a:t>
            </a:r>
            <a:r>
              <a:rPr lang="en-IN" sz="1900" b="1" i="1" dirty="0" smtClean="0"/>
              <a:t>(contd.)</a:t>
            </a:r>
            <a:r>
              <a:rPr lang="en-IN" sz="1900" b="1" dirty="0" smtClean="0"/>
              <a:t>:</a:t>
            </a:r>
          </a:p>
          <a:p>
            <a:pPr marL="114300" indent="0">
              <a:buNone/>
            </a:pPr>
            <a:r>
              <a:rPr lang="en-US" sz="1600" b="1" dirty="0"/>
              <a:t>Steps:</a:t>
            </a:r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Create a lock</a:t>
            </a:r>
            <a:endParaRPr lang="en-US" sz="1700" b="1" dirty="0" smtClean="0"/>
          </a:p>
          <a:p>
            <a:pPr marL="411480" lvl="1" indent="0">
              <a:buNone/>
            </a:pPr>
            <a:r>
              <a:rPr lang="en-IN" sz="1700" dirty="0"/>
              <a:t>lock = Lock()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 </a:t>
            </a:r>
            <a:r>
              <a:rPr lang="en-IN" sz="1700" i="1" dirty="0"/>
              <a:t>Get lock to synchronize threads </a:t>
            </a:r>
            <a:endParaRPr lang="en-IN" sz="1700" i="1" dirty="0" smtClean="0"/>
          </a:p>
          <a:p>
            <a:pPr marL="411480" lvl="1" indent="0">
              <a:buNone/>
            </a:pPr>
            <a:r>
              <a:rPr lang="en-IN" sz="1700" dirty="0" err="1" smtClean="0"/>
              <a:t>lock.acquire</a:t>
            </a:r>
            <a:r>
              <a:rPr lang="en-IN" sz="1700" dirty="0" smtClean="0"/>
              <a:t>()</a:t>
            </a:r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smtClean="0"/>
              <a:t>... Code to access </a:t>
            </a:r>
            <a:r>
              <a:rPr lang="en-IN" sz="1700" dirty="0"/>
              <a:t>shared resource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Free lock to release next thread</a:t>
            </a: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err="1" smtClean="0"/>
              <a:t>lock.release</a:t>
            </a:r>
            <a:r>
              <a:rPr lang="en-IN" sz="1700" dirty="0"/>
              <a:t>()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Date And Time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/>
              <a:t>Python's </a:t>
            </a:r>
            <a:r>
              <a:rPr lang="en-IN" sz="1800" b="1" dirty="0"/>
              <a:t>time</a:t>
            </a:r>
            <a:r>
              <a:rPr lang="en-IN" sz="1600" dirty="0"/>
              <a:t> and </a:t>
            </a:r>
            <a:r>
              <a:rPr lang="en-IN" sz="1800" b="1" dirty="0"/>
              <a:t>calendar</a:t>
            </a:r>
            <a:r>
              <a:rPr lang="en-IN" sz="1600" dirty="0"/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/>
              <a:t>Time intervals </a:t>
            </a:r>
            <a:r>
              <a:rPr lang="en-IN" sz="1600" dirty="0" smtClean="0"/>
              <a:t> known as </a:t>
            </a:r>
            <a:r>
              <a:rPr lang="en-IN" sz="1600" b="1" dirty="0" smtClean="0"/>
              <a:t>Ticks</a:t>
            </a:r>
            <a:r>
              <a:rPr lang="en-IN" sz="1600" dirty="0" smtClean="0"/>
              <a:t> , are </a:t>
            </a:r>
            <a:r>
              <a:rPr lang="en-IN" sz="1600" dirty="0"/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/>
              <a:t>Particular instants in time are expressed in seconds since 12:00am, January 1, </a:t>
            </a:r>
            <a:r>
              <a:rPr lang="en-IN" sz="1600" dirty="0" smtClean="0"/>
              <a:t>1970 (</a:t>
            </a:r>
            <a:r>
              <a:rPr lang="en-IN" sz="1600" dirty="0"/>
              <a:t>epoch </a:t>
            </a:r>
            <a:r>
              <a:rPr lang="en-IN" sz="1600" dirty="0" smtClean="0"/>
              <a:t>i.e. </a:t>
            </a:r>
            <a:r>
              <a:rPr lang="en-IN" sz="1600" dirty="0"/>
              <a:t>the point where the time starts)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IN" sz="1800" b="1" dirty="0" err="1" smtClean="0"/>
              <a:t>TimeTuple</a:t>
            </a:r>
            <a:r>
              <a:rPr lang="en-IN" sz="1800" b="1" dirty="0" smtClean="0"/>
              <a:t>:</a:t>
            </a:r>
          </a:p>
          <a:p>
            <a:r>
              <a:rPr lang="en-IN" sz="1600" dirty="0"/>
              <a:t>Python stores time  </a:t>
            </a:r>
            <a:r>
              <a:rPr lang="en-IN" sz="1600" dirty="0" smtClean="0"/>
              <a:t>in </a:t>
            </a:r>
            <a:r>
              <a:rPr lang="en-IN" sz="1600" dirty="0"/>
              <a:t>tuples. </a:t>
            </a:r>
            <a:endParaRPr lang="en-IN" sz="1600" dirty="0" smtClean="0"/>
          </a:p>
          <a:p>
            <a:r>
              <a:rPr lang="en-IN" sz="1600" dirty="0" smtClean="0"/>
              <a:t>These </a:t>
            </a:r>
            <a:r>
              <a:rPr lang="en-IN" sz="1600" dirty="0"/>
              <a:t>python tuples are made of nine numbers.</a:t>
            </a:r>
            <a:endParaRPr lang="en-IN" sz="1800" dirty="0"/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28669"/>
              </p:ext>
            </p:extLst>
          </p:nvPr>
        </p:nvGraphicFramePr>
        <p:xfrm>
          <a:off x="467544" y="3112080"/>
          <a:ext cx="6768752" cy="35834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</a:rPr>
                        <a:t>E.g.: 2018</a:t>
                      </a:r>
                      <a:endParaRPr lang="en-IN" sz="1500" dirty="0">
                        <a:effectLst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Python – Files I/O Methods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/>
              <a:t> </a:t>
            </a:r>
            <a:r>
              <a:rPr lang="en-IN" sz="1800" b="1" dirty="0"/>
              <a:t>open():</a:t>
            </a:r>
          </a:p>
          <a:p>
            <a:pPr marL="114300" indent="0">
              <a:buNone/>
            </a:pPr>
            <a:r>
              <a:rPr lang="en-IN" sz="1400" b="1" dirty="0" smtClean="0"/>
              <a:t> </a:t>
            </a:r>
            <a:r>
              <a:rPr lang="en-IN" sz="1400" b="1" i="1" dirty="0" smtClean="0"/>
              <a:t>Syntax </a:t>
            </a:r>
            <a:r>
              <a:rPr lang="en-IN" sz="1400" b="1" i="1" dirty="0"/>
              <a:t>: </a:t>
            </a:r>
            <a:r>
              <a:rPr lang="en-IN" sz="1400" b="1" dirty="0" smtClean="0"/>
              <a:t>	    fileObject </a:t>
            </a:r>
            <a:r>
              <a:rPr lang="en-IN" sz="1400" b="1" dirty="0"/>
              <a:t>= open(</a:t>
            </a:r>
            <a:r>
              <a:rPr lang="en-IN" sz="1400" b="1" dirty="0" err="1"/>
              <a:t>file_name</a:t>
            </a:r>
            <a:r>
              <a:rPr lang="en-IN" sz="1400" b="1" dirty="0"/>
              <a:t> [, access_mode][, buffering</a:t>
            </a:r>
            <a:r>
              <a:rPr lang="en-IN" sz="1400" b="1" dirty="0" smtClean="0"/>
              <a:t>]</a:t>
            </a:r>
          </a:p>
          <a:p>
            <a:pPr marL="114300" indent="0">
              <a:buNone/>
            </a:pPr>
            <a:r>
              <a:rPr lang="en-IN" sz="1400" b="1" i="1" dirty="0" err="1"/>
              <a:t>w</a:t>
            </a:r>
            <a:r>
              <a:rPr lang="en-IN" sz="1400" b="1" i="1" dirty="0" err="1" smtClean="0"/>
              <a:t>h</a:t>
            </a:r>
            <a:r>
              <a:rPr lang="en-US" sz="1400" b="1" i="1" dirty="0" smtClean="0"/>
              <a:t>ere-</a:t>
            </a:r>
          </a:p>
          <a:p>
            <a:r>
              <a:rPr lang="en-IN" sz="1400" b="1" dirty="0"/>
              <a:t>access_mode </a:t>
            </a:r>
            <a:r>
              <a:rPr lang="en-IN" sz="1400" b="1" dirty="0" smtClean="0"/>
              <a:t>– </a:t>
            </a:r>
          </a:p>
          <a:p>
            <a:pPr lvl="1"/>
            <a:r>
              <a:rPr lang="en-IN" sz="1400" dirty="0" smtClean="0"/>
              <a:t>The access mode </a:t>
            </a:r>
            <a:r>
              <a:rPr lang="en-IN" sz="1400" dirty="0"/>
              <a:t>determines the mode in which the file </a:t>
            </a:r>
            <a:r>
              <a:rPr lang="en-IN" sz="1400" dirty="0" smtClean="0"/>
              <a:t>to </a:t>
            </a:r>
            <a:r>
              <a:rPr lang="en-IN" sz="1400" dirty="0"/>
              <a:t>be opened, i.e., read, write, append, etc</a:t>
            </a:r>
            <a:r>
              <a:rPr lang="en-IN" sz="1400" b="1" dirty="0"/>
              <a:t>. </a:t>
            </a:r>
            <a:endParaRPr lang="en-IN" sz="1400" b="1" dirty="0" smtClean="0"/>
          </a:p>
          <a:p>
            <a:pPr lvl="1"/>
            <a:r>
              <a:rPr lang="en-IN" sz="1400" dirty="0" smtClean="0"/>
              <a:t>Default </a:t>
            </a:r>
            <a:r>
              <a:rPr lang="en-IN" sz="1400" dirty="0"/>
              <a:t>file access mode is read (r</a:t>
            </a:r>
            <a:r>
              <a:rPr lang="en-IN" sz="1400" dirty="0" smtClean="0"/>
              <a:t>).</a:t>
            </a:r>
            <a:endParaRPr lang="en-IN" sz="1400" dirty="0"/>
          </a:p>
          <a:p>
            <a:r>
              <a:rPr lang="en-IN" sz="1400" b="1" dirty="0"/>
              <a:t>buffering </a:t>
            </a:r>
            <a:r>
              <a:rPr lang="en-IN" sz="1400" b="1" dirty="0" smtClean="0"/>
              <a:t>–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0 - </a:t>
            </a:r>
            <a:r>
              <a:rPr lang="en-IN" sz="1400" dirty="0"/>
              <a:t>no buffering takes place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1 </a:t>
            </a:r>
            <a:r>
              <a:rPr lang="en-IN" sz="1400" dirty="0"/>
              <a:t>- line buffering is performed while accessing a file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greater than 1 - </a:t>
            </a:r>
            <a:r>
              <a:rPr lang="en-IN" sz="1400" dirty="0"/>
              <a:t>then buffering action is performed with the indicated buffer size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If negative, </a:t>
            </a:r>
            <a:r>
              <a:rPr lang="en-IN" sz="1400" dirty="0"/>
              <a:t>the buffer size is the system default</a:t>
            </a:r>
          </a:p>
          <a:p>
            <a:pPr marL="114300" indent="0">
              <a:buNone/>
            </a:pPr>
            <a:endParaRPr lang="en-IN" sz="1400" b="1" dirty="0" smtClean="0"/>
          </a:p>
          <a:p>
            <a:pPr marL="114300" indent="0">
              <a:buNone/>
            </a:pPr>
            <a:r>
              <a:rPr lang="en-IN" sz="1400" b="1" dirty="0" smtClean="0"/>
              <a:t>Python </a:t>
            </a:r>
            <a:r>
              <a:rPr lang="en-IN" sz="1400" b="1" dirty="0"/>
              <a:t>File </a:t>
            </a:r>
            <a:r>
              <a:rPr lang="en-IN" sz="1400" b="1" dirty="0" smtClean="0"/>
              <a:t>Modes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7896"/>
              </p:ext>
            </p:extLst>
          </p:nvPr>
        </p:nvGraphicFramePr>
        <p:xfrm>
          <a:off x="179512" y="3863496"/>
          <a:ext cx="8064896" cy="3021888"/>
        </p:xfrm>
        <a:graphic>
          <a:graphicData uri="http://schemas.openxmlformats.org/drawingml/2006/table">
            <a:tbl>
              <a:tblPr/>
              <a:tblGrid>
                <a:gridCol w="764043"/>
                <a:gridCol w="7300853"/>
              </a:tblGrid>
              <a:tr h="27771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smtClean="0">
                          <a:effectLst/>
                        </a:rPr>
                        <a:t>Mode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Description</a:t>
                      </a: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21887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'r'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Open a file for reading.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'w'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44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'x'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23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'a'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14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't'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text mode.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91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'b'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binary mode.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1162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'+'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updating (reading and </a:t>
                      </a:r>
                      <a:r>
                        <a:rPr lang="en-IN" sz="1200" b="1" dirty="0" smtClean="0">
                          <a:effectLst/>
                        </a:rPr>
                        <a:t>writing</a:t>
                      </a:r>
                      <a:r>
                        <a:rPr lang="en-IN" sz="1200" b="1" baseline="0" dirty="0" smtClean="0">
                          <a:effectLst/>
                        </a:rPr>
                        <a:t>   (e.g.: 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r>
                        <a:rPr lang="en-IN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both reading and writing.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sz="1900" b="1" dirty="0" smtClean="0"/>
              <a:t>write</a:t>
            </a:r>
            <a:r>
              <a:rPr lang="en-IN" sz="1900" b="1" dirty="0"/>
              <a:t>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 err="1"/>
              <a:t>fileObject.write</a:t>
            </a:r>
            <a:r>
              <a:rPr lang="en-IN" sz="1700" b="1" dirty="0"/>
              <a:t>(string)</a:t>
            </a:r>
          </a:p>
          <a:p>
            <a:r>
              <a:rPr lang="en-IN" sz="1500" b="1" dirty="0"/>
              <a:t>method writes any string to an open file</a:t>
            </a:r>
          </a:p>
          <a:p>
            <a:r>
              <a:rPr lang="en-IN" sz="1500" b="1" dirty="0"/>
              <a:t>The write() method does not add a newline character ('\n') to the end of the string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read():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/>
              <a:t>fileObject.read([count])</a:t>
            </a:r>
          </a:p>
          <a:p>
            <a:pPr marL="114300" indent="0">
              <a:buNone/>
            </a:pPr>
            <a:r>
              <a:rPr lang="en-IN" sz="1500" b="1" i="1" dirty="0"/>
              <a:t>where-</a:t>
            </a:r>
          </a:p>
          <a:p>
            <a:r>
              <a:rPr lang="en-IN" sz="1500" dirty="0"/>
              <a:t>count - number of bytes to be read from the beginning of the file</a:t>
            </a:r>
          </a:p>
          <a:p>
            <a:r>
              <a:rPr lang="en-IN" sz="1500" dirty="0"/>
              <a:t>if count is missing, then it tries to read as much as possible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900" b="1" dirty="0"/>
              <a:t>File Positions: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r>
              <a:rPr lang="en-IN" sz="1900" b="1" dirty="0"/>
              <a:t>tell():</a:t>
            </a:r>
          </a:p>
          <a:p>
            <a:r>
              <a:rPr lang="en-IN" sz="1500" b="1" dirty="0"/>
              <a:t>tells you the current position within the file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seek()</a:t>
            </a:r>
          </a:p>
          <a:p>
            <a:r>
              <a:rPr lang="en-IN" sz="1500" b="1" dirty="0"/>
              <a:t>changes the current file position</a:t>
            </a:r>
          </a:p>
          <a:p>
            <a:pPr marL="114300" indent="0">
              <a:buNone/>
            </a:pPr>
            <a:endParaRPr lang="en-IN" sz="1500" b="1" dirty="0"/>
          </a:p>
          <a:p>
            <a:pPr marL="114300" indent="0">
              <a:buNone/>
            </a:pPr>
            <a:r>
              <a:rPr lang="en-IN" sz="1500" dirty="0"/>
              <a:t>Syntax</a:t>
            </a:r>
            <a:r>
              <a:rPr lang="en-IN" sz="1500" b="1" dirty="0"/>
              <a:t>:  </a:t>
            </a:r>
            <a:r>
              <a:rPr lang="en-IN" sz="1700" b="1" dirty="0"/>
              <a:t>seek(offset[, from])</a:t>
            </a:r>
          </a:p>
          <a:p>
            <a:r>
              <a:rPr lang="en-IN" sz="1500" b="1" i="1" dirty="0"/>
              <a:t>where-</a:t>
            </a:r>
          </a:p>
          <a:p>
            <a:pPr lvl="1"/>
            <a:r>
              <a:rPr lang="en-IN" sz="1500" b="1" dirty="0"/>
              <a:t> offset - </a:t>
            </a:r>
            <a:r>
              <a:rPr lang="en-IN" sz="1500" dirty="0"/>
              <a:t>the number of bytes to be moved</a:t>
            </a:r>
          </a:p>
          <a:p>
            <a:pPr lvl="1"/>
            <a:r>
              <a:rPr lang="en-IN" sz="1500" b="1" dirty="0"/>
              <a:t> from   - </a:t>
            </a:r>
            <a:r>
              <a:rPr lang="en-IN" sz="1500" dirty="0"/>
              <a:t>the reference position from where the bytes are to be moved</a:t>
            </a:r>
          </a:p>
          <a:p>
            <a:pPr lvl="2"/>
            <a:r>
              <a:rPr lang="en-IN" sz="1500" b="1" dirty="0"/>
              <a:t> </a:t>
            </a:r>
            <a:r>
              <a:rPr lang="en-IN" sz="1500" b="1" i="1" dirty="0"/>
              <a:t>where-</a:t>
            </a:r>
          </a:p>
          <a:p>
            <a:pPr lvl="3"/>
            <a:r>
              <a:rPr lang="en-IN" sz="1500" b="1" dirty="0"/>
              <a:t> 0 - </a:t>
            </a:r>
            <a:r>
              <a:rPr lang="en-IN" sz="1500" dirty="0"/>
              <a:t>the beginning of the file is used as the reference position.</a:t>
            </a:r>
          </a:p>
          <a:p>
            <a:pPr lvl="3"/>
            <a:r>
              <a:rPr lang="en-IN" sz="1500" b="1" dirty="0"/>
              <a:t> 1 - </a:t>
            </a:r>
            <a:r>
              <a:rPr lang="en-IN" sz="1500" dirty="0"/>
              <a:t>the current position is used as the reference position</a:t>
            </a:r>
          </a:p>
          <a:p>
            <a:pPr lvl="3"/>
            <a:r>
              <a:rPr lang="en-IN" sz="1500" b="1" dirty="0"/>
              <a:t> 2 - </a:t>
            </a:r>
            <a:r>
              <a:rPr lang="en-IN" sz="1500" dirty="0"/>
              <a:t>the end of the file would be taken as the reference position</a:t>
            </a:r>
          </a:p>
          <a:p>
            <a:pPr marL="114300" indent="0">
              <a:buNone/>
            </a:pPr>
            <a:r>
              <a:rPr lang="en-IN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600" b="1" dirty="0"/>
              <a:t>Renaming </a:t>
            </a:r>
            <a:r>
              <a:rPr lang="en-IN" sz="1600" b="1" dirty="0" smtClean="0"/>
              <a:t>File 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 Syntax:  </a:t>
            </a:r>
            <a:r>
              <a:rPr lang="en-IN" sz="1600" dirty="0" err="1"/>
              <a:t>os.rename</a:t>
            </a:r>
            <a:r>
              <a:rPr lang="en-IN" sz="1600" dirty="0"/>
              <a:t>(</a:t>
            </a:r>
            <a:r>
              <a:rPr lang="en-IN" sz="1600" dirty="0" err="1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 smtClean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IN" sz="1600" b="1" dirty="0" smtClean="0"/>
              <a:t>Deleting </a:t>
            </a:r>
            <a:r>
              <a:rPr lang="en-IN" sz="1600" b="1" dirty="0"/>
              <a:t>File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smtClean="0"/>
              <a:t> </a:t>
            </a:r>
            <a:r>
              <a:rPr lang="en-IN" sz="1600" i="1" dirty="0"/>
              <a:t>Syntax : </a:t>
            </a:r>
            <a:r>
              <a:rPr lang="en-IN" sz="1600" dirty="0" smtClean="0"/>
              <a:t>os.remove(</a:t>
            </a:r>
            <a:r>
              <a:rPr lang="en-IN" sz="1600" dirty="0" err="1" smtClean="0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Directory access</a:t>
            </a:r>
            <a:r>
              <a:rPr lang="en-IN" sz="1600" b="1" dirty="0"/>
              <a:t>:</a:t>
            </a:r>
          </a:p>
          <a:p>
            <a:r>
              <a:rPr lang="en-IN" sz="1600" dirty="0" err="1"/>
              <a:t>os</a:t>
            </a:r>
            <a:r>
              <a:rPr lang="en-IN" sz="1600" dirty="0"/>
              <a:t> module has several methods that help you create, remove, and change </a:t>
            </a:r>
            <a:r>
              <a:rPr lang="en-IN" sz="1600" dirty="0" smtClean="0"/>
              <a:t>directories</a:t>
            </a:r>
          </a:p>
          <a:p>
            <a:r>
              <a:rPr lang="en-IN" sz="1600" dirty="0" err="1" smtClean="0"/>
              <a:t>mkdir</a:t>
            </a:r>
            <a:r>
              <a:rPr lang="en-IN" sz="1600" dirty="0"/>
              <a:t>() - of the </a:t>
            </a:r>
            <a:r>
              <a:rPr lang="en-IN" sz="1600" dirty="0" err="1"/>
              <a:t>os</a:t>
            </a:r>
            <a:r>
              <a:rPr lang="en-IN" sz="1600" dirty="0"/>
              <a:t> module to create directories in the current directory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Create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os.mkdir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Change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chdir() - to change the current directory</a:t>
            </a:r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os.chdir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/>
              <a:t>current working directory </a:t>
            </a:r>
            <a:r>
              <a:rPr lang="en-IN" sz="1600" b="1" dirty="0" smtClean="0"/>
              <a:t>name: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getcwd() - to get </a:t>
            </a:r>
            <a:r>
              <a:rPr lang="en-IN" sz="1600" dirty="0" smtClean="0"/>
              <a:t>the current working directory name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Syntax : os.getcwd</a:t>
            </a:r>
            <a:r>
              <a:rPr lang="en-IN" sz="1600" dirty="0" smtClean="0"/>
              <a:t>()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Deleting Directory</a:t>
            </a:r>
            <a:r>
              <a:rPr lang="en-IN" sz="1600" b="1" dirty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err="1" smtClean="0"/>
              <a:t>rmdir</a:t>
            </a:r>
            <a:r>
              <a:rPr lang="en-IN" sz="1600" dirty="0"/>
              <a:t>() - deletes the directory</a:t>
            </a:r>
          </a:p>
          <a:p>
            <a:pPr marL="114300" indent="0">
              <a:buNone/>
            </a:pPr>
            <a:r>
              <a:rPr lang="en-IN" sz="1600" i="1" dirty="0"/>
              <a:t>Syntax </a:t>
            </a:r>
            <a:r>
              <a:rPr lang="en-IN" sz="1600" i="1" dirty="0" smtClean="0"/>
              <a:t>:  </a:t>
            </a:r>
            <a:r>
              <a:rPr lang="en-IN" sz="1600" dirty="0" err="1"/>
              <a:t>os.rmdir</a:t>
            </a:r>
            <a:r>
              <a:rPr lang="en-IN" sz="1600" dirty="0"/>
              <a:t>('</a:t>
            </a:r>
            <a:r>
              <a:rPr lang="en-IN" sz="1600" dirty="0" err="1"/>
              <a:t>mydir</a:t>
            </a:r>
            <a:r>
              <a:rPr lang="en-IN" sz="1600" dirty="0"/>
              <a:t>')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Python provides </a:t>
            </a:r>
            <a:r>
              <a:rPr lang="en-IN" sz="1800" dirty="0" smtClean="0"/>
              <a:t>SAX </a:t>
            </a:r>
            <a:r>
              <a:rPr lang="en-IN" sz="1800" dirty="0"/>
              <a:t>and DOM APIs </a:t>
            </a:r>
            <a:r>
              <a:rPr lang="en-IN" sz="1800" dirty="0" smtClean="0"/>
              <a:t>to process XML.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A general difference Between SAX and DOM: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78909"/>
              </p:ext>
            </p:extLst>
          </p:nvPr>
        </p:nvGraphicFramePr>
        <p:xfrm>
          <a:off x="251520" y="1700808"/>
          <a:ext cx="7992888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20480"/>
              </a:tblGrid>
              <a:tr h="187712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Object Model (DOM) 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API for XML (SAX)</a:t>
                      </a:r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Tree model parser (Tree of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Event based parser (Sequence of events)</a:t>
                      </a:r>
                      <a:endParaRPr lang="en-IN" dirty="0"/>
                    </a:p>
                  </a:txBody>
                  <a:tcPr/>
                </a:tc>
              </a:tr>
              <a:tr h="354216">
                <a:tc>
                  <a:txBody>
                    <a:bodyPr/>
                    <a:lstStyle/>
                    <a:p>
                      <a:r>
                        <a:rPr lang="en-IN" dirty="0" smtClean="0"/>
                        <a:t>Loads the file into the memory and then parse- the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parses the file as it reads it, i.e. parses node by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Has memory constraints since it loads the whole XML file before parsing.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memory constraints as it does not store the XML content in the memory.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 is read and write (can insert or delete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is read only i.e. can’t insert or delete the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XML content is 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when XML content is large</a:t>
                      </a:r>
                      <a:endParaRPr lang="en-IN" dirty="0" smtClean="0"/>
                    </a:p>
                  </a:txBody>
                  <a:tcPr/>
                </a:tc>
              </a:tr>
              <a:tr h="725368">
                <a:tc>
                  <a:txBody>
                    <a:bodyPr/>
                    <a:lstStyle/>
                    <a:p>
                      <a:r>
                        <a:rPr lang="en-IN" dirty="0" smtClean="0"/>
                        <a:t>Backward and forward navigation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Backward navigation not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possible, as it reads the XML file from top to bottom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Slower at run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Faster at run time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API:</a:t>
            </a:r>
          </a:p>
          <a:p>
            <a:pPr marL="114300" indent="0">
              <a:buNone/>
            </a:pPr>
            <a:endParaRPr lang="en-US" sz="1600" b="1" dirty="0" smtClean="0"/>
          </a:p>
          <a:p>
            <a:r>
              <a:rPr lang="en-IN" sz="1600" dirty="0"/>
              <a:t>SAX is for event-driven XML parsing. </a:t>
            </a:r>
          </a:p>
          <a:p>
            <a:r>
              <a:rPr lang="en-IN" sz="1600" dirty="0"/>
              <a:t>We have to create own ContentHandler by </a:t>
            </a:r>
            <a:r>
              <a:rPr lang="en-IN" sz="1600" dirty="0" err="1"/>
              <a:t>subclassing</a:t>
            </a:r>
            <a:r>
              <a:rPr lang="en-IN" sz="1600" dirty="0"/>
              <a:t> xml.sax.ContentHandler.</a:t>
            </a:r>
          </a:p>
          <a:p>
            <a:r>
              <a:rPr lang="en-IN" sz="1600" dirty="0"/>
              <a:t>ContentHandler handles XML tags and attributes</a:t>
            </a:r>
          </a:p>
          <a:p>
            <a:pPr marL="114300" indent="0">
              <a:buNone/>
            </a:pPr>
            <a:endParaRPr lang="en-IN" sz="1600" b="1" dirty="0" smtClean="0"/>
          </a:p>
          <a:p>
            <a:pPr marL="114300" indent="0">
              <a:buNone/>
            </a:pPr>
            <a:r>
              <a:rPr lang="en-IN" sz="1600" b="1" dirty="0" smtClean="0"/>
              <a:t>The </a:t>
            </a:r>
            <a:r>
              <a:rPr lang="en-IN" sz="1600" b="1" dirty="0"/>
              <a:t>SAX API defines four kinds of handlers: </a:t>
            </a:r>
          </a:p>
          <a:p>
            <a:pPr lvl="1"/>
            <a:r>
              <a:rPr lang="en-IN" sz="1600" dirty="0"/>
              <a:t>content handlers  (</a:t>
            </a:r>
            <a:r>
              <a:rPr lang="en-IN" sz="1600" dirty="0" err="1"/>
              <a:t>xml.sax.handler.ContentHandler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DTD handlers  (</a:t>
            </a:r>
            <a:r>
              <a:rPr lang="en-IN" sz="1600" dirty="0" err="1"/>
              <a:t>xml.sax.handler.DTDHandler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error handlers (</a:t>
            </a:r>
            <a:r>
              <a:rPr lang="en-IN" sz="1600" dirty="0" err="1"/>
              <a:t>xml.sax.handler.EntityResolver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entity resolvers (class </a:t>
            </a:r>
            <a:r>
              <a:rPr lang="en-IN" sz="1600" dirty="0" err="1"/>
              <a:t>xml.sax.handler.ErrorHandler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IN" sz="1600" b="1" dirty="0" smtClean="0"/>
              <a:t>ContentHandler class: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ContentHandler</a:t>
            </a:r>
            <a:r>
              <a:rPr lang="en-IN" sz="1600" b="1" dirty="0"/>
              <a:t> </a:t>
            </a:r>
            <a:r>
              <a:rPr lang="en-IN" sz="1600" b="1" dirty="0" smtClean="0"/>
              <a:t> </a:t>
            </a:r>
            <a:r>
              <a:rPr lang="en-IN" sz="1600" dirty="0" smtClean="0"/>
              <a:t>has several methods called </a:t>
            </a:r>
            <a:r>
              <a:rPr lang="en-IN" sz="1600" dirty="0"/>
              <a:t>by the parser on the appropriate events in the input </a:t>
            </a:r>
            <a:r>
              <a:rPr lang="en-IN" sz="1600" dirty="0" smtClean="0"/>
              <a:t>document.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US" sz="1600" b="1" dirty="0" smtClean="0"/>
              <a:t>Following are few important methods in </a:t>
            </a:r>
            <a:r>
              <a:rPr lang="en-IN" sz="1600" b="1" dirty="0"/>
              <a:t>ContentHandler </a:t>
            </a:r>
            <a:r>
              <a:rPr lang="en-IN" sz="1600" b="1" dirty="0" smtClean="0"/>
              <a:t> </a:t>
            </a:r>
            <a:r>
              <a:rPr lang="en-IN" sz="1600" b="1" dirty="0"/>
              <a:t>class</a:t>
            </a:r>
            <a:r>
              <a:rPr lang="en-US" sz="1600" b="1" dirty="0" smtClean="0"/>
              <a:t>-</a:t>
            </a:r>
            <a:endParaRPr lang="en-IN" sz="1600" b="1" dirty="0" smtClean="0"/>
          </a:p>
          <a:p>
            <a:r>
              <a:rPr lang="en-IN" sz="1600" b="1" dirty="0" err="1"/>
              <a:t>startDocument</a:t>
            </a:r>
            <a:r>
              <a:rPr lang="en-IN" sz="1600" dirty="0" smtClean="0"/>
              <a:t>() - Receive </a:t>
            </a:r>
            <a:r>
              <a:rPr lang="en-IN" sz="1600" dirty="0"/>
              <a:t>notification of the beginning of a document.</a:t>
            </a:r>
          </a:p>
          <a:p>
            <a:r>
              <a:rPr lang="en-IN" sz="1600" b="1" dirty="0" err="1"/>
              <a:t>endDocument</a:t>
            </a:r>
            <a:r>
              <a:rPr lang="en-IN" sz="1600" dirty="0" smtClean="0"/>
              <a:t>()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the end of a document.</a:t>
            </a:r>
          </a:p>
          <a:p>
            <a:r>
              <a:rPr lang="en-IN" sz="1600" b="1" dirty="0" err="1"/>
              <a:t>startElement</a:t>
            </a:r>
            <a:r>
              <a:rPr lang="en-IN" sz="1600" b="1" dirty="0"/>
              <a:t>(</a:t>
            </a:r>
            <a:r>
              <a:rPr lang="en-IN" sz="1600" b="1" i="1" dirty="0"/>
              <a:t>name</a:t>
            </a:r>
            <a:r>
              <a:rPr lang="en-IN" sz="1600" dirty="0"/>
              <a:t>, </a:t>
            </a:r>
            <a:r>
              <a:rPr lang="en-IN" sz="1600" i="1" dirty="0" err="1"/>
              <a:t>attrs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start of an element in non-namespace mode.</a:t>
            </a:r>
          </a:p>
          <a:p>
            <a:r>
              <a:rPr lang="en-IN" sz="1600" b="1" dirty="0" err="1"/>
              <a:t>endElement</a:t>
            </a:r>
            <a:r>
              <a:rPr lang="en-IN" sz="1600" dirty="0"/>
              <a:t>(</a:t>
            </a:r>
            <a:r>
              <a:rPr lang="en-IN" sz="1600" i="1" dirty="0"/>
              <a:t>name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end of an element in non-namespace mode.</a:t>
            </a:r>
          </a:p>
          <a:p>
            <a:r>
              <a:rPr lang="en-IN" sz="1600" b="1" dirty="0" smtClean="0"/>
              <a:t>characters</a:t>
            </a:r>
            <a:r>
              <a:rPr lang="en-IN" sz="1600" dirty="0" smtClean="0"/>
              <a:t>(</a:t>
            </a:r>
            <a:r>
              <a:rPr lang="en-IN" sz="1600" i="1" dirty="0" smtClean="0"/>
              <a:t>content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character data.</a:t>
            </a:r>
          </a:p>
          <a:p>
            <a:endParaRPr lang="en-IN" sz="1600" dirty="0" smtClean="0"/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 (Contd.):</a:t>
            </a:r>
          </a:p>
          <a:p>
            <a:r>
              <a:rPr lang="en-IN" sz="1800" dirty="0"/>
              <a:t>The ContentHandler is called at the start and end of each XML element. </a:t>
            </a:r>
          </a:p>
          <a:p>
            <a:r>
              <a:rPr lang="en-IN" sz="1800" dirty="0"/>
              <a:t>If the parser is not in namespace mode, the methods </a:t>
            </a:r>
            <a:r>
              <a:rPr lang="en-IN" sz="1800" dirty="0" err="1"/>
              <a:t>startElement</a:t>
            </a:r>
            <a:r>
              <a:rPr lang="en-IN" sz="1800" dirty="0"/>
              <a:t>(tag, attributes) and </a:t>
            </a:r>
            <a:r>
              <a:rPr lang="en-IN" sz="1800" dirty="0" err="1"/>
              <a:t>endElement</a:t>
            </a:r>
            <a:r>
              <a:rPr lang="en-IN" sz="1800" dirty="0"/>
              <a:t>(tag) are called; </a:t>
            </a:r>
          </a:p>
          <a:p>
            <a:r>
              <a:rPr lang="en-IN" sz="1800" dirty="0"/>
              <a:t>If the parser is </a:t>
            </a:r>
            <a:r>
              <a:rPr lang="en-IN" sz="1800" dirty="0" smtClean="0"/>
              <a:t>in </a:t>
            </a:r>
            <a:r>
              <a:rPr lang="en-IN" sz="1800" dirty="0"/>
              <a:t>namespace mode, the corresponding methods </a:t>
            </a:r>
            <a:r>
              <a:rPr lang="en-IN" sz="1800" dirty="0" err="1"/>
              <a:t>startElementNS</a:t>
            </a:r>
            <a:r>
              <a:rPr lang="en-IN" sz="1800" dirty="0"/>
              <a:t> and endElementNS are called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Methods to create SAX Parser and Parse XML:</a:t>
            </a:r>
          </a:p>
          <a:p>
            <a:r>
              <a:rPr lang="en-IN" sz="1800" b="1" dirty="0" err="1"/>
              <a:t>make_parser</a:t>
            </a:r>
            <a:r>
              <a:rPr lang="en-IN" sz="1800" b="1" dirty="0"/>
              <a:t> </a:t>
            </a:r>
            <a:r>
              <a:rPr lang="en-IN" sz="1800" b="1" dirty="0" smtClean="0"/>
              <a:t>():</a:t>
            </a:r>
          </a:p>
          <a:p>
            <a:pPr lvl="1"/>
            <a:r>
              <a:rPr lang="en-IN" sz="1600" dirty="0" smtClean="0"/>
              <a:t>It</a:t>
            </a:r>
            <a:r>
              <a:rPr lang="en-IN" sz="1600" dirty="0"/>
              <a:t> creates a new parser </a:t>
            </a:r>
            <a:r>
              <a:rPr lang="en-IN" sz="1600" dirty="0" smtClean="0"/>
              <a:t>object.</a:t>
            </a:r>
          </a:p>
          <a:p>
            <a:pPr lvl="1"/>
            <a:r>
              <a:rPr lang="en-IN" sz="1600" b="1" dirty="0" smtClean="0"/>
              <a:t>Syntax:   xml.sax.</a:t>
            </a:r>
            <a:r>
              <a:rPr lang="en-IN" sz="1600" dirty="0" smtClean="0"/>
              <a:t>make_parser</a:t>
            </a:r>
            <a:r>
              <a:rPr lang="en-IN" sz="1600" b="1" dirty="0" smtClean="0"/>
              <a:t>()</a:t>
            </a:r>
            <a:endParaRPr lang="en-IN" sz="1600" b="1" dirty="0"/>
          </a:p>
          <a:p>
            <a:endParaRPr lang="en-US" sz="1800" b="1" dirty="0" smtClean="0"/>
          </a:p>
          <a:p>
            <a:r>
              <a:rPr lang="en-IN" sz="1800" b="1" dirty="0" smtClean="0"/>
              <a:t>parse():</a:t>
            </a:r>
          </a:p>
          <a:p>
            <a:pPr lvl="1"/>
            <a:r>
              <a:rPr lang="en-US" sz="1600" dirty="0" smtClean="0"/>
              <a:t>To </a:t>
            </a:r>
            <a:r>
              <a:rPr lang="en-IN" sz="1600" dirty="0"/>
              <a:t> to parse </a:t>
            </a:r>
            <a:r>
              <a:rPr lang="en-IN" sz="1600" dirty="0" smtClean="0"/>
              <a:t>a XML document</a:t>
            </a:r>
          </a:p>
          <a:p>
            <a:pPr lvl="1"/>
            <a:r>
              <a:rPr lang="en-US" sz="1600" b="1" dirty="0" smtClean="0"/>
              <a:t>Syntax</a:t>
            </a:r>
            <a:r>
              <a:rPr lang="en-US" sz="1600" dirty="0" smtClean="0"/>
              <a:t>:   </a:t>
            </a:r>
            <a:r>
              <a:rPr lang="en-IN" sz="1600" dirty="0"/>
              <a:t>xml.sax.p</a:t>
            </a:r>
            <a:r>
              <a:rPr lang="en-IN" sz="1600" b="1" dirty="0"/>
              <a:t>arse</a:t>
            </a:r>
            <a:r>
              <a:rPr lang="en-IN" sz="1600" dirty="0"/>
              <a:t>( xmlfile, </a:t>
            </a:r>
            <a:r>
              <a:rPr lang="en-IN" sz="1600" dirty="0" err="1"/>
              <a:t>contenthandler</a:t>
            </a:r>
            <a:r>
              <a:rPr lang="en-IN" sz="1600" dirty="0"/>
              <a:t>[, </a:t>
            </a:r>
            <a:r>
              <a:rPr lang="en-IN" sz="1600" dirty="0" err="1"/>
              <a:t>errorhandler</a:t>
            </a:r>
            <a:r>
              <a:rPr lang="en-IN" sz="1600" dirty="0"/>
              <a:t>])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Steps:</a:t>
            </a:r>
          </a:p>
          <a:p>
            <a:r>
              <a:rPr lang="en-IN" sz="1800" dirty="0"/>
              <a:t>Subclass xml.sax.ContentHandler to create our own </a:t>
            </a:r>
            <a:r>
              <a:rPr lang="en-IN" sz="1800" dirty="0" smtClean="0"/>
              <a:t>handler</a:t>
            </a:r>
          </a:p>
          <a:p>
            <a:r>
              <a:rPr lang="en-IN" sz="1800" dirty="0"/>
              <a:t>Override xml.sax.ContentHandler methods - </a:t>
            </a:r>
            <a:r>
              <a:rPr lang="en-IN" sz="1800" dirty="0" smtClean="0"/>
              <a:t>startDocument,endDocument,characters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reate </a:t>
            </a:r>
            <a:r>
              <a:rPr lang="en-US" sz="1800" dirty="0"/>
              <a:t>SAX Parser and Parse XML</a:t>
            </a: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XML Processing Using DOM API :</a:t>
            </a:r>
          </a:p>
          <a:p>
            <a:r>
              <a:rPr lang="en-IN" sz="1800" dirty="0"/>
              <a:t>A DOM implementation presents an XML document as a tree </a:t>
            </a:r>
            <a:r>
              <a:rPr lang="en-IN" sz="1800" dirty="0" smtClean="0"/>
              <a:t>structure</a:t>
            </a:r>
          </a:p>
          <a:p>
            <a:r>
              <a:rPr lang="en-IN" sz="1800" dirty="0"/>
              <a:t>The DOM is extremely useful for random-access applications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DOM XML Parse with </a:t>
            </a:r>
            <a:r>
              <a:rPr lang="en-IN" sz="1800" b="1" dirty="0" err="1"/>
              <a:t>minidom</a:t>
            </a:r>
            <a:r>
              <a:rPr lang="en-US" sz="1800" b="1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objectName</a:t>
            </a:r>
            <a:r>
              <a:rPr lang="en-IN" sz="1800" dirty="0" smtClean="0"/>
              <a:t> = </a:t>
            </a:r>
            <a:r>
              <a:rPr lang="en-IN" sz="1800" dirty="0" err="1"/>
              <a:t>xml.dom.minidom.parse</a:t>
            </a:r>
            <a:r>
              <a:rPr lang="en-IN" sz="1800" dirty="0" smtClean="0"/>
              <a:t>(“xml file name")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JSON Processing  Methods in ‘</a:t>
            </a:r>
            <a:r>
              <a:rPr lang="en-US" sz="1800" b="1" dirty="0" err="1" smtClean="0"/>
              <a:t>json</a:t>
            </a:r>
            <a:r>
              <a:rPr lang="en-US" sz="1800" b="1" dirty="0" smtClean="0"/>
              <a:t>’ module:</a:t>
            </a:r>
          </a:p>
          <a:p>
            <a:r>
              <a:rPr lang="en-IN" sz="1600" dirty="0" err="1"/>
              <a:t>json.loads</a:t>
            </a:r>
            <a:r>
              <a:rPr lang="en-IN" sz="1600" dirty="0"/>
              <a:t>() </a:t>
            </a:r>
            <a:r>
              <a:rPr lang="en-IN" sz="1600" dirty="0" smtClean="0"/>
              <a:t> -  </a:t>
            </a:r>
            <a:r>
              <a:rPr lang="en-IN" sz="1600" dirty="0"/>
              <a:t>Convert from JSON to Python </a:t>
            </a:r>
            <a:r>
              <a:rPr lang="en-IN" sz="1600" dirty="0" smtClean="0"/>
              <a:t>dictionary</a:t>
            </a:r>
          </a:p>
          <a:p>
            <a:r>
              <a:rPr lang="en-IN" sz="1600" dirty="0" err="1"/>
              <a:t>json.dumps</a:t>
            </a:r>
            <a:r>
              <a:rPr lang="en-IN" sz="1600" dirty="0"/>
              <a:t>   -  Convert Python object (e.g.: </a:t>
            </a:r>
            <a:r>
              <a:rPr lang="en-IN" sz="1600" dirty="0" err="1"/>
              <a:t>Dict</a:t>
            </a:r>
            <a:r>
              <a:rPr lang="en-IN" sz="1600" dirty="0"/>
              <a:t>) to a JSON </a:t>
            </a:r>
            <a:r>
              <a:rPr lang="en-IN" sz="1600" dirty="0" smtClean="0"/>
              <a:t>string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 err="1" smtClean="0"/>
              <a:t>json.load</a:t>
            </a:r>
            <a:r>
              <a:rPr lang="en-IN" sz="1600" dirty="0"/>
              <a:t>() -  It reads the string from the file, parses the JSON data and populates as a Python </a:t>
            </a:r>
            <a:r>
              <a:rPr lang="en-IN" sz="1600" dirty="0" err="1" smtClean="0"/>
              <a:t>Dict</a:t>
            </a:r>
            <a:r>
              <a:rPr lang="en-IN" sz="1600" dirty="0" smtClean="0"/>
              <a:t> object.</a:t>
            </a:r>
          </a:p>
          <a:p>
            <a:r>
              <a:rPr lang="en-IN" sz="1600" dirty="0" err="1"/>
              <a:t>json.dump</a:t>
            </a:r>
            <a:r>
              <a:rPr lang="en-IN" sz="1600" dirty="0"/>
              <a:t>()  - To write the JSON (in the form of Python </a:t>
            </a:r>
            <a:r>
              <a:rPr lang="en-IN" sz="1600" dirty="0" err="1"/>
              <a:t>Dict</a:t>
            </a:r>
            <a:r>
              <a:rPr lang="en-IN" sz="1600" dirty="0"/>
              <a:t>) to the </a:t>
            </a:r>
            <a:r>
              <a:rPr lang="en-IN" sz="1600" dirty="0" smtClean="0"/>
              <a:t>output file </a:t>
            </a:r>
            <a:r>
              <a:rPr lang="en-IN" sz="1600" dirty="0"/>
              <a:t>file. It transforms your Python </a:t>
            </a:r>
            <a:r>
              <a:rPr lang="en-IN" sz="1600" dirty="0" err="1"/>
              <a:t>Dict</a:t>
            </a:r>
            <a:r>
              <a:rPr lang="en-IN" sz="1600" dirty="0"/>
              <a:t> </a:t>
            </a:r>
            <a:r>
              <a:rPr lang="en-IN" sz="1600" dirty="0" smtClean="0"/>
              <a:t>object </a:t>
            </a:r>
            <a:r>
              <a:rPr lang="en-IN" sz="1600" dirty="0"/>
              <a:t>into the serialized JSON string.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b="1" dirty="0" smtClean="0"/>
              <a:t>When we convert </a:t>
            </a:r>
            <a:r>
              <a:rPr lang="en-IN" sz="1600" b="1" dirty="0"/>
              <a:t>from Python to JSON, Python objects are converted into the JSON </a:t>
            </a:r>
            <a:r>
              <a:rPr lang="en-IN" sz="1600" b="1" dirty="0" smtClean="0"/>
              <a:t>equivalent:</a:t>
            </a:r>
            <a:endParaRPr lang="en-US" sz="1600" b="1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JSON Processing  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27184"/>
              </p:ext>
            </p:extLst>
          </p:nvPr>
        </p:nvGraphicFramePr>
        <p:xfrm>
          <a:off x="395536" y="3284984"/>
          <a:ext cx="4064000" cy="34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Python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JSON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Object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list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tuple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str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String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int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float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True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true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False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false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None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null</a:t>
                      </a:r>
                    </a:p>
                  </a:txBody>
                  <a:tcPr marL="67137" marR="67137" marT="67137" marB="671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908720"/>
            <a:ext cx="8460432" cy="594942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 err="1" smtClean="0"/>
              <a:t>MongoDB</a:t>
            </a:r>
            <a:r>
              <a:rPr lang="en-IN" sz="1800" dirty="0"/>
              <a:t> </a:t>
            </a:r>
            <a:r>
              <a:rPr lang="en-IN" sz="1800" dirty="0" smtClean="0"/>
              <a:t> is one of the </a:t>
            </a:r>
            <a:r>
              <a:rPr lang="en-IN" sz="1800" dirty="0" err="1" smtClean="0"/>
              <a:t>NoSQL</a:t>
            </a:r>
            <a:r>
              <a:rPr lang="en-IN" sz="1800" dirty="0"/>
              <a:t> </a:t>
            </a:r>
            <a:r>
              <a:rPr lang="en-IN" sz="1800" dirty="0" smtClean="0"/>
              <a:t>database.</a:t>
            </a:r>
            <a:endParaRPr lang="en-IN" sz="1800" dirty="0"/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600" b="1" dirty="0" smtClean="0"/>
              <a:t>Comparing SQL and </a:t>
            </a:r>
            <a:r>
              <a:rPr lang="en-IN" sz="1600" b="1" dirty="0" err="1" smtClean="0"/>
              <a:t>NoSQL</a:t>
            </a:r>
            <a:r>
              <a:rPr lang="en-IN" sz="1600" b="1" dirty="0" smtClean="0"/>
              <a:t> Databases:</a:t>
            </a:r>
            <a:endParaRPr lang="en-IN" sz="1600" b="1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3168352" cy="360040"/>
          </a:xfrm>
        </p:spPr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 Basics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53</a:t>
            </a:fld>
            <a:endParaRPr lang="en-IN"/>
          </a:p>
        </p:txBody>
      </p:sp>
      <p:pic>
        <p:nvPicPr>
          <p:cNvPr id="1026" name="Picture 2" descr="Image result for sql table vs nosql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839"/>
            <a:ext cx="199658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3915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000" b="1" dirty="0" smtClean="0"/>
          </a:p>
          <a:p>
            <a:pPr marL="114300" indent="0">
              <a:buNone/>
            </a:pPr>
            <a:r>
              <a:rPr lang="en-IN" sz="2000" b="1" dirty="0" smtClean="0"/>
              <a:t>Differences </a:t>
            </a:r>
            <a:r>
              <a:rPr lang="en-IN" sz="2000" b="1" dirty="0"/>
              <a:t>between </a:t>
            </a:r>
            <a:r>
              <a:rPr lang="en-IN" sz="2000" b="1" dirty="0" smtClean="0"/>
              <a:t>SQL (Table) and </a:t>
            </a:r>
            <a:r>
              <a:rPr lang="en-IN" sz="2000" b="1" dirty="0" err="1" smtClean="0"/>
              <a:t>NoSQL</a:t>
            </a:r>
            <a:r>
              <a:rPr lang="en-IN" sz="2000" b="1" dirty="0" smtClean="0"/>
              <a:t> (JSON) schema </a:t>
            </a:r>
            <a:r>
              <a:rPr lang="en-IN" sz="2000" b="1" dirty="0"/>
              <a:t>design: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r>
              <a:rPr lang="en-IN" sz="1800" dirty="0" smtClean="0"/>
              <a:t> 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/>
              <a:t>Basics 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54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5" y="2204864"/>
            <a:ext cx="77768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1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 fontScale="70000" lnSpcReduction="20000"/>
          </a:bodyPr>
          <a:lstStyle/>
          <a:p>
            <a:pPr marL="114300" indent="0" fontAlgn="base">
              <a:buNone/>
            </a:pPr>
            <a:r>
              <a:rPr lang="en-IN" sz="2600" b="1" dirty="0" err="1" smtClean="0"/>
              <a:t>MongoDB</a:t>
            </a:r>
            <a:r>
              <a:rPr lang="en-IN" sz="2600" b="1" dirty="0" smtClean="0"/>
              <a:t> Features: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fontAlgn="base"/>
            <a:r>
              <a:rPr lang="en-IN" dirty="0" err="1"/>
              <a:t>MongoDB</a:t>
            </a:r>
            <a:r>
              <a:rPr lang="en-IN" dirty="0"/>
              <a:t> is a NQSQL database.</a:t>
            </a:r>
          </a:p>
          <a:p>
            <a:pPr fontAlgn="base"/>
            <a:r>
              <a:rPr lang="en-IN" dirty="0"/>
              <a:t>It is a document oriented database </a:t>
            </a:r>
          </a:p>
          <a:p>
            <a:pPr fontAlgn="base"/>
            <a:r>
              <a:rPr lang="en-IN" dirty="0" smtClean="0"/>
              <a:t>It </a:t>
            </a:r>
            <a:r>
              <a:rPr lang="en-IN" dirty="0"/>
              <a:t>stores data in </a:t>
            </a:r>
            <a:r>
              <a:rPr lang="en-IN" b="1" dirty="0"/>
              <a:t>collections</a:t>
            </a:r>
            <a:r>
              <a:rPr lang="en-IN" dirty="0"/>
              <a:t> (like </a:t>
            </a:r>
            <a:r>
              <a:rPr lang="en-IN" b="1" dirty="0"/>
              <a:t>Tables</a:t>
            </a:r>
            <a:r>
              <a:rPr lang="en-IN" dirty="0"/>
              <a:t> in a RDBMS)  made out of individual </a:t>
            </a:r>
            <a:r>
              <a:rPr lang="en-IN" b="1" dirty="0"/>
              <a:t>documents</a:t>
            </a:r>
            <a:r>
              <a:rPr lang="en-IN" dirty="0"/>
              <a:t> (like </a:t>
            </a:r>
            <a:r>
              <a:rPr lang="en-IN" b="1" dirty="0"/>
              <a:t>Rows</a:t>
            </a:r>
            <a:r>
              <a:rPr lang="en-IN" dirty="0"/>
              <a:t> in a RDBMS) .</a:t>
            </a:r>
          </a:p>
          <a:p>
            <a:pPr fontAlgn="base"/>
            <a:r>
              <a:rPr lang="en-IN" dirty="0"/>
              <a:t>It uses JSON documents  (called </a:t>
            </a:r>
            <a:r>
              <a:rPr lang="en-IN" b="1" dirty="0"/>
              <a:t>BSON</a:t>
            </a:r>
            <a:r>
              <a:rPr lang="en-IN" dirty="0"/>
              <a:t>) to store data  </a:t>
            </a:r>
          </a:p>
          <a:p>
            <a:pPr fontAlgn="base"/>
            <a:r>
              <a:rPr lang="en-IN" dirty="0"/>
              <a:t>BSON (short for Bin­ary JSON ) is a binary representation of JSON document and built specifically for </a:t>
            </a:r>
            <a:r>
              <a:rPr lang="en-IN" dirty="0" err="1"/>
              <a:t>MongoDB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A </a:t>
            </a:r>
            <a:r>
              <a:rPr lang="en-IN" dirty="0" err="1"/>
              <a:t>MongoDB</a:t>
            </a:r>
            <a:r>
              <a:rPr lang="en-IN" dirty="0"/>
              <a:t>  database is broken up into a series of BSON files on disk, with increasing size up to 2GB</a:t>
            </a:r>
          </a:p>
          <a:p>
            <a:pPr fontAlgn="base"/>
            <a:r>
              <a:rPr lang="en-US" dirty="0"/>
              <a:t>Each  document  (called as Row in RDBMS) in </a:t>
            </a:r>
            <a:r>
              <a:rPr lang="en-IN" dirty="0" err="1"/>
              <a:t>MongoDB</a:t>
            </a:r>
            <a:r>
              <a:rPr lang="en-IN" dirty="0"/>
              <a:t> has unique “‘_id” field</a:t>
            </a:r>
          </a:p>
          <a:p>
            <a:pPr fontAlgn="base"/>
            <a:r>
              <a:rPr lang="en-IN" dirty="0"/>
              <a:t>If an '_id' field is not provided, then </a:t>
            </a:r>
            <a:r>
              <a:rPr lang="en-IN" dirty="0" err="1"/>
              <a:t>MongoDB</a:t>
            </a:r>
            <a:r>
              <a:rPr lang="en-IN" dirty="0"/>
              <a:t> will create an '_id' field and assign a unique _id for each document(s)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r>
              <a:rPr lang="en-US" sz="2100" b="1" dirty="0" err="1"/>
              <a:t>MongoDB</a:t>
            </a:r>
            <a:r>
              <a:rPr lang="en-US" sz="2100" b="1" dirty="0"/>
              <a:t>  Connection URL</a:t>
            </a:r>
            <a:r>
              <a:rPr lang="en-US" sz="2100" dirty="0"/>
              <a:t>:  http://&lt;host&gt;:27017/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r>
              <a:rPr lang="en-IN" sz="2100" b="1" dirty="0"/>
              <a:t>MonoDB Data-Types: </a:t>
            </a:r>
          </a:p>
          <a:p>
            <a:pPr marL="114300" indent="0" fontAlgn="base">
              <a:buNone/>
            </a:pPr>
            <a:r>
              <a:rPr lang="en-IN" sz="2100" dirty="0"/>
              <a:t>String,Integer,Boolean,Double,Min/Max, Keys, Arrays, Object, Null, Symbol, Date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endParaRPr lang="en-IN" sz="2600" b="1" dirty="0"/>
          </a:p>
          <a:p>
            <a:pPr marL="114300" indent="0" fontAlgn="base">
              <a:buNone/>
            </a:pP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/>
              <a:t>Basics 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r>
              <a:rPr lang="en-IN" sz="1800" b="1" dirty="0"/>
              <a:t>Comparing </a:t>
            </a:r>
            <a:r>
              <a:rPr lang="en-IN" sz="1800" b="1" dirty="0" err="1"/>
              <a:t>MongoDB</a:t>
            </a:r>
            <a:r>
              <a:rPr lang="en-IN" sz="1800" b="1" dirty="0"/>
              <a:t> and RDBMS Objects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MongoDB Basics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56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0631"/>
              </p:ext>
            </p:extLst>
          </p:nvPr>
        </p:nvGraphicFramePr>
        <p:xfrm>
          <a:off x="251520" y="1268760"/>
          <a:ext cx="7920880" cy="2590800"/>
        </p:xfrm>
        <a:graphic>
          <a:graphicData uri="http://schemas.openxmlformats.org/drawingml/2006/table">
            <a:tbl>
              <a:tblPr/>
              <a:tblGrid>
                <a:gridCol w="2016224"/>
                <a:gridCol w="5904656"/>
              </a:tblGrid>
              <a:tr h="1192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smtClean="0">
                          <a:effectLst/>
                        </a:rPr>
                        <a:t>          RDBMS (SQL)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 smtClean="0">
                          <a:effectLst/>
                        </a:rPr>
                        <a:t>MongoDB</a:t>
                      </a:r>
                      <a:r>
                        <a:rPr lang="en-IN" sz="1600" b="1" dirty="0" smtClean="0">
                          <a:effectLst/>
                        </a:rPr>
                        <a:t> (NoSQL)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Collection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Tuple/Row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Document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column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Field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 Join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Embedded Documents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 (Default </a:t>
                      </a:r>
                      <a:r>
                        <a:rPr lang="en-IN" sz="1600" dirty="0" smtClean="0">
                          <a:effectLst/>
                        </a:rPr>
                        <a:t>key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b="1" i="1" baseline="0" dirty="0" smtClean="0">
                          <a:effectLst/>
                        </a:rPr>
                        <a:t> </a:t>
                      </a:r>
                      <a:r>
                        <a:rPr lang="en-IN" sz="1600" b="1" i="1" dirty="0" smtClean="0">
                          <a:effectLst/>
                        </a:rPr>
                        <a:t>_id  </a:t>
                      </a:r>
                      <a:r>
                        <a:rPr lang="en-IN" sz="1600" dirty="0">
                          <a:effectLst/>
                        </a:rPr>
                        <a:t>is provided by </a:t>
                      </a:r>
                      <a:r>
                        <a:rPr lang="en-IN" sz="1600" dirty="0" err="1" smtClean="0">
                          <a:effectLst/>
                        </a:rPr>
                        <a:t>MongoDB</a:t>
                      </a:r>
                      <a:r>
                        <a:rPr lang="en-IN" sz="1600" dirty="0" smtClean="0">
                          <a:effectLst/>
                        </a:rPr>
                        <a:t>)</a:t>
                      </a: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PYTHON -   MongoDB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604448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b="1" dirty="0" smtClean="0"/>
              <a:t>Accessing </a:t>
            </a:r>
            <a:r>
              <a:rPr lang="en-IN" sz="1800" b="1" dirty="0" err="1" smtClean="0"/>
              <a:t>MongoDB</a:t>
            </a:r>
            <a:r>
              <a:rPr lang="en-IN" sz="1800" b="1" dirty="0" smtClean="0"/>
              <a:t> With Python:</a:t>
            </a:r>
          </a:p>
          <a:p>
            <a:r>
              <a:rPr lang="en-IN" sz="1600" dirty="0"/>
              <a:t>In this </a:t>
            </a:r>
            <a:r>
              <a:rPr lang="en-IN" sz="1600" dirty="0" smtClean="0"/>
              <a:t>demo we </a:t>
            </a:r>
            <a:r>
              <a:rPr lang="en-IN" sz="1600" dirty="0"/>
              <a:t>will use the </a:t>
            </a:r>
            <a:r>
              <a:rPr lang="en-IN" sz="1600" b="1" dirty="0" err="1"/>
              <a:t>MongoDB</a:t>
            </a:r>
            <a:r>
              <a:rPr lang="en-IN" sz="1600" b="1" dirty="0"/>
              <a:t> driver "</a:t>
            </a:r>
            <a:r>
              <a:rPr lang="en-IN" sz="1600" b="1" dirty="0" smtClean="0"/>
              <a:t>PyMongo“</a:t>
            </a:r>
          </a:p>
          <a:p>
            <a:r>
              <a:rPr lang="en-IN" sz="1600" dirty="0" smtClean="0"/>
              <a:t>We can use </a:t>
            </a:r>
            <a:r>
              <a:rPr lang="en-IN" sz="1600" dirty="0"/>
              <a:t>PIP to install "</a:t>
            </a:r>
            <a:r>
              <a:rPr lang="en-IN" sz="1600" dirty="0" smtClean="0"/>
              <a:t>PyMongo“ driver</a:t>
            </a:r>
            <a:endParaRPr lang="en-IN" sz="1600" b="1" dirty="0"/>
          </a:p>
          <a:p>
            <a:pPr marL="114300" indent="0">
              <a:buNone/>
            </a:pPr>
            <a:r>
              <a:rPr lang="en-US" sz="1600" b="1" dirty="0" smtClean="0"/>
              <a:t>	E.g.:   </a:t>
            </a:r>
            <a:r>
              <a:rPr lang="en-IN" sz="1600" dirty="0" smtClean="0"/>
              <a:t>C:\Python\Python36-32\Scripts&gt; </a:t>
            </a:r>
            <a:r>
              <a:rPr lang="en-IN" sz="1600" b="1" dirty="0" smtClean="0"/>
              <a:t>python </a:t>
            </a:r>
            <a:r>
              <a:rPr lang="en-IN" sz="1600" b="1" dirty="0"/>
              <a:t>-m pip install </a:t>
            </a:r>
            <a:r>
              <a:rPr lang="en-IN" sz="1600" b="1" dirty="0" smtClean="0"/>
              <a:t>pymongo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800" b="1" dirty="0" smtClean="0"/>
              <a:t>Sample Code:</a:t>
            </a:r>
            <a:endParaRPr lang="en-IN" sz="1800" b="1" dirty="0"/>
          </a:p>
          <a:p>
            <a:pPr marL="114300" indent="0">
              <a:buNone/>
            </a:pPr>
            <a:r>
              <a:rPr lang="en-IN" sz="1600" b="1" dirty="0" smtClean="0"/>
              <a:t>try</a:t>
            </a:r>
            <a:r>
              <a:rPr lang="en-IN" sz="1600" b="1" dirty="0"/>
              <a:t>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i="1" dirty="0"/>
              <a:t>     </a:t>
            </a:r>
            <a:r>
              <a:rPr lang="en-IN" sz="1600" i="1" dirty="0" smtClean="0"/>
              <a:t> # Step1: we create </a:t>
            </a:r>
            <a:r>
              <a:rPr lang="en-IN" sz="1600" i="1" dirty="0"/>
              <a:t>a </a:t>
            </a:r>
            <a:r>
              <a:rPr lang="en-IN" sz="1600" i="1" dirty="0" err="1"/>
              <a:t>MongoDB</a:t>
            </a:r>
            <a:r>
              <a:rPr lang="en-IN" sz="1600" i="1" dirty="0"/>
              <a:t> Client</a:t>
            </a:r>
            <a:br>
              <a:rPr lang="en-IN" sz="1600" i="1" dirty="0"/>
            </a:br>
            <a:r>
              <a:rPr lang="en-IN" sz="1600" dirty="0"/>
              <a:t>   </a:t>
            </a:r>
            <a:r>
              <a:rPr lang="en-IN" sz="1600" dirty="0" smtClean="0"/>
              <a:t>   </a:t>
            </a:r>
            <a:r>
              <a:rPr lang="en-IN" sz="1600" b="1" dirty="0"/>
              <a:t>myMongodbClient = pymongo.MongoClient("mongodb://localhost:27017/")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dirty="0" smtClean="0"/>
              <a:t>  </a:t>
            </a:r>
            <a:r>
              <a:rPr lang="en-IN" sz="1600" i="1" dirty="0" smtClean="0"/>
              <a:t># Step2: </a:t>
            </a:r>
            <a:r>
              <a:rPr lang="en-IN" sz="1600" i="1" dirty="0"/>
              <a:t>Create a database </a:t>
            </a:r>
            <a:r>
              <a:rPr lang="en-IN" sz="1600" b="1" i="1" dirty="0" smtClean="0"/>
              <a:t>e.g.</a:t>
            </a:r>
            <a:r>
              <a:rPr lang="en-IN" sz="1600" i="1" dirty="0" smtClean="0"/>
              <a:t>: "</a:t>
            </a:r>
            <a:r>
              <a:rPr lang="en-IN" sz="1600" i="1" dirty="0"/>
              <a:t>mydatabase"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</a:t>
            </a:r>
            <a:r>
              <a:rPr lang="en-IN" sz="1600" b="1" dirty="0" smtClean="0"/>
              <a:t>  myMongodb </a:t>
            </a:r>
            <a:r>
              <a:rPr lang="en-IN" sz="1600" b="1" dirty="0"/>
              <a:t>= myMongodbClient["mydatabase"]</a:t>
            </a:r>
            <a:br>
              <a:rPr lang="en-IN" sz="1600" b="1" dirty="0"/>
            </a:br>
            <a:r>
              <a:rPr lang="en-IN" sz="1600" dirty="0"/>
              <a:t>  </a:t>
            </a:r>
            <a:r>
              <a:rPr lang="en-IN" sz="1600" dirty="0" smtClean="0"/>
              <a:t>    </a:t>
            </a:r>
            <a:r>
              <a:rPr lang="en-IN" sz="1600" i="1" dirty="0"/>
              <a:t># </a:t>
            </a:r>
            <a:r>
              <a:rPr lang="en-IN" sz="1600" i="1" dirty="0" smtClean="0"/>
              <a:t>Step3: </a:t>
            </a:r>
            <a:r>
              <a:rPr lang="en-IN" sz="1600" i="1" dirty="0"/>
              <a:t>Create a collection </a:t>
            </a:r>
            <a:r>
              <a:rPr lang="en-IN" sz="1600" b="1" i="1" dirty="0" err="1" smtClean="0"/>
              <a:t>e.g.</a:t>
            </a:r>
            <a:r>
              <a:rPr lang="en-IN" sz="1600" i="1" dirty="0" err="1" smtClean="0"/>
              <a:t>:"customers</a:t>
            </a:r>
            <a:r>
              <a:rPr lang="en-IN" sz="1600" i="1" dirty="0"/>
              <a:t>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myCollection = myMongodb["customers</a:t>
            </a:r>
            <a:r>
              <a:rPr lang="en-IN" sz="1600" b="1" dirty="0" smtClean="0"/>
              <a:t>"]</a:t>
            </a:r>
          </a:p>
          <a:p>
            <a:pPr marL="114300" indent="0">
              <a:buNone/>
            </a:pPr>
            <a:r>
              <a:rPr lang="en-IN" sz="1600" b="1" dirty="0" smtClean="0"/>
              <a:t>      # </a:t>
            </a:r>
            <a:r>
              <a:rPr lang="en-IN" sz="1600" i="1" dirty="0" smtClean="0"/>
              <a:t>Step3: Create a document </a:t>
            </a:r>
            <a:r>
              <a:rPr lang="en-IN" sz="1600" b="1" i="1" dirty="0" smtClean="0"/>
              <a:t>e.g.</a:t>
            </a:r>
            <a:r>
              <a:rPr lang="en-IN" sz="1600" i="1" dirty="0" smtClean="0"/>
              <a:t>: </a:t>
            </a:r>
            <a:r>
              <a:rPr lang="en-IN" sz="1600" dirty="0" err="1"/>
              <a:t>myDictionary</a:t>
            </a:r>
            <a:r>
              <a:rPr lang="en-IN" sz="1600" b="1" dirty="0"/>
              <a:t> </a:t>
            </a:r>
            <a:r>
              <a:rPr lang="en-IN" sz="1600" b="1" dirty="0" smtClean="0"/>
              <a:t/>
            </a:r>
            <a:br>
              <a:rPr lang="en-IN" sz="1600" b="1" dirty="0" smtClean="0"/>
            </a:br>
            <a:r>
              <a:rPr lang="en-IN" sz="1600" i="1" dirty="0" smtClean="0"/>
              <a:t>      # </a:t>
            </a:r>
            <a:r>
              <a:rPr lang="en-IN" sz="1600" i="1" dirty="0"/>
              <a:t>If </a:t>
            </a:r>
            <a:r>
              <a:rPr lang="en-IN" sz="1600" i="1" dirty="0" smtClean="0"/>
              <a:t>a </a:t>
            </a:r>
            <a:r>
              <a:rPr lang="en-IN" sz="1600" i="1" dirty="0"/>
              <a:t>'_id' field is not provided,then </a:t>
            </a:r>
            <a:r>
              <a:rPr lang="en-IN" sz="1600" i="1" dirty="0" err="1"/>
              <a:t>MongoDB</a:t>
            </a:r>
            <a:r>
              <a:rPr lang="en-IN" sz="1600" i="1" dirty="0"/>
              <a:t> will assign a unique _id for each document(s)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myDictionary = { "_id": 3, "name": "Dinesh3", "address": "Bengaluru3" }</a:t>
            </a:r>
            <a:br>
              <a:rPr lang="en-IN" sz="1600" b="1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1600" dirty="0" smtClean="0"/>
              <a:t>     </a:t>
            </a:r>
            <a:r>
              <a:rPr lang="en-IN" sz="1600" b="1" i="1" dirty="0"/>
              <a:t>#</a:t>
            </a:r>
            <a:r>
              <a:rPr lang="en-IN" sz="1600" i="1" dirty="0"/>
              <a:t> </a:t>
            </a:r>
            <a:r>
              <a:rPr lang="en-IN" sz="1600" i="1" dirty="0" smtClean="0"/>
              <a:t>Step4: Insert the ‘</a:t>
            </a:r>
            <a:r>
              <a:rPr lang="en-IN" sz="1600" dirty="0" err="1"/>
              <a:t>myDictionary</a:t>
            </a:r>
            <a:r>
              <a:rPr lang="en-IN" sz="1600" b="1" dirty="0"/>
              <a:t> </a:t>
            </a:r>
            <a:r>
              <a:rPr lang="en-IN" sz="1600" b="1" dirty="0" smtClean="0"/>
              <a:t>‘ </a:t>
            </a:r>
            <a:r>
              <a:rPr lang="en-IN" sz="1600" i="1" dirty="0" smtClean="0"/>
              <a:t>document </a:t>
            </a:r>
            <a:r>
              <a:rPr lang="en-IN" sz="1600" i="1" dirty="0"/>
              <a:t>into ‘</a:t>
            </a:r>
            <a:r>
              <a:rPr lang="en-IN" sz="1600" i="1" dirty="0" smtClean="0"/>
              <a:t>customers’ collection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</a:t>
            </a:r>
            <a:r>
              <a:rPr lang="en-IN" sz="1600" dirty="0" smtClean="0"/>
              <a:t>    </a:t>
            </a:r>
            <a:r>
              <a:rPr lang="en-IN" sz="1600" b="1" dirty="0"/>
              <a:t>myInsertedId = myCollection.insert_one(myDictionary)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print("unique id: ",myInsertedId.inserted_id)</a:t>
            </a:r>
            <a:br>
              <a:rPr lang="en-IN" sz="1600" b="1" dirty="0"/>
            </a:br>
            <a:r>
              <a:rPr lang="en-IN" sz="1600" dirty="0"/>
              <a:t>   </a:t>
            </a:r>
            <a:r>
              <a:rPr lang="en-IN" sz="1600" dirty="0" smtClean="0"/>
              <a:t>   print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b="1" dirty="0"/>
              <a:t>except pymongo.errors.DuplicateKeyError as dke: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  print</a:t>
            </a:r>
            <a:r>
              <a:rPr lang="en-IN" sz="1600" dirty="0"/>
              <a:t>("ERROR</a:t>
            </a:r>
            <a:r>
              <a:rPr lang="en-IN" sz="1600" dirty="0" smtClean="0"/>
              <a:t>:“, </a:t>
            </a:r>
            <a:r>
              <a:rPr lang="en-IN" sz="1600" dirty="0"/>
              <a:t>dke</a:t>
            </a:r>
            <a:r>
              <a:rPr lang="en-IN" sz="1600" dirty="0" smtClean="0"/>
              <a:t>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api.mongodb.com/python/current/tutorial.html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288032"/>
          </a:xfrm>
        </p:spPr>
        <p:txBody>
          <a:bodyPr/>
          <a:lstStyle/>
          <a:p>
            <a:r>
              <a:rPr lang="en-US" sz="2000" b="1" dirty="0" smtClean="0"/>
              <a:t>                                  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388424" cy="6634011"/>
          </a:xfrm>
        </p:spPr>
        <p:txBody>
          <a:bodyPr/>
          <a:lstStyle/>
          <a:p>
            <a:pPr marL="114300" indent="0">
              <a:buNone/>
            </a:pPr>
            <a:r>
              <a:rPr lang="en-IN" sz="1400" b="1" dirty="0" err="1"/>
              <a:t>MongoDB</a:t>
            </a:r>
            <a:r>
              <a:rPr lang="en-IN" sz="1400" b="1" dirty="0"/>
              <a:t> - Data Modelling</a:t>
            </a:r>
            <a:r>
              <a:rPr lang="en-IN" sz="1400" b="1" dirty="0" smtClean="0"/>
              <a:t>:</a:t>
            </a:r>
            <a:endParaRPr lang="en-IN" sz="1400" b="1" dirty="0"/>
          </a:p>
          <a:p>
            <a:pPr marL="114300" indent="0">
              <a:buNone/>
            </a:pPr>
            <a:r>
              <a:rPr lang="en-IN" sz="1400" b="1" dirty="0"/>
              <a:t>Some considerations while designing Schema in </a:t>
            </a:r>
            <a:r>
              <a:rPr lang="en-IN" sz="1400" b="1" dirty="0" smtClean="0"/>
              <a:t>MongoDB-</a:t>
            </a:r>
            <a:endParaRPr lang="en-IN" sz="1400" b="1" dirty="0"/>
          </a:p>
          <a:p>
            <a:r>
              <a:rPr lang="en-IN" sz="1400" dirty="0"/>
              <a:t>Design schema according to </a:t>
            </a:r>
            <a:r>
              <a:rPr lang="en-IN" sz="1400" dirty="0" smtClean="0"/>
              <a:t>our requirements</a:t>
            </a:r>
            <a:r>
              <a:rPr lang="en-IN" sz="1400" dirty="0"/>
              <a:t>.</a:t>
            </a:r>
          </a:p>
          <a:p>
            <a:r>
              <a:rPr lang="en-IN" sz="1400" dirty="0"/>
              <a:t>We can </a:t>
            </a:r>
            <a:r>
              <a:rPr lang="en-IN" sz="1400" dirty="0" smtClean="0"/>
              <a:t>combine </a:t>
            </a:r>
            <a:r>
              <a:rPr lang="en-IN" sz="1400" dirty="0"/>
              <a:t>objects into one document </a:t>
            </a:r>
            <a:r>
              <a:rPr lang="en-IN" sz="1400" dirty="0" smtClean="0"/>
              <a:t>(we must not </a:t>
            </a:r>
            <a:r>
              <a:rPr lang="en-IN" sz="1400" dirty="0"/>
              <a:t>use joins).</a:t>
            </a:r>
          </a:p>
          <a:p>
            <a:r>
              <a:rPr lang="en-IN" sz="1400" dirty="0"/>
              <a:t>We can </a:t>
            </a:r>
            <a:r>
              <a:rPr lang="en-IN" sz="1400" dirty="0" smtClean="0"/>
              <a:t>duplicate </a:t>
            </a:r>
            <a:r>
              <a:rPr lang="en-IN" sz="1400" dirty="0"/>
              <a:t>the data (but limited) because disk space is cheap as compared to compute time.</a:t>
            </a:r>
          </a:p>
          <a:p>
            <a:r>
              <a:rPr lang="en-IN" sz="1400" dirty="0" smtClean="0"/>
              <a:t>We can do joins </a:t>
            </a:r>
            <a:r>
              <a:rPr lang="en-IN" sz="1400" dirty="0"/>
              <a:t>while </a:t>
            </a:r>
            <a:r>
              <a:rPr lang="en-IN" sz="1400" i="1" dirty="0"/>
              <a:t>write</a:t>
            </a:r>
            <a:r>
              <a:rPr lang="en-IN" sz="1400" dirty="0"/>
              <a:t>, not on </a:t>
            </a:r>
            <a:r>
              <a:rPr lang="en-IN" sz="1400" i="1" dirty="0"/>
              <a:t>read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sz="1400" b="1" dirty="0"/>
              <a:t>Differences between RDBMS and </a:t>
            </a:r>
            <a:r>
              <a:rPr lang="en-IN" sz="1400" b="1" dirty="0" err="1"/>
              <a:t>MongoDB</a:t>
            </a:r>
            <a:r>
              <a:rPr lang="en-IN" sz="1400" b="1" dirty="0"/>
              <a:t> schema design:</a:t>
            </a:r>
          </a:p>
          <a:p>
            <a:pPr marL="114300" indent="0">
              <a:buNone/>
            </a:pPr>
            <a:r>
              <a:rPr lang="en-US" sz="1400" i="1" dirty="0" smtClean="0"/>
              <a:t>For example</a:t>
            </a:r>
            <a:r>
              <a:rPr lang="en-US" sz="1400" i="1" dirty="0"/>
              <a:t>: </a:t>
            </a:r>
            <a:r>
              <a:rPr lang="en-US" sz="1400" dirty="0"/>
              <a:t>Let us consider a </a:t>
            </a:r>
            <a:r>
              <a:rPr lang="en-US" sz="1400" b="1" dirty="0"/>
              <a:t>Blog site </a:t>
            </a:r>
            <a:r>
              <a:rPr lang="en-US" sz="1400" dirty="0"/>
              <a:t>having </a:t>
            </a:r>
            <a:r>
              <a:rPr lang="en-US" sz="1400" b="1" dirty="0"/>
              <a:t>Post, Comment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b="1" dirty="0" smtClean="0"/>
              <a:t>Tag </a:t>
            </a:r>
            <a:r>
              <a:rPr lang="en-US" sz="1400" dirty="0" smtClean="0"/>
              <a:t>features. 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In a </a:t>
            </a:r>
            <a:r>
              <a:rPr lang="en-US" sz="1400" b="1" dirty="0"/>
              <a:t>RDBMS schema</a:t>
            </a:r>
            <a:r>
              <a:rPr lang="en-US" sz="1400" dirty="0"/>
              <a:t>, we will end up having following  </a:t>
            </a:r>
            <a:r>
              <a:rPr lang="en-US" sz="1400" b="1" dirty="0"/>
              <a:t>three tables  </a:t>
            </a:r>
            <a:r>
              <a:rPr lang="en-US" sz="1400" dirty="0"/>
              <a:t>(Post table, Comments table and Tag </a:t>
            </a:r>
            <a:r>
              <a:rPr lang="en-US" sz="1400" dirty="0" smtClean="0"/>
              <a:t>table)</a:t>
            </a:r>
            <a:endParaRPr lang="en-US" sz="1400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60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7488831" cy="260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04448" cy="633670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err="1"/>
              <a:t>MongoDB</a:t>
            </a:r>
            <a:r>
              <a:rPr lang="en-IN" sz="1600" b="1" dirty="0"/>
              <a:t> - Data Modelling</a:t>
            </a:r>
            <a:r>
              <a:rPr lang="en-IN" sz="1600" b="1" dirty="0" smtClean="0"/>
              <a:t>: </a:t>
            </a:r>
            <a:r>
              <a:rPr lang="en-US" sz="1600" b="1" dirty="0" smtClean="0"/>
              <a:t>(</a:t>
            </a:r>
            <a:r>
              <a:rPr lang="en-US" sz="1600" b="1" dirty="0"/>
              <a:t>contd.)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But in </a:t>
            </a:r>
            <a:r>
              <a:rPr lang="en-IN" sz="1600" dirty="0" err="1"/>
              <a:t>MongoDB</a:t>
            </a:r>
            <a:r>
              <a:rPr lang="en-IN" sz="1600" dirty="0"/>
              <a:t> schema design, we can have </a:t>
            </a:r>
            <a:r>
              <a:rPr lang="en-IN" sz="1600" b="1" dirty="0"/>
              <a:t>one collection Post </a:t>
            </a:r>
            <a:r>
              <a:rPr lang="en-IN" sz="1600" dirty="0"/>
              <a:t>and with the following structure −</a:t>
            </a:r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r>
              <a:rPr lang="en-IN" sz="1200" b="1" dirty="0"/>
              <a:t>{</a:t>
            </a:r>
          </a:p>
          <a:p>
            <a:pPr marL="114300" indent="0">
              <a:buNone/>
            </a:pPr>
            <a:r>
              <a:rPr lang="en-IN" sz="1200" b="1" dirty="0"/>
              <a:t>   _id: POST_ID</a:t>
            </a:r>
          </a:p>
          <a:p>
            <a:pPr marL="114300" indent="0">
              <a:buNone/>
            </a:pPr>
            <a:r>
              <a:rPr lang="en-IN" sz="1200" dirty="0"/>
              <a:t>   title: TITLE_OF_POST, </a:t>
            </a:r>
          </a:p>
          <a:p>
            <a:pPr marL="114300" indent="0">
              <a:buNone/>
            </a:pPr>
            <a:r>
              <a:rPr lang="en-IN" sz="1200" dirty="0"/>
              <a:t>   description: POST_DESCRIPTION,</a:t>
            </a:r>
          </a:p>
          <a:p>
            <a:pPr marL="114300" indent="0">
              <a:buNone/>
            </a:pPr>
            <a:r>
              <a:rPr lang="en-IN" sz="1200" dirty="0"/>
              <a:t>   by: POST_BY,</a:t>
            </a:r>
          </a:p>
          <a:p>
            <a:pPr marL="114300" indent="0">
              <a:buNone/>
            </a:pPr>
            <a:r>
              <a:rPr lang="en-IN" sz="1200" dirty="0"/>
              <a:t>   url: URL_OF_POST,</a:t>
            </a:r>
          </a:p>
          <a:p>
            <a:pPr marL="114300" indent="0">
              <a:buNone/>
            </a:pPr>
            <a:r>
              <a:rPr lang="en-IN" sz="1200" b="1" dirty="0"/>
              <a:t>   tags: [TAG1, TAG2, TAG3],</a:t>
            </a:r>
          </a:p>
          <a:p>
            <a:pPr marL="114300" indent="0">
              <a:buNone/>
            </a:pPr>
            <a:r>
              <a:rPr lang="en-IN" sz="1200" dirty="0"/>
              <a:t>   likes: TOTAL_LIKES, </a:t>
            </a:r>
          </a:p>
          <a:p>
            <a:pPr marL="114300" indent="0">
              <a:buNone/>
            </a:pPr>
            <a:r>
              <a:rPr lang="en-IN" sz="1200" dirty="0"/>
              <a:t>   </a:t>
            </a:r>
            <a:r>
              <a:rPr lang="en-IN" sz="1200" b="1" dirty="0"/>
              <a:t>comments</a:t>
            </a:r>
            <a:r>
              <a:rPr lang="en-IN" sz="1200" dirty="0"/>
              <a:t>: [	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 </a:t>
            </a:r>
          </a:p>
          <a:p>
            <a:pPr marL="114300" indent="0">
              <a:buNone/>
            </a:pPr>
            <a:r>
              <a:rPr lang="en-IN" sz="1200" dirty="0"/>
              <a:t>      },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</a:t>
            </a:r>
          </a:p>
          <a:p>
            <a:pPr marL="114300" indent="0">
              <a:buNone/>
            </a:pPr>
            <a:r>
              <a:rPr lang="en-IN" sz="1200" dirty="0"/>
              <a:t>      }</a:t>
            </a:r>
          </a:p>
          <a:p>
            <a:pPr marL="114300" indent="0">
              <a:buNone/>
            </a:pPr>
            <a:r>
              <a:rPr lang="en-IN" sz="1200" dirty="0"/>
              <a:t>   ]</a:t>
            </a:r>
          </a:p>
          <a:p>
            <a:pPr marL="114300" indent="0">
              <a:buNone/>
            </a:pPr>
            <a:r>
              <a:rPr lang="en-IN" sz="1200" b="1" dirty="0"/>
              <a:t>}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620000" cy="432048"/>
          </a:xfrm>
        </p:spPr>
        <p:txBody>
          <a:bodyPr/>
          <a:lstStyle/>
          <a:p>
            <a:r>
              <a:rPr lang="en-US" sz="1800" b="1" dirty="0" smtClean="0"/>
              <a:t>ACID  (for SQL database) </a:t>
            </a:r>
            <a:r>
              <a:rPr lang="en-US" sz="1800" b="1" dirty="0" err="1" smtClean="0"/>
              <a:t>vs</a:t>
            </a:r>
            <a:r>
              <a:rPr lang="en-US" sz="1800" b="1" dirty="0" smtClean="0"/>
              <a:t> CAP </a:t>
            </a:r>
            <a:r>
              <a:rPr lang="en-US" sz="1800" b="1" dirty="0"/>
              <a:t>(for </a:t>
            </a:r>
            <a:r>
              <a:rPr lang="en-US" sz="1800" b="1" dirty="0" err="1" smtClean="0"/>
              <a:t>NoSQL</a:t>
            </a:r>
            <a:r>
              <a:rPr lang="en-US" sz="1800" b="1" dirty="0" smtClean="0"/>
              <a:t> </a:t>
            </a:r>
            <a:r>
              <a:rPr lang="en-US" sz="1800" b="1" dirty="0"/>
              <a:t>database) 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992888" cy="5780112"/>
          </a:xfrm>
        </p:spPr>
        <p:txBody>
          <a:bodyPr/>
          <a:lstStyle/>
          <a:p>
            <a:pPr marL="114300" indent="0" fontAlgn="base">
              <a:buNone/>
            </a:pPr>
            <a:r>
              <a:rPr lang="en-IN" sz="1600" b="1" dirty="0"/>
              <a:t>CAP</a:t>
            </a:r>
            <a:r>
              <a:rPr lang="en-IN" sz="1600" dirty="0"/>
              <a:t> is basically a continuum along which BASE and ACID are on opposite ends.</a:t>
            </a:r>
          </a:p>
          <a:p>
            <a:pPr fontAlgn="base"/>
            <a:r>
              <a:rPr lang="en-IN" sz="1600" b="1" dirty="0"/>
              <a:t>CAP</a:t>
            </a:r>
            <a:r>
              <a:rPr lang="en-IN" sz="1600" dirty="0"/>
              <a:t> is </a:t>
            </a:r>
            <a:r>
              <a:rPr lang="en-IN" sz="1600" b="1" dirty="0"/>
              <a:t>C</a:t>
            </a:r>
            <a:r>
              <a:rPr lang="en-IN" sz="1600" dirty="0"/>
              <a:t>onsistency, </a:t>
            </a:r>
            <a:r>
              <a:rPr lang="en-IN" sz="1600" b="1" dirty="0"/>
              <a:t>A</a:t>
            </a:r>
            <a:r>
              <a:rPr lang="en-IN" sz="1600" dirty="0"/>
              <a:t>vailability, and </a:t>
            </a:r>
            <a:r>
              <a:rPr lang="en-IN" sz="1600" b="1" dirty="0"/>
              <a:t>P</a:t>
            </a:r>
            <a:r>
              <a:rPr lang="en-IN" sz="1600" dirty="0"/>
              <a:t>artition tolerance. Basically you can pick 2 of those but you can't do all 3.</a:t>
            </a:r>
          </a:p>
          <a:p>
            <a:pPr fontAlgn="base"/>
            <a:r>
              <a:rPr lang="en-IN" sz="1600" b="1" dirty="0"/>
              <a:t>ACID</a:t>
            </a:r>
            <a:r>
              <a:rPr lang="en-IN" sz="1600" dirty="0"/>
              <a:t> focuses on </a:t>
            </a:r>
            <a:r>
              <a:rPr lang="en-IN" sz="1600" b="1" dirty="0" smtClean="0"/>
              <a:t>A</a:t>
            </a:r>
            <a:r>
              <a:rPr lang="en-IN" sz="1600" dirty="0" smtClean="0"/>
              <a:t>vailability ,</a:t>
            </a:r>
            <a:r>
              <a:rPr lang="en-IN" sz="1600" b="1" dirty="0" smtClean="0"/>
              <a:t>C</a:t>
            </a:r>
            <a:r>
              <a:rPr lang="en-IN" sz="1600" dirty="0" smtClean="0"/>
              <a:t>onsistency ,</a:t>
            </a:r>
            <a:r>
              <a:rPr lang="en-IN" sz="1600" b="1" dirty="0" smtClean="0"/>
              <a:t>I</a:t>
            </a:r>
            <a:r>
              <a:rPr lang="en-IN" sz="1600" dirty="0" smtClean="0"/>
              <a:t>solation and </a:t>
            </a:r>
            <a:r>
              <a:rPr lang="en-IN" sz="1600" b="1" dirty="0" smtClean="0"/>
              <a:t>D</a:t>
            </a:r>
            <a:r>
              <a:rPr lang="en-IN" sz="1600" dirty="0" smtClean="0"/>
              <a:t>urability.</a:t>
            </a:r>
            <a:endParaRPr lang="en-IN" sz="1600" dirty="0"/>
          </a:p>
          <a:p>
            <a:pPr fontAlgn="base"/>
            <a:r>
              <a:rPr lang="en-IN" sz="1600" b="1" dirty="0"/>
              <a:t>BASE</a:t>
            </a:r>
            <a:r>
              <a:rPr lang="en-IN" sz="1600" dirty="0"/>
              <a:t> </a:t>
            </a:r>
            <a:r>
              <a:rPr lang="en-IN" sz="1600" dirty="0"/>
              <a:t> (</a:t>
            </a:r>
            <a:r>
              <a:rPr lang="en-IN" sz="1600" b="1" dirty="0"/>
              <a:t>B</a:t>
            </a:r>
            <a:r>
              <a:rPr lang="en-IN" sz="1600" dirty="0"/>
              <a:t>asic </a:t>
            </a:r>
            <a:r>
              <a:rPr lang="en-IN" sz="1600" b="1" dirty="0" smtClean="0"/>
              <a:t>A</a:t>
            </a:r>
            <a:r>
              <a:rPr lang="en-IN" sz="1600" dirty="0" smtClean="0"/>
              <a:t>vailability, </a:t>
            </a:r>
            <a:r>
              <a:rPr lang="en-IN" sz="1600" b="1" dirty="0" smtClean="0"/>
              <a:t>S</a:t>
            </a:r>
            <a:r>
              <a:rPr lang="en-IN" sz="1600" dirty="0" smtClean="0"/>
              <a:t>oft-state ,</a:t>
            </a:r>
            <a:r>
              <a:rPr lang="en-IN" sz="1600" b="1" dirty="0" smtClean="0"/>
              <a:t>E</a:t>
            </a:r>
            <a:r>
              <a:rPr lang="en-IN" sz="1600" dirty="0" smtClean="0"/>
              <a:t>ventual consistency) focuses </a:t>
            </a:r>
            <a:r>
              <a:rPr lang="en-IN" sz="1600" dirty="0"/>
              <a:t>on Partition tolerance and availability and throws consistency out the window.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3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JVM vs. </a:t>
            </a:r>
            <a:r>
              <a:rPr lang="en-US" sz="2400" b="1" dirty="0"/>
              <a:t>C</a:t>
            </a:r>
            <a:r>
              <a:rPr lang="en-US" sz="2400" b="1" dirty="0" smtClean="0"/>
              <a:t>LR vs.  PVM (Python Virtual Machine)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70567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JVM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6438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PVM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7" y="23395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CLR</a:t>
            </a:r>
            <a:endParaRPr lang="en-IN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2" y="2852936"/>
            <a:ext cx="6076169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</a:t>
            </a:r>
            <a:r>
              <a:rPr lang="en-IN" dirty="0" err="1" smtClean="0"/>
              <a:t>helo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2683</TotalTime>
  <Words>3607</Words>
  <Application>Microsoft Office PowerPoint</Application>
  <PresentationFormat>On-screen Show (4:3)</PresentationFormat>
  <Paragraphs>1102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Adjacency</vt:lpstr>
      <vt:lpstr>         Python 3.0 </vt:lpstr>
      <vt:lpstr>Python Introduction</vt:lpstr>
      <vt:lpstr>Python Introduction (contd.)</vt:lpstr>
      <vt:lpstr>    Contents</vt:lpstr>
      <vt:lpstr> Python Environment Setup</vt:lpstr>
      <vt:lpstr>Python Introduction (contd.)</vt:lpstr>
      <vt:lpstr>JVM vs. CLR vs.  PVM (Python Virtual Machine)</vt:lpstr>
      <vt:lpstr>  Python  vs  Java Syntax </vt:lpstr>
      <vt:lpstr>  Python  vs  Java Syntax (contd.) 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  <vt:lpstr>Python – Date And Time</vt:lpstr>
      <vt:lpstr>                  Python – Files I/O Methods</vt:lpstr>
      <vt:lpstr>                       Python – Files I/O Methods (Contd.)</vt:lpstr>
      <vt:lpstr>                      Python – Files I/O Methods (Contd.)</vt:lpstr>
      <vt:lpstr>                      Python – XML Processing</vt:lpstr>
      <vt:lpstr>                      Python – XML Processing (Contd.)</vt:lpstr>
      <vt:lpstr>                      Python – XML Processing (Contd.)</vt:lpstr>
      <vt:lpstr>                      Python – XML Processing (Contd.)</vt:lpstr>
      <vt:lpstr>                      Python – JSON Processing  </vt:lpstr>
      <vt:lpstr> MongoDB  Basics</vt:lpstr>
      <vt:lpstr>    MongoDB Basics  (contd.)</vt:lpstr>
      <vt:lpstr>    MongoDB Basics  (contd.)</vt:lpstr>
      <vt:lpstr> MongoDB Basics (contd.)</vt:lpstr>
      <vt:lpstr>                       PYTHON -   MongoDB  </vt:lpstr>
      <vt:lpstr> </vt:lpstr>
      <vt:lpstr> </vt:lpstr>
      <vt:lpstr>                                    </vt:lpstr>
      <vt:lpstr> </vt:lpstr>
      <vt:lpstr>ACID  (for SQL database) vs CAP (for NoSQL database)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372</cp:revision>
  <dcterms:created xsi:type="dcterms:W3CDTF">2018-09-15T15:55:49Z</dcterms:created>
  <dcterms:modified xsi:type="dcterms:W3CDTF">2018-12-19T18:00:13Z</dcterms:modified>
</cp:coreProperties>
</file>