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6"/>
  </p:notesMasterIdLst>
  <p:sldIdLst>
    <p:sldId id="256" r:id="rId2"/>
    <p:sldId id="257" r:id="rId3"/>
    <p:sldId id="289" r:id="rId4"/>
    <p:sldId id="268" r:id="rId5"/>
    <p:sldId id="276" r:id="rId6"/>
    <p:sldId id="287" r:id="rId7"/>
    <p:sldId id="299" r:id="rId8"/>
    <p:sldId id="300" r:id="rId9"/>
    <p:sldId id="286" r:id="rId10"/>
    <p:sldId id="258" r:id="rId11"/>
    <p:sldId id="269" r:id="rId12"/>
    <p:sldId id="259" r:id="rId13"/>
    <p:sldId id="261" r:id="rId14"/>
    <p:sldId id="271" r:id="rId15"/>
    <p:sldId id="272" r:id="rId16"/>
    <p:sldId id="273" r:id="rId17"/>
    <p:sldId id="274" r:id="rId18"/>
    <p:sldId id="275" r:id="rId19"/>
    <p:sldId id="262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3" r:id="rId30"/>
    <p:sldId id="291" r:id="rId31"/>
    <p:sldId id="292" r:id="rId32"/>
    <p:sldId id="293" r:id="rId33"/>
    <p:sldId id="296" r:id="rId34"/>
    <p:sldId id="294" r:id="rId35"/>
    <p:sldId id="295" r:id="rId36"/>
    <p:sldId id="264" r:id="rId37"/>
    <p:sldId id="265" r:id="rId38"/>
    <p:sldId id="297" r:id="rId39"/>
    <p:sldId id="298" r:id="rId40"/>
    <p:sldId id="266" r:id="rId41"/>
    <p:sldId id="301" r:id="rId42"/>
    <p:sldId id="302" r:id="rId43"/>
    <p:sldId id="304" r:id="rId44"/>
    <p:sldId id="30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23-09-2018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23-09-2018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23-09-2018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23-09-2018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23-09-2018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23-09-2018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23-09-2018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23-09-2018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</a:t>
            </a:r>
            <a:r>
              <a:rPr lang="en-IN" dirty="0"/>
              <a:t>3.0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284984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596210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Naming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fontAlgn="base"/>
            <a:r>
              <a:rPr lang="en-IN" b="1" dirty="0" err="1"/>
              <a:t>joined_lower</a:t>
            </a:r>
            <a:r>
              <a:rPr lang="en-IN" b="1" dirty="0"/>
              <a:t> </a:t>
            </a:r>
            <a:r>
              <a:rPr lang="en-IN" dirty="0"/>
              <a:t> for functions, methods, attributes, </a:t>
            </a:r>
            <a:r>
              <a:rPr lang="en-IN" dirty="0" smtClean="0"/>
              <a:t>variables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joined_lower</a:t>
            </a:r>
            <a:r>
              <a:rPr lang="en-IN" dirty="0"/>
              <a:t> or ALL_CAPS for </a:t>
            </a:r>
            <a:r>
              <a:rPr lang="en-IN" dirty="0" smtClean="0"/>
              <a:t>constants</a:t>
            </a:r>
          </a:p>
          <a:p>
            <a:pPr marL="0" indent="0" fontAlgn="base">
              <a:buNone/>
            </a:pPr>
            <a:r>
              <a:rPr lang="en-IN" dirty="0" smtClean="0"/>
              <a:t>	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smtClean="0"/>
              <a:t>Caps</a:t>
            </a:r>
            <a:r>
              <a:rPr lang="en-IN" dirty="0"/>
              <a:t> for </a:t>
            </a:r>
            <a:r>
              <a:rPr lang="en-IN" dirty="0" smtClean="0"/>
              <a:t>classes 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</a:t>
            </a:r>
            <a:r>
              <a:rPr lang="en-IN" dirty="0" err="1" smtClean="0"/>
              <a:t>Emp</a:t>
            </a:r>
            <a:endParaRPr lang="en-IN" dirty="0" smtClean="0"/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camelCase</a:t>
            </a:r>
            <a:r>
              <a:rPr lang="en-IN" dirty="0"/>
              <a:t> only to conform to pre-existing conventions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Python Variables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Creating variables: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a</a:t>
            </a:r>
            <a:r>
              <a:rPr lang="en-IN" sz="1600" b="1" dirty="0" smtClean="0"/>
              <a:t> = 10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 = 20.1</a:t>
            </a:r>
          </a:p>
          <a:p>
            <a:pPr marL="0" indent="0">
              <a:buNone/>
            </a:pPr>
            <a:r>
              <a:rPr lang="en-US" sz="1600" b="1" dirty="0" smtClean="0"/>
              <a:t>e = ‘hello’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800" b="1" dirty="0" smtClean="0"/>
              <a:t>Assignments can be done on more than one variable simultaneously:</a:t>
            </a:r>
          </a:p>
          <a:p>
            <a:pPr marL="0" indent="0">
              <a:buNone/>
            </a:pPr>
            <a:r>
              <a:rPr lang="en-IN" sz="1600" b="1" dirty="0" smtClean="0"/>
              <a:t>e.g.</a:t>
            </a:r>
          </a:p>
          <a:p>
            <a:pPr marL="0" indent="0">
              <a:buNone/>
            </a:pPr>
            <a:r>
              <a:rPr lang="en-IN" sz="1600" b="1" dirty="0" smtClean="0"/>
              <a:t>a, b = 10, 20</a:t>
            </a:r>
          </a:p>
          <a:p>
            <a:pPr marL="0" indent="0">
              <a:buNone/>
            </a:pPr>
            <a:r>
              <a:rPr lang="en-IN" sz="1600" b="1" dirty="0" smtClean="0"/>
              <a:t>print(a + b)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 smtClean="0"/>
              <a:t>There are three numeric types in Python:</a:t>
            </a:r>
          </a:p>
          <a:p>
            <a:pPr marL="0" indent="0">
              <a:buNone/>
            </a:pPr>
            <a:r>
              <a:rPr lang="en-IN" sz="1600" b="1" dirty="0" err="1" smtClean="0"/>
              <a:t>int</a:t>
            </a:r>
            <a:r>
              <a:rPr lang="en-IN" sz="1600" b="1" dirty="0" smtClean="0"/>
              <a:t>      	e.g.: x = 15</a:t>
            </a:r>
          </a:p>
          <a:p>
            <a:pPr marL="0" indent="0">
              <a:buNone/>
            </a:pPr>
            <a:r>
              <a:rPr lang="en-IN" sz="1600" b="1" dirty="0" smtClean="0"/>
              <a:t>float    	e.g.: x = 15.2</a:t>
            </a:r>
          </a:p>
          <a:p>
            <a:pPr marL="0" indent="0">
              <a:buNone/>
            </a:pPr>
            <a:r>
              <a:rPr lang="en-IN" sz="1600" b="1" dirty="0" smtClean="0"/>
              <a:t>complex     e.g.: x = 17j   ( with a "j" as the imaginary part)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2000" b="1" dirty="0" smtClean="0"/>
              <a:t>Integer</a:t>
            </a:r>
            <a:r>
              <a:rPr lang="en-IN" sz="2000" dirty="0" smtClean="0"/>
              <a:t> can be positive or negative and of unlimited length.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2000" b="1" dirty="0" smtClean="0"/>
              <a:t>Complex</a:t>
            </a:r>
            <a:r>
              <a:rPr lang="en-IN" sz="2000" dirty="0" smtClean="0"/>
              <a:t> numbers are written with a "j" as the imaginary part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3200" dirty="0" smtClean="0"/>
              <a:t>Python </a:t>
            </a:r>
            <a:r>
              <a:rPr lang="en-US" sz="3200" dirty="0"/>
              <a:t>- </a:t>
            </a:r>
            <a:r>
              <a:rPr lang="en-US" sz="3200" dirty="0" smtClean="0"/>
              <a:t>Casting </a:t>
            </a:r>
            <a:r>
              <a:rPr lang="en-US" sz="3200" dirty="0"/>
              <a:t>Variable Type</a:t>
            </a:r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9552" y="908720"/>
            <a:ext cx="7931224" cy="1656184"/>
          </a:xfrm>
        </p:spPr>
        <p:txBody>
          <a:bodyPr>
            <a:normAutofit/>
          </a:bodyPr>
          <a:lstStyle/>
          <a:p>
            <a:pPr algn="l"/>
            <a:r>
              <a:rPr lang="en-IN" b="0" dirty="0"/>
              <a:t>Python is an OO language, and as such it uses classes to define data types including its primitive </a:t>
            </a:r>
            <a:r>
              <a:rPr lang="en-IN" b="0" dirty="0" smtClean="0"/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err="1" smtClean="0"/>
              <a:t>int</a:t>
            </a:r>
            <a:r>
              <a:rPr lang="en-IN" dirty="0"/>
              <a:t>() , float(), </a:t>
            </a:r>
            <a:r>
              <a:rPr lang="en-IN" dirty="0" err="1"/>
              <a:t>str</a:t>
            </a:r>
            <a:r>
              <a:rPr lang="en-IN" dirty="0"/>
              <a:t>()</a:t>
            </a:r>
          </a:p>
          <a:p>
            <a:endParaRPr lang="en-IN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9552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Integer </a:t>
            </a:r>
            <a:r>
              <a:rPr lang="en-IN" dirty="0"/>
              <a:t>examples:</a:t>
            </a:r>
          </a:p>
          <a:p>
            <a:pPr marL="400050" lvl="1" indent="0">
              <a:buNone/>
            </a:pPr>
            <a:r>
              <a:rPr lang="en-IN" dirty="0"/>
              <a:t>x = </a:t>
            </a:r>
            <a:r>
              <a:rPr lang="en-IN" dirty="0" err="1"/>
              <a:t>int</a:t>
            </a:r>
            <a:r>
              <a:rPr lang="en-IN" dirty="0"/>
              <a:t>(11) </a:t>
            </a:r>
            <a:r>
              <a:rPr lang="en-IN" dirty="0" smtClean="0"/>
              <a:t>           </a:t>
            </a:r>
            <a:r>
              <a:rPr lang="en-IN" sz="1600" i="1" dirty="0" smtClean="0"/>
              <a:t>Output: </a:t>
            </a:r>
            <a:r>
              <a:rPr lang="en-IN" sz="1600" i="1" dirty="0"/>
              <a:t>11</a:t>
            </a:r>
          </a:p>
          <a:p>
            <a:pPr marL="400050" lvl="1" indent="0">
              <a:buNone/>
            </a:pPr>
            <a:r>
              <a:rPr lang="en-IN" dirty="0"/>
              <a:t>y = </a:t>
            </a:r>
            <a:r>
              <a:rPr lang="en-IN" dirty="0" err="1"/>
              <a:t>int</a:t>
            </a:r>
            <a:r>
              <a:rPr lang="en-IN" dirty="0"/>
              <a:t>(24.8</a:t>
            </a:r>
            <a:r>
              <a:rPr lang="en-IN" dirty="0" smtClean="0"/>
              <a:t>)         </a:t>
            </a:r>
            <a:r>
              <a:rPr lang="en-IN" sz="1600" i="1" dirty="0"/>
              <a:t>Output 24</a:t>
            </a:r>
          </a:p>
          <a:p>
            <a:pPr marL="400050" lvl="1" indent="0">
              <a:buNone/>
            </a:pPr>
            <a:r>
              <a:rPr lang="en-IN" dirty="0"/>
              <a:t>z = </a:t>
            </a:r>
            <a:r>
              <a:rPr lang="en-IN" dirty="0" err="1"/>
              <a:t>int</a:t>
            </a:r>
            <a:r>
              <a:rPr lang="en-IN" dirty="0"/>
              <a:t>("2") </a:t>
            </a:r>
            <a:r>
              <a:rPr lang="en-IN" dirty="0" smtClean="0"/>
              <a:t>          </a:t>
            </a:r>
            <a:r>
              <a:rPr lang="en-IN" sz="1600" i="1" dirty="0"/>
              <a:t>Output z 2</a:t>
            </a:r>
          </a:p>
          <a:p>
            <a:endParaRPr lang="en-IN" dirty="0" smtClean="0"/>
          </a:p>
          <a:p>
            <a:pPr marL="400050" lvl="1" indent="0">
              <a:buNone/>
            </a:pPr>
            <a:endParaRPr lang="en-IN" sz="1600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88024" y="2636912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Float Example:</a:t>
            </a:r>
          </a:p>
          <a:p>
            <a:pPr marL="400050" lvl="1" indent="0">
              <a:buNone/>
            </a:pPr>
            <a:r>
              <a:rPr lang="en-IN" dirty="0"/>
              <a:t>x = float(15)          </a:t>
            </a:r>
            <a:r>
              <a:rPr lang="en-IN" sz="1600" i="1" dirty="0"/>
              <a:t>Output 15.0</a:t>
            </a:r>
          </a:p>
          <a:p>
            <a:pPr marL="400050" lvl="1" indent="0">
              <a:buNone/>
            </a:pPr>
            <a:r>
              <a:rPr lang="en-IN" dirty="0"/>
              <a:t>y = float(21.8)       </a:t>
            </a:r>
            <a:r>
              <a:rPr lang="en-IN" sz="1600" i="1" dirty="0"/>
              <a:t>Output 21.8</a:t>
            </a:r>
          </a:p>
          <a:p>
            <a:pPr marL="400050" lvl="1" indent="0">
              <a:buNone/>
            </a:pPr>
            <a:r>
              <a:rPr lang="en-IN" dirty="0"/>
              <a:t>z = float("5")         </a:t>
            </a:r>
            <a:r>
              <a:rPr lang="en-IN" sz="1600" i="1" dirty="0"/>
              <a:t>Output 5</a:t>
            </a:r>
          </a:p>
          <a:p>
            <a:pPr marL="400050" lvl="1" indent="0">
              <a:buNone/>
            </a:pPr>
            <a:r>
              <a:rPr lang="en-IN" dirty="0"/>
              <a:t>w = float("1.2")     </a:t>
            </a:r>
            <a:r>
              <a:rPr lang="en-IN" sz="1600" i="1" dirty="0"/>
              <a:t>Output 1.2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IN" dirty="0"/>
              <a:t>String Example:</a:t>
            </a:r>
          </a:p>
          <a:p>
            <a:pPr marL="400050" lvl="1" indent="0">
              <a:buNone/>
            </a:pPr>
            <a:r>
              <a:rPr lang="en-IN" dirty="0"/>
              <a:t>x = </a:t>
            </a:r>
            <a:r>
              <a:rPr lang="en-IN" dirty="0" err="1"/>
              <a:t>str</a:t>
            </a:r>
            <a:r>
              <a:rPr lang="en-IN" dirty="0"/>
              <a:t>("a1")       </a:t>
            </a:r>
            <a:r>
              <a:rPr lang="en-IN" sz="1600" i="1" dirty="0" smtClean="0"/>
              <a:t>Outp</a:t>
            </a:r>
            <a:r>
              <a:rPr lang="en-IN" dirty="0" smtClean="0"/>
              <a:t>ut  ‘a1</a:t>
            </a:r>
            <a:r>
              <a:rPr lang="en-IN" dirty="0"/>
              <a:t>'</a:t>
            </a:r>
          </a:p>
          <a:p>
            <a:pPr marL="400050" lvl="1" indent="0">
              <a:buNone/>
            </a:pPr>
            <a:r>
              <a:rPr lang="en-IN" dirty="0"/>
              <a:t>y = </a:t>
            </a:r>
            <a:r>
              <a:rPr lang="en-IN" dirty="0" err="1"/>
              <a:t>str</a:t>
            </a:r>
            <a:r>
              <a:rPr lang="en-IN" dirty="0"/>
              <a:t>(21)           </a:t>
            </a:r>
            <a:r>
              <a:rPr lang="en-IN" sz="1600" i="1" dirty="0"/>
              <a:t>Output </a:t>
            </a:r>
            <a:r>
              <a:rPr lang="en-IN" sz="1600" i="1" dirty="0" smtClean="0"/>
              <a:t> '21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r>
              <a:rPr lang="en-IN" dirty="0"/>
              <a:t>z = </a:t>
            </a:r>
            <a:r>
              <a:rPr lang="en-IN" dirty="0" err="1"/>
              <a:t>str</a:t>
            </a:r>
            <a:r>
              <a:rPr lang="en-IN" dirty="0"/>
              <a:t>(22.0)        </a:t>
            </a:r>
            <a:r>
              <a:rPr lang="en-IN" sz="1600" i="1" dirty="0"/>
              <a:t>Output </a:t>
            </a:r>
            <a:r>
              <a:rPr lang="en-IN" sz="1600" i="1" dirty="0" smtClean="0"/>
              <a:t> ‘22.0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Identity operators</a:t>
            </a:r>
          </a:p>
          <a:p>
            <a:r>
              <a:rPr lang="en-IN" dirty="0"/>
              <a:t>Membership operators</a:t>
            </a:r>
          </a:p>
          <a:p>
            <a:r>
              <a:rPr lang="en-IN" dirty="0"/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Arithmetic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Example</a:t>
            </a:r>
            <a:r>
              <a:rPr lang="en-IN" dirty="0"/>
              <a:t>	 </a:t>
            </a:r>
          </a:p>
          <a:p>
            <a:pPr marL="0" indent="0">
              <a:buNone/>
            </a:pPr>
            <a:r>
              <a:rPr lang="en-IN" dirty="0"/>
              <a:t>+		Addition	</a:t>
            </a:r>
            <a:r>
              <a:rPr lang="en-IN" dirty="0" smtClean="0"/>
              <a:t>	x </a:t>
            </a:r>
            <a:r>
              <a:rPr lang="en-IN" dirty="0"/>
              <a:t>+ y	</a:t>
            </a:r>
          </a:p>
          <a:p>
            <a:pPr marL="0" indent="0">
              <a:buNone/>
            </a:pPr>
            <a:r>
              <a:rPr lang="en-IN" dirty="0"/>
              <a:t>-		Subtraction	</a:t>
            </a:r>
            <a:r>
              <a:rPr lang="en-IN" dirty="0" smtClean="0"/>
              <a:t>	x </a:t>
            </a:r>
            <a:r>
              <a:rPr lang="en-IN" dirty="0"/>
              <a:t>- y	</a:t>
            </a:r>
          </a:p>
          <a:p>
            <a:pPr marL="0" indent="0">
              <a:buNone/>
            </a:pPr>
            <a:r>
              <a:rPr lang="en-IN" dirty="0"/>
              <a:t>*		Multiplication	</a:t>
            </a:r>
            <a:r>
              <a:rPr lang="en-IN" dirty="0" smtClean="0"/>
              <a:t>	x </a:t>
            </a:r>
            <a:r>
              <a:rPr lang="en-IN" dirty="0"/>
              <a:t>* y	</a:t>
            </a:r>
          </a:p>
          <a:p>
            <a:pPr marL="0" indent="0">
              <a:buNone/>
            </a:pPr>
            <a:r>
              <a:rPr lang="en-IN" dirty="0"/>
              <a:t>/		Division	</a:t>
            </a:r>
            <a:r>
              <a:rPr lang="en-IN" dirty="0" smtClean="0"/>
              <a:t>		x </a:t>
            </a:r>
            <a:r>
              <a:rPr lang="en-IN" dirty="0"/>
              <a:t>/ y	</a:t>
            </a:r>
          </a:p>
          <a:p>
            <a:pPr marL="0" indent="0">
              <a:buNone/>
            </a:pPr>
            <a:r>
              <a:rPr lang="en-IN" dirty="0"/>
              <a:t>%		Modulus		x % y	</a:t>
            </a:r>
          </a:p>
          <a:p>
            <a:pPr marL="0" indent="0">
              <a:buNone/>
            </a:pPr>
            <a:r>
              <a:rPr lang="en-IN" dirty="0"/>
              <a:t>**		Exponentiation	</a:t>
            </a:r>
            <a:r>
              <a:rPr lang="en-IN" dirty="0" smtClean="0"/>
              <a:t>	x </a:t>
            </a:r>
            <a:r>
              <a:rPr lang="en-IN" dirty="0"/>
              <a:t>** y	 </a:t>
            </a:r>
          </a:p>
          <a:p>
            <a:pPr marL="0" indent="0">
              <a:buNone/>
            </a:pPr>
            <a:r>
              <a:rPr lang="en-IN" dirty="0"/>
              <a:t>//		Floor division	</a:t>
            </a:r>
            <a:r>
              <a:rPr lang="en-IN" dirty="0" smtClean="0"/>
              <a:t>	x </a:t>
            </a:r>
            <a:r>
              <a:rPr lang="en-IN" dirty="0"/>
              <a:t>// </a:t>
            </a:r>
            <a:r>
              <a:rPr lang="en-IN" dirty="0" smtClean="0"/>
              <a:t>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(i</a:t>
            </a:r>
            <a:r>
              <a:rPr lang="en-IN" dirty="0" smtClean="0"/>
              <a:t> </a:t>
            </a:r>
            <a:r>
              <a:rPr lang="en-IN" dirty="0"/>
              <a:t>e: </a:t>
            </a:r>
            <a:r>
              <a:rPr lang="en-IN" sz="1800" i="1" dirty="0" smtClean="0"/>
              <a:t>integer</a:t>
            </a:r>
            <a:r>
              <a:rPr lang="en-IN" sz="1800" i="1" dirty="0"/>
              <a:t> </a:t>
            </a:r>
            <a:r>
              <a:rPr lang="en-IN" sz="1800" i="1" dirty="0" smtClean="0"/>
              <a:t>division)</a:t>
            </a:r>
            <a:endParaRPr lang="en-IN" sz="1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Assignment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Operator  </a:t>
            </a:r>
            <a:r>
              <a:rPr lang="en-IN" b="1" dirty="0" smtClean="0"/>
              <a:t>	Example</a:t>
            </a:r>
            <a:r>
              <a:rPr lang="en-IN" b="1" dirty="0"/>
              <a:t>	</a:t>
            </a:r>
            <a:r>
              <a:rPr lang="en-IN" b="1" dirty="0" smtClean="0"/>
              <a:t>	Same </a:t>
            </a:r>
            <a:r>
              <a:rPr lang="en-IN" b="1" dirty="0"/>
              <a:t>As	 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=	  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</a:p>
          <a:p>
            <a:pPr marL="0" indent="0">
              <a:buNone/>
            </a:pPr>
            <a:r>
              <a:rPr lang="en-IN" b="1" dirty="0"/>
              <a:t>+=	  </a:t>
            </a:r>
            <a:r>
              <a:rPr lang="en-IN" b="1" dirty="0" smtClean="0"/>
              <a:t>	+= </a:t>
            </a:r>
            <a:r>
              <a:rPr lang="en-IN" b="1" dirty="0"/>
              <a:t>3	</a:t>
            </a:r>
            <a:r>
              <a:rPr lang="en-IN" b="1" dirty="0" smtClean="0"/>
              <a:t>	x </a:t>
            </a:r>
            <a:r>
              <a:rPr lang="en-IN" b="1" dirty="0"/>
              <a:t>= x + 3	</a:t>
            </a:r>
          </a:p>
          <a:p>
            <a:pPr marL="0" indent="0">
              <a:buNone/>
            </a:pPr>
            <a:r>
              <a:rPr lang="en-IN" b="1" dirty="0"/>
              <a:t>-=	  </a:t>
            </a:r>
            <a:r>
              <a:rPr lang="en-IN" b="1" dirty="0" smtClean="0"/>
              <a:t>	x </a:t>
            </a:r>
            <a:r>
              <a:rPr lang="en-IN" b="1" dirty="0"/>
              <a:t>-= 3	</a:t>
            </a:r>
            <a:r>
              <a:rPr lang="en-IN" b="1" dirty="0" smtClean="0"/>
              <a:t>	x </a:t>
            </a:r>
            <a:r>
              <a:rPr lang="en-IN" b="1" dirty="0"/>
              <a:t>= x - 3	</a:t>
            </a:r>
          </a:p>
          <a:p>
            <a:pPr marL="0" indent="0">
              <a:buNone/>
            </a:pPr>
            <a:r>
              <a:rPr lang="en-IN" b="1" dirty="0"/>
              <a:t>*=	  </a:t>
            </a:r>
            <a:r>
              <a:rPr lang="en-IN" b="1" dirty="0" smtClean="0"/>
              <a:t>	x </a:t>
            </a:r>
            <a:r>
              <a:rPr lang="en-IN" b="1" dirty="0"/>
              <a:t>*= 3	</a:t>
            </a:r>
            <a:r>
              <a:rPr lang="en-IN" b="1" dirty="0" smtClean="0"/>
              <a:t>	x </a:t>
            </a:r>
            <a:r>
              <a:rPr lang="en-IN" b="1" dirty="0"/>
              <a:t>= x * 3	</a:t>
            </a:r>
          </a:p>
          <a:p>
            <a:pPr marL="0" indent="0">
              <a:buNone/>
            </a:pPr>
            <a:r>
              <a:rPr lang="en-IN" b="1" dirty="0"/>
              <a:t>/=	  </a:t>
            </a:r>
            <a:r>
              <a:rPr lang="en-IN" b="1" dirty="0" smtClean="0"/>
              <a:t>	x </a:t>
            </a:r>
            <a:r>
              <a:rPr lang="en-IN" b="1" dirty="0"/>
              <a:t>/= 3	</a:t>
            </a:r>
            <a:r>
              <a:rPr lang="en-IN" b="1" dirty="0" smtClean="0"/>
              <a:t>	x </a:t>
            </a:r>
            <a:r>
              <a:rPr lang="en-IN" b="1" dirty="0"/>
              <a:t>= x / 3	</a:t>
            </a:r>
          </a:p>
          <a:p>
            <a:pPr marL="0" indent="0">
              <a:buNone/>
            </a:pPr>
            <a:r>
              <a:rPr lang="en-IN" b="1" dirty="0"/>
              <a:t>%=	  </a:t>
            </a:r>
            <a:r>
              <a:rPr lang="en-IN" b="1" dirty="0" smtClean="0"/>
              <a:t>	x </a:t>
            </a:r>
            <a:r>
              <a:rPr lang="en-IN" b="1" dirty="0"/>
              <a:t>%= 3	</a:t>
            </a:r>
            <a:r>
              <a:rPr lang="en-IN" b="1" dirty="0" smtClean="0"/>
              <a:t>	x </a:t>
            </a:r>
            <a:r>
              <a:rPr lang="en-IN" b="1" dirty="0"/>
              <a:t>= x % 3	</a:t>
            </a:r>
          </a:p>
          <a:p>
            <a:pPr marL="0" indent="0">
              <a:buNone/>
            </a:pPr>
            <a:r>
              <a:rPr lang="en-IN" b="1" dirty="0"/>
              <a:t>//=	  </a:t>
            </a:r>
            <a:r>
              <a:rPr lang="en-IN" b="1" dirty="0" smtClean="0"/>
              <a:t>	x </a:t>
            </a:r>
            <a:r>
              <a:rPr lang="en-IN" b="1" dirty="0"/>
              <a:t>//= 3	</a:t>
            </a:r>
            <a:r>
              <a:rPr lang="en-IN" b="1" dirty="0" smtClean="0"/>
              <a:t>	x </a:t>
            </a:r>
            <a:r>
              <a:rPr lang="en-IN" b="1" dirty="0"/>
              <a:t>= x // 3	</a:t>
            </a:r>
          </a:p>
          <a:p>
            <a:pPr marL="0" indent="0">
              <a:buNone/>
            </a:pPr>
            <a:r>
              <a:rPr lang="en-IN" b="1" dirty="0"/>
              <a:t>**=	  </a:t>
            </a:r>
            <a:r>
              <a:rPr lang="en-IN" b="1" dirty="0" smtClean="0"/>
              <a:t>	x </a:t>
            </a:r>
            <a:r>
              <a:rPr lang="en-IN" b="1" dirty="0"/>
              <a:t>**= 3	</a:t>
            </a:r>
            <a:r>
              <a:rPr lang="en-IN" b="1" dirty="0" smtClean="0"/>
              <a:t>	x </a:t>
            </a:r>
            <a:r>
              <a:rPr lang="en-IN" b="1" dirty="0"/>
              <a:t>= x ** 3	</a:t>
            </a:r>
          </a:p>
          <a:p>
            <a:pPr marL="0" indent="0">
              <a:buNone/>
            </a:pPr>
            <a:r>
              <a:rPr lang="en-IN" b="1" dirty="0"/>
              <a:t>&amp;=	  </a:t>
            </a:r>
            <a:r>
              <a:rPr lang="en-IN" b="1" dirty="0" smtClean="0"/>
              <a:t>	x </a:t>
            </a:r>
            <a:r>
              <a:rPr lang="en-IN" b="1" dirty="0"/>
              <a:t>&amp;= 3	</a:t>
            </a:r>
            <a:r>
              <a:rPr lang="en-IN" b="1" dirty="0" smtClean="0"/>
              <a:t>	x </a:t>
            </a:r>
            <a:r>
              <a:rPr lang="en-IN" b="1" dirty="0"/>
              <a:t>= x &amp; 3	</a:t>
            </a:r>
          </a:p>
          <a:p>
            <a:pPr marL="0" indent="0">
              <a:buNone/>
            </a:pPr>
            <a:r>
              <a:rPr lang="en-IN" b="1" dirty="0"/>
              <a:t>|=	  </a:t>
            </a:r>
            <a:r>
              <a:rPr lang="en-IN" b="1" dirty="0" smtClean="0"/>
              <a:t>	x </a:t>
            </a:r>
            <a:r>
              <a:rPr lang="en-IN" b="1" dirty="0"/>
              <a:t>|= 3	</a:t>
            </a:r>
            <a:r>
              <a:rPr lang="en-IN" b="1" dirty="0" smtClean="0"/>
              <a:t>	x </a:t>
            </a:r>
            <a:r>
              <a:rPr lang="en-IN" b="1" dirty="0"/>
              <a:t>= x | 3	</a:t>
            </a:r>
          </a:p>
          <a:p>
            <a:pPr marL="0" indent="0">
              <a:buNone/>
            </a:pPr>
            <a:r>
              <a:rPr lang="en-IN" b="1" dirty="0"/>
              <a:t>^=	  </a:t>
            </a:r>
            <a:r>
              <a:rPr lang="en-IN" b="1" dirty="0" smtClean="0"/>
              <a:t>	x </a:t>
            </a:r>
            <a:r>
              <a:rPr lang="en-IN" b="1" dirty="0"/>
              <a:t>^= 3	</a:t>
            </a:r>
            <a:r>
              <a:rPr lang="en-IN" b="1" dirty="0" smtClean="0"/>
              <a:t>	x </a:t>
            </a:r>
            <a:r>
              <a:rPr lang="en-IN" b="1" dirty="0"/>
              <a:t>= x ^ 3	</a:t>
            </a:r>
          </a:p>
          <a:p>
            <a:pPr marL="0" indent="0">
              <a:buNone/>
            </a:pPr>
            <a:r>
              <a:rPr lang="en-IN" b="1" dirty="0"/>
              <a:t>&gt;&gt;=	  </a:t>
            </a:r>
            <a:r>
              <a:rPr lang="en-IN" b="1" dirty="0" smtClean="0"/>
              <a:t>	x </a:t>
            </a:r>
            <a:r>
              <a:rPr lang="en-IN" b="1" dirty="0"/>
              <a:t>&gt;&gt;= 3	</a:t>
            </a:r>
            <a:r>
              <a:rPr lang="en-IN" b="1" dirty="0" smtClean="0"/>
              <a:t>	x </a:t>
            </a:r>
            <a:r>
              <a:rPr lang="en-IN" b="1" dirty="0"/>
              <a:t>= x &gt;&gt; 3	</a:t>
            </a:r>
          </a:p>
          <a:p>
            <a:pPr marL="0" indent="0">
              <a:buNone/>
            </a:pPr>
            <a:r>
              <a:rPr lang="en-IN" b="1" dirty="0"/>
              <a:t>&lt;&lt;=	  </a:t>
            </a:r>
            <a:r>
              <a:rPr lang="en-IN" b="1" dirty="0" smtClean="0"/>
              <a:t>	x </a:t>
            </a:r>
            <a:r>
              <a:rPr lang="en-IN" b="1" dirty="0"/>
              <a:t>&lt;&lt;= 3	</a:t>
            </a:r>
            <a:r>
              <a:rPr lang="en-IN" b="1" dirty="0" smtClean="0"/>
              <a:t>	x </a:t>
            </a:r>
            <a:r>
              <a:rPr lang="en-IN" b="1" dirty="0"/>
              <a:t>= x &lt;&lt; 3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Comparison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	</a:t>
            </a:r>
            <a:r>
              <a:rPr lang="en-IN" b="1" dirty="0" smtClean="0"/>
              <a:t>	Example</a:t>
            </a:r>
            <a:r>
              <a:rPr lang="en-IN" b="1" dirty="0"/>
              <a:t>	 </a:t>
            </a:r>
          </a:p>
          <a:p>
            <a:pPr marL="0" indent="0">
              <a:buNone/>
            </a:pPr>
            <a:r>
              <a:rPr lang="en-IN" sz="2800" dirty="0"/>
              <a:t>==	   </a:t>
            </a:r>
            <a:r>
              <a:rPr lang="en-IN" sz="2800" dirty="0" smtClean="0"/>
              <a:t>	Equal</a:t>
            </a:r>
            <a:r>
              <a:rPr lang="en-IN" sz="2800" dirty="0"/>
              <a:t>			</a:t>
            </a:r>
            <a:r>
              <a:rPr lang="en-IN" sz="2800" dirty="0" smtClean="0"/>
              <a:t>		x </a:t>
            </a:r>
            <a:r>
              <a:rPr lang="en-IN" sz="2800" dirty="0"/>
              <a:t>== y	</a:t>
            </a:r>
          </a:p>
          <a:p>
            <a:pPr marL="0" indent="0">
              <a:buNone/>
            </a:pPr>
            <a:r>
              <a:rPr lang="en-IN" sz="2800" dirty="0"/>
              <a:t>!=	   </a:t>
            </a:r>
            <a:r>
              <a:rPr lang="en-IN" sz="2800" dirty="0" smtClean="0"/>
              <a:t>	Not </a:t>
            </a:r>
            <a:r>
              <a:rPr lang="en-IN" sz="2800" dirty="0"/>
              <a:t>equal			</a:t>
            </a:r>
            <a:r>
              <a:rPr lang="en-IN" sz="2800" dirty="0" smtClean="0"/>
              <a:t>	x </a:t>
            </a:r>
            <a:r>
              <a:rPr lang="en-IN" sz="2800" dirty="0"/>
              <a:t>!= y	</a:t>
            </a:r>
          </a:p>
          <a:p>
            <a:pPr marL="0" indent="0">
              <a:buNone/>
            </a:pPr>
            <a:r>
              <a:rPr lang="en-IN" sz="2800" dirty="0"/>
              <a:t>&gt;	   </a:t>
            </a:r>
            <a:r>
              <a:rPr lang="en-IN" sz="2800" dirty="0" smtClean="0"/>
              <a:t>	Greater </a:t>
            </a:r>
            <a:r>
              <a:rPr lang="en-IN" sz="2800" dirty="0"/>
              <a:t>than			x &gt; y	</a:t>
            </a:r>
          </a:p>
          <a:p>
            <a:pPr marL="0" indent="0">
              <a:buNone/>
            </a:pPr>
            <a:r>
              <a:rPr lang="en-IN" sz="2800" dirty="0"/>
              <a:t>&lt;	  </a:t>
            </a:r>
            <a:r>
              <a:rPr lang="en-IN" sz="2800" dirty="0" smtClean="0"/>
              <a:t>	Less </a:t>
            </a:r>
            <a:r>
              <a:rPr lang="en-IN" sz="2800" dirty="0"/>
              <a:t>than			</a:t>
            </a:r>
            <a:r>
              <a:rPr lang="en-IN" sz="2800" dirty="0" smtClean="0"/>
              <a:t>	x </a:t>
            </a:r>
            <a:r>
              <a:rPr lang="en-IN" sz="2800" dirty="0"/>
              <a:t>&lt; y	</a:t>
            </a:r>
          </a:p>
          <a:p>
            <a:pPr marL="0" indent="0">
              <a:buNone/>
            </a:pPr>
            <a:r>
              <a:rPr lang="en-IN" sz="2800" dirty="0"/>
              <a:t>&gt;=	  </a:t>
            </a:r>
            <a:r>
              <a:rPr lang="en-IN" sz="2800" dirty="0" smtClean="0"/>
              <a:t>	Greater </a:t>
            </a:r>
            <a:r>
              <a:rPr lang="en-IN" sz="2800" dirty="0"/>
              <a:t>than or equal to	</a:t>
            </a:r>
            <a:r>
              <a:rPr lang="en-IN" sz="2800" dirty="0" smtClean="0"/>
              <a:t>	x </a:t>
            </a:r>
            <a:r>
              <a:rPr lang="en-IN" sz="2800" dirty="0"/>
              <a:t>&gt;= y	</a:t>
            </a:r>
          </a:p>
          <a:p>
            <a:pPr marL="0" indent="0">
              <a:buNone/>
            </a:pPr>
            <a:r>
              <a:rPr lang="en-IN" sz="2800" dirty="0"/>
              <a:t>&lt;=	   </a:t>
            </a:r>
            <a:r>
              <a:rPr lang="en-IN" sz="2800" dirty="0" smtClean="0"/>
              <a:t>	Less </a:t>
            </a:r>
            <a:r>
              <a:rPr lang="en-IN" sz="2800" dirty="0"/>
              <a:t>than or equal to	</a:t>
            </a:r>
            <a:r>
              <a:rPr lang="en-IN" sz="2800" dirty="0" smtClean="0"/>
              <a:t>	x&lt;= </a:t>
            </a:r>
            <a:r>
              <a:rPr lang="en-IN" sz="2800" dirty="0"/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Logical </a:t>
            </a:r>
            <a:r>
              <a:rPr lang="en-IN" sz="3200" dirty="0" smtClean="0"/>
              <a:t>operators</a:t>
            </a:r>
            <a:r>
              <a:rPr lang="en-IN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Operator	</a:t>
            </a:r>
            <a:r>
              <a:rPr lang="en-IN" sz="2400" b="1" dirty="0" smtClean="0"/>
              <a:t>      Description</a:t>
            </a:r>
            <a:r>
              <a:rPr lang="en-IN" sz="2400" b="1" dirty="0"/>
              <a:t>	</a:t>
            </a:r>
            <a:r>
              <a:rPr lang="en-IN" sz="2400" b="1" dirty="0" smtClean="0"/>
              <a:t>                     Example </a:t>
            </a:r>
            <a:r>
              <a:rPr lang="en-IN" sz="2400" b="1" dirty="0"/>
              <a:t>	</a:t>
            </a:r>
            <a:r>
              <a:rPr lang="en-IN" b="1" dirty="0"/>
              <a:t>	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sz="1800" b="1" dirty="0" smtClean="0"/>
              <a:t>and 	   Returns True if both statements are true	    x &lt; 5 and  x &lt; 10	</a:t>
            </a:r>
          </a:p>
          <a:p>
            <a:pPr marL="0" indent="0">
              <a:buNone/>
            </a:pPr>
            <a:r>
              <a:rPr lang="en-IN" sz="1800" b="1" dirty="0" smtClean="0"/>
              <a:t>or</a:t>
            </a:r>
            <a:r>
              <a:rPr lang="en-IN" sz="1800" b="1" dirty="0"/>
              <a:t>	   Returns True if one of the statements is true    </a:t>
            </a:r>
            <a:r>
              <a:rPr lang="en-IN" sz="1800" b="1" dirty="0" smtClean="0"/>
              <a:t>    x </a:t>
            </a:r>
            <a:r>
              <a:rPr lang="en-IN" sz="1800" b="1" dirty="0"/>
              <a:t>&lt; 5 or x &lt; 4	</a:t>
            </a:r>
          </a:p>
          <a:p>
            <a:pPr marL="0" indent="0">
              <a:buNone/>
            </a:pPr>
            <a:r>
              <a:rPr lang="en-IN" sz="1800" b="1" dirty="0" smtClean="0"/>
              <a:t>Not</a:t>
            </a:r>
            <a:r>
              <a:rPr lang="en-IN" sz="1800" b="1" dirty="0"/>
              <a:t>	</a:t>
            </a:r>
            <a:r>
              <a:rPr lang="en-IN" sz="1800" b="1" dirty="0" smtClean="0"/>
              <a:t>   </a:t>
            </a:r>
            <a:r>
              <a:rPr lang="en-IN" sz="1800" b="1" dirty="0"/>
              <a:t>Returns False if the result is true		    not(x &lt; 5 and x &lt; 10</a:t>
            </a:r>
            <a:r>
              <a:rPr lang="en-IN" sz="1800" b="1" dirty="0" smtClean="0"/>
              <a:t>)  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IN" sz="2800" b="1" dirty="0"/>
              <a:t>Identity operators:</a:t>
            </a:r>
          </a:p>
          <a:p>
            <a:pPr marL="0" indent="0">
              <a:buNone/>
            </a:pPr>
            <a:r>
              <a:rPr lang="en-IN" sz="1800" b="1" dirty="0"/>
              <a:t>It used to compare the objects are equal based on contents and memory location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	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is 	    Returns true if both variables are the same object	    </a:t>
            </a:r>
            <a:r>
              <a:rPr lang="en-IN" sz="1800" b="1" dirty="0" smtClean="0"/>
              <a:t>            x </a:t>
            </a:r>
            <a:r>
              <a:rPr lang="en-IN" sz="1800" b="1" dirty="0"/>
              <a:t>is y	</a:t>
            </a:r>
          </a:p>
          <a:p>
            <a:pPr marL="0" indent="0">
              <a:buNone/>
            </a:pPr>
            <a:r>
              <a:rPr lang="en-IN" sz="1800" b="1" dirty="0"/>
              <a:t>is not	    Returns true if both variables are not the same object </a:t>
            </a:r>
            <a:r>
              <a:rPr lang="en-IN" sz="1800" b="1" dirty="0" smtClean="0"/>
              <a:t>                    </a:t>
            </a:r>
            <a:r>
              <a:rPr lang="en-IN" sz="1800" b="1" dirty="0"/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Membership </a:t>
            </a:r>
            <a:r>
              <a:rPr lang="en-IN" sz="2800" dirty="0" smtClean="0"/>
              <a:t>operators: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It used to test if a sequence is presented in an </a:t>
            </a:r>
            <a:r>
              <a:rPr lang="en-IN" sz="1800" b="1" dirty="0" smtClean="0"/>
              <a:t>object.</a:t>
            </a:r>
          </a:p>
          <a:p>
            <a:pPr marL="0" indent="0">
              <a:buNone/>
            </a:pPr>
            <a:r>
              <a:rPr lang="en-IN" sz="1800" b="1" dirty="0" smtClean="0"/>
              <a:t>Operator	      		Description	                                    Example 	</a:t>
            </a:r>
            <a:r>
              <a:rPr lang="en-IN" b="1" dirty="0" smtClean="0"/>
              <a:t>	 </a:t>
            </a:r>
          </a:p>
          <a:p>
            <a:pPr marL="0" indent="0">
              <a:buNone/>
            </a:pPr>
            <a:r>
              <a:rPr lang="en-IN" sz="1600" b="1" dirty="0" smtClean="0"/>
              <a:t>in </a:t>
            </a:r>
            <a:r>
              <a:rPr lang="en-IN" sz="1600" b="1" dirty="0"/>
              <a:t>	</a:t>
            </a:r>
            <a:r>
              <a:rPr lang="en-IN" sz="1600" b="1" dirty="0" smtClean="0"/>
              <a:t>Returns </a:t>
            </a:r>
            <a:r>
              <a:rPr lang="en-IN" sz="1600" b="1" dirty="0"/>
              <a:t>True if a sequence with the specified value is present in the object	</a:t>
            </a:r>
            <a:r>
              <a:rPr lang="en-IN" sz="1600" b="1" dirty="0" smtClean="0"/>
              <a:t>        x </a:t>
            </a:r>
            <a:r>
              <a:rPr lang="en-IN" sz="1600" b="1" dirty="0"/>
              <a:t>in y	</a:t>
            </a:r>
          </a:p>
          <a:p>
            <a:pPr marL="0" indent="0">
              <a:buNone/>
            </a:pPr>
            <a:r>
              <a:rPr lang="en-IN" sz="1600" b="1" dirty="0"/>
              <a:t>not in	</a:t>
            </a:r>
            <a:r>
              <a:rPr lang="en-IN" sz="1600" b="1" dirty="0" smtClean="0"/>
              <a:t>Returns </a:t>
            </a:r>
            <a:r>
              <a:rPr lang="en-IN" sz="1600" b="1" dirty="0"/>
              <a:t>True if a sequence with the specified value is not present in the object    x not in y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IN" sz="2800" dirty="0" smtClean="0"/>
              <a:t>Bitwise operators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1800" b="1" dirty="0"/>
              <a:t>Logical operators are used to combine conditional statements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&amp; 	  </a:t>
            </a:r>
            <a:r>
              <a:rPr lang="en-IN" sz="1800" b="1" dirty="0" smtClean="0"/>
              <a:t>	AND</a:t>
            </a:r>
            <a:r>
              <a:rPr lang="en-IN" sz="1800" b="1" dirty="0"/>
              <a:t>			Sets each bit to 1 if both bits are 1</a:t>
            </a:r>
          </a:p>
          <a:p>
            <a:pPr marL="0" indent="0">
              <a:buNone/>
            </a:pPr>
            <a:r>
              <a:rPr lang="en-IN" sz="1800" b="1" dirty="0"/>
              <a:t>|	 </a:t>
            </a:r>
            <a:r>
              <a:rPr lang="en-IN" sz="1800" b="1" dirty="0" smtClean="0"/>
              <a:t>	 </a:t>
            </a:r>
            <a:r>
              <a:rPr lang="en-IN" sz="1800" b="1" dirty="0"/>
              <a:t>OR			Sets each bit to 1 if one of two bits is 1</a:t>
            </a:r>
          </a:p>
          <a:p>
            <a:pPr marL="0" indent="0">
              <a:buNone/>
            </a:pPr>
            <a:r>
              <a:rPr lang="en-IN" sz="1800" b="1" dirty="0" smtClean="0"/>
              <a:t>^</a:t>
            </a:r>
            <a:r>
              <a:rPr lang="en-IN" sz="1800" b="1" dirty="0"/>
              <a:t>	  </a:t>
            </a:r>
            <a:r>
              <a:rPr lang="en-IN" sz="1800" b="1" dirty="0" smtClean="0"/>
              <a:t>	XOR</a:t>
            </a:r>
            <a:r>
              <a:rPr lang="en-IN" sz="1800" b="1" dirty="0"/>
              <a:t>			Sets each bit to 1 if only one of two bits is 1</a:t>
            </a:r>
          </a:p>
          <a:p>
            <a:pPr marL="0" indent="0">
              <a:buNone/>
            </a:pPr>
            <a:r>
              <a:rPr lang="en-IN" sz="1800" b="1" dirty="0"/>
              <a:t>~ 	  </a:t>
            </a:r>
            <a:r>
              <a:rPr lang="en-IN" sz="1800" b="1" dirty="0" smtClean="0"/>
              <a:t>	NOT</a:t>
            </a:r>
            <a:r>
              <a:rPr lang="en-IN" sz="1800" b="1" dirty="0"/>
              <a:t>			Inverts all the </a:t>
            </a:r>
            <a:r>
              <a:rPr lang="en-IN" sz="1800" b="1" dirty="0" smtClean="0"/>
              <a:t>bits</a:t>
            </a:r>
            <a:endParaRPr lang="en-IN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Arrays </a:t>
            </a:r>
            <a:r>
              <a:rPr lang="en-IN" sz="3200" dirty="0"/>
              <a:t>And </a:t>
            </a:r>
            <a:r>
              <a:rPr lang="en-IN" sz="3200" dirty="0" smtClean="0"/>
              <a:t>Collections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Arrays:</a:t>
            </a:r>
          </a:p>
          <a:p>
            <a:pPr marL="0" indent="0">
              <a:buNone/>
            </a:pPr>
            <a:r>
              <a:rPr lang="en-IN" sz="2400" b="1" dirty="0"/>
              <a:t>Note: </a:t>
            </a:r>
            <a:r>
              <a:rPr lang="en-IN" sz="2400" dirty="0"/>
              <a:t>Python </a:t>
            </a:r>
            <a:r>
              <a:rPr lang="en-IN" sz="2400" b="1" dirty="0"/>
              <a:t>does not </a:t>
            </a:r>
            <a:r>
              <a:rPr lang="en-IN" sz="2400" dirty="0"/>
              <a:t>have built-in support for Arrays, but Python </a:t>
            </a:r>
            <a:r>
              <a:rPr lang="en-IN" sz="2400" b="1" dirty="0" smtClean="0"/>
              <a:t>list </a:t>
            </a:r>
            <a:r>
              <a:rPr lang="en-IN" sz="2400" dirty="0" smtClean="0"/>
              <a:t>can </a:t>
            </a:r>
            <a:r>
              <a:rPr lang="en-IN" sz="2400" dirty="0"/>
              <a:t>be used instead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000" b="1" dirty="0" smtClean="0"/>
              <a:t>Collections:</a:t>
            </a:r>
          </a:p>
          <a:p>
            <a:pPr marL="0" indent="0">
              <a:buNone/>
            </a:pPr>
            <a:r>
              <a:rPr lang="en-IN" b="1" dirty="0" smtClean="0"/>
              <a:t>There are four collection data types-</a:t>
            </a:r>
          </a:p>
          <a:p>
            <a:pPr marL="0" indent="0">
              <a:buNone/>
            </a:pPr>
            <a:r>
              <a:rPr lang="en-IN" sz="2600" dirty="0"/>
              <a:t>List</a:t>
            </a:r>
            <a:r>
              <a:rPr lang="en-IN" b="1" dirty="0" smtClean="0"/>
              <a:t> </a:t>
            </a:r>
            <a:r>
              <a:rPr lang="en-IN" sz="2600" dirty="0" smtClean="0"/>
              <a:t>-            ordered,changeable,allows </a:t>
            </a:r>
            <a:r>
              <a:rPr lang="en-IN" sz="2600" dirty="0"/>
              <a:t>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Syntax</a:t>
            </a:r>
            <a:r>
              <a:rPr lang="en-IN" dirty="0"/>
              <a:t>: </a:t>
            </a:r>
            <a:r>
              <a:rPr lang="en-IN" dirty="0" smtClean="0"/>
              <a:t>  </a:t>
            </a:r>
            <a:r>
              <a:rPr lang="en-IN" dirty="0"/>
              <a:t>square brackets </a:t>
            </a:r>
            <a:r>
              <a:rPr lang="en-IN" dirty="0" smtClean="0"/>
              <a:t>[]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Tuple</a:t>
            </a:r>
            <a:r>
              <a:rPr lang="en-IN" dirty="0"/>
              <a:t> </a:t>
            </a:r>
            <a:r>
              <a:rPr lang="en-IN" dirty="0" smtClean="0"/>
              <a:t>-         </a:t>
            </a:r>
            <a:r>
              <a:rPr lang="en-IN" sz="2600" dirty="0"/>
              <a:t>ordered,unchangeable,allows 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/>
              <a:t>Syntax</a:t>
            </a:r>
            <a:r>
              <a:rPr lang="en-IN" dirty="0"/>
              <a:t>: </a:t>
            </a:r>
            <a:r>
              <a:rPr lang="en-IN" dirty="0" smtClean="0"/>
              <a:t>  round </a:t>
            </a:r>
            <a:r>
              <a:rPr lang="en-IN" dirty="0"/>
              <a:t>brackets 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Set</a:t>
            </a:r>
            <a:r>
              <a:rPr lang="en-IN" dirty="0"/>
              <a:t> </a:t>
            </a:r>
            <a:r>
              <a:rPr lang="en-IN" dirty="0" smtClean="0"/>
              <a:t>-              </a:t>
            </a:r>
            <a:r>
              <a:rPr lang="en-IN" sz="2600" dirty="0"/>
              <a:t>unordered,unindexed,no duplicate</a:t>
            </a:r>
            <a:r>
              <a:rPr lang="en-IN" dirty="0"/>
              <a:t> 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IN" dirty="0" smtClean="0"/>
              <a:t>  curly </a:t>
            </a:r>
            <a:r>
              <a:rPr lang="en-IN" dirty="0"/>
              <a:t>brackets {}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Dictionary</a:t>
            </a:r>
            <a:r>
              <a:rPr lang="en-IN" b="1" dirty="0"/>
              <a:t> </a:t>
            </a:r>
            <a:r>
              <a:rPr lang="en-IN" dirty="0" smtClean="0"/>
              <a:t>- </a:t>
            </a:r>
            <a:r>
              <a:rPr lang="en-IN" sz="2600" dirty="0"/>
              <a:t>unordered,changeable,indexed,no duplicate.</a:t>
            </a:r>
          </a:p>
          <a:p>
            <a:pPr marL="0" indent="0">
              <a:buNone/>
            </a:pPr>
            <a:r>
              <a:rPr lang="en-IN" dirty="0"/>
              <a:t>Syntax</a:t>
            </a:r>
            <a:r>
              <a:rPr lang="en-IN" dirty="0" smtClean="0"/>
              <a:t>:   </a:t>
            </a:r>
            <a:r>
              <a:rPr lang="en-IN" dirty="0"/>
              <a:t>curly brackets </a:t>
            </a:r>
            <a:r>
              <a:rPr lang="en-IN" dirty="0" smtClean="0"/>
              <a:t>{}  </a:t>
            </a:r>
            <a:r>
              <a:rPr lang="en-IN" dirty="0"/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What is Python?</a:t>
            </a:r>
          </a:p>
          <a:p>
            <a:pPr marL="0" indent="0">
              <a:buNone/>
            </a:pPr>
            <a:r>
              <a:rPr lang="en-IN" dirty="0" smtClean="0"/>
              <a:t>Python is programming language created in 1991 by Guido van </a:t>
            </a:r>
            <a:r>
              <a:rPr lang="en-IN" dirty="0" err="1" smtClean="0"/>
              <a:t>Rossum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It is used for:</a:t>
            </a:r>
          </a:p>
          <a:p>
            <a:r>
              <a:rPr lang="en-IN" dirty="0" smtClean="0"/>
              <a:t>web development (server-side),</a:t>
            </a:r>
          </a:p>
          <a:p>
            <a:r>
              <a:rPr lang="en-IN" dirty="0" smtClean="0"/>
              <a:t>software development,</a:t>
            </a:r>
          </a:p>
          <a:p>
            <a:r>
              <a:rPr lang="en-IN" dirty="0" smtClean="0"/>
              <a:t>Mathematical and scientific,</a:t>
            </a:r>
          </a:p>
          <a:p>
            <a:r>
              <a:rPr lang="en-IN" dirty="0" err="1" smtClean="0"/>
              <a:t>etc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What can Python do?</a:t>
            </a:r>
          </a:p>
          <a:p>
            <a:r>
              <a:rPr lang="en-IN" dirty="0" smtClean="0"/>
              <a:t>web applications</a:t>
            </a:r>
          </a:p>
          <a:p>
            <a:r>
              <a:rPr lang="en-IN" dirty="0" smtClean="0"/>
              <a:t>workflows</a:t>
            </a:r>
          </a:p>
          <a:p>
            <a:r>
              <a:rPr lang="en-IN" dirty="0" smtClean="0"/>
              <a:t>read and modify files</a:t>
            </a:r>
          </a:p>
          <a:p>
            <a:r>
              <a:rPr lang="en-IN" dirty="0" smtClean="0"/>
              <a:t>handle big data and perform complex mathematics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 smtClean="0"/>
              <a:t>For loop:</a:t>
            </a:r>
          </a:p>
          <a:p>
            <a:pPr marL="0" indent="0">
              <a:buNone/>
            </a:pPr>
            <a:r>
              <a:rPr lang="en-IN" sz="2100" b="1" i="1" dirty="0" smtClean="0"/>
              <a:t>Syntax:</a:t>
            </a:r>
            <a:endParaRPr lang="en-IN" sz="2100" b="1" i="1" dirty="0"/>
          </a:p>
          <a:p>
            <a:pPr marL="0" indent="0">
              <a:buNone/>
            </a:pPr>
            <a:r>
              <a:rPr lang="en-IN" sz="2400" b="1" dirty="0"/>
              <a:t>for</a:t>
            </a:r>
            <a:r>
              <a:rPr lang="en-IN" sz="2400" dirty="0"/>
              <a:t> </a:t>
            </a:r>
            <a:r>
              <a:rPr lang="en-IN" sz="2400" dirty="0" err="1"/>
              <a:t>iterating_var</a:t>
            </a:r>
            <a:r>
              <a:rPr lang="en-IN" sz="2400" dirty="0"/>
              <a:t> </a:t>
            </a:r>
            <a:r>
              <a:rPr lang="en-IN" sz="2400" b="1" dirty="0"/>
              <a:t>in</a:t>
            </a:r>
            <a:r>
              <a:rPr lang="en-IN" sz="2400" dirty="0"/>
              <a:t> sequence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statements(s)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US" sz="2400" b="1" dirty="0" smtClean="0"/>
              <a:t>While loop:</a:t>
            </a:r>
          </a:p>
          <a:p>
            <a:pPr marL="0" indent="0">
              <a:buNone/>
            </a:pPr>
            <a:r>
              <a:rPr lang="en-US" sz="2100" b="1" i="1" dirty="0"/>
              <a:t>Syntax:</a:t>
            </a:r>
          </a:p>
          <a:p>
            <a:pPr marL="0" indent="0">
              <a:buNone/>
            </a:pPr>
            <a:r>
              <a:rPr lang="en-IN" sz="2400" b="1" dirty="0"/>
              <a:t>while</a:t>
            </a:r>
            <a:r>
              <a:rPr lang="en-IN" sz="2400" dirty="0"/>
              <a:t> expression: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statement(s)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US" sz="2400" b="1" dirty="0"/>
              <a:t>If – </a:t>
            </a:r>
            <a:r>
              <a:rPr lang="en-IN" sz="2400" b="1" dirty="0" err="1"/>
              <a:t>elif</a:t>
            </a:r>
            <a:r>
              <a:rPr lang="en-IN" sz="2400" b="1" dirty="0"/>
              <a:t> – else </a:t>
            </a:r>
            <a:r>
              <a:rPr lang="en-US" sz="2400" b="1" dirty="0"/>
              <a:t> </a:t>
            </a:r>
            <a:r>
              <a:rPr lang="en-IN" sz="2400" b="1" dirty="0"/>
              <a:t>Statement:</a:t>
            </a:r>
          </a:p>
          <a:p>
            <a:pPr marL="0" indent="0">
              <a:buNone/>
            </a:pPr>
            <a:r>
              <a:rPr lang="en-IN" sz="2100" b="1" i="1" dirty="0" smtClean="0"/>
              <a:t>Syntax:</a:t>
            </a:r>
            <a:endParaRPr lang="en-IN" sz="2100" b="1" i="1" dirty="0"/>
          </a:p>
          <a:p>
            <a:pPr marL="0" indent="0">
              <a:buNone/>
            </a:pPr>
            <a:r>
              <a:rPr lang="en-IN" sz="2400" b="1" dirty="0"/>
              <a:t>if</a:t>
            </a:r>
            <a:r>
              <a:rPr lang="en-IN" sz="2400" dirty="0"/>
              <a:t> expression1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dirty="0" smtClean="0"/>
              <a:t> </a:t>
            </a:r>
            <a:r>
              <a:rPr lang="en-IN" sz="2400" dirty="0"/>
              <a:t>expression2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b="1" dirty="0" smtClean="0"/>
              <a:t> </a:t>
            </a:r>
            <a:r>
              <a:rPr lang="en-IN" sz="2400" dirty="0"/>
              <a:t>expression3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else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  statement(s</a:t>
            </a:r>
            <a:r>
              <a:rPr lang="en-IN" sz="2400" dirty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Comments And Print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Single line </a:t>
            </a:r>
            <a:r>
              <a:rPr lang="en-IN" sz="2400" b="1" dirty="0" smtClean="0"/>
              <a:t>comment:</a:t>
            </a:r>
          </a:p>
          <a:p>
            <a:pPr marL="0" indent="0">
              <a:buNone/>
            </a:pPr>
            <a:r>
              <a:rPr lang="en-IN" sz="2400" dirty="0"/>
              <a:t># </a:t>
            </a:r>
            <a:r>
              <a:rPr lang="en-IN" sz="2400" dirty="0" smtClean="0"/>
              <a:t>symbol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/>
              <a:t>Multi line comment (called </a:t>
            </a:r>
            <a:r>
              <a:rPr lang="en-IN" sz="2400" b="1" dirty="0" err="1" smtClean="0"/>
              <a:t>Docstrings</a:t>
            </a:r>
            <a:r>
              <a:rPr lang="en-IN" sz="2400" b="1" dirty="0" smtClean="0"/>
              <a:t>):</a:t>
            </a:r>
          </a:p>
          <a:p>
            <a:pPr marL="0" indent="0">
              <a:buNone/>
            </a:pPr>
            <a:r>
              <a:rPr lang="en-IN" sz="2400" dirty="0" smtClean="0"/>
              <a:t>""“ text…… </a:t>
            </a:r>
            <a:r>
              <a:rPr lang="en-IN" sz="2400" dirty="0"/>
              <a:t>"""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b="1" dirty="0" smtClean="0"/>
              <a:t>Various print examples: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'hello</a:t>
            </a:r>
            <a:r>
              <a:rPr lang="en-IN" sz="2400" b="1" dirty="0" smtClean="0"/>
              <a:t>'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""" </a:t>
            </a:r>
            <a:r>
              <a:rPr lang="en-IN" sz="2400" b="1" dirty="0" err="1"/>
              <a:t>PyCharm</a:t>
            </a:r>
            <a:r>
              <a:rPr lang="en-IN" sz="2400" b="1" dirty="0"/>
              <a:t> Community Edition</a:t>
            </a:r>
            <a:br>
              <a:rPr lang="en-IN" sz="2400" b="1" dirty="0"/>
            </a:br>
            <a:r>
              <a:rPr lang="en-IN" sz="2400" b="1" dirty="0"/>
              <a:t>        is totally free and</a:t>
            </a:r>
            <a:br>
              <a:rPr lang="en-IN" sz="2400" b="1" dirty="0"/>
            </a:br>
            <a:r>
              <a:rPr lang="en-IN" sz="2400" b="1" dirty="0"/>
              <a:t>         </a:t>
            </a:r>
            <a:r>
              <a:rPr lang="en-IN" sz="2400" b="1" dirty="0" smtClean="0"/>
              <a:t>open-sources"""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Defining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function is defined using the "</a:t>
            </a:r>
            <a:r>
              <a:rPr lang="en-IN" sz="2400" b="1" dirty="0"/>
              <a:t>def</a:t>
            </a:r>
            <a:r>
              <a:rPr lang="en-IN" sz="2400" dirty="0"/>
              <a:t>" keyword.</a:t>
            </a:r>
            <a:br>
              <a:rPr lang="en-IN" sz="2400" dirty="0"/>
            </a:br>
            <a:r>
              <a:rPr lang="en-IN" sz="2400" dirty="0"/>
              <a:t>A function </a:t>
            </a:r>
            <a:r>
              <a:rPr lang="en-IN" sz="2400" dirty="0" smtClean="0"/>
              <a:t>can </a:t>
            </a:r>
            <a:r>
              <a:rPr lang="en-IN" sz="2400" dirty="0"/>
              <a:t>have parameter, default parameter, return </a:t>
            </a:r>
            <a:r>
              <a:rPr lang="en-IN" sz="2400" dirty="0" smtClean="0"/>
              <a:t>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IN" sz="2400" b="1" dirty="0"/>
              <a:t>def </a:t>
            </a:r>
            <a:r>
              <a:rPr lang="en-IN" sz="2400" dirty="0" smtClean="0"/>
              <a:t>function_name: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smtClean="0"/>
              <a:t>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dirty="0"/>
              <a:t>def function_name</a:t>
            </a:r>
            <a:r>
              <a:rPr lang="en-IN" sz="2400" dirty="0" smtClean="0"/>
              <a:t>( </a:t>
            </a:r>
            <a:r>
              <a:rPr lang="en-IN" sz="2400" dirty="0"/>
              <a:t>parameters ):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"</a:t>
            </a:r>
            <a:r>
              <a:rPr lang="en-IN" sz="2400" dirty="0"/>
              <a:t>function_docstring"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function_suite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return </a:t>
            </a:r>
            <a:r>
              <a:rPr lang="en-IN" sz="2400" dirty="0"/>
              <a:t>[expression]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Lambda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1926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lambda function  is an anonymous function.</a:t>
            </a:r>
            <a:br>
              <a:rPr lang="en-IN" sz="2400" dirty="0"/>
            </a:br>
            <a:r>
              <a:rPr lang="en-IN" sz="2400" dirty="0" smtClean="0"/>
              <a:t>In </a:t>
            </a:r>
            <a:r>
              <a:rPr lang="en-IN" sz="2400" dirty="0"/>
              <a:t>Python anonymous functions are defined using the lambda keyword.</a:t>
            </a:r>
            <a:br>
              <a:rPr lang="en-IN" sz="2400" dirty="0"/>
            </a:br>
            <a:r>
              <a:rPr lang="en-IN" sz="2400" dirty="0"/>
              <a:t>A lambda function can take many arguments, but can only </a:t>
            </a:r>
            <a:r>
              <a:rPr lang="en-IN" sz="2400" dirty="0" smtClean="0"/>
              <a:t>have</a:t>
            </a:r>
          </a:p>
          <a:p>
            <a:pPr marL="114300" indent="0">
              <a:buNone/>
            </a:pPr>
            <a:r>
              <a:rPr lang="en-IN" sz="2400" dirty="0" smtClean="0"/>
              <a:t>one </a:t>
            </a:r>
            <a:r>
              <a:rPr lang="en-IN" sz="2400" dirty="0"/>
              <a:t>expression.</a:t>
            </a:r>
            <a:br>
              <a:rPr lang="en-IN" sz="2400" dirty="0"/>
            </a:br>
            <a:r>
              <a:rPr lang="en-IN" sz="2400" dirty="0"/>
              <a:t>It cannot contain any statements and it returns a function object which can be assigned to any variable.</a:t>
            </a:r>
            <a:br>
              <a:rPr lang="en-IN" sz="2400" dirty="0"/>
            </a:br>
            <a:r>
              <a:rPr lang="en-IN" sz="2400" b="1" dirty="0"/>
              <a:t> </a:t>
            </a:r>
            <a:br>
              <a:rPr lang="en-IN" sz="2400" b="1" dirty="0"/>
            </a:br>
            <a:r>
              <a:rPr lang="en-IN" sz="2400" b="1" i="1" dirty="0"/>
              <a:t>Syntax: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/>
              <a:t>lambda </a:t>
            </a:r>
            <a:r>
              <a:rPr lang="en-IN" sz="2400" dirty="0" smtClean="0"/>
              <a:t>  </a:t>
            </a:r>
            <a:r>
              <a:rPr lang="en-IN" sz="2400" i="1" dirty="0" err="1" smtClean="0"/>
              <a:t>argument_list</a:t>
            </a:r>
            <a:r>
              <a:rPr lang="en-IN" sz="2400" b="1" dirty="0" smtClean="0"/>
              <a:t> </a:t>
            </a:r>
            <a:r>
              <a:rPr lang="en-IN" sz="2400" dirty="0" smtClean="0"/>
              <a:t>: </a:t>
            </a:r>
            <a:r>
              <a:rPr lang="en-IN" sz="2400" i="1" dirty="0"/>
              <a:t>expression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 smtClean="0"/>
          </a:p>
          <a:p>
            <a:pPr marL="400050" lvl="1" indent="0">
              <a:buNone/>
            </a:pPr>
            <a:r>
              <a:rPr lang="es-ES" sz="2400" i="1" dirty="0"/>
              <a:t># Lambda example</a:t>
            </a:r>
            <a:br>
              <a:rPr lang="es-ES" sz="2400" i="1" dirty="0"/>
            </a:br>
            <a:r>
              <a:rPr lang="es-ES" sz="2400" dirty="0"/>
              <a:t>x = </a:t>
            </a:r>
            <a:r>
              <a:rPr lang="es-ES" sz="2400" b="1" dirty="0"/>
              <a:t>lambda </a:t>
            </a:r>
            <a:r>
              <a:rPr lang="es-ES" sz="2400" dirty="0"/>
              <a:t>y : y + 10</a:t>
            </a:r>
            <a:br>
              <a:rPr lang="es-ES" sz="2400" dirty="0"/>
            </a:br>
            <a:r>
              <a:rPr lang="es-ES" sz="2400" dirty="0" err="1"/>
              <a:t>print</a:t>
            </a:r>
            <a:r>
              <a:rPr lang="es-ES" sz="2400" dirty="0"/>
              <a:t>(x(2))      </a:t>
            </a:r>
            <a:r>
              <a:rPr lang="es-ES" sz="2400" dirty="0" smtClean="0"/>
              <a:t>	</a:t>
            </a:r>
            <a:r>
              <a:rPr lang="es-ES" sz="2400" i="1" dirty="0" smtClean="0"/>
              <a:t># Output: 12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Lambda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Why </a:t>
            </a:r>
            <a:r>
              <a:rPr lang="en-IN" sz="2400" b="1" dirty="0"/>
              <a:t>Use </a:t>
            </a:r>
            <a:r>
              <a:rPr lang="en-IN" sz="2400" b="1" dirty="0" smtClean="0"/>
              <a:t>Lambda </a:t>
            </a:r>
            <a:r>
              <a:rPr lang="en-IN" sz="2400" b="1" dirty="0"/>
              <a:t>Functions</a:t>
            </a:r>
            <a:r>
              <a:rPr lang="en-IN" sz="2400" b="1" dirty="0" smtClean="0"/>
              <a:t>?</a:t>
            </a:r>
          </a:p>
          <a:p>
            <a:pPr indent="-342900"/>
            <a:r>
              <a:rPr lang="en-IN" sz="2400" dirty="0"/>
              <a:t>It  is useful when we use Lambda as an anonymous function  </a:t>
            </a:r>
            <a:endParaRPr lang="en-IN" sz="2400" b="1" dirty="0" smtClean="0"/>
          </a:p>
          <a:p>
            <a:pPr indent="-342900"/>
            <a:r>
              <a:rPr lang="en-IN" sz="2400" dirty="0"/>
              <a:t>In Python, we generally use it as an argument  to a </a:t>
            </a:r>
            <a:r>
              <a:rPr lang="en-IN" sz="2400" dirty="0" smtClean="0"/>
              <a:t>higher-order</a:t>
            </a:r>
          </a:p>
          <a:p>
            <a:pPr marL="0" indent="0">
              <a:buNone/>
            </a:pPr>
            <a:r>
              <a:rPr lang="en-IN" sz="2400" dirty="0" smtClean="0"/>
              <a:t>     function </a:t>
            </a:r>
            <a:r>
              <a:rPr lang="en-IN" sz="2400" dirty="0"/>
              <a:t>(a function that takes in other functions as arguments</a:t>
            </a:r>
            <a:r>
              <a:rPr lang="en-IN" sz="2400" dirty="0" smtClean="0"/>
              <a:t>).</a:t>
            </a:r>
            <a:endParaRPr lang="en-IN" sz="2400" b="1" dirty="0" smtClean="0"/>
          </a:p>
          <a:p>
            <a:pPr indent="-342900"/>
            <a:r>
              <a:rPr lang="en-IN" sz="2400" dirty="0"/>
              <a:t>Lambda functions are used along with built-in functions like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filter</a:t>
            </a:r>
            <a:r>
              <a:rPr lang="en-IN" sz="2400" dirty="0"/>
              <a:t>(), map() </a:t>
            </a:r>
            <a:r>
              <a:rPr lang="en-IN" sz="2400" dirty="0" smtClean="0"/>
              <a:t>etc.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 smtClean="0"/>
              <a:t> </a:t>
            </a:r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Built-in 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filter() function</a:t>
            </a:r>
            <a:r>
              <a:rPr lang="en-IN" sz="2400" b="1" dirty="0" smtClean="0"/>
              <a:t>:</a:t>
            </a:r>
            <a:endParaRPr lang="en-IN" sz="2400" b="1" dirty="0"/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list as arguments</a:t>
            </a:r>
            <a:br>
              <a:rPr lang="en-IN" sz="2000" dirty="0"/>
            </a:br>
            <a:r>
              <a:rPr lang="en-IN" sz="2000" dirty="0" smtClean="0"/>
              <a:t>It </a:t>
            </a:r>
            <a:r>
              <a:rPr lang="en-IN" sz="2000" dirty="0"/>
              <a:t>offers an elegant way to filter out all the elements of a sequence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It returns iterator. </a:t>
            </a:r>
          </a:p>
          <a:p>
            <a:pPr marL="0" indent="0">
              <a:buNone/>
            </a:pPr>
            <a:r>
              <a:rPr lang="en-US" sz="2000" b="1" i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filter(function, sequence) </a:t>
            </a:r>
            <a:endParaRPr lang="en-I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b="1" dirty="0"/>
              <a:t>map() </a:t>
            </a:r>
            <a:r>
              <a:rPr lang="en-IN" sz="2400" b="1" dirty="0" smtClean="0"/>
              <a:t>function:</a:t>
            </a:r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</a:t>
            </a:r>
            <a:r>
              <a:rPr lang="en-IN" sz="2000" dirty="0" smtClean="0"/>
              <a:t>list </a:t>
            </a:r>
            <a:r>
              <a:rPr lang="en-IN" sz="2000" dirty="0"/>
              <a:t>as </a:t>
            </a:r>
            <a:r>
              <a:rPr lang="en-IN" sz="2000" dirty="0" smtClean="0"/>
              <a:t>arguments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It returns </a:t>
            </a:r>
            <a:r>
              <a:rPr lang="en-IN" sz="2000" dirty="0"/>
              <a:t>a list of the results after applying the given function to each item of a given </a:t>
            </a:r>
            <a:r>
              <a:rPr lang="en-IN" sz="2000" dirty="0" err="1"/>
              <a:t>iterable</a:t>
            </a:r>
            <a:r>
              <a:rPr lang="en-IN" sz="2000" dirty="0"/>
              <a:t> (list, tuple etc</a:t>
            </a:r>
            <a:r>
              <a:rPr lang="en-IN" sz="2000" dirty="0" smtClean="0"/>
              <a:t>.)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 </a:t>
            </a:r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r>
              <a:rPr lang="en-IN" sz="2000" b="1" i="1" dirty="0"/>
              <a:t>Syntax: </a:t>
            </a:r>
            <a:endParaRPr lang="en-IN" sz="2000" b="1" i="1" dirty="0" smtClean="0"/>
          </a:p>
          <a:p>
            <a:pPr marL="0" indent="0">
              <a:buNone/>
            </a:pPr>
            <a:r>
              <a:rPr lang="en-IN" sz="2400" dirty="0" smtClean="0"/>
              <a:t>map(fun</a:t>
            </a:r>
            <a:r>
              <a:rPr lang="en-IN" sz="2400" dirty="0"/>
              <a:t>, </a:t>
            </a:r>
            <a:r>
              <a:rPr lang="en-IN" sz="2400" dirty="0" err="1"/>
              <a:t>iter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i="1" dirty="0"/>
              <a:t>where,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</a:t>
            </a:r>
            <a:r>
              <a:rPr lang="en-IN" sz="2000" dirty="0"/>
              <a:t>fun : It is a function to which map passes each element of given </a:t>
            </a:r>
            <a:r>
              <a:rPr lang="en-IN" sz="2000" dirty="0" err="1"/>
              <a:t>iterable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dirty="0" err="1"/>
              <a:t>iter</a:t>
            </a:r>
            <a:r>
              <a:rPr lang="en-IN" sz="2000" dirty="0"/>
              <a:t> :It is a </a:t>
            </a:r>
            <a:r>
              <a:rPr lang="en-IN" sz="2000" dirty="0" err="1"/>
              <a:t>iterable</a:t>
            </a:r>
            <a:r>
              <a:rPr lang="en-IN" sz="2000" dirty="0"/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Built-in Functions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range</a:t>
            </a:r>
            <a:r>
              <a:rPr lang="en-IN" sz="2400" dirty="0" smtClean="0"/>
              <a:t>() function:</a:t>
            </a:r>
            <a:endParaRPr lang="en-IN" sz="2400" dirty="0"/>
          </a:p>
          <a:p>
            <a:pPr marL="0" indent="0">
              <a:buNone/>
            </a:pPr>
            <a:r>
              <a:rPr lang="en-IN" sz="2000" dirty="0"/>
              <a:t>Returns a sequence of numbers starting from 0 to stop - 1</a:t>
            </a:r>
            <a:br>
              <a:rPr lang="en-IN" sz="2000" dirty="0"/>
            </a:br>
            <a:r>
              <a:rPr lang="en-IN" sz="2000" dirty="0"/>
              <a:t>Returns an empty sequence if stop is negative or 0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All parameters must be integers.</a:t>
            </a:r>
            <a:br>
              <a:rPr lang="en-IN" sz="1800" dirty="0"/>
            </a:br>
            <a:r>
              <a:rPr lang="en-IN" sz="1800" dirty="0"/>
              <a:t>All parameters can be positive or negative.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range(stop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/>
              <a:t>range([start], stop[, step</a:t>
            </a:r>
            <a:r>
              <a:rPr lang="en-IN" sz="2400" dirty="0" smtClean="0"/>
              <a:t>])</a:t>
            </a:r>
          </a:p>
          <a:p>
            <a:pPr marL="0" indent="0">
              <a:buNone/>
            </a:pPr>
            <a:r>
              <a:rPr lang="en-US" sz="1800" dirty="0" smtClean="0"/>
              <a:t>where-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start: Starting number of the sequence.</a:t>
            </a:r>
            <a:br>
              <a:rPr lang="en-IN" sz="1800" dirty="0"/>
            </a:br>
            <a:r>
              <a:rPr lang="en-IN" sz="1800" dirty="0"/>
              <a:t>stop: Generate numbers up to, but not including this number.</a:t>
            </a:r>
            <a:br>
              <a:rPr lang="en-IN" sz="1800" dirty="0"/>
            </a:br>
            <a:r>
              <a:rPr lang="en-IN" sz="1800" dirty="0"/>
              <a:t>step: Difference between each number in the </a:t>
            </a:r>
            <a:r>
              <a:rPr lang="en-IN" sz="1800" dirty="0" smtClean="0"/>
              <a:t>sequence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range(4):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	</a:t>
            </a:r>
            <a:r>
              <a:rPr lang="en-IN" sz="1800" i="1" dirty="0" smtClean="0"/>
              <a:t># </a:t>
            </a:r>
            <a:r>
              <a:rPr lang="en-IN" sz="1800" i="1" dirty="0"/>
              <a:t>output </a:t>
            </a:r>
            <a:r>
              <a:rPr lang="en-IN" sz="1800" i="1" dirty="0" smtClean="0"/>
              <a:t>: 0 </a:t>
            </a:r>
            <a:r>
              <a:rPr lang="en-IN" sz="1800" i="1" dirty="0"/>
              <a:t> </a:t>
            </a:r>
            <a:r>
              <a:rPr lang="en-IN" sz="1800" i="1" dirty="0" smtClean="0"/>
              <a:t>1  2  3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range(2,10,3):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            </a:t>
            </a:r>
            <a:r>
              <a:rPr lang="en-IN" sz="1800" i="1" dirty="0" smtClean="0"/>
              <a:t>#  output: </a:t>
            </a:r>
            <a:r>
              <a:rPr lang="en-IN" sz="1800" i="1" dirty="0"/>
              <a:t>2  5  8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Sample String Built-in Functions 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352928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In Python 3, all strings are represented in Unicode</a:t>
            </a:r>
            <a:r>
              <a:rPr lang="en-IN" sz="1800" dirty="0" smtClean="0"/>
              <a:t>. (In </a:t>
            </a:r>
            <a:r>
              <a:rPr lang="en-IN" sz="1800" dirty="0"/>
              <a:t>Python 2 are stored internally as 8-bit </a:t>
            </a:r>
            <a:r>
              <a:rPr lang="en-IN" sz="1800" dirty="0" smtClean="0"/>
              <a:t>ASCII)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capitalize()     </a:t>
            </a:r>
            <a:r>
              <a:rPr lang="en-IN" sz="1600" dirty="0" smtClean="0"/>
              <a:t>-     Capitalizes </a:t>
            </a:r>
            <a:r>
              <a:rPr lang="en-IN" sz="1600" dirty="0"/>
              <a:t>first letter of </a:t>
            </a:r>
            <a:r>
              <a:rPr lang="en-IN" sz="1600" dirty="0" smtClean="0"/>
              <a:t>string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 err="1" smtClean="0"/>
              <a:t>center</a:t>
            </a:r>
            <a:r>
              <a:rPr lang="en-IN" sz="1600" b="1" dirty="0" smtClean="0"/>
              <a:t>(width</a:t>
            </a:r>
            <a:r>
              <a:rPr lang="en-IN" sz="1600" b="1" dirty="0"/>
              <a:t>, </a:t>
            </a:r>
            <a:r>
              <a:rPr lang="en-IN" sz="1600" b="1" dirty="0" err="1"/>
              <a:t>fillchar</a:t>
            </a:r>
            <a:r>
              <a:rPr lang="en-IN" sz="1600" b="1" dirty="0"/>
              <a:t>)</a:t>
            </a:r>
          </a:p>
          <a:p>
            <a:pPr marL="0" indent="0">
              <a:buNone/>
            </a:pPr>
            <a:r>
              <a:rPr lang="en-IN" sz="1600" dirty="0"/>
              <a:t>Returns a string padded with </a:t>
            </a:r>
            <a:r>
              <a:rPr lang="en-IN" sz="1600" dirty="0" err="1"/>
              <a:t>fillchar</a:t>
            </a:r>
            <a:r>
              <a:rPr lang="en-IN" sz="1600" dirty="0"/>
              <a:t> with the original string </a:t>
            </a:r>
            <a:r>
              <a:rPr lang="en-IN" sz="1600" dirty="0" smtClean="0"/>
              <a:t>cantered </a:t>
            </a:r>
            <a:r>
              <a:rPr lang="en-IN" sz="1600" dirty="0"/>
              <a:t>to a total of width columns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find(</a:t>
            </a:r>
            <a:r>
              <a:rPr lang="en-IN" sz="1600" b="1" dirty="0" err="1"/>
              <a:t>str</a:t>
            </a:r>
            <a:r>
              <a:rPr lang="en-IN" sz="1600" b="1" dirty="0"/>
              <a:t>, beg = 0 end = </a:t>
            </a:r>
            <a:r>
              <a:rPr lang="en-IN" sz="1600" b="1" dirty="0" err="1"/>
              <a:t>len</a:t>
            </a:r>
            <a:r>
              <a:rPr lang="en-IN" sz="1600" b="1" dirty="0"/>
              <a:t>(string))</a:t>
            </a:r>
          </a:p>
          <a:p>
            <a:pPr marL="0" indent="0">
              <a:buNone/>
            </a:pPr>
            <a:r>
              <a:rPr lang="en-IN" sz="1600" dirty="0"/>
              <a:t>Determine if </a:t>
            </a:r>
            <a:r>
              <a:rPr lang="en-IN" sz="1600" dirty="0" err="1"/>
              <a:t>str</a:t>
            </a:r>
            <a:r>
              <a:rPr lang="en-IN" sz="1600" dirty="0"/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err="1" smtClean="0"/>
              <a:t>isdigit</a:t>
            </a:r>
            <a:r>
              <a:rPr lang="en-IN" sz="1600" b="1" dirty="0" smtClean="0"/>
              <a:t>()      -       </a:t>
            </a:r>
            <a:r>
              <a:rPr lang="en-IN" sz="1600" dirty="0" smtClean="0"/>
              <a:t>Returns </a:t>
            </a:r>
            <a:r>
              <a:rPr lang="en-IN" sz="1600" dirty="0"/>
              <a:t>true if string contains only digits and false otherwise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 err="1"/>
              <a:t>islower</a:t>
            </a:r>
            <a:r>
              <a:rPr lang="en-IN" sz="1600" b="1" dirty="0" smtClean="0"/>
              <a:t>()</a:t>
            </a:r>
            <a:r>
              <a:rPr lang="en-IN" sz="1600" b="1" dirty="0"/>
              <a:t> </a:t>
            </a:r>
            <a:r>
              <a:rPr lang="en-IN" sz="1600" b="1" dirty="0" smtClean="0"/>
              <a:t>   -       </a:t>
            </a:r>
            <a:r>
              <a:rPr lang="en-IN" sz="1600" dirty="0" smtClean="0"/>
              <a:t>Returns </a:t>
            </a:r>
            <a:r>
              <a:rPr lang="en-IN" sz="1600" dirty="0"/>
              <a:t>true if string has at least 1 cased character and all cased characters are in lowercase and false otherwise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lower</a:t>
            </a:r>
            <a:r>
              <a:rPr lang="en-IN" sz="1600" b="1" dirty="0" smtClean="0"/>
              <a:t>()	-       </a:t>
            </a:r>
            <a:r>
              <a:rPr lang="en-IN" sz="1600" dirty="0" smtClean="0"/>
              <a:t>Converts </a:t>
            </a:r>
            <a:r>
              <a:rPr lang="en-IN" sz="1600" dirty="0"/>
              <a:t>all uppercase letters in string to lowercase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strip</a:t>
            </a:r>
            <a:r>
              <a:rPr lang="en-IN" sz="1600" b="1" dirty="0"/>
              <a:t>([chars])</a:t>
            </a:r>
          </a:p>
          <a:p>
            <a:pPr marL="0" indent="0">
              <a:buNone/>
            </a:pPr>
            <a:r>
              <a:rPr lang="en-IN" sz="1600" dirty="0"/>
              <a:t>Performs both </a:t>
            </a:r>
            <a:r>
              <a:rPr lang="en-IN" sz="1600" dirty="0" err="1"/>
              <a:t>lstrip</a:t>
            </a:r>
            <a:r>
              <a:rPr lang="en-IN" sz="1600" dirty="0"/>
              <a:t>() and </a:t>
            </a:r>
            <a:r>
              <a:rPr lang="en-IN" sz="1600" dirty="0" err="1"/>
              <a:t>rstrip</a:t>
            </a:r>
            <a:r>
              <a:rPr lang="en-IN" sz="1600" dirty="0"/>
              <a:t>() on </a:t>
            </a:r>
            <a:r>
              <a:rPr lang="en-IN" sz="1600" dirty="0" smtClean="0"/>
              <a:t>string. 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hars</a:t>
            </a:r>
            <a:r>
              <a:rPr lang="en-IN" sz="1600" dirty="0"/>
              <a:t> − The </a:t>
            </a:r>
            <a:r>
              <a:rPr lang="en-IN" sz="1600" dirty="0" err="1" smtClean="0"/>
              <a:t>charsto</a:t>
            </a:r>
            <a:r>
              <a:rPr lang="en-IN" sz="1600" dirty="0" smtClean="0"/>
              <a:t> </a:t>
            </a:r>
            <a:r>
              <a:rPr lang="en-IN" sz="1600" dirty="0"/>
              <a:t>be removed from beginning or end of the string</a:t>
            </a:r>
            <a:r>
              <a:rPr lang="en-IN" sz="1600" dirty="0" smtClean="0"/>
              <a:t>. </a:t>
            </a:r>
            <a:r>
              <a:rPr lang="en-IN" sz="1600" dirty="0"/>
              <a:t>(default whitespace </a:t>
            </a:r>
            <a:r>
              <a:rPr lang="en-IN" sz="1600" dirty="0" smtClean="0"/>
              <a:t>chars)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/>
              <a:t>String 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60610"/>
              </p:ext>
            </p:extLst>
          </p:nvPr>
        </p:nvGraphicFramePr>
        <p:xfrm>
          <a:off x="29197" y="404664"/>
          <a:ext cx="8384327" cy="628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02"/>
                <a:gridCol w="4417536"/>
                <a:gridCol w="2899789"/>
              </a:tblGrid>
              <a:tr h="657085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Operator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Example </a:t>
                      </a:r>
                    </a:p>
                    <a:p>
                      <a:r>
                        <a:rPr lang="en-IN" sz="1600" b="1" dirty="0" smtClean="0"/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'Hello‘    b = ‘ Python'</a:t>
                      </a:r>
                      <a:endParaRPr lang="en-IN" sz="16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  +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Concatenation - Adds values on either side of the operator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 will give  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HelloPython</a:t>
                      </a:r>
                      <a:endParaRPr lang="en-IN" sz="1800" b="1" dirty="0"/>
                    </a:p>
                  </a:txBody>
                  <a:tcPr/>
                </a:tc>
              </a:tr>
              <a:tr h="9386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*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Repetition - Creates new strings, concatenating multiple copies of the same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a*2 will give   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HelloHello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Slice - Gives the character from the given index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a[1] will give 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 : 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Range Slice - Gives the characters from the given range	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a[1:4]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</a:t>
                      </a:r>
                      <a:endParaRPr lang="en-IN" sz="1800" b="1" dirty="0"/>
                    </a:p>
                  </a:txBody>
                  <a:tcPr/>
                </a:tc>
              </a:tr>
              <a:tr h="647504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 - Returns true if a character exists in the given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in a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IN" sz="1800" b="1" dirty="0"/>
                    </a:p>
                  </a:txBody>
                  <a:tcPr/>
                </a:tc>
              </a:tr>
              <a:tr h="141834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- Performs String formatting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</a:t>
                      </a:r>
                      <a:r>
                        <a:rPr lang="en-IN" sz="1800" b="1" dirty="0" smtClean="0"/>
                        <a:t>%c</a:t>
                      </a:r>
                      <a:r>
                        <a:rPr lang="en-IN" sz="1800" dirty="0" smtClean="0"/>
                        <a:t> – character ,</a:t>
                      </a:r>
                      <a:r>
                        <a:rPr lang="en-IN" sz="1800" b="1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 </a:t>
                      </a: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Refer below example-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647504">
                <a:tc gridSpan="3">
                  <a:txBody>
                    <a:bodyPr/>
                    <a:lstStyle/>
                    <a:p>
                      <a:r>
                        <a:rPr lang="en-IN" sz="1800" dirty="0" smtClean="0"/>
                        <a:t>                      print ("Python is %s based and latest version is %d !" % ('OOPs', 3)) </a:t>
                      </a:r>
                    </a:p>
                    <a:p>
                      <a:r>
                        <a:rPr lang="en-IN" sz="1800" dirty="0" smtClean="0"/>
                        <a:t>                      </a:t>
                      </a:r>
                      <a:r>
                        <a:rPr lang="en-IN" sz="1800" b="1" i="1" dirty="0" smtClean="0"/>
                        <a:t>Output</a:t>
                      </a:r>
                      <a:r>
                        <a:rPr lang="en-IN" sz="1800" dirty="0" smtClean="0"/>
                        <a:t>:    Python is OOPs based and latest version is 3 !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490066"/>
          </a:xfrm>
        </p:spPr>
        <p:txBody>
          <a:bodyPr/>
          <a:lstStyle/>
          <a:p>
            <a:r>
              <a:rPr lang="en-IN" sz="3200" dirty="0"/>
              <a:t>Python's object-oriented </a:t>
            </a:r>
            <a:r>
              <a:rPr lang="en-IN" sz="3200" dirty="0" smtClean="0"/>
              <a:t>programming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Python's object-oriented programming </a:t>
            </a:r>
            <a:r>
              <a:rPr lang="en-IN" dirty="0" smtClean="0"/>
              <a:t>support-</a:t>
            </a:r>
          </a:p>
          <a:p>
            <a:r>
              <a:rPr lang="en-IN" dirty="0"/>
              <a:t>Class </a:t>
            </a:r>
            <a:endParaRPr lang="en-IN" dirty="0" smtClean="0"/>
          </a:p>
          <a:p>
            <a:r>
              <a:rPr lang="en-IN" dirty="0"/>
              <a:t>Class </a:t>
            </a:r>
            <a:r>
              <a:rPr lang="en-IN" dirty="0" smtClean="0"/>
              <a:t>variable</a:t>
            </a:r>
          </a:p>
          <a:p>
            <a:r>
              <a:rPr lang="en-IN" dirty="0"/>
              <a:t>Data member </a:t>
            </a:r>
            <a:endParaRPr lang="en-IN" dirty="0" smtClean="0"/>
          </a:p>
          <a:p>
            <a:r>
              <a:rPr lang="en-IN" dirty="0"/>
              <a:t>Function </a:t>
            </a:r>
            <a:r>
              <a:rPr lang="en-IN" dirty="0" smtClean="0"/>
              <a:t>overloading</a:t>
            </a:r>
          </a:p>
          <a:p>
            <a:r>
              <a:rPr lang="en-IN" dirty="0"/>
              <a:t>Instance </a:t>
            </a:r>
            <a:r>
              <a:rPr lang="en-IN" dirty="0" smtClean="0"/>
              <a:t>variable</a:t>
            </a:r>
          </a:p>
          <a:p>
            <a:r>
              <a:rPr lang="en-IN" dirty="0"/>
              <a:t>Inheritance </a:t>
            </a:r>
            <a:endParaRPr lang="en-IN" dirty="0" smtClean="0"/>
          </a:p>
          <a:p>
            <a:r>
              <a:rPr lang="en-IN" dirty="0"/>
              <a:t>Instance </a:t>
            </a:r>
            <a:endParaRPr lang="en-IN" dirty="0" smtClean="0"/>
          </a:p>
          <a:p>
            <a:r>
              <a:rPr lang="en-IN" dirty="0"/>
              <a:t>Instantiation </a:t>
            </a:r>
            <a:endParaRPr lang="en-IN" dirty="0" smtClean="0"/>
          </a:p>
          <a:p>
            <a:r>
              <a:rPr lang="en-IN" dirty="0"/>
              <a:t>Method </a:t>
            </a:r>
            <a:endParaRPr lang="en-IN" dirty="0" smtClean="0"/>
          </a:p>
          <a:p>
            <a:r>
              <a:rPr lang="en-IN" dirty="0"/>
              <a:t>Object </a:t>
            </a:r>
            <a:endParaRPr lang="en-IN" dirty="0" smtClean="0"/>
          </a:p>
          <a:p>
            <a:r>
              <a:rPr lang="en-IN" dirty="0"/>
              <a:t>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Why Python</a:t>
            </a:r>
            <a:r>
              <a:rPr lang="en-IN" sz="2000" b="1" dirty="0" smtClean="0"/>
              <a:t>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It works on different platforms (Windows, Mac, Linux, Raspberry Pi, </a:t>
            </a:r>
            <a:r>
              <a:rPr lang="en-IN" sz="2000" dirty="0" err="1"/>
              <a:t>etc</a:t>
            </a:r>
            <a:r>
              <a:rPr lang="en-IN" sz="2000" dirty="0"/>
              <a:t>).</a:t>
            </a:r>
          </a:p>
          <a:p>
            <a:r>
              <a:rPr lang="en-IN" sz="2000" dirty="0"/>
              <a:t>Write programs with fewer lines.</a:t>
            </a:r>
          </a:p>
          <a:p>
            <a:r>
              <a:rPr lang="en-IN" sz="2000" dirty="0"/>
              <a:t>It runs on an interpreter system, this means that prototyping can be very quick.</a:t>
            </a:r>
          </a:p>
          <a:p>
            <a:r>
              <a:rPr lang="en-IN" sz="2000" dirty="0"/>
              <a:t>It can be treated in a procedural way, an OO way or a functional way.</a:t>
            </a:r>
          </a:p>
          <a:p>
            <a:r>
              <a:rPr lang="en-IN" sz="2000" b="1" dirty="0"/>
              <a:t>Polyglot Developer </a:t>
            </a:r>
            <a:r>
              <a:rPr lang="en-IN" sz="2000" dirty="0" smtClean="0"/>
              <a:t>– a developer who </a:t>
            </a:r>
            <a:r>
              <a:rPr lang="en-IN" sz="2000" dirty="0"/>
              <a:t>is familiar with several  programming languages. </a:t>
            </a:r>
            <a:r>
              <a:rPr lang="en-IN" sz="2000" dirty="0" smtClean="0">
                <a:sym typeface="Wingdings" pitchFamily="2" charset="2"/>
              </a:rPr>
              <a:t>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7897688" cy="590465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 </a:t>
            </a:r>
            <a:r>
              <a:rPr lang="en-IN" dirty="0"/>
              <a:t>module is a </a:t>
            </a:r>
            <a:r>
              <a:rPr lang="en-IN" b="1" dirty="0" smtClean="0"/>
              <a:t>file </a:t>
            </a:r>
            <a:r>
              <a:rPr lang="en-IN" dirty="0" smtClean="0"/>
              <a:t>(.py) </a:t>
            </a:r>
            <a:r>
              <a:rPr lang="en-IN" dirty="0"/>
              <a:t>consisting of Python </a:t>
            </a:r>
            <a:r>
              <a:rPr lang="en-IN" dirty="0" smtClean="0"/>
              <a:t>code</a:t>
            </a:r>
          </a:p>
          <a:p>
            <a:r>
              <a:rPr lang="en-IN" dirty="0" smtClean="0"/>
              <a:t>It can </a:t>
            </a:r>
            <a:r>
              <a:rPr lang="en-IN" dirty="0"/>
              <a:t>define functions, classes and variables. </a:t>
            </a:r>
            <a:endParaRPr lang="en-IN" dirty="0" smtClean="0"/>
          </a:p>
          <a:p>
            <a:r>
              <a:rPr lang="en-IN" dirty="0" smtClean="0"/>
              <a:t>It allows </a:t>
            </a:r>
            <a:r>
              <a:rPr lang="en-IN" dirty="0"/>
              <a:t>you to logically organize your Python </a:t>
            </a:r>
            <a:r>
              <a:rPr lang="en-IN" dirty="0" smtClean="0"/>
              <a:t>code</a:t>
            </a:r>
          </a:p>
          <a:p>
            <a:r>
              <a:rPr lang="en-IN" b="1" dirty="0"/>
              <a:t>modules</a:t>
            </a:r>
            <a:r>
              <a:rPr lang="en-IN" dirty="0"/>
              <a:t> help avoid collisions between global variable names</a:t>
            </a:r>
            <a:r>
              <a:rPr lang="en-IN" dirty="0" smtClean="0"/>
              <a:t>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Steps:</a:t>
            </a:r>
          </a:p>
          <a:p>
            <a:r>
              <a:rPr lang="en-US" dirty="0" smtClean="0"/>
              <a:t>Create a module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</a:t>
            </a:r>
          </a:p>
          <a:p>
            <a:r>
              <a:rPr lang="en-US" dirty="0" smtClean="0"/>
              <a:t>Import the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Syntax:</a:t>
            </a:r>
          </a:p>
          <a:p>
            <a:r>
              <a:rPr lang="en-IN" dirty="0" smtClean="0"/>
              <a:t>import complete module:</a:t>
            </a:r>
          </a:p>
          <a:p>
            <a:pPr marL="11430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import </a:t>
            </a:r>
            <a:r>
              <a:rPr lang="en-IN" i="1" dirty="0"/>
              <a:t>module1[, module2[,... </a:t>
            </a:r>
            <a:r>
              <a:rPr lang="en-IN" i="1" dirty="0" err="1"/>
              <a:t>moduleN</a:t>
            </a:r>
            <a:r>
              <a:rPr lang="en-IN" i="1" dirty="0" smtClean="0"/>
              <a:t>]</a:t>
            </a:r>
          </a:p>
          <a:p>
            <a:pPr marL="114300" indent="0">
              <a:buNone/>
            </a:pPr>
            <a:endParaRPr lang="en-IN" i="1" dirty="0" smtClean="0"/>
          </a:p>
          <a:p>
            <a:r>
              <a:rPr lang="en-IN" i="1" dirty="0"/>
              <a:t>import </a:t>
            </a:r>
            <a:r>
              <a:rPr lang="en-IN" i="1" dirty="0" smtClean="0"/>
              <a:t>only specific attributes from a module:</a:t>
            </a:r>
            <a:endParaRPr lang="en-IN" i="1" dirty="0"/>
          </a:p>
          <a:p>
            <a:pPr marL="114300" indent="0">
              <a:buNone/>
            </a:pPr>
            <a:r>
              <a:rPr lang="nl-NL" i="1" dirty="0" smtClean="0"/>
              <a:t>	from </a:t>
            </a:r>
            <a:r>
              <a:rPr lang="nl-NL" i="1" dirty="0"/>
              <a:t>modname import name1[, name2[, ... nameN</a:t>
            </a:r>
            <a:r>
              <a:rPr lang="nl-NL" i="1" dirty="0" smtClean="0"/>
              <a:t>]]</a:t>
            </a:r>
          </a:p>
          <a:p>
            <a:pPr marL="114300" indent="0">
              <a:buNone/>
            </a:pPr>
            <a:endParaRPr lang="nl-NL" i="1" dirty="0"/>
          </a:p>
          <a:p>
            <a:r>
              <a:rPr lang="en-IN" dirty="0"/>
              <a:t>import </a:t>
            </a:r>
            <a:r>
              <a:rPr lang="en-IN" dirty="0" smtClean="0"/>
              <a:t>all of a module:</a:t>
            </a:r>
            <a:endParaRPr lang="en-IN" dirty="0"/>
          </a:p>
          <a:p>
            <a:pPr marL="114300" indent="0">
              <a:buNone/>
            </a:pPr>
            <a:r>
              <a:rPr lang="en-IN" dirty="0" smtClean="0"/>
              <a:t>	from </a:t>
            </a:r>
            <a:r>
              <a:rPr lang="en-IN" dirty="0" err="1"/>
              <a:t>modname</a:t>
            </a:r>
            <a:r>
              <a:rPr lang="en-IN" dirty="0"/>
              <a:t> import </a:t>
            </a:r>
            <a:r>
              <a:rPr lang="en-IN" dirty="0" smtClean="0"/>
              <a:t>*</a:t>
            </a:r>
          </a:p>
          <a:p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619268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Locating Modules</a:t>
            </a:r>
            <a:r>
              <a:rPr lang="en-US" b="1" dirty="0" smtClean="0"/>
              <a:t>:</a:t>
            </a:r>
          </a:p>
          <a:p>
            <a:pPr marL="114300" indent="0">
              <a:buNone/>
            </a:pPr>
            <a:r>
              <a:rPr lang="en-IN" dirty="0" smtClean="0"/>
              <a:t>When we import </a:t>
            </a:r>
            <a:r>
              <a:rPr lang="en-IN" dirty="0"/>
              <a:t>a module, the Python interpreter searches for the module in the following sequences −</a:t>
            </a:r>
          </a:p>
          <a:p>
            <a:r>
              <a:rPr lang="en-IN" dirty="0"/>
              <a:t>The current directory.</a:t>
            </a:r>
          </a:p>
          <a:p>
            <a:r>
              <a:rPr lang="en-IN" dirty="0"/>
              <a:t>If the module is not found, Python then searches each directory in the shell variable </a:t>
            </a:r>
            <a:r>
              <a:rPr lang="en-IN" dirty="0">
                <a:hlinkClick r:id="rId2"/>
              </a:rPr>
              <a:t>PYTHONPATH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If all else fails, Python checks the default path.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endParaRPr lang="en-US" b="1" dirty="0" smtClean="0"/>
          </a:p>
          <a:p>
            <a:pPr marL="114300" indent="0">
              <a:buNone/>
            </a:pPr>
            <a:r>
              <a:rPr lang="en-IN" b="1" dirty="0"/>
              <a:t>PYTHONPATH </a:t>
            </a:r>
            <a:r>
              <a:rPr lang="en-IN" b="1" dirty="0" smtClean="0"/>
              <a:t>Variable for Win and Unix:</a:t>
            </a:r>
            <a:endParaRPr lang="en-IN" b="1" dirty="0"/>
          </a:p>
          <a:p>
            <a:r>
              <a:rPr lang="en-IN" dirty="0"/>
              <a:t>set PYTHONPATH = c:\python34\lib</a:t>
            </a:r>
            <a:r>
              <a:rPr lang="en-IN" dirty="0" smtClean="0"/>
              <a:t>;</a:t>
            </a:r>
          </a:p>
          <a:p>
            <a:r>
              <a:rPr lang="en-IN" dirty="0"/>
              <a:t>set PYTHONPATH = /</a:t>
            </a:r>
            <a:r>
              <a:rPr lang="en-IN" dirty="0" err="1" smtClean="0"/>
              <a:t>usr</a:t>
            </a:r>
            <a:r>
              <a:rPr lang="en-IN" dirty="0" smtClean="0"/>
              <a:t>/local/lib/python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sz="2600" b="1" dirty="0"/>
              <a:t>sys.path:</a:t>
            </a:r>
          </a:p>
          <a:p>
            <a:r>
              <a:rPr lang="en-IN" dirty="0"/>
              <a:t>The variable</a:t>
            </a:r>
            <a:r>
              <a:rPr lang="en-IN" b="1" dirty="0"/>
              <a:t> sys.path</a:t>
            </a:r>
            <a:r>
              <a:rPr lang="en-IN" dirty="0"/>
              <a:t> is a list of strings that determines the interpreter’s search path for modules.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initialized to a default path taken from the environment variable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, or from a built-in default if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 is not set. 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We </a:t>
            </a:r>
            <a:r>
              <a:rPr lang="en-IN" dirty="0"/>
              <a:t>can modify it using standard list </a:t>
            </a:r>
            <a:r>
              <a:rPr lang="en-IN" dirty="0" smtClean="0"/>
              <a:t>operations-</a:t>
            </a:r>
          </a:p>
          <a:p>
            <a:pPr marL="114300" indent="0">
              <a:buNone/>
            </a:pPr>
            <a:r>
              <a:rPr lang="en-IN" b="1" dirty="0"/>
              <a:t>&gt;&gt;&gt; import</a:t>
            </a:r>
            <a:r>
              <a:rPr lang="en-IN" dirty="0"/>
              <a:t> </a:t>
            </a:r>
            <a:r>
              <a:rPr lang="en-IN" b="1" dirty="0"/>
              <a:t>sys</a:t>
            </a:r>
            <a:r>
              <a:rPr lang="en-IN" dirty="0"/>
              <a:t> </a:t>
            </a: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&gt;&gt;&gt; </a:t>
            </a:r>
            <a:r>
              <a:rPr lang="en-IN" dirty="0" err="1"/>
              <a:t>sys.path.append</a:t>
            </a:r>
            <a:r>
              <a:rPr lang="en-IN" dirty="0"/>
              <a:t>('/</a:t>
            </a:r>
            <a:r>
              <a:rPr lang="en-IN" dirty="0" err="1"/>
              <a:t>ufs</a:t>
            </a:r>
            <a:r>
              <a:rPr lang="en-IN" dirty="0"/>
              <a:t>/</a:t>
            </a:r>
            <a:r>
              <a:rPr lang="en-IN" dirty="0" err="1"/>
              <a:t>guido</a:t>
            </a:r>
            <a:r>
              <a:rPr lang="en-IN" dirty="0"/>
              <a:t>/lib/python')</a:t>
            </a: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Package</a:t>
            </a:r>
            <a:r>
              <a:rPr lang="en-US" dirty="0" smtClean="0"/>
              <a:t> is a </a:t>
            </a:r>
            <a:r>
              <a:rPr lang="en-IN" dirty="0" smtClean="0"/>
              <a:t>collection </a:t>
            </a:r>
            <a:r>
              <a:rPr lang="en-IN" dirty="0"/>
              <a:t>of modules </a:t>
            </a:r>
            <a:endParaRPr lang="en-IN" dirty="0" smtClean="0"/>
          </a:p>
          <a:p>
            <a:r>
              <a:rPr lang="en-IN" dirty="0"/>
              <a:t> Python </a:t>
            </a:r>
            <a:r>
              <a:rPr lang="en-IN" b="1" dirty="0"/>
              <a:t>modules</a:t>
            </a:r>
            <a:r>
              <a:rPr lang="en-IN" dirty="0"/>
              <a:t> and Python </a:t>
            </a:r>
            <a:r>
              <a:rPr lang="en-IN" b="1" dirty="0"/>
              <a:t>packages</a:t>
            </a:r>
            <a:r>
              <a:rPr lang="en-IN" dirty="0"/>
              <a:t>, two mechanisms that facilitate </a:t>
            </a:r>
            <a:r>
              <a:rPr lang="en-IN" b="1" dirty="0"/>
              <a:t>modular programming</a:t>
            </a:r>
            <a:r>
              <a:rPr lang="en-IN" dirty="0" smtClean="0"/>
              <a:t>.</a:t>
            </a:r>
          </a:p>
          <a:p>
            <a:r>
              <a:rPr lang="en-IN" b="1" dirty="0"/>
              <a:t>Packages</a:t>
            </a:r>
            <a:r>
              <a:rPr lang="en-IN" dirty="0"/>
              <a:t> allow for a hierarchical structuring of the module namespace using </a:t>
            </a:r>
            <a:r>
              <a:rPr lang="en-IN" b="1" dirty="0"/>
              <a:t>dot </a:t>
            </a:r>
            <a:r>
              <a:rPr lang="en-IN" b="1" dirty="0" smtClean="0"/>
              <a:t>notation</a:t>
            </a:r>
          </a:p>
          <a:p>
            <a:r>
              <a:rPr lang="en-IN" b="1" dirty="0"/>
              <a:t>Packages </a:t>
            </a:r>
            <a:r>
              <a:rPr lang="en-IN" dirty="0"/>
              <a:t> help avoid collisions between module names</a:t>
            </a:r>
            <a:r>
              <a:rPr lang="en-IN" dirty="0" smtClean="0"/>
              <a:t>.</a:t>
            </a:r>
          </a:p>
          <a:p>
            <a:r>
              <a:rPr lang="en-IN" dirty="0"/>
              <a:t>We can import modules from packages using the dot (.) </a:t>
            </a:r>
            <a:r>
              <a:rPr lang="en-IN" dirty="0" smtClean="0"/>
              <a:t>operator</a:t>
            </a:r>
            <a:endParaRPr lang="en-IN" b="1" dirty="0" smtClean="0"/>
          </a:p>
          <a:p>
            <a:r>
              <a:rPr lang="en-US" dirty="0" smtClean="0"/>
              <a:t>We have to place the package folder in python’s lib folder</a:t>
            </a:r>
            <a:endParaRPr lang="en-IN" dirty="0" smtClean="0"/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3100" b="1" dirty="0" smtClean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4761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 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Steps</a:t>
            </a:r>
            <a:r>
              <a:rPr lang="en-US" sz="2400" b="1" dirty="0"/>
              <a:t>: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Creating a Package-</a:t>
            </a:r>
          </a:p>
          <a:p>
            <a:r>
              <a:rPr lang="en-US" dirty="0"/>
              <a:t>Create a </a:t>
            </a:r>
            <a:r>
              <a:rPr lang="en-IN" dirty="0" smtClean="0"/>
              <a:t>directory e.g.: pkg1</a:t>
            </a:r>
            <a:endParaRPr lang="en-US" dirty="0"/>
          </a:p>
          <a:p>
            <a:r>
              <a:rPr lang="en-US" dirty="0" smtClean="0"/>
              <a:t>Create  modules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 in the </a:t>
            </a:r>
            <a:r>
              <a:rPr lang="en-IN" dirty="0" smtClean="0"/>
              <a:t>directory </a:t>
            </a:r>
          </a:p>
          <a:p>
            <a:pPr marL="114300" indent="0">
              <a:buNone/>
            </a:pPr>
            <a:r>
              <a:rPr lang="en-IN" dirty="0" smtClean="0"/>
              <a:t>	e.g.: mod1.py ,mod2.py  </a:t>
            </a:r>
            <a:r>
              <a:rPr lang="en-IN" dirty="0" err="1" smtClean="0"/>
              <a:t>etc</a:t>
            </a:r>
            <a:endParaRPr lang="en-US" dirty="0" smtClean="0"/>
          </a:p>
          <a:p>
            <a:r>
              <a:rPr lang="en-IN" dirty="0" smtClean="0"/>
              <a:t>Create a </a:t>
            </a:r>
            <a:r>
              <a:rPr lang="en-IN" dirty="0"/>
              <a:t> </a:t>
            </a:r>
            <a:r>
              <a:rPr lang="en-IN" b="1" dirty="0"/>
              <a:t>__init__.py</a:t>
            </a:r>
            <a:r>
              <a:rPr lang="en-IN" dirty="0"/>
              <a:t> </a:t>
            </a:r>
            <a:r>
              <a:rPr lang="en-IN" dirty="0" smtClean="0"/>
              <a:t>file in </a:t>
            </a:r>
            <a:r>
              <a:rPr lang="en-IN" dirty="0"/>
              <a:t>a package </a:t>
            </a:r>
            <a:r>
              <a:rPr lang="en-IN" dirty="0" smtClean="0"/>
              <a:t>directory and add following-</a:t>
            </a:r>
          </a:p>
          <a:p>
            <a:pPr marL="114300" indent="0">
              <a:buNone/>
            </a:pPr>
            <a:r>
              <a:rPr lang="en-IN" dirty="0" smtClean="0"/>
              <a:t>	import </a:t>
            </a:r>
            <a:r>
              <a:rPr lang="en-IN" dirty="0"/>
              <a:t>pkg.mod1, </a:t>
            </a:r>
            <a:r>
              <a:rPr lang="en-IN" dirty="0" smtClean="0"/>
              <a:t>pkg.mod2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Using a Package:</a:t>
            </a:r>
          </a:p>
          <a:p>
            <a:pPr marL="114300" indent="0">
              <a:buNone/>
            </a:pPr>
            <a:r>
              <a:rPr lang="en-US" dirty="0" smtClean="0"/>
              <a:t>	import pkg1</a:t>
            </a:r>
          </a:p>
          <a:p>
            <a:pPr marL="114300" indent="0">
              <a:buNone/>
            </a:pPr>
            <a:r>
              <a:rPr lang="en-IN" dirty="0" smtClean="0"/>
              <a:t>	print(</a:t>
            </a:r>
            <a:r>
              <a:rPr lang="en-US" dirty="0"/>
              <a:t>pkg1 </a:t>
            </a:r>
            <a:r>
              <a:rPr lang="en-IN" dirty="0" smtClean="0"/>
              <a:t>mod1.func_disp</a:t>
            </a:r>
            <a:r>
              <a:rPr lang="en-IN" dirty="0"/>
              <a:t>())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r>
              <a:rPr lang="en-IN" sz="1800" dirty="0" smtClean="0"/>
              <a:t>A</a:t>
            </a:r>
            <a:r>
              <a:rPr lang="en-IN" sz="1800" dirty="0"/>
              <a:t> </a:t>
            </a:r>
            <a:r>
              <a:rPr lang="en-IN" sz="1800" b="1" i="1" dirty="0"/>
              <a:t>class</a:t>
            </a:r>
            <a:r>
              <a:rPr lang="en-IN" sz="1800" dirty="0"/>
              <a:t> </a:t>
            </a:r>
            <a:r>
              <a:rPr lang="en-IN" sz="1800" dirty="0" smtClean="0"/>
              <a:t>keyword creates </a:t>
            </a:r>
            <a:r>
              <a:rPr lang="en-IN" sz="1800" dirty="0"/>
              <a:t>a new class </a:t>
            </a:r>
            <a:r>
              <a:rPr lang="en-IN" sz="1800" dirty="0" smtClean="0"/>
              <a:t>definition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Syntax:</a:t>
            </a:r>
          </a:p>
          <a:p>
            <a:pPr marL="114300" indent="0">
              <a:buNone/>
            </a:pPr>
            <a:endParaRPr lang="en-IN" sz="1800" dirty="0" smtClean="0"/>
          </a:p>
          <a:p>
            <a:pPr marL="114300" indent="0">
              <a:buNone/>
            </a:pPr>
            <a:r>
              <a:rPr lang="en-IN" sz="1800" b="1" dirty="0"/>
              <a:t>class</a:t>
            </a:r>
            <a:r>
              <a:rPr lang="en-IN" sz="1800" dirty="0"/>
              <a:t> </a:t>
            </a:r>
            <a:r>
              <a:rPr lang="en-IN" sz="1800" dirty="0" err="1"/>
              <a:t>ClassName</a:t>
            </a:r>
            <a:r>
              <a:rPr lang="en-IN" sz="1800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          </a:t>
            </a:r>
            <a:r>
              <a:rPr lang="en-IN" sz="1800" dirty="0"/>
              <a:t>'Optional class documentation string' </a:t>
            </a:r>
            <a:endParaRPr lang="en-IN" sz="1800" dirty="0" smtClean="0"/>
          </a:p>
          <a:p>
            <a:pPr marL="114300" indent="0">
              <a:buNone/>
            </a:pPr>
            <a:r>
              <a:rPr lang="en-IN" sz="1800" dirty="0" smtClean="0"/>
              <a:t>           </a:t>
            </a:r>
            <a:r>
              <a:rPr lang="en-IN" sz="1800" dirty="0" err="1" smtClean="0"/>
              <a:t>class_suite</a:t>
            </a:r>
            <a:endParaRPr lang="en-IN" sz="1800" dirty="0" smtClean="0"/>
          </a:p>
          <a:p>
            <a:pPr marL="114300" indent="0">
              <a:buNone/>
            </a:pPr>
            <a:endParaRPr lang="en-IN" sz="1800" dirty="0" smtClean="0"/>
          </a:p>
          <a:p>
            <a:pPr marL="114300" indent="0">
              <a:buNone/>
            </a:pPr>
            <a:r>
              <a:rPr lang="en-US" sz="1800" i="1" dirty="0"/>
              <a:t>w</a:t>
            </a:r>
            <a:r>
              <a:rPr lang="en-US" sz="1800" i="1" dirty="0" smtClean="0"/>
              <a:t>here-</a:t>
            </a:r>
          </a:p>
          <a:p>
            <a:r>
              <a:rPr lang="en-IN" sz="1600" dirty="0"/>
              <a:t>The class has a documentation string, which can be accessed via </a:t>
            </a:r>
            <a:r>
              <a:rPr lang="en-IN" sz="1600" b="1" i="1" dirty="0" err="1"/>
              <a:t>ClassName</a:t>
            </a:r>
            <a:r>
              <a:rPr lang="en-IN" sz="1600" b="1" i="1" dirty="0"/>
              <a:t>.__doc__</a:t>
            </a:r>
            <a:r>
              <a:rPr lang="en-IN" sz="1600" dirty="0"/>
              <a:t>.</a:t>
            </a:r>
          </a:p>
          <a:p>
            <a:r>
              <a:rPr lang="en-IN" sz="1600" dirty="0"/>
              <a:t>The </a:t>
            </a:r>
            <a:r>
              <a:rPr lang="en-IN" sz="1600" b="1" i="1" dirty="0" err="1"/>
              <a:t>class_suite</a:t>
            </a:r>
            <a:r>
              <a:rPr lang="en-IN" sz="1600" dirty="0"/>
              <a:t> consists of all the component statements defining class members, data attributes and functions.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IN" sz="1800" b="1" dirty="0" smtClean="0"/>
              <a:t>Constructor </a:t>
            </a:r>
            <a:r>
              <a:rPr lang="en-US" sz="1800" b="1" dirty="0" smtClean="0"/>
              <a:t>and </a:t>
            </a:r>
            <a:r>
              <a:rPr lang="en-IN" sz="1800" b="1" i="1" dirty="0" err="1" smtClean="0"/>
              <a:t>Finalizer</a:t>
            </a:r>
            <a:r>
              <a:rPr lang="en-IN" sz="1800" b="1" i="1" dirty="0" smtClean="0"/>
              <a:t>:</a:t>
            </a:r>
            <a:endParaRPr lang="en-US" sz="1800" b="1" dirty="0" smtClean="0"/>
          </a:p>
          <a:p>
            <a:r>
              <a:rPr lang="en-IN" sz="1800" dirty="0" smtClean="0"/>
              <a:t>Constructor </a:t>
            </a:r>
            <a:r>
              <a:rPr lang="en-IN" sz="1800" dirty="0"/>
              <a:t>or </a:t>
            </a:r>
            <a:r>
              <a:rPr lang="en-IN" sz="1800" dirty="0" smtClean="0"/>
              <a:t>initialization built-in method:</a:t>
            </a:r>
          </a:p>
          <a:p>
            <a:pPr marL="114300" indent="0">
              <a:buNone/>
            </a:pPr>
            <a:r>
              <a:rPr lang="en-IN" sz="1800" i="1" dirty="0" smtClean="0"/>
              <a:t>	_</a:t>
            </a:r>
            <a:r>
              <a:rPr lang="en-IN" sz="1800" i="1" dirty="0" err="1"/>
              <a:t>init</a:t>
            </a:r>
            <a:r>
              <a:rPr lang="en-IN" sz="1800" i="1" dirty="0" smtClean="0"/>
              <a:t>__(</a:t>
            </a:r>
            <a:r>
              <a:rPr lang="en-IN" sz="1800" dirty="0"/>
              <a:t>self</a:t>
            </a:r>
            <a:r>
              <a:rPr lang="en-IN" sz="1800" i="1" dirty="0" smtClean="0"/>
              <a:t>)</a:t>
            </a:r>
          </a:p>
          <a:p>
            <a:pPr marL="114300" indent="0">
              <a:buNone/>
            </a:pPr>
            <a:endParaRPr lang="en-IN" sz="1800" dirty="0"/>
          </a:p>
          <a:p>
            <a:r>
              <a:rPr lang="en-IN" sz="1800" i="1" dirty="0" err="1"/>
              <a:t>Finalizer</a:t>
            </a:r>
            <a:r>
              <a:rPr lang="en-IN" sz="1800" i="1" dirty="0"/>
              <a:t> (Destroying Objects / Garbage Collection / Destructor</a:t>
            </a:r>
            <a:r>
              <a:rPr lang="en-IN" sz="1800" i="1" dirty="0" smtClean="0"/>
              <a:t>) </a:t>
            </a:r>
            <a:r>
              <a:rPr lang="en-IN" sz="1800" dirty="0"/>
              <a:t>built-in method</a:t>
            </a:r>
            <a:r>
              <a:rPr lang="en-IN" sz="1800" dirty="0" smtClean="0"/>
              <a:t>:</a:t>
            </a:r>
            <a:endParaRPr lang="en-IN" sz="1800" i="1" dirty="0"/>
          </a:p>
          <a:p>
            <a:pPr marL="114300" indent="0">
              <a:buNone/>
            </a:pPr>
            <a:r>
              <a:rPr lang="en-IN" sz="1800" dirty="0" smtClean="0"/>
              <a:t>	__</a:t>
            </a:r>
            <a:r>
              <a:rPr lang="en-IN" sz="1800" dirty="0"/>
              <a:t>del__(self)</a:t>
            </a:r>
          </a:p>
          <a:p>
            <a:endParaRPr lang="en-IN" sz="1800" dirty="0" smtClean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2000" b="1" dirty="0"/>
              <a:t>Built-In Class Attributes</a:t>
            </a:r>
          </a:p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r>
              <a:rPr lang="en-IN" sz="1800" dirty="0" smtClean="0"/>
              <a:t>Every </a:t>
            </a:r>
            <a:r>
              <a:rPr lang="en-IN" sz="1800" dirty="0"/>
              <a:t>Python class keeps following built-in </a:t>
            </a:r>
            <a:r>
              <a:rPr lang="en-IN" sz="1800" dirty="0" smtClean="0"/>
              <a:t>attributes-</a:t>
            </a:r>
          </a:p>
          <a:p>
            <a:pPr marL="114300" indent="0">
              <a:buNone/>
            </a:pPr>
            <a:endParaRPr lang="en-IN" sz="1800" b="1" dirty="0" smtClean="0"/>
          </a:p>
          <a:p>
            <a:r>
              <a:rPr lang="en-IN" sz="1800" b="1" dirty="0"/>
              <a:t>__dict</a:t>
            </a:r>
            <a:r>
              <a:rPr lang="en-IN" sz="1800" b="1" dirty="0" smtClean="0"/>
              <a:t>__         </a:t>
            </a:r>
            <a:r>
              <a:rPr lang="en-IN" sz="1800" dirty="0"/>
              <a:t> − Dictionary containing the class's namespace.</a:t>
            </a:r>
          </a:p>
          <a:p>
            <a:r>
              <a:rPr lang="en-IN" sz="1800" b="1" dirty="0"/>
              <a:t>__doc__</a:t>
            </a:r>
            <a:r>
              <a:rPr lang="en-IN" sz="1800" dirty="0"/>
              <a:t> </a:t>
            </a:r>
            <a:r>
              <a:rPr lang="en-IN" sz="1800" dirty="0" smtClean="0"/>
              <a:t>         − </a:t>
            </a:r>
            <a:r>
              <a:rPr lang="en-IN" sz="1800" dirty="0"/>
              <a:t>Class documentation string or none, if undefined.</a:t>
            </a:r>
          </a:p>
          <a:p>
            <a:r>
              <a:rPr lang="en-IN" sz="1800" b="1" dirty="0"/>
              <a:t>__name</a:t>
            </a:r>
            <a:r>
              <a:rPr lang="en-IN" sz="1800" b="1" dirty="0" smtClean="0"/>
              <a:t>__   </a:t>
            </a:r>
            <a:r>
              <a:rPr lang="en-IN" sz="1800" dirty="0"/>
              <a:t> </a:t>
            </a:r>
            <a:r>
              <a:rPr lang="en-IN" sz="1800" dirty="0" smtClean="0"/>
              <a:t>  − </a:t>
            </a:r>
            <a:r>
              <a:rPr lang="en-IN" sz="1800" dirty="0"/>
              <a:t>Class name.</a:t>
            </a:r>
          </a:p>
          <a:p>
            <a:r>
              <a:rPr lang="en-IN" sz="1800" b="1" dirty="0"/>
              <a:t>__module</a:t>
            </a:r>
            <a:r>
              <a:rPr lang="en-IN" sz="1800" b="1" dirty="0" smtClean="0"/>
              <a:t>__  </a:t>
            </a:r>
            <a:r>
              <a:rPr lang="en-IN" sz="1800" dirty="0"/>
              <a:t> − Module name in which the class is defined. This attribute is </a:t>
            </a:r>
            <a:r>
              <a:rPr lang="en-IN" sz="1800" dirty="0" smtClean="0"/>
              <a:t>   "__</a:t>
            </a:r>
            <a:r>
              <a:rPr lang="en-IN" sz="1800" dirty="0"/>
              <a:t>main__" in interactive mode.</a:t>
            </a:r>
          </a:p>
          <a:p>
            <a:r>
              <a:rPr lang="en-IN" sz="1800" b="1" dirty="0"/>
              <a:t>__bases__</a:t>
            </a:r>
            <a:r>
              <a:rPr lang="en-IN" sz="1800" dirty="0"/>
              <a:t> </a:t>
            </a:r>
            <a:r>
              <a:rPr lang="en-IN" sz="1800" dirty="0" smtClean="0"/>
              <a:t>      − </a:t>
            </a:r>
            <a:r>
              <a:rPr lang="en-IN" sz="1800" dirty="0"/>
              <a:t>A possibly empty tuple containing the base classes, in the order of their occurrence in the base class list.</a:t>
            </a:r>
          </a:p>
          <a:p>
            <a:endParaRPr lang="en-US" sz="1800" dirty="0" smtClean="0"/>
          </a:p>
          <a:p>
            <a:pPr marL="114300" indent="0">
              <a:buNone/>
            </a:pPr>
            <a:r>
              <a:rPr lang="en-US" sz="1800" b="1" dirty="0" smtClean="0"/>
              <a:t>Syntax:</a:t>
            </a:r>
          </a:p>
          <a:p>
            <a:pPr marL="114300" indent="0">
              <a:buNone/>
            </a:pPr>
            <a:r>
              <a:rPr lang="en-US" sz="1800" dirty="0" smtClean="0"/>
              <a:t>	objectName.attribute</a:t>
            </a:r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E.g.:</a:t>
            </a:r>
          </a:p>
          <a:p>
            <a:pPr marL="114300" indent="0">
              <a:buNone/>
            </a:pPr>
            <a:r>
              <a:rPr lang="en-US" sz="1800" dirty="0" smtClean="0"/>
              <a:t>	emp.</a:t>
            </a:r>
            <a:r>
              <a:rPr lang="en-IN" sz="1800" b="1" dirty="0"/>
              <a:t> </a:t>
            </a:r>
            <a:r>
              <a:rPr lang="en-IN" sz="1800" dirty="0"/>
              <a:t>__dict__ </a:t>
            </a:r>
            <a:endParaRPr lang="en-IN" sz="1800" dirty="0" smtClean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sz="3200" dirty="0"/>
              <a:t>Python </a:t>
            </a:r>
            <a:r>
              <a:rPr lang="en-IN" sz="3200" dirty="0"/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064896" cy="5760640"/>
          </a:xfrm>
        </p:spPr>
        <p:txBody>
          <a:bodyPr/>
          <a:lstStyle/>
          <a:p>
            <a:r>
              <a:rPr lang="en-IN" dirty="0"/>
              <a:t>Python deletes unneeded objects (built-in types or class instances) automatically to free the memory space.</a:t>
            </a:r>
          </a:p>
          <a:p>
            <a:r>
              <a:rPr lang="en-IN" dirty="0"/>
              <a:t>Python's garbage collector runs during program execution and is </a:t>
            </a:r>
            <a:r>
              <a:rPr lang="en-IN" b="1" dirty="0"/>
              <a:t>triggered</a:t>
            </a:r>
            <a:r>
              <a:rPr lang="en-IN" dirty="0"/>
              <a:t> when an object's </a:t>
            </a:r>
            <a:r>
              <a:rPr lang="en-IN" b="1" dirty="0"/>
              <a:t>reference count reaches zero</a:t>
            </a:r>
            <a:r>
              <a:rPr lang="en-IN" dirty="0"/>
              <a:t>.</a:t>
            </a:r>
          </a:p>
          <a:p>
            <a:r>
              <a:rPr lang="en-IN" dirty="0"/>
              <a:t>An object's </a:t>
            </a:r>
            <a:r>
              <a:rPr lang="en-IN" b="1" dirty="0"/>
              <a:t>reference count changes </a:t>
            </a:r>
            <a:r>
              <a:rPr lang="en-IN" dirty="0"/>
              <a:t>as the number of aliases that point to it changes.</a:t>
            </a:r>
          </a:p>
          <a:p>
            <a:r>
              <a:rPr lang="en-IN" dirty="0"/>
              <a:t>An object's </a:t>
            </a:r>
            <a:r>
              <a:rPr lang="en-IN" b="1" dirty="0"/>
              <a:t>reference count increases </a:t>
            </a:r>
            <a:r>
              <a:rPr lang="en-IN" dirty="0"/>
              <a:t>when it is assigned a new name or placed in a container (list, tuple, or dictionary).</a:t>
            </a:r>
          </a:p>
          <a:p>
            <a:r>
              <a:rPr lang="en-IN" dirty="0"/>
              <a:t>The object's </a:t>
            </a:r>
            <a:r>
              <a:rPr lang="en-IN" b="1" dirty="0"/>
              <a:t>reference count decreases </a:t>
            </a:r>
            <a:r>
              <a:rPr lang="en-IN" dirty="0"/>
              <a:t>when it is deleted with del, its reference is reassigned, or its reference goes out of scope.</a:t>
            </a:r>
          </a:p>
          <a:p>
            <a:r>
              <a:rPr lang="en-IN" dirty="0" smtClean="0"/>
              <a:t>When </a:t>
            </a:r>
            <a:r>
              <a:rPr lang="en-IN" dirty="0"/>
              <a:t>an object's </a:t>
            </a:r>
            <a:r>
              <a:rPr lang="en-IN" b="1" dirty="0"/>
              <a:t>reference count reaches zero</a:t>
            </a:r>
            <a:r>
              <a:rPr lang="en-IN" dirty="0"/>
              <a:t>, </a:t>
            </a:r>
            <a:r>
              <a:rPr lang="en-IN" b="1" dirty="0"/>
              <a:t>Python collects it automatically.</a:t>
            </a:r>
            <a:endParaRPr lang="en-US" b="1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3200" dirty="0" smtClean="0"/>
              <a:t>Python Exception Handling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136904" cy="620796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sz="2400" b="1" dirty="0"/>
              <a:t>Syntax of </a:t>
            </a:r>
            <a:r>
              <a:rPr lang="en-IN" sz="2400" b="1" i="1" dirty="0" smtClean="0"/>
              <a:t>try – except - else</a:t>
            </a:r>
            <a:r>
              <a:rPr lang="en-IN" sz="2400" b="1" dirty="0"/>
              <a:t> block</a:t>
            </a:r>
            <a:r>
              <a:rPr lang="en-IN" sz="2400" b="1" dirty="0" smtClean="0"/>
              <a:t>: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100" b="1" dirty="0"/>
              <a:t>try</a:t>
            </a:r>
            <a:r>
              <a:rPr lang="en-IN" sz="2100" dirty="0"/>
              <a:t>: </a:t>
            </a:r>
          </a:p>
          <a:p>
            <a:pPr marL="114300" indent="0">
              <a:buNone/>
            </a:pPr>
            <a:r>
              <a:rPr lang="en-IN" sz="2100" dirty="0" smtClean="0"/>
              <a:t>	Our </a:t>
            </a:r>
            <a:r>
              <a:rPr lang="en-IN" sz="2100" dirty="0"/>
              <a:t>operations here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 1 as e1: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1, </a:t>
            </a:r>
            <a:r>
              <a:rPr lang="en-IN" sz="2100" dirty="0"/>
              <a:t>then execute this block.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Exception2 as e2: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2, </a:t>
            </a:r>
            <a:r>
              <a:rPr lang="en-IN" sz="2100" dirty="0"/>
              <a:t>then execute this block</a:t>
            </a:r>
          </a:p>
          <a:p>
            <a:pPr marL="114300" indent="0">
              <a:buNone/>
            </a:pPr>
            <a:r>
              <a:rPr lang="en-IN" sz="2100" b="1" dirty="0" smtClean="0"/>
              <a:t>finally: </a:t>
            </a:r>
          </a:p>
          <a:p>
            <a:pPr marL="114300" indent="0">
              <a:buNone/>
            </a:pPr>
            <a:r>
              <a:rPr lang="en-IN" sz="2100" dirty="0"/>
              <a:t>	</a:t>
            </a:r>
            <a:r>
              <a:rPr lang="en-IN" sz="2100" dirty="0" smtClean="0"/>
              <a:t>This block is always executed, whether or not exception is created </a:t>
            </a:r>
            <a:endParaRPr lang="en-IN" sz="2100" dirty="0"/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b="1" dirty="0"/>
              <a:t>Comparison between Python and Java:</a:t>
            </a:r>
          </a:p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endParaRPr lang="en-IN" i="1" dirty="0" smtClean="0"/>
          </a:p>
          <a:p>
            <a:endParaRPr lang="en-US" i="1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37</a:t>
            </a:fld>
            <a:endParaRPr lang="en-IN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923928" y="4092352"/>
            <a:ext cx="4392488" cy="2577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400050" lvl="1" indent="0">
              <a:buNone/>
            </a:pPr>
            <a:r>
              <a:rPr lang="en-IN" sz="1600" b="1" dirty="0" smtClean="0"/>
              <a:t>try {</a:t>
            </a:r>
          </a:p>
          <a:p>
            <a:pPr marL="400050" lvl="1" indent="0">
              <a:buNone/>
            </a:pPr>
            <a:r>
              <a:rPr lang="en-IN" sz="1600" b="1" dirty="0" smtClean="0"/>
              <a:t>       </a:t>
            </a:r>
            <a:r>
              <a:rPr lang="en-IN" sz="1600" i="1" dirty="0" err="1" smtClean="0"/>
              <a:t>Integer.parseInt</a:t>
            </a:r>
            <a:r>
              <a:rPr lang="en-IN" sz="1600" i="1" dirty="0"/>
              <a:t>("</a:t>
            </a:r>
            <a:r>
              <a:rPr lang="en-IN" sz="1600" dirty="0" err="1"/>
              <a:t>helo</a:t>
            </a:r>
            <a:r>
              <a:rPr lang="en-IN" sz="1600" dirty="0"/>
              <a:t>");        </a:t>
            </a:r>
            <a:r>
              <a:rPr lang="en-IN" sz="1600" b="1" dirty="0" smtClean="0"/>
              <a:t>}catch(</a:t>
            </a:r>
            <a:r>
              <a:rPr lang="en-IN" sz="1600" dirty="0" err="1" smtClean="0"/>
              <a:t>NumberFormatException</a:t>
            </a:r>
            <a:r>
              <a:rPr lang="en-IN" sz="1600" b="1" dirty="0" smtClean="0"/>
              <a:t> </a:t>
            </a:r>
            <a:r>
              <a:rPr lang="en-IN" sz="1600" b="1" dirty="0" err="1"/>
              <a:t>nfe</a:t>
            </a:r>
            <a:r>
              <a:rPr lang="en-IN" sz="1600" b="1" dirty="0" smtClean="0"/>
              <a:t>) {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nfe</a:t>
            </a:r>
            <a:r>
              <a:rPr lang="en-IN" sz="1600" dirty="0"/>
              <a:t>); 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} finally</a:t>
            </a:r>
            <a:r>
              <a:rPr lang="en-IN" sz="1600" b="1" dirty="0"/>
              <a:t>{            </a:t>
            </a:r>
            <a:endParaRPr lang="en-IN" sz="1600" b="1" dirty="0" smtClean="0"/>
          </a:p>
          <a:p>
            <a:pPr marL="400050" lvl="1" indent="0">
              <a:buNone/>
            </a:pPr>
            <a:r>
              <a:rPr lang="en-IN" sz="1600" dirty="0" smtClean="0"/>
              <a:t>      </a:t>
            </a:r>
            <a:r>
              <a:rPr lang="en-IN" sz="1600" dirty="0" err="1" smtClean="0"/>
              <a:t>System.out.println</a:t>
            </a:r>
            <a:r>
              <a:rPr lang="en-IN" sz="1600" dirty="0"/>
              <a:t>("Inside finally");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 </a:t>
            </a:r>
            <a:r>
              <a:rPr lang="en-IN" sz="1600" b="1" dirty="0"/>
              <a:t>}</a:t>
            </a:r>
            <a:endParaRPr lang="en-IN" sz="1600" i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4092352"/>
            <a:ext cx="3600400" cy="27363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400050" lvl="1" indent="0">
              <a:buNone/>
            </a:pPr>
            <a:r>
              <a:rPr lang="en-IN" b="1" dirty="0" smtClean="0"/>
              <a:t>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     </a:t>
            </a:r>
            <a:r>
              <a:rPr lang="en-IN" i="1" dirty="0" err="1" smtClean="0"/>
              <a:t>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except </a:t>
            </a:r>
            <a:r>
              <a:rPr lang="en-IN" i="1" dirty="0" err="1"/>
              <a:t>ValueError</a:t>
            </a:r>
            <a:r>
              <a:rPr lang="en-IN" dirty="0"/>
              <a:t> </a:t>
            </a:r>
            <a:r>
              <a:rPr lang="en-IN" b="1" dirty="0"/>
              <a:t>as </a:t>
            </a:r>
            <a:r>
              <a:rPr lang="en-IN" dirty="0" err="1"/>
              <a:t>ve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 smtClean="0"/>
              <a:t>(</a:t>
            </a:r>
            <a:r>
              <a:rPr lang="en-IN" b="1" dirty="0" smtClean="0"/>
              <a:t>“</a:t>
            </a:r>
            <a:r>
              <a:rPr lang="en-IN" dirty="0" smtClean="0"/>
              <a:t>exception info</a:t>
            </a:r>
            <a:r>
              <a:rPr lang="en-IN" b="1" dirty="0" smtClean="0"/>
              <a:t> </a:t>
            </a:r>
            <a:r>
              <a:rPr lang="en-IN" b="1" dirty="0"/>
              <a:t>"</a:t>
            </a:r>
            <a:r>
              <a:rPr lang="en-IN" dirty="0"/>
              <a:t>, </a:t>
            </a:r>
            <a:r>
              <a:rPr lang="en-IN" dirty="0" err="1"/>
              <a:t>ve</a:t>
            </a:r>
            <a:r>
              <a:rPr lang="en-IN" dirty="0"/>
              <a:t>)</a:t>
            </a:r>
            <a:br>
              <a:rPr lang="en-IN" dirty="0"/>
            </a:br>
            <a:r>
              <a:rPr lang="en-IN" b="1" dirty="0" smtClean="0"/>
              <a:t>finally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/>
              <a:t>(</a:t>
            </a:r>
            <a:r>
              <a:rPr lang="en-IN" b="1" dirty="0"/>
              <a:t>"</a:t>
            </a:r>
            <a:r>
              <a:rPr lang="en-IN" dirty="0"/>
              <a:t>Inside finally </a:t>
            </a:r>
            <a:r>
              <a:rPr lang="en-IN" b="1" dirty="0"/>
              <a:t>"</a:t>
            </a:r>
            <a:r>
              <a:rPr lang="en-IN" dirty="0"/>
              <a:t>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3200" dirty="0" smtClean="0"/>
              <a:t>Python Exception Handling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136904" cy="5904656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Various exception handling combinations:</a:t>
            </a:r>
            <a:endParaRPr lang="en-IN" dirty="0" smtClean="0"/>
          </a:p>
          <a:p>
            <a:r>
              <a:rPr lang="en-IN" i="1" dirty="0" smtClean="0"/>
              <a:t>try </a:t>
            </a:r>
            <a:r>
              <a:rPr lang="en-IN" i="1" dirty="0"/>
              <a:t>- except </a:t>
            </a:r>
            <a:r>
              <a:rPr lang="en-IN" i="1" dirty="0" smtClean="0"/>
              <a:t>– finally</a:t>
            </a:r>
          </a:p>
          <a:p>
            <a:r>
              <a:rPr lang="en-IN" i="1" dirty="0"/>
              <a:t>try - except </a:t>
            </a:r>
            <a:endParaRPr lang="en-IN" i="1" dirty="0" smtClean="0"/>
          </a:p>
          <a:p>
            <a:r>
              <a:rPr lang="en-IN" i="1" dirty="0"/>
              <a:t>try - </a:t>
            </a:r>
            <a:r>
              <a:rPr lang="en-IN" i="1" dirty="0" smtClean="0"/>
              <a:t> finally</a:t>
            </a:r>
          </a:p>
          <a:p>
            <a:r>
              <a:rPr lang="en-IN" i="1" dirty="0"/>
              <a:t>try - except – </a:t>
            </a:r>
            <a:r>
              <a:rPr lang="en-IN" i="1" dirty="0" smtClean="0"/>
              <a:t>else</a:t>
            </a:r>
            <a:endParaRPr lang="en-IN" i="1" dirty="0"/>
          </a:p>
          <a:p>
            <a:endParaRPr lang="en-IN" i="1" dirty="0" smtClean="0"/>
          </a:p>
          <a:p>
            <a:pPr marL="114300" indent="0">
              <a:buNone/>
            </a:pPr>
            <a:r>
              <a:rPr lang="en-US" i="1" dirty="0"/>
              <a:t>w</a:t>
            </a:r>
            <a:r>
              <a:rPr lang="en-US" i="1" dirty="0" smtClean="0"/>
              <a:t>here-</a:t>
            </a:r>
          </a:p>
          <a:p>
            <a:pPr marL="114300" indent="0">
              <a:buNone/>
            </a:pPr>
            <a:r>
              <a:rPr lang="en-IN" sz="2000" i="1" dirty="0"/>
              <a:t>f</a:t>
            </a:r>
            <a:r>
              <a:rPr lang="en-IN" sz="2000" i="1" dirty="0" smtClean="0"/>
              <a:t>inally : </a:t>
            </a:r>
          </a:p>
          <a:p>
            <a:pPr marL="114300" indent="0">
              <a:buNone/>
            </a:pPr>
            <a:r>
              <a:rPr lang="en-IN" sz="2000" dirty="0" smtClean="0"/>
              <a:t>	This </a:t>
            </a:r>
            <a:r>
              <a:rPr lang="en-IN" sz="2000" dirty="0"/>
              <a:t>block is always executed, whether or not exception is created </a:t>
            </a:r>
          </a:p>
          <a:p>
            <a:pPr marL="114300" indent="0">
              <a:buNone/>
            </a:pPr>
            <a:r>
              <a:rPr lang="en-US" sz="2000" i="1" dirty="0" smtClean="0"/>
              <a:t>else : </a:t>
            </a:r>
          </a:p>
          <a:p>
            <a:pPr marL="114300" indent="0">
              <a:buNone/>
            </a:pPr>
            <a:r>
              <a:rPr lang="en-US" sz="2000" i="1" dirty="0" smtClean="0"/>
              <a:t> 	</a:t>
            </a:r>
            <a:r>
              <a:rPr lang="en-IN" sz="2000" dirty="0" smtClean="0"/>
              <a:t>If </a:t>
            </a:r>
            <a:r>
              <a:rPr lang="en-IN" sz="2000" dirty="0"/>
              <a:t>there is no exception then execute this </a:t>
            </a:r>
            <a:r>
              <a:rPr lang="en-IN" sz="2000" dirty="0" smtClean="0"/>
              <a:t>block</a:t>
            </a:r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r>
              <a:rPr lang="en-US" sz="2000" i="1" dirty="0" smtClean="0"/>
              <a:t>Note:</a:t>
            </a:r>
          </a:p>
          <a:p>
            <a:pPr marL="114300" indent="0">
              <a:buNone/>
            </a:pPr>
            <a:r>
              <a:rPr lang="en-IN" sz="2000" dirty="0" smtClean="0"/>
              <a:t>We </a:t>
            </a:r>
            <a:r>
              <a:rPr lang="en-IN" sz="2000" dirty="0"/>
              <a:t>cannot use </a:t>
            </a:r>
            <a:r>
              <a:rPr lang="en-IN" sz="2000" dirty="0" smtClean="0"/>
              <a:t>both </a:t>
            </a:r>
            <a:r>
              <a:rPr lang="en-IN" sz="2000" i="1" dirty="0" smtClean="0"/>
              <a:t>else</a:t>
            </a:r>
            <a:r>
              <a:rPr lang="en-IN" sz="2000" dirty="0"/>
              <a:t> clause </a:t>
            </a:r>
            <a:r>
              <a:rPr lang="en-IN" sz="2000" dirty="0" smtClean="0"/>
              <a:t>and finally </a:t>
            </a:r>
            <a:r>
              <a:rPr lang="en-IN" sz="2000" dirty="0"/>
              <a:t>clause.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268072" cy="360040"/>
          </a:xfrm>
        </p:spPr>
        <p:txBody>
          <a:bodyPr/>
          <a:lstStyle/>
          <a:p>
            <a:r>
              <a:rPr lang="en-US" sz="2400" b="1" dirty="0" smtClean="0"/>
              <a:t>Python Built-in Exceptions and User-defined Exceptions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136904" cy="62461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dirty="0"/>
              <a:t>Below is the condensed version of the built-in </a:t>
            </a:r>
            <a:r>
              <a:rPr lang="en-IN" sz="2000" dirty="0" smtClean="0"/>
              <a:t>exceptions </a:t>
            </a:r>
            <a:r>
              <a:rPr lang="en-IN" sz="2000" dirty="0"/>
              <a:t>hierarchy, </a:t>
            </a:r>
            <a:r>
              <a:rPr lang="en-IN" sz="2000" dirty="0" smtClean="0"/>
              <a:t>sans many </a:t>
            </a:r>
            <a:r>
              <a:rPr lang="en-IN" sz="2000" dirty="0"/>
              <a:t>minor exceptions </a:t>
            </a:r>
            <a:r>
              <a:rPr lang="en-IN" sz="2000" dirty="0" smtClean="0"/>
              <a:t>:</a:t>
            </a:r>
          </a:p>
          <a:p>
            <a:pPr marL="114300" indent="0">
              <a:buNone/>
            </a:pPr>
            <a:r>
              <a:rPr lang="en-IN" sz="2000" b="1" dirty="0" smtClean="0"/>
              <a:t> </a:t>
            </a:r>
            <a:r>
              <a:rPr lang="en-IN" sz="2000" i="1" dirty="0" smtClean="0">
                <a:hlinkClick r:id="rId2"/>
              </a:rPr>
              <a:t>http</a:t>
            </a:r>
            <a:r>
              <a:rPr lang="en-IN" sz="2000" i="1" dirty="0">
                <a:hlinkClick r:id="rId2"/>
              </a:rPr>
              <a:t>://</a:t>
            </a:r>
            <a:r>
              <a:rPr lang="en-IN" sz="2000" i="1" dirty="0" smtClean="0">
                <a:hlinkClick r:id="rId2"/>
              </a:rPr>
              <a:t>docs.python.org/library/exceptions.html</a:t>
            </a:r>
            <a:endParaRPr lang="en-IN" sz="2000" i="1" dirty="0" smtClean="0"/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4680520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076056" y="1844824"/>
            <a:ext cx="31920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600" i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76056" y="1628799"/>
            <a:ext cx="3192016" cy="4536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Note:</a:t>
            </a:r>
          </a:p>
          <a:p>
            <a:pPr marL="0" indent="0">
              <a:buFont typeface="Arial" pitchFamily="34" charset="0"/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IN" sz="1800" dirty="0" smtClean="0"/>
              <a:t>In </a:t>
            </a:r>
            <a:r>
              <a:rPr lang="en-IN" sz="1800" dirty="0"/>
              <a:t>Python, all exceptions must be instances of a class that derives from</a:t>
            </a:r>
            <a:r>
              <a:rPr lang="en-IN" sz="1800" b="1" dirty="0"/>
              <a:t>  </a:t>
            </a:r>
            <a:r>
              <a:rPr lang="en-IN" sz="1800" b="1" dirty="0" err="1" smtClean="0"/>
              <a:t>BaseException</a:t>
            </a:r>
            <a:r>
              <a:rPr lang="en-IN" sz="1800" b="1" dirty="0" smtClean="0"/>
              <a:t>.</a:t>
            </a: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User Defined Exception:</a:t>
            </a:r>
          </a:p>
          <a:p>
            <a:pPr marL="0" indent="0">
              <a:buNone/>
            </a:pPr>
            <a:r>
              <a:rPr lang="en-IN" sz="1800" dirty="0"/>
              <a:t>When </a:t>
            </a:r>
            <a:r>
              <a:rPr lang="en-IN" sz="1800" dirty="0" smtClean="0"/>
              <a:t> we  define  our </a:t>
            </a:r>
            <a:r>
              <a:rPr lang="en-IN" sz="1800" dirty="0"/>
              <a:t>own exception, </a:t>
            </a:r>
            <a:r>
              <a:rPr lang="en-IN" sz="1800" b="1" dirty="0" smtClean="0"/>
              <a:t>we should </a:t>
            </a:r>
            <a:r>
              <a:rPr lang="en-IN" sz="1800" b="1" dirty="0"/>
              <a:t>extend </a:t>
            </a:r>
            <a:r>
              <a:rPr lang="en-IN" sz="1800" b="1" dirty="0" smtClean="0"/>
              <a:t>  Exception </a:t>
            </a:r>
            <a:r>
              <a:rPr lang="en-IN" sz="1800" i="1" dirty="0" smtClean="0"/>
              <a:t>class </a:t>
            </a:r>
            <a:r>
              <a:rPr lang="en-IN" sz="1800" i="1" dirty="0"/>
              <a:t>or one of its subclasses, and </a:t>
            </a:r>
            <a:r>
              <a:rPr lang="en-IN" sz="1800" b="1" i="1" dirty="0"/>
              <a:t>not from </a:t>
            </a:r>
            <a:r>
              <a:rPr lang="en-IN" sz="1800" b="1" i="1" dirty="0" err="1" smtClean="0"/>
              <a:t>BaseException</a:t>
            </a:r>
            <a:r>
              <a:rPr lang="en-IN" sz="1800" b="1" i="1" dirty="0" smtClean="0"/>
              <a:t>.</a:t>
            </a:r>
            <a:endParaRPr lang="en-IN" sz="1800" b="1" i="1" dirty="0"/>
          </a:p>
          <a:p>
            <a:pPr marL="0" indent="0">
              <a:buNone/>
            </a:pP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31724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	Python Environment Setup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Link to download-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https://www.python.org/downloads/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b="1" dirty="0" smtClean="0"/>
              <a:t>Python versions:</a:t>
            </a:r>
          </a:p>
          <a:p>
            <a:r>
              <a:rPr lang="en-IN" dirty="0" smtClean="0"/>
              <a:t>There are two major Python versions, Python 2 and Python 3. </a:t>
            </a:r>
          </a:p>
          <a:p>
            <a:r>
              <a:rPr lang="en-US" dirty="0" smtClean="0"/>
              <a:t> </a:t>
            </a:r>
            <a:r>
              <a:rPr lang="en-IN" dirty="0" smtClean="0"/>
              <a:t>Python </a:t>
            </a:r>
            <a:r>
              <a:rPr lang="en-IN" dirty="0"/>
              <a:t>3.0 (a.k.a. "Python 3000" or "Py3k") is a </a:t>
            </a:r>
            <a:r>
              <a:rPr lang="en-IN" b="1" dirty="0"/>
              <a:t>new version</a:t>
            </a:r>
            <a:r>
              <a:rPr lang="en-IN" dirty="0"/>
              <a:t> of the language that is </a:t>
            </a:r>
            <a:r>
              <a:rPr lang="en-IN" b="1" dirty="0"/>
              <a:t>incompatible</a:t>
            </a:r>
            <a:r>
              <a:rPr lang="en-IN" dirty="0"/>
              <a:t> with the 2.x line of releases. 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Python IDE: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(select </a:t>
            </a:r>
            <a:r>
              <a:rPr lang="en-US" b="1" dirty="0" smtClean="0"/>
              <a:t>community</a:t>
            </a:r>
            <a:r>
              <a:rPr lang="en-US" dirty="0" smtClean="0"/>
              <a:t> edition which is free)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https://www.jetbrains.com/pycharm/download/#section=windows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- Threads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708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There are two modules which support the usage of threads in </a:t>
            </a:r>
            <a:r>
              <a:rPr lang="en-IN" sz="2000" b="1" dirty="0" smtClean="0"/>
              <a:t>Python3:</a:t>
            </a:r>
            <a:endParaRPr lang="en-IN" sz="2000" b="1" dirty="0"/>
          </a:p>
          <a:p>
            <a:r>
              <a:rPr lang="en-IN" dirty="0"/>
              <a:t>1) </a:t>
            </a:r>
            <a:r>
              <a:rPr lang="en-IN" b="1" dirty="0"/>
              <a:t>_thread   </a:t>
            </a:r>
            <a:r>
              <a:rPr lang="en-IN" dirty="0"/>
              <a:t>- 'thread' in Python2 has been </a:t>
            </a:r>
            <a:r>
              <a:rPr lang="en-IN" dirty="0" smtClean="0"/>
              <a:t>"deprecated". In </a:t>
            </a:r>
            <a:r>
              <a:rPr lang="en-IN" dirty="0"/>
              <a:t>Python 3, the module "thread" is not available but it has been renamed to "_thread" for backwards compatibilities.</a:t>
            </a:r>
          </a:p>
          <a:p>
            <a:r>
              <a:rPr lang="en-IN" dirty="0"/>
              <a:t>2) </a:t>
            </a:r>
            <a:r>
              <a:rPr lang="en-IN" b="1" dirty="0"/>
              <a:t>threading</a:t>
            </a:r>
            <a:r>
              <a:rPr lang="en-IN" dirty="0"/>
              <a:t> - In Python3, 'threading' is used to spawn new threads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IN" b="1" dirty="0"/>
              <a:t>_thread module:</a:t>
            </a:r>
          </a:p>
          <a:p>
            <a:pPr marL="114300" indent="0">
              <a:buNone/>
            </a:pPr>
            <a:r>
              <a:rPr lang="en-IN" b="1" dirty="0"/>
              <a:t>Syntax</a:t>
            </a:r>
            <a:r>
              <a:rPr lang="en-IN" dirty="0"/>
              <a:t>: _</a:t>
            </a:r>
            <a:r>
              <a:rPr lang="en-IN" dirty="0" err="1"/>
              <a:t>thread.start_new_thread</a:t>
            </a:r>
            <a:r>
              <a:rPr lang="en-IN" dirty="0"/>
              <a:t> ( function, </a:t>
            </a:r>
            <a:r>
              <a:rPr lang="en-IN" dirty="0" err="1"/>
              <a:t>args</a:t>
            </a:r>
            <a:r>
              <a:rPr lang="en-IN" dirty="0"/>
              <a:t>[, </a:t>
            </a:r>
            <a:r>
              <a:rPr lang="en-IN" dirty="0" err="1"/>
              <a:t>kwargs</a:t>
            </a:r>
            <a:r>
              <a:rPr lang="en-IN" dirty="0"/>
              <a:t>] )</a:t>
            </a:r>
          </a:p>
          <a:p>
            <a:pPr marL="114300" indent="0">
              <a:buNone/>
            </a:pPr>
            <a:r>
              <a:rPr lang="en-IN" i="1" dirty="0"/>
              <a:t>where-</a:t>
            </a:r>
          </a:p>
          <a:p>
            <a:r>
              <a:rPr lang="en-IN" dirty="0"/>
              <a:t>function - user defined method</a:t>
            </a:r>
          </a:p>
          <a:p>
            <a:r>
              <a:rPr lang="en-IN" dirty="0" err="1"/>
              <a:t>args</a:t>
            </a:r>
            <a:r>
              <a:rPr lang="en-IN" dirty="0"/>
              <a:t> - </a:t>
            </a:r>
            <a:r>
              <a:rPr lang="en-IN" dirty="0" err="1"/>
              <a:t>args</a:t>
            </a:r>
            <a:r>
              <a:rPr lang="en-IN" dirty="0"/>
              <a:t> is a tuple of arguments; use an empty tuple to call function without passing any arguments</a:t>
            </a:r>
          </a:p>
          <a:p>
            <a:r>
              <a:rPr lang="en-IN" dirty="0" err="1"/>
              <a:t>kwargs</a:t>
            </a:r>
            <a:r>
              <a:rPr lang="en-IN" dirty="0"/>
              <a:t> is an optional dictionary of keyword arguments. (</a:t>
            </a:r>
            <a:r>
              <a:rPr lang="en-IN" dirty="0" err="1"/>
              <a:t>kwargs</a:t>
            </a:r>
            <a:r>
              <a:rPr lang="en-IN" dirty="0"/>
              <a:t> - key worded </a:t>
            </a:r>
            <a:r>
              <a:rPr lang="en-IN" dirty="0" err="1"/>
              <a:t>args</a:t>
            </a:r>
            <a:r>
              <a:rPr lang="en-IN" dirty="0"/>
              <a:t>)</a:t>
            </a: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7681664" cy="556408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b="1" dirty="0"/>
              <a:t>threading module:</a:t>
            </a:r>
          </a:p>
          <a:p>
            <a:pPr marL="114300" indent="0">
              <a:buNone/>
            </a:pPr>
            <a:r>
              <a:rPr lang="en-IN" dirty="0"/>
              <a:t>'threading' module exposes all the methods of the thread module and provides some additional methods-</a:t>
            </a:r>
          </a:p>
          <a:p>
            <a:r>
              <a:rPr lang="en-IN" dirty="0" err="1"/>
              <a:t>threading.activeCount</a:t>
            </a:r>
            <a:r>
              <a:rPr lang="en-IN" dirty="0"/>
              <a:t>()</a:t>
            </a:r>
          </a:p>
          <a:p>
            <a:r>
              <a:rPr lang="en-IN" dirty="0" err="1"/>
              <a:t>threading.currentThread</a:t>
            </a:r>
            <a:r>
              <a:rPr lang="en-IN" dirty="0"/>
              <a:t>() </a:t>
            </a:r>
          </a:p>
          <a:p>
            <a:r>
              <a:rPr lang="en-IN" dirty="0" err="1"/>
              <a:t>threading.enumerate</a:t>
            </a:r>
            <a:r>
              <a:rPr lang="en-IN" dirty="0"/>
              <a:t>() - Returns a list of currently active thread objects </a:t>
            </a:r>
            <a:endParaRPr lang="en-IN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IN" b="1" dirty="0"/>
              <a:t>'threading</a:t>
            </a:r>
            <a:r>
              <a:rPr lang="en-IN" dirty="0"/>
              <a:t>' module has the Thread class that implements threading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b="1" dirty="0"/>
              <a:t>The methods provided by the Thread class are as follows -</a:t>
            </a:r>
          </a:p>
          <a:p>
            <a:r>
              <a:rPr lang="en-IN" dirty="0"/>
              <a:t>run() - The run() method is the entry point for a thread.</a:t>
            </a:r>
          </a:p>
          <a:p>
            <a:r>
              <a:rPr lang="en-IN" dirty="0"/>
              <a:t>start() - The start() method starts a thread by calling the run method.</a:t>
            </a:r>
          </a:p>
          <a:p>
            <a:r>
              <a:rPr lang="en-IN" dirty="0"/>
              <a:t>join([time]) - The join() waits for threads to terminate.</a:t>
            </a:r>
          </a:p>
          <a:p>
            <a:r>
              <a:rPr lang="en-IN" dirty="0" err="1"/>
              <a:t>isAlive</a:t>
            </a:r>
            <a:r>
              <a:rPr lang="en-IN" dirty="0"/>
              <a:t>() - The </a:t>
            </a:r>
            <a:r>
              <a:rPr lang="en-IN" dirty="0" err="1"/>
              <a:t>isAlive</a:t>
            </a:r>
            <a:r>
              <a:rPr lang="en-IN" dirty="0"/>
              <a:t>() method checks whether a thread is still executing.</a:t>
            </a:r>
          </a:p>
          <a:p>
            <a:r>
              <a:rPr lang="en-IN" dirty="0" err="1"/>
              <a:t>getName</a:t>
            </a:r>
            <a:r>
              <a:rPr lang="en-IN" dirty="0"/>
              <a:t>() - The </a:t>
            </a:r>
            <a:r>
              <a:rPr lang="en-IN" dirty="0" err="1"/>
              <a:t>getName</a:t>
            </a:r>
            <a:r>
              <a:rPr lang="en-IN" dirty="0"/>
              <a:t>() method returns the name of a thread.</a:t>
            </a:r>
          </a:p>
          <a:p>
            <a:r>
              <a:rPr lang="en-IN" dirty="0" err="1"/>
              <a:t>setName</a:t>
            </a:r>
            <a:r>
              <a:rPr lang="en-IN" dirty="0"/>
              <a:t>() - The </a:t>
            </a:r>
            <a:r>
              <a:rPr lang="en-IN" dirty="0" err="1"/>
              <a:t>setName</a:t>
            </a:r>
            <a:r>
              <a:rPr lang="en-IN" dirty="0"/>
              <a:t>() method sets the name of a thread.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b="1" dirty="0"/>
              <a:t>Creating Thread Using Threading Module:</a:t>
            </a:r>
          </a:p>
          <a:p>
            <a:pPr marL="114300" indent="0">
              <a:buNone/>
            </a:pPr>
            <a:r>
              <a:rPr lang="en-IN" b="1" dirty="0"/>
              <a:t>Steps</a:t>
            </a:r>
            <a:r>
              <a:rPr lang="en-IN" dirty="0"/>
              <a:t>:</a:t>
            </a:r>
          </a:p>
          <a:p>
            <a:r>
              <a:rPr lang="en-IN" dirty="0"/>
              <a:t>Define a new subclass of the Thread class.</a:t>
            </a:r>
          </a:p>
          <a:p>
            <a:r>
              <a:rPr lang="en-IN" dirty="0"/>
              <a:t>Override the __</a:t>
            </a:r>
            <a:r>
              <a:rPr lang="en-IN" dirty="0" err="1"/>
              <a:t>init</a:t>
            </a:r>
            <a:r>
              <a:rPr lang="en-IN" dirty="0"/>
              <a:t>__(self [,</a:t>
            </a:r>
            <a:r>
              <a:rPr lang="en-IN" dirty="0" err="1"/>
              <a:t>args</a:t>
            </a:r>
            <a:r>
              <a:rPr lang="en-IN" dirty="0"/>
              <a:t>]) method to add additional arguments.</a:t>
            </a:r>
          </a:p>
          <a:p>
            <a:r>
              <a:rPr lang="en-IN" dirty="0"/>
              <a:t>Then, override the run(self [,</a:t>
            </a:r>
            <a:r>
              <a:rPr lang="en-IN" dirty="0" err="1"/>
              <a:t>args</a:t>
            </a:r>
            <a:r>
              <a:rPr lang="en-IN" dirty="0"/>
              <a:t>]) method to implement what the thread should do when started.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/>
              <a:t>Synchronizing </a:t>
            </a:r>
            <a:r>
              <a:rPr lang="en-IN" b="1" dirty="0" smtClean="0"/>
              <a:t>Threads In Python:</a:t>
            </a:r>
          </a:p>
          <a:p>
            <a:pPr marL="114300" indent="0">
              <a:buNone/>
            </a:pPr>
            <a:r>
              <a:rPr lang="en-US" dirty="0" smtClean="0"/>
              <a:t>Following are used for thread synchronization in Python-</a:t>
            </a:r>
            <a:endParaRPr lang="en-IN" dirty="0" smtClean="0"/>
          </a:p>
          <a:p>
            <a:r>
              <a:rPr lang="en-IN" dirty="0" smtClean="0"/>
              <a:t>Locks</a:t>
            </a:r>
          </a:p>
          <a:p>
            <a:r>
              <a:rPr lang="en-IN" dirty="0" err="1" smtClean="0"/>
              <a:t>RLocks</a:t>
            </a:r>
            <a:endParaRPr lang="en-IN" dirty="0" smtClean="0"/>
          </a:p>
          <a:p>
            <a:r>
              <a:rPr lang="en-IN" dirty="0" smtClean="0"/>
              <a:t>Semaphores</a:t>
            </a:r>
          </a:p>
          <a:p>
            <a:r>
              <a:rPr lang="en-IN" dirty="0" smtClean="0"/>
              <a:t>Events</a:t>
            </a:r>
          </a:p>
          <a:p>
            <a:r>
              <a:rPr lang="en-IN" dirty="0" smtClean="0"/>
              <a:t>Conditions</a:t>
            </a:r>
          </a:p>
          <a:p>
            <a:r>
              <a:rPr lang="en-IN" dirty="0" smtClean="0"/>
              <a:t>Barriers</a:t>
            </a: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/>
              <a:t>Synchronizing </a:t>
            </a:r>
            <a:r>
              <a:rPr lang="en-IN" b="1" dirty="0" smtClean="0"/>
              <a:t>Threads Using </a:t>
            </a:r>
            <a:r>
              <a:rPr lang="en-IN" b="1" i="1" dirty="0" smtClean="0"/>
              <a:t>Lock Class</a:t>
            </a:r>
            <a:r>
              <a:rPr lang="en-IN" b="1" dirty="0" smtClean="0"/>
              <a:t>:</a:t>
            </a:r>
          </a:p>
          <a:p>
            <a:pPr marL="114300" indent="0">
              <a:buNone/>
            </a:pPr>
            <a:r>
              <a:rPr lang="en-IN" dirty="0"/>
              <a:t>Locks are the most fundamental synchronization mechanism provided by the </a:t>
            </a:r>
            <a:r>
              <a:rPr lang="en-IN" b="1" dirty="0"/>
              <a:t>threading</a:t>
            </a:r>
            <a:r>
              <a:rPr lang="en-IN" dirty="0"/>
              <a:t> module.</a:t>
            </a:r>
            <a:endParaRPr lang="en-IN" b="1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Lock</a:t>
            </a:r>
            <a:r>
              <a:rPr lang="en-IN" b="1" dirty="0"/>
              <a:t>() </a:t>
            </a:r>
            <a:r>
              <a:rPr lang="en-IN" dirty="0" smtClean="0"/>
              <a:t>class -  </a:t>
            </a:r>
            <a:r>
              <a:rPr lang="en-IN" dirty="0"/>
              <a:t>returns </a:t>
            </a:r>
            <a:r>
              <a:rPr lang="en-IN" dirty="0" smtClean="0"/>
              <a:t>a  </a:t>
            </a:r>
            <a:r>
              <a:rPr lang="en-IN" dirty="0"/>
              <a:t>new lock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E.g.: </a:t>
            </a:r>
            <a:r>
              <a:rPr lang="en-IN" dirty="0" err="1"/>
              <a:t>threadLock</a:t>
            </a:r>
            <a:r>
              <a:rPr lang="en-IN" dirty="0"/>
              <a:t> = </a:t>
            </a:r>
            <a:r>
              <a:rPr lang="en-IN" dirty="0" err="1"/>
              <a:t>threading.Lock</a:t>
            </a:r>
            <a:r>
              <a:rPr lang="en-IN" dirty="0" smtClean="0"/>
              <a:t>()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US" b="1" dirty="0" smtClean="0"/>
              <a:t>Lock() class has following two methods-</a:t>
            </a:r>
            <a:endParaRPr lang="en-IN" b="1" dirty="0" smtClean="0"/>
          </a:p>
          <a:p>
            <a:r>
              <a:rPr lang="en-IN" b="1" dirty="0"/>
              <a:t>acquire(blocking)</a:t>
            </a:r>
            <a:r>
              <a:rPr lang="en-IN" dirty="0"/>
              <a:t> - of the new lock object is used to force the threads to run </a:t>
            </a:r>
            <a:r>
              <a:rPr lang="en-IN" dirty="0" smtClean="0"/>
              <a:t>synchronously</a:t>
            </a:r>
          </a:p>
          <a:p>
            <a:r>
              <a:rPr lang="en-IN" b="1" dirty="0"/>
              <a:t>release() </a:t>
            </a:r>
            <a:r>
              <a:rPr lang="en-IN" dirty="0"/>
              <a:t>- to release the lock when it is no longer required.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i="1" dirty="0" smtClean="0"/>
              <a:t>where-</a:t>
            </a:r>
            <a:endParaRPr lang="en-IN" i="1" dirty="0"/>
          </a:p>
          <a:p>
            <a:r>
              <a:rPr lang="en-IN" dirty="0"/>
              <a:t>The optional blocking parameter enables you to control whether the thread waits to acquire the lock.</a:t>
            </a:r>
          </a:p>
          <a:p>
            <a:r>
              <a:rPr lang="en-IN" dirty="0"/>
              <a:t>If blocking is set to 1, the thread blocks and wait for the lock to be released.</a:t>
            </a:r>
          </a:p>
          <a:p>
            <a:r>
              <a:rPr lang="en-IN" dirty="0"/>
              <a:t>If blocking is set to 0, the thread returns immediately with a 0 value if the lock cannot be acquired and with a 1 if the lock was acquired.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7897688" cy="583264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Synchronizing Threads Using Lock Class </a:t>
            </a:r>
            <a:r>
              <a:rPr lang="en-IN" sz="2000" b="1" i="1" dirty="0" smtClean="0"/>
              <a:t>(contd.)</a:t>
            </a:r>
            <a:r>
              <a:rPr lang="en-IN" sz="2000" b="1" dirty="0" smtClean="0"/>
              <a:t>:</a:t>
            </a:r>
          </a:p>
          <a:p>
            <a:pPr marL="114300" indent="0">
              <a:buNone/>
            </a:pPr>
            <a:r>
              <a:rPr lang="en-US" sz="2000" b="1" dirty="0" smtClean="0"/>
              <a:t>Steps:</a:t>
            </a:r>
          </a:p>
          <a:p>
            <a:pPr marL="114300" indent="0">
              <a:buNone/>
            </a:pPr>
            <a:r>
              <a:rPr lang="en-IN" sz="2000" i="1" dirty="0"/>
              <a:t># </a:t>
            </a:r>
            <a:r>
              <a:rPr lang="en-IN" sz="2000" i="1" dirty="0" smtClean="0"/>
              <a:t>Create a lock</a:t>
            </a:r>
            <a:endParaRPr lang="en-US" sz="2000" b="1" dirty="0" smtClean="0"/>
          </a:p>
          <a:p>
            <a:pPr marL="114300" indent="0">
              <a:buNone/>
            </a:pPr>
            <a:r>
              <a:rPr lang="en-IN" sz="2000" dirty="0"/>
              <a:t>lock = Lock() </a:t>
            </a:r>
            <a:endParaRPr lang="en-IN" sz="2000" dirty="0" smtClean="0"/>
          </a:p>
          <a:p>
            <a:pPr marL="114300" indent="0">
              <a:buNone/>
            </a:pPr>
            <a:r>
              <a:rPr lang="en-IN" sz="2000" i="1" dirty="0"/>
              <a:t># </a:t>
            </a:r>
            <a:r>
              <a:rPr lang="en-IN" sz="2000" i="1" dirty="0" smtClean="0"/>
              <a:t> </a:t>
            </a:r>
            <a:r>
              <a:rPr lang="en-IN" sz="2000" i="1" dirty="0"/>
              <a:t>Get lock to synchronize threads </a:t>
            </a:r>
            <a:endParaRPr lang="en-IN" sz="2000" i="1" dirty="0" smtClean="0"/>
          </a:p>
          <a:p>
            <a:pPr marL="114300" indent="0">
              <a:buNone/>
            </a:pPr>
            <a:r>
              <a:rPr lang="en-IN" sz="2000" dirty="0" err="1" smtClean="0"/>
              <a:t>lock.acquire</a:t>
            </a:r>
            <a:r>
              <a:rPr lang="en-IN" sz="2000" dirty="0" smtClean="0"/>
              <a:t>()</a:t>
            </a:r>
          </a:p>
          <a:p>
            <a:pPr marL="114300" indent="0">
              <a:buNone/>
            </a:pPr>
            <a:r>
              <a:rPr lang="en-IN" sz="2000" dirty="0" smtClean="0"/>
              <a:t>... Code to access </a:t>
            </a:r>
            <a:r>
              <a:rPr lang="en-IN" sz="2000" dirty="0"/>
              <a:t>shared resource </a:t>
            </a:r>
            <a:endParaRPr lang="en-IN" sz="2000" dirty="0" smtClean="0"/>
          </a:p>
          <a:p>
            <a:pPr marL="114300" indent="0">
              <a:buNone/>
            </a:pPr>
            <a:r>
              <a:rPr lang="en-IN" sz="2000" i="1" dirty="0"/>
              <a:t># Free lock to release next thread</a:t>
            </a:r>
            <a:endParaRPr lang="en-IN" sz="2000" dirty="0" smtClean="0"/>
          </a:p>
          <a:p>
            <a:pPr marL="114300" indent="0">
              <a:buNone/>
            </a:pPr>
            <a:r>
              <a:rPr lang="en-IN" sz="2000" dirty="0" err="1" smtClean="0"/>
              <a:t>lock.release</a:t>
            </a:r>
            <a:r>
              <a:rPr lang="en-IN" sz="2000" dirty="0"/>
              <a:t>()</a:t>
            </a:r>
            <a:endParaRPr lang="en-IN" sz="20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900" b="1" dirty="0" smtClean="0"/>
              <a:t>Python</a:t>
            </a:r>
            <a:r>
              <a:rPr lang="en-IN" sz="1900" b="1" dirty="0"/>
              <a:t> </a:t>
            </a:r>
            <a:r>
              <a:rPr lang="en-IN" sz="1900" b="1" dirty="0" smtClean="0"/>
              <a:t>Frameworks:</a:t>
            </a:r>
          </a:p>
          <a:p>
            <a:r>
              <a:rPr lang="en-IN" sz="1900" dirty="0" err="1" smtClean="0"/>
              <a:t>Django</a:t>
            </a:r>
            <a:r>
              <a:rPr lang="en-IN" sz="1900" dirty="0" smtClean="0"/>
              <a:t> 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://www.djangoproject.com/</a:t>
            </a:r>
          </a:p>
          <a:p>
            <a:r>
              <a:rPr lang="en-US" sz="1900" dirty="0" smtClean="0"/>
              <a:t>Bottle   	 </a:t>
            </a:r>
            <a:r>
              <a:rPr lang="en-US" sz="1900" dirty="0"/>
              <a:t>-  </a:t>
            </a:r>
            <a:r>
              <a:rPr lang="en-US" sz="1900" i="1" dirty="0"/>
              <a:t>http://bottlepy.org/</a:t>
            </a:r>
          </a:p>
          <a:p>
            <a:r>
              <a:rPr lang="en-US" sz="1900" dirty="0" smtClean="0"/>
              <a:t>Flask    	  </a:t>
            </a:r>
            <a:r>
              <a:rPr lang="en-US" sz="1900" dirty="0"/>
              <a:t>-  </a:t>
            </a:r>
            <a:r>
              <a:rPr lang="en-US" sz="1900" i="1" dirty="0">
                <a:hlinkClick r:id="rId2"/>
              </a:rPr>
              <a:t>http://flask.pocoo.org</a:t>
            </a:r>
            <a:r>
              <a:rPr lang="en-US" sz="1900" i="1" dirty="0" smtClean="0">
                <a:hlinkClick r:id="rId2"/>
              </a:rPr>
              <a:t>/</a:t>
            </a:r>
            <a:endParaRPr lang="en-US" sz="1900" i="1" dirty="0" smtClean="0"/>
          </a:p>
          <a:p>
            <a:r>
              <a:rPr lang="en-US" sz="1900" i="1" dirty="0"/>
              <a:t>etc</a:t>
            </a:r>
            <a:r>
              <a:rPr lang="en-US" sz="1900" i="1" dirty="0" smtClean="0"/>
              <a:t>. </a:t>
            </a:r>
          </a:p>
          <a:p>
            <a:endParaRPr lang="en-IN" sz="1900" dirty="0" smtClean="0"/>
          </a:p>
          <a:p>
            <a:pPr marL="0" indent="0">
              <a:buNone/>
            </a:pPr>
            <a:r>
              <a:rPr lang="en-IN" sz="1900" b="1" dirty="0"/>
              <a:t>Python Libraries for Data </a:t>
            </a:r>
            <a:r>
              <a:rPr lang="en-IN" sz="1900" b="1" dirty="0" smtClean="0"/>
              <a:t>Science:</a:t>
            </a:r>
            <a:r>
              <a:rPr lang="en-IN" sz="1900" b="1" dirty="0"/>
              <a:t> </a:t>
            </a:r>
          </a:p>
          <a:p>
            <a:r>
              <a:rPr lang="en-IN" sz="1900" dirty="0" err="1" smtClean="0"/>
              <a:t>NumPy</a:t>
            </a:r>
            <a:r>
              <a:rPr lang="en-IN" sz="1900" dirty="0"/>
              <a:t>	- </a:t>
            </a:r>
            <a:r>
              <a:rPr lang="en-IN" sz="1900" dirty="0" smtClean="0"/>
              <a:t> </a:t>
            </a:r>
            <a:r>
              <a:rPr lang="en-IN" sz="1900" i="1" dirty="0"/>
              <a:t>http://www.numpy.org/</a:t>
            </a:r>
          </a:p>
          <a:p>
            <a:r>
              <a:rPr lang="en-IN" sz="1900" dirty="0" err="1" smtClean="0"/>
              <a:t>SciPy</a:t>
            </a:r>
            <a:r>
              <a:rPr lang="en-IN" sz="1900" dirty="0"/>
              <a:t>	- </a:t>
            </a:r>
            <a:r>
              <a:rPr lang="en-IN" sz="1900" dirty="0" smtClean="0"/>
              <a:t>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://www.scipy.org/</a:t>
            </a:r>
          </a:p>
          <a:p>
            <a:r>
              <a:rPr lang="en-IN" sz="1900" dirty="0"/>
              <a:t>Pandas	- </a:t>
            </a:r>
            <a:r>
              <a:rPr lang="en-IN" sz="1900" dirty="0" smtClean="0"/>
              <a:t> </a:t>
            </a:r>
            <a:r>
              <a:rPr lang="en-IN" sz="1900" i="1" dirty="0">
                <a:hlinkClick r:id="rId3"/>
              </a:rPr>
              <a:t>https://pandas.pydata.org</a:t>
            </a:r>
            <a:r>
              <a:rPr lang="en-IN" sz="1900" i="1" dirty="0" smtClean="0">
                <a:hlinkClick r:id="rId3"/>
              </a:rPr>
              <a:t>/</a:t>
            </a:r>
            <a:endParaRPr lang="en-IN" sz="1900" i="1" dirty="0" smtClean="0"/>
          </a:p>
          <a:p>
            <a:r>
              <a:rPr lang="en-US" sz="1900" i="1" dirty="0" smtClean="0"/>
              <a:t>etc.</a:t>
            </a:r>
          </a:p>
          <a:p>
            <a:endParaRPr lang="en-US" sz="1900" dirty="0" smtClean="0"/>
          </a:p>
          <a:p>
            <a:pPr marL="0" indent="0">
              <a:buNone/>
            </a:pPr>
            <a:r>
              <a:rPr lang="en-IN" sz="1900" b="1" dirty="0"/>
              <a:t>Graphical User Interfaces:</a:t>
            </a:r>
          </a:p>
          <a:p>
            <a:pPr indent="-342900"/>
            <a:r>
              <a:rPr lang="en-IN" sz="1900" dirty="0" err="1"/>
              <a:t>Tk</a:t>
            </a:r>
            <a:r>
              <a:rPr lang="en-IN" sz="1900" dirty="0"/>
              <a:t> GUI </a:t>
            </a:r>
            <a:r>
              <a:rPr lang="en-IN" sz="1900" dirty="0" smtClean="0"/>
              <a:t>toolkit</a:t>
            </a:r>
            <a:endParaRPr lang="en-IN" sz="1900" dirty="0"/>
          </a:p>
          <a:p>
            <a:pPr indent="-342900"/>
            <a:r>
              <a:rPr lang="en-IN" sz="1900" dirty="0" err="1"/>
              <a:t>PyGUI</a:t>
            </a:r>
            <a:endParaRPr lang="en-IN" sz="19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b="1" dirty="0"/>
              <a:t>Python IDE:</a:t>
            </a:r>
          </a:p>
          <a:p>
            <a:pPr indent="-342900"/>
            <a:r>
              <a:rPr lang="en-US" sz="1900" dirty="0" err="1" smtClean="0"/>
              <a:t>PyCharm</a:t>
            </a:r>
            <a:r>
              <a:rPr lang="en-US" sz="1900" dirty="0" smtClean="0"/>
              <a:t> (community edition)</a:t>
            </a:r>
          </a:p>
          <a:p>
            <a:pPr indent="-342900"/>
            <a:r>
              <a:rPr lang="en-US" sz="1900" dirty="0" smtClean="0"/>
              <a:t>Eclipse with Python plugin like </a:t>
            </a:r>
            <a:r>
              <a:rPr lang="en-US" sz="1900" dirty="0" err="1" smtClean="0"/>
              <a:t>PyDev</a:t>
            </a:r>
            <a:endParaRPr lang="en-US" sz="1900" dirty="0" smtClean="0"/>
          </a:p>
          <a:p>
            <a:pPr marL="285750" indent="-285750"/>
            <a:r>
              <a:rPr lang="en-IN" sz="1900" dirty="0"/>
              <a:t>Visual Studio Code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 smtClean="0"/>
              <a:t> </a:t>
            </a: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Java Virtual Machine vs. Python Virtual Machine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7056784" cy="211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5331"/>
            <a:ext cx="7632848" cy="221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695" y="843636"/>
            <a:ext cx="8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38032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Python </a:t>
            </a:r>
            <a:r>
              <a:rPr lang="en-IN" sz="2000" b="1" dirty="0"/>
              <a:t>Syntax compared to </a:t>
            </a:r>
            <a:r>
              <a:rPr lang="en-IN" sz="2000" b="1" dirty="0" smtClean="0"/>
              <a:t>other programming languages:</a:t>
            </a:r>
            <a:endParaRPr lang="en-IN" sz="2000" dirty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new lines </a:t>
            </a:r>
            <a:r>
              <a:rPr lang="en-IN" sz="2000" dirty="0" smtClean="0"/>
              <a:t>to complete a command, (other programming languages which often use semicolons or parentheses).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 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indentation</a:t>
            </a:r>
            <a:r>
              <a:rPr lang="en-IN" sz="2000" dirty="0" smtClean="0"/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	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1988840"/>
            <a:ext cx="2664296" cy="1383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x = 10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print(x</a:t>
            </a:r>
            <a:r>
              <a:rPr lang="en-IN" dirty="0"/>
              <a:t>)</a:t>
            </a:r>
            <a:endParaRPr lang="en-IN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712746" y="1916832"/>
            <a:ext cx="2811582" cy="138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x =10;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  <a:endParaRPr lang="en-IN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509120"/>
            <a:ext cx="3024336" cy="20882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if x &gt; 10		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print(x)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IN" dirty="0"/>
              <a:t>print(x+1)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print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16016" y="4509120"/>
            <a:ext cx="2952328" cy="223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/>
              <a:t>If(x  &gt; 10)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’);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(contd.)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Java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</a:t>
            </a:r>
            <a:r>
              <a:rPr lang="en-IN" sz="1400" b="1" dirty="0" err="1"/>
              <a:t>init</a:t>
            </a:r>
            <a:r>
              <a:rPr lang="en-IN" sz="1400" b="1" dirty="0"/>
              <a:t>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 smtClean="0"/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       </a:t>
            </a:r>
            <a:r>
              <a:rPr lang="en-US" sz="1600" b="1" dirty="0" smtClean="0"/>
              <a:t>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r>
              <a:rPr lang="en-US" sz="1600" dirty="0" smtClean="0"/>
              <a:t>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	Contents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Introduction</a:t>
            </a:r>
          </a:p>
          <a:p>
            <a:r>
              <a:rPr lang="en-US" sz="1800" dirty="0" smtClean="0"/>
              <a:t>Environment Setup</a:t>
            </a:r>
          </a:p>
          <a:p>
            <a:r>
              <a:rPr lang="en-US" sz="1800" dirty="0" smtClean="0"/>
              <a:t>Basic Python Syntax</a:t>
            </a:r>
          </a:p>
          <a:p>
            <a:r>
              <a:rPr lang="en-US" sz="1800" dirty="0" smtClean="0"/>
              <a:t>Variables and Operators</a:t>
            </a:r>
          </a:p>
          <a:p>
            <a:r>
              <a:rPr lang="en-US" sz="1800" dirty="0" smtClean="0"/>
              <a:t>Loops and Decision Making</a:t>
            </a:r>
          </a:p>
          <a:p>
            <a:r>
              <a:rPr lang="en-US" sz="1800" dirty="0" smtClean="0"/>
              <a:t>Numbers and Strings</a:t>
            </a:r>
          </a:p>
          <a:p>
            <a:r>
              <a:rPr lang="en-US" sz="1800" dirty="0" smtClean="0"/>
              <a:t>Built-in Functions</a:t>
            </a:r>
          </a:p>
          <a:p>
            <a:r>
              <a:rPr lang="en-US" sz="1800" dirty="0" smtClean="0"/>
              <a:t>Collections – List,Tuples,Set,Dictionary</a:t>
            </a:r>
          </a:p>
          <a:p>
            <a:r>
              <a:rPr lang="en-US" sz="1800" dirty="0" smtClean="0"/>
              <a:t>Functions and Lambda</a:t>
            </a:r>
          </a:p>
          <a:p>
            <a:r>
              <a:rPr lang="en-US" sz="1800" dirty="0" smtClean="0"/>
              <a:t>Classes , Modules and Packages</a:t>
            </a:r>
          </a:p>
          <a:p>
            <a:r>
              <a:rPr lang="en-US" sz="1800" dirty="0" smtClean="0"/>
              <a:t>Exceptions</a:t>
            </a:r>
          </a:p>
          <a:p>
            <a:r>
              <a:rPr lang="en-US" sz="1800" dirty="0" smtClean="0"/>
              <a:t>Date and Time</a:t>
            </a:r>
          </a:p>
          <a:p>
            <a:r>
              <a:rPr lang="en-US" sz="1800" dirty="0" smtClean="0"/>
              <a:t>Multi-Threading</a:t>
            </a:r>
          </a:p>
          <a:p>
            <a:r>
              <a:rPr lang="en-US" sz="1800" dirty="0" smtClean="0"/>
              <a:t>Files I/O</a:t>
            </a:r>
          </a:p>
          <a:p>
            <a:r>
              <a:rPr lang="en-US" sz="1800" dirty="0" smtClean="0"/>
              <a:t>Access Database</a:t>
            </a:r>
          </a:p>
          <a:p>
            <a:r>
              <a:rPr lang="en-US" sz="2000" dirty="0" smtClean="0"/>
              <a:t>XML Processing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1157</TotalTime>
  <Words>2099</Words>
  <Application>Microsoft Office PowerPoint</Application>
  <PresentationFormat>On-screen Show (4:3)</PresentationFormat>
  <Paragraphs>709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Adjacency</vt:lpstr>
      <vt:lpstr>         Python 3.0 </vt:lpstr>
      <vt:lpstr>Python Introduction</vt:lpstr>
      <vt:lpstr>Python Introduction (contd.)</vt:lpstr>
      <vt:lpstr> Python Environment Setup</vt:lpstr>
      <vt:lpstr>Python Introduction (contd.)</vt:lpstr>
      <vt:lpstr>Java Virtual Machine vs. Python Virtual Machine</vt:lpstr>
      <vt:lpstr>  Python  vs  Java Syntax </vt:lpstr>
      <vt:lpstr>  Python  vs  Java Syntax (contd.) </vt:lpstr>
      <vt:lpstr>    Contents</vt:lpstr>
      <vt:lpstr>Python Naming Convention</vt:lpstr>
      <vt:lpstr>  Python Variables</vt:lpstr>
      <vt:lpstr>Python - Casting Variable Type</vt:lpstr>
      <vt:lpstr>Python operators</vt:lpstr>
      <vt:lpstr>Arithmetic operators:</vt:lpstr>
      <vt:lpstr>Assignment operators:</vt:lpstr>
      <vt:lpstr>Comparison operators:</vt:lpstr>
      <vt:lpstr>Logical operators:</vt:lpstr>
      <vt:lpstr>Membership operators:</vt:lpstr>
      <vt:lpstr>  Arrays And Collections</vt:lpstr>
      <vt:lpstr>  Loops And Decision-Making</vt:lpstr>
      <vt:lpstr> Comments And Print</vt:lpstr>
      <vt:lpstr>Defining functions</vt:lpstr>
      <vt:lpstr>  Lambda</vt:lpstr>
      <vt:lpstr>Lambda (contd.)</vt:lpstr>
      <vt:lpstr> Built-in Functions</vt:lpstr>
      <vt:lpstr>Built-in Functions (contd.)</vt:lpstr>
      <vt:lpstr>  Sample String Built-in Functions  </vt:lpstr>
      <vt:lpstr>String Special Operators</vt:lpstr>
      <vt:lpstr>Python's object-oriented programming</vt:lpstr>
      <vt:lpstr>Python  Modules</vt:lpstr>
      <vt:lpstr>Python  Modules (contd.)</vt:lpstr>
      <vt:lpstr>Python  Package</vt:lpstr>
      <vt:lpstr>Python  Package  (contd.)</vt:lpstr>
      <vt:lpstr>Python  Class</vt:lpstr>
      <vt:lpstr>Python  Class (contd.)</vt:lpstr>
      <vt:lpstr>Python Garbage Collection </vt:lpstr>
      <vt:lpstr>Python Exception Handling</vt:lpstr>
      <vt:lpstr>Python Exception Handling (contd.)</vt:lpstr>
      <vt:lpstr>Python Built-in Exceptions and User-defined Exceptions</vt:lpstr>
      <vt:lpstr>Python - Threads</vt:lpstr>
      <vt:lpstr>Python – Threads (contd.)</vt:lpstr>
      <vt:lpstr>Python – Threads (contd.)</vt:lpstr>
      <vt:lpstr>Python – Threads (contd.)</vt:lpstr>
      <vt:lpstr>Python – Threads (contd.)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204</cp:revision>
  <dcterms:created xsi:type="dcterms:W3CDTF">2018-09-15T15:55:49Z</dcterms:created>
  <dcterms:modified xsi:type="dcterms:W3CDTF">2018-09-23T11:39:58Z</dcterms:modified>
</cp:coreProperties>
</file>