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5"/>
  </p:notesMasterIdLst>
  <p:sldIdLst>
    <p:sldId id="256" r:id="rId2"/>
    <p:sldId id="286" r:id="rId3"/>
    <p:sldId id="326" r:id="rId4"/>
    <p:sldId id="325" r:id="rId5"/>
    <p:sldId id="276" r:id="rId6"/>
    <p:sldId id="334" r:id="rId7"/>
    <p:sldId id="287" r:id="rId8"/>
    <p:sldId id="337" r:id="rId9"/>
    <p:sldId id="338" r:id="rId10"/>
    <p:sldId id="268" r:id="rId11"/>
    <p:sldId id="328" r:id="rId12"/>
    <p:sldId id="299" r:id="rId13"/>
    <p:sldId id="300" r:id="rId14"/>
    <p:sldId id="335" r:id="rId15"/>
    <p:sldId id="336" r:id="rId16"/>
    <p:sldId id="329" r:id="rId17"/>
    <p:sldId id="258" r:id="rId18"/>
    <p:sldId id="330" r:id="rId19"/>
    <p:sldId id="269" r:id="rId20"/>
    <p:sldId id="259" r:id="rId21"/>
    <p:sldId id="331" r:id="rId22"/>
    <p:sldId id="261" r:id="rId23"/>
    <p:sldId id="271" r:id="rId24"/>
    <p:sldId id="272" r:id="rId25"/>
    <p:sldId id="273" r:id="rId26"/>
    <p:sldId id="274" r:id="rId27"/>
    <p:sldId id="275" r:id="rId28"/>
    <p:sldId id="277" r:id="rId29"/>
    <p:sldId id="332" r:id="rId30"/>
    <p:sldId id="262" r:id="rId31"/>
    <p:sldId id="278" r:id="rId32"/>
    <p:sldId id="333" r:id="rId33"/>
    <p:sldId id="279" r:id="rId34"/>
    <p:sldId id="280" r:id="rId35"/>
    <p:sldId id="282" r:id="rId36"/>
    <p:sldId id="283" r:id="rId37"/>
    <p:sldId id="284" r:id="rId38"/>
    <p:sldId id="285" r:id="rId39"/>
    <p:sldId id="263" r:id="rId40"/>
    <p:sldId id="291" r:id="rId41"/>
    <p:sldId id="292" r:id="rId42"/>
    <p:sldId id="293" r:id="rId43"/>
    <p:sldId id="296" r:id="rId44"/>
    <p:sldId id="294" r:id="rId45"/>
    <p:sldId id="295" r:id="rId46"/>
    <p:sldId id="264" r:id="rId47"/>
    <p:sldId id="265" r:id="rId48"/>
    <p:sldId id="297" r:id="rId49"/>
    <p:sldId id="298" r:id="rId50"/>
    <p:sldId id="324" r:id="rId51"/>
    <p:sldId id="306" r:id="rId52"/>
    <p:sldId id="323" r:id="rId53"/>
    <p:sldId id="339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3250" autoAdjust="0"/>
  </p:normalViewPr>
  <p:slideViewPr>
    <p:cSldViewPr>
      <p:cViewPr>
        <p:scale>
          <a:sx n="80" d="100"/>
          <a:sy n="80" d="100"/>
        </p:scale>
        <p:origin x="-10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AFC53-2E44-4490-90E2-CB9990D14E03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A3F9E-DCAC-4EBB-B05C-F97D90181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60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7412-5E15-439B-8F04-3874C5D66C11}" type="datetime1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36B2-6DE2-46F0-B854-495DFFA90EF5}" type="datetime1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C61F-E7B1-448E-A283-6BC4549C5B5F}" type="datetime1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159E-3500-4A6B-9346-B84FB4255B44}" type="datetime1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802C-2224-414F-8F2F-547A975C3052}" type="datetime1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396-6A04-47D3-B5A4-7A6F02F95775}" type="datetime1">
              <a:rPr lang="en-IN" smtClean="0"/>
              <a:t>23-03-2019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3B62-01D6-4A65-9CFA-D237E57E6AA8}" type="datetime1">
              <a:rPr lang="en-IN" smtClean="0"/>
              <a:t>23-03-2019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2748-6DA9-43F0-AE6A-E21F92F10C8A}" type="datetime1">
              <a:rPr lang="en-IN" smtClean="0"/>
              <a:t>23-03-2019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535B-73A1-4C5A-BBDA-B5E2879BBF8C}" type="datetime1">
              <a:rPr lang="en-IN" smtClean="0"/>
              <a:t>23-03-2019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274A-92AF-494D-BC5F-CB727EF382D2}" type="datetime1">
              <a:rPr lang="en-IN" smtClean="0"/>
              <a:t>23-03-2019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ACDF-804A-4356-BCCD-CCDB4317E547}" type="datetime1">
              <a:rPr lang="en-IN" smtClean="0"/>
              <a:t>23-03-2019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1B8A7C7-D76A-4CB6-A544-656803DBA27F}" type="datetime1">
              <a:rPr lang="en-IN" smtClean="0"/>
              <a:t>23-03-2019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3/using/cmdline.html#envvar-PYTHONPATH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ocs.python.org/library/exceptio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://flask.poco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book.pythontips.com/en/latest/map_filter.html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docs.python.org/3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" TargetMode="External"/><Relationship Id="rId5" Type="http://schemas.openxmlformats.org/officeDocument/2006/relationships/hyperlink" Target="https://docs.python-guide.org/intro/community/" TargetMode="External"/><Relationship Id="rId4" Type="http://schemas.openxmlformats.org/officeDocument/2006/relationships/hyperlink" Target="https://www.geeksforgeeks.org/python-map-function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" TargetMode="External"/><Relationship Id="rId2" Type="http://schemas.openxmlformats.org/officeDocument/2006/relationships/hyperlink" Target="https://docs.python-guide.org/intro/communi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python.org/dev/peps/pep-000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dev/topics/migrations/" TargetMode="External"/><Relationship Id="rId2" Type="http://schemas.openxmlformats.org/officeDocument/2006/relationships/hyperlink" Target="https://www.python.org/dev/peps/pep-333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543800" cy="194421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  Python 3.x</a:t>
            </a:r>
            <a:r>
              <a:rPr lang="en-IN" dirty="0"/>
              <a:t/>
            </a:r>
            <a:br>
              <a:rPr lang="en-IN" dirty="0"/>
            </a:br>
            <a:r>
              <a:rPr lang="en-IN" sz="3200" dirty="0" smtClean="0"/>
              <a:t>                                                                -Basics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21088"/>
            <a:ext cx="8568952" cy="1991072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IN" dirty="0"/>
              <a:t>Python 3.0 final was released on December 3rd, 2008</a:t>
            </a:r>
            <a:r>
              <a:rPr lang="en-IN" dirty="0" smtClean="0"/>
              <a:t>.</a:t>
            </a:r>
          </a:p>
          <a:p>
            <a:pPr fontAlgn="base"/>
            <a:endParaRPr lang="en-IN" dirty="0"/>
          </a:p>
          <a:p>
            <a:pPr fontAlgn="base"/>
            <a:r>
              <a:rPr lang="en-IN" sz="2800" dirty="0"/>
              <a:t>Python 3.0 (a.k.a. "Python 3000" or "Py3k") is a </a:t>
            </a:r>
            <a:r>
              <a:rPr lang="en-IN" sz="2800" b="1" dirty="0"/>
              <a:t>new version</a:t>
            </a:r>
            <a:r>
              <a:rPr lang="en-IN" sz="2800" dirty="0"/>
              <a:t> of the language that is </a:t>
            </a:r>
            <a:r>
              <a:rPr lang="en-IN" sz="2800" b="1" dirty="0"/>
              <a:t>incompatible</a:t>
            </a:r>
            <a:r>
              <a:rPr lang="en-IN" sz="2800" dirty="0"/>
              <a:t> with the 2.x line of releases.</a:t>
            </a:r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</a:t>
            </a:fld>
            <a:endParaRPr lang="en-IN" dirty="0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83768" y="635677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Rosary     /  Sep 16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9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9" y="260648"/>
            <a:ext cx="6635080" cy="504056"/>
          </a:xfrm>
        </p:spPr>
        <p:txBody>
          <a:bodyPr>
            <a:noAutofit/>
          </a:bodyPr>
          <a:lstStyle/>
          <a:p>
            <a:r>
              <a:rPr lang="en-US" sz="3600" dirty="0" smtClean="0"/>
              <a:t>	             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Python Environment Setup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28092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Link to download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Python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marL="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  <a:hlinkClick r:id="rId2"/>
              </a:rPr>
              <a:t>https://www.python.org/downloads/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Python versions: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There are two major Python versions, Python 2 and Python 3.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3.0 (a.k.a. "Python 3000" or "Py3k") is a 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new version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of the language that is 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incompatible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with the 2.x line of releases. 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Python IDEs:</a:t>
            </a:r>
          </a:p>
          <a:p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PyCharm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(select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community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edition which is free)</a:t>
            </a:r>
          </a:p>
          <a:p>
            <a:pPr marL="11430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latin typeface="Arial" pitchFamily="34" charset="0"/>
                <a:cs typeface="Arial" pitchFamily="34" charset="0"/>
                <a:hlinkClick r:id="rId3"/>
              </a:rPr>
              <a:t>https</a:t>
            </a:r>
            <a:r>
              <a:rPr lang="en-US" sz="1600" dirty="0">
                <a:latin typeface="Arial" pitchFamily="34" charset="0"/>
                <a:cs typeface="Arial" pitchFamily="34" charset="0"/>
                <a:hlinkClick r:id="rId3"/>
              </a:rPr>
              <a:t>://www.jetbrains.com/pycharm/download/#</a:t>
            </a:r>
            <a:r>
              <a:rPr lang="en-US" sz="1600" dirty="0" smtClean="0">
                <a:latin typeface="Arial" pitchFamily="34" charset="0"/>
                <a:cs typeface="Arial" pitchFamily="34" charset="0"/>
                <a:hlinkClick r:id="rId3"/>
              </a:rPr>
              <a:t>section=windows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Eclipse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with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Python plugin like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PyDev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	 Eclipse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-&gt; Help -&gt;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Eclipse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Marketplace -&gt; (Search for ‘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PyDev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’) -&gt; Install</a:t>
            </a:r>
          </a:p>
          <a:p>
            <a:pPr marL="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543800" cy="194421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Python  </a:t>
            </a:r>
            <a:r>
              <a:rPr lang="en-IN" sz="3200" b="1" dirty="0" err="1">
                <a:latin typeface="Arial" pitchFamily="34" charset="0"/>
                <a:cs typeface="Arial" pitchFamily="34" charset="0"/>
              </a:rPr>
              <a:t>vs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  Java Syntax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11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6264696" cy="504056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Python  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 Java Syntax 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692696"/>
            <a:ext cx="8229600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Syntax compared to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other programming languages:</a:t>
            </a:r>
          </a:p>
          <a:p>
            <a:pPr marL="0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It uses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new lines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to complete a command, (other programming languages which often use semicolons or parentheses).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Variable declaration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It uses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indentation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(space) to indicate a block of code. (Other programming languages often use curly-brackets for this purpose.)</a:t>
            </a:r>
          </a:p>
          <a:p>
            <a:pPr marL="11430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12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83568" y="2132856"/>
            <a:ext cx="2664296" cy="12394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Python: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x = 10	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print(x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)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856762" y="2132856"/>
            <a:ext cx="2811582" cy="1167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IN" sz="14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 x =10;</a:t>
            </a:r>
          </a:p>
          <a:p>
            <a:pPr marL="0" indent="0">
              <a:buNone/>
            </a:pPr>
            <a:r>
              <a:rPr lang="en-IN" sz="1400" b="1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(x);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39552" y="4725144"/>
            <a:ext cx="3024336" cy="18722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Python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if x &gt; 10		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      print(x)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print(x+1) 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print(‘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helo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’)</a:t>
            </a:r>
          </a:p>
          <a:p>
            <a:pPr marL="0" indent="0">
              <a:lnSpc>
                <a:spcPct val="120000"/>
              </a:lnSpc>
              <a:buNone/>
            </a:pPr>
            <a:endParaRPr lang="en-IN" b="1" dirty="0" smtClean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786389" y="4752725"/>
            <a:ext cx="2952328" cy="18722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100" b="1" dirty="0">
                <a:latin typeface="Arial" pitchFamily="34" charset="0"/>
                <a:cs typeface="Arial" pitchFamily="34" charset="0"/>
              </a:rPr>
              <a:t>Java</a:t>
            </a:r>
            <a:r>
              <a:rPr lang="en-IN" sz="21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endParaRPr lang="en-IN" sz="21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2100" dirty="0">
                <a:latin typeface="Arial" pitchFamily="34" charset="0"/>
                <a:cs typeface="Arial" pitchFamily="34" charset="0"/>
              </a:rPr>
              <a:t>If(x  &gt; 10) {</a:t>
            </a:r>
          </a:p>
          <a:p>
            <a:pPr marL="0" indent="0">
              <a:buNone/>
            </a:pPr>
            <a:r>
              <a:rPr lang="en-IN" sz="2100" dirty="0">
                <a:latin typeface="Arial" pitchFamily="34" charset="0"/>
                <a:cs typeface="Arial" pitchFamily="34" charset="0"/>
              </a:rPr>
              <a:t>   </a:t>
            </a:r>
            <a:r>
              <a:rPr lang="en-IN" sz="21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2100" dirty="0">
                <a:latin typeface="Arial" pitchFamily="34" charset="0"/>
                <a:cs typeface="Arial" pitchFamily="34" charset="0"/>
              </a:rPr>
              <a:t>(x);</a:t>
            </a:r>
          </a:p>
          <a:p>
            <a:pPr marL="0" indent="0">
              <a:buNone/>
            </a:pPr>
            <a:r>
              <a:rPr lang="en-IN" sz="2100" dirty="0">
                <a:latin typeface="Arial" pitchFamily="34" charset="0"/>
                <a:cs typeface="Arial" pitchFamily="34" charset="0"/>
              </a:rPr>
              <a:t>   </a:t>
            </a:r>
            <a:r>
              <a:rPr lang="en-IN" sz="21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2100" dirty="0">
                <a:latin typeface="Arial" pitchFamily="34" charset="0"/>
                <a:cs typeface="Arial" pitchFamily="34" charset="0"/>
              </a:rPr>
              <a:t>(x);</a:t>
            </a:r>
          </a:p>
          <a:p>
            <a:pPr marL="0" indent="0">
              <a:buNone/>
            </a:pPr>
            <a:r>
              <a:rPr lang="en-IN" sz="210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buNone/>
            </a:pPr>
            <a:r>
              <a:rPr lang="en-IN" sz="21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2100" dirty="0">
                <a:latin typeface="Arial" pitchFamily="34" charset="0"/>
                <a:cs typeface="Arial" pitchFamily="34" charset="0"/>
              </a:rPr>
              <a:t>(“</a:t>
            </a:r>
            <a:r>
              <a:rPr lang="en-IN" sz="2100" dirty="0" err="1">
                <a:latin typeface="Arial" pitchFamily="34" charset="0"/>
                <a:cs typeface="Arial" pitchFamily="34" charset="0"/>
              </a:rPr>
              <a:t>helo</a:t>
            </a:r>
            <a:r>
              <a:rPr lang="en-IN" sz="2100" dirty="0">
                <a:latin typeface="Arial" pitchFamily="34" charset="0"/>
                <a:cs typeface="Arial" pitchFamily="34" charset="0"/>
              </a:rPr>
              <a:t>”);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IN" b="1" dirty="0" smtClean="0"/>
          </a:p>
        </p:txBody>
      </p:sp>
      <p:pic>
        <p:nvPicPr>
          <p:cNvPr id="10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0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36004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Python  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 Java Syntax (contd.) 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476672"/>
            <a:ext cx="8226834" cy="626469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 smtClean="0"/>
              <a:t>Method:</a:t>
            </a:r>
            <a:endParaRPr lang="en-IN" sz="1800" b="1" dirty="0" smtClean="0"/>
          </a:p>
          <a:p>
            <a:endParaRPr lang="en-IN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1800" b="1" dirty="0" smtClean="0"/>
              <a:t>Class and  Constructor:</a:t>
            </a:r>
            <a:endParaRPr lang="en-US" sz="1800" b="1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1" dirty="0" smtClean="0"/>
              <a:t>Inheritance: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13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72626" y="836712"/>
            <a:ext cx="3651301" cy="1008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Python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IN" sz="1400" b="1" dirty="0" err="1" smtClean="0"/>
              <a:t>def</a:t>
            </a:r>
            <a:r>
              <a:rPr lang="en-IN" sz="1400" dirty="0" smtClean="0"/>
              <a:t> </a:t>
            </a:r>
            <a:r>
              <a:rPr lang="en-IN" sz="1400" dirty="0" err="1" smtClean="0"/>
              <a:t>my_func</a:t>
            </a:r>
            <a:r>
              <a:rPr lang="en-IN" sz="1400" dirty="0" smtClean="0"/>
              <a:t>:</a:t>
            </a:r>
          </a:p>
          <a:p>
            <a:pPr marL="0" indent="0">
              <a:buNone/>
            </a:pPr>
            <a:r>
              <a:rPr lang="en-US" sz="1400" dirty="0" smtClean="0"/>
              <a:t>     </a:t>
            </a:r>
            <a:r>
              <a:rPr lang="en-IN" sz="1400" dirty="0"/>
              <a:t>print(‘</a:t>
            </a:r>
            <a:r>
              <a:rPr lang="en-IN" sz="1400" dirty="0" err="1"/>
              <a:t>helo</a:t>
            </a:r>
            <a:r>
              <a:rPr lang="en-IN" sz="1400" dirty="0"/>
              <a:t>’)</a:t>
            </a:r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07572" y="808972"/>
            <a:ext cx="3564395" cy="9862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IN" sz="1400" dirty="0"/>
              <a:t>p</a:t>
            </a:r>
            <a:r>
              <a:rPr lang="en-IN" sz="1400" dirty="0" smtClean="0"/>
              <a:t>ublic void </a:t>
            </a:r>
            <a:r>
              <a:rPr lang="en-IN" sz="1400" dirty="0" err="1" smtClean="0"/>
              <a:t>myFunc</a:t>
            </a:r>
            <a:r>
              <a:rPr lang="en-IN" sz="1400" dirty="0" smtClean="0"/>
              <a:t>(){</a:t>
            </a: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    </a:t>
            </a:r>
            <a:r>
              <a:rPr lang="en-IN" sz="1400" dirty="0" err="1" smtClean="0"/>
              <a:t>System.out.println</a:t>
            </a:r>
            <a:r>
              <a:rPr lang="en-IN" sz="1400" dirty="0" smtClean="0"/>
              <a:t>(x);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IN" sz="1400" dirty="0" smtClean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03962" y="2636912"/>
            <a:ext cx="3980006" cy="17281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Python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US" sz="1400" b="1" dirty="0"/>
              <a:t>c</a:t>
            </a:r>
            <a:r>
              <a:rPr lang="en-US" sz="1400" b="1" dirty="0" smtClean="0"/>
              <a:t>lass </a:t>
            </a:r>
            <a:r>
              <a:rPr lang="en-US" sz="1400" dirty="0" smtClean="0"/>
              <a:t>Employee</a:t>
            </a:r>
            <a:r>
              <a:rPr lang="en-US" sz="1400" b="1" dirty="0" smtClean="0"/>
              <a:t>:</a:t>
            </a:r>
          </a:p>
          <a:p>
            <a:pPr marL="0" indent="0">
              <a:buNone/>
            </a:pPr>
            <a:r>
              <a:rPr lang="en-US" sz="1400" b="1" dirty="0" smtClean="0"/>
              <a:t>       </a:t>
            </a:r>
            <a:r>
              <a:rPr lang="en-IN" sz="1400" b="1" dirty="0" err="1"/>
              <a:t>def</a:t>
            </a:r>
            <a:r>
              <a:rPr lang="en-IN" sz="1400" b="1" dirty="0"/>
              <a:t> __init__(</a:t>
            </a:r>
            <a:r>
              <a:rPr lang="en-IN" sz="1400" b="1" dirty="0" err="1" smtClean="0"/>
              <a:t>self</a:t>
            </a:r>
            <a:r>
              <a:rPr lang="en-IN" sz="1400" dirty="0" err="1" smtClean="0"/>
              <a:t>,empName</a:t>
            </a:r>
            <a:r>
              <a:rPr lang="en-IN" sz="1400" dirty="0" smtClean="0"/>
              <a:t>): 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</a:t>
            </a:r>
            <a:r>
              <a:rPr lang="en-IN" sz="1400" b="1" dirty="0" err="1" smtClean="0"/>
              <a:t>self</a:t>
            </a:r>
            <a:r>
              <a:rPr lang="en-IN" sz="1400" dirty="0" err="1" smtClean="0"/>
              <a:t>.empName</a:t>
            </a:r>
            <a:r>
              <a:rPr lang="en-IN" sz="1400" dirty="0" smtClean="0"/>
              <a:t> = </a:t>
            </a:r>
            <a:r>
              <a:rPr lang="en-IN" sz="1400" dirty="0" err="1" smtClean="0"/>
              <a:t>empName</a:t>
            </a:r>
            <a:r>
              <a:rPr lang="en-IN" sz="1400" dirty="0" smtClean="0"/>
              <a:t>    </a:t>
            </a:r>
            <a:r>
              <a:rPr lang="en-US" sz="1400" b="1" dirty="0" smtClean="0"/>
              <a:t>     </a:t>
            </a:r>
            <a:endParaRPr lang="en-IN" sz="1400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515600" y="2456892"/>
            <a:ext cx="3708413" cy="1908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US" sz="1400" b="1" dirty="0"/>
              <a:t>class </a:t>
            </a:r>
            <a:r>
              <a:rPr lang="en-US" sz="1400" dirty="0" smtClean="0"/>
              <a:t>Employee</a:t>
            </a:r>
            <a:r>
              <a:rPr lang="en-US" sz="1400" b="1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     String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;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public </a:t>
            </a:r>
            <a:r>
              <a:rPr lang="en-US" sz="1400" dirty="0" smtClean="0"/>
              <a:t>Employee(String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){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</a:t>
            </a:r>
            <a:r>
              <a:rPr lang="en-US" sz="1400" dirty="0" err="1" smtClean="0"/>
              <a:t>this.empName</a:t>
            </a:r>
            <a:r>
              <a:rPr lang="en-US" sz="1400" dirty="0" smtClean="0"/>
              <a:t> =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b="1" dirty="0" smtClean="0"/>
              <a:t>     }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  <a:endParaRPr lang="en-IN" sz="1400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19895" y="5301208"/>
            <a:ext cx="3980006" cy="14345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u="sng" dirty="0" smtClean="0"/>
              <a:t>Python</a:t>
            </a:r>
            <a:r>
              <a:rPr lang="en-IN" b="1" u="sng" dirty="0" smtClean="0"/>
              <a:t>:</a:t>
            </a:r>
          </a:p>
          <a:p>
            <a:pPr marL="0" indent="0">
              <a:buNone/>
            </a:pPr>
            <a:r>
              <a:rPr lang="en-US" sz="1600" b="1" dirty="0" smtClean="0"/>
              <a:t>class </a:t>
            </a:r>
            <a:r>
              <a:rPr lang="en-US" sz="1600" dirty="0" err="1" smtClean="0"/>
              <a:t>ChildClass</a:t>
            </a:r>
            <a:r>
              <a:rPr lang="en-US" sz="1600" dirty="0" smtClean="0"/>
              <a:t>(</a:t>
            </a:r>
            <a:r>
              <a:rPr lang="en-US" sz="1600" dirty="0" err="1" smtClean="0"/>
              <a:t>ParentClass</a:t>
            </a:r>
            <a:r>
              <a:rPr lang="en-US" sz="1600" dirty="0" smtClean="0"/>
              <a:t>)</a:t>
            </a:r>
            <a:r>
              <a:rPr lang="en-US" sz="1600" b="1" dirty="0" smtClean="0"/>
              <a:t>:</a:t>
            </a:r>
          </a:p>
          <a:p>
            <a:pPr marL="0" indent="0">
              <a:buNone/>
            </a:pPr>
            <a:r>
              <a:rPr lang="en-US" sz="1600" b="1" dirty="0" smtClean="0"/>
              <a:t>       ……………………..</a:t>
            </a: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759598" y="5301208"/>
            <a:ext cx="3464416" cy="1356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US" sz="1600" b="1" dirty="0"/>
              <a:t>class </a:t>
            </a:r>
            <a:r>
              <a:rPr lang="en-US" sz="1600" dirty="0" err="1" smtClean="0"/>
              <a:t>ChildClass</a:t>
            </a:r>
            <a:r>
              <a:rPr lang="en-US" sz="1600" dirty="0" smtClean="0"/>
              <a:t> extends </a:t>
            </a:r>
            <a:r>
              <a:rPr lang="en-US" sz="1600" dirty="0" err="1" smtClean="0"/>
              <a:t>ParentClass</a:t>
            </a:r>
            <a:r>
              <a:rPr lang="en-US" sz="1600" dirty="0" smtClean="0"/>
              <a:t> </a:t>
            </a:r>
            <a:r>
              <a:rPr lang="en-US" sz="1600" b="1" dirty="0" smtClean="0"/>
              <a:t>{</a:t>
            </a:r>
          </a:p>
          <a:p>
            <a:pPr marL="0" indent="0">
              <a:buNone/>
            </a:pPr>
            <a:r>
              <a:rPr lang="en-US" sz="1600" dirty="0" smtClean="0"/>
              <a:t>     …………………………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IN" sz="1600" dirty="0"/>
          </a:p>
        </p:txBody>
      </p:sp>
      <p:pic>
        <p:nvPicPr>
          <p:cNvPr id="11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5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36004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Python  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 Java Syntax (contd.) 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476672"/>
            <a:ext cx="8226834" cy="626469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 smtClean="0"/>
              <a:t>Multiple Inheritance:</a:t>
            </a:r>
            <a:endParaRPr lang="en-IN" sz="1800" b="1" dirty="0" smtClean="0"/>
          </a:p>
          <a:p>
            <a:endParaRPr lang="en-IN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1" dirty="0" smtClean="0"/>
              <a:t>If:</a:t>
            </a:r>
            <a:endParaRPr lang="en-IN" sz="2000" b="1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b="1" dirty="0" smtClean="0"/>
              <a:t>For: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14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303962" y="836712"/>
            <a:ext cx="3651301" cy="19442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Python</a:t>
            </a:r>
            <a:r>
              <a:rPr lang="en-IN" sz="1400" b="1" u="sng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class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Base1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  pass </a:t>
            </a:r>
          </a:p>
          <a:p>
            <a:pPr marL="0" indent="0">
              <a:buNone/>
            </a:pP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Base2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  pass </a:t>
            </a:r>
          </a:p>
          <a:p>
            <a:pPr marL="0" indent="0">
              <a:buNone/>
            </a:pP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MultiDerived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Base1, Base2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):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  pass</a:t>
            </a:r>
            <a:endParaRPr lang="en-IN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07572" y="808972"/>
            <a:ext cx="3564395" cy="1971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IN" sz="1400" dirty="0" smtClean="0"/>
              <a:t>Using class  and interface</a:t>
            </a:r>
          </a:p>
          <a:p>
            <a:pPr marL="0" indent="0">
              <a:buNone/>
            </a:pPr>
            <a:endParaRPr lang="en-IN" sz="1400" dirty="0" smtClean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90875" y="3284984"/>
            <a:ext cx="3664388" cy="17241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Python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if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logical </a:t>
            </a:r>
            <a:r>
              <a:rPr lang="en-IN" sz="1400" i="1" dirty="0" smtClean="0"/>
              <a:t>expression		: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IN" sz="1400" i="1" dirty="0"/>
              <a:t>statement(s</a:t>
            </a:r>
            <a:r>
              <a:rPr lang="en-IN" sz="1400" i="1" dirty="0" smtClean="0"/>
              <a:t>)</a:t>
            </a:r>
          </a:p>
          <a:p>
            <a:pPr marL="0" indent="0">
              <a:buNone/>
            </a:pP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elif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logical </a:t>
            </a:r>
            <a:r>
              <a:rPr lang="en-IN" sz="1400" i="1" dirty="0"/>
              <a:t>expression: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400" i="1" dirty="0"/>
              <a:t>statement(s</a:t>
            </a:r>
            <a:r>
              <a:rPr lang="en-IN" sz="1400" i="1" dirty="0" smtClean="0"/>
              <a:t>)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else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400" i="1" dirty="0" smtClean="0"/>
              <a:t>statement(s)</a:t>
            </a:r>
          </a:p>
          <a:p>
            <a:pPr marL="0" indent="0">
              <a:buNone/>
            </a:pPr>
            <a:endParaRPr lang="en-US" sz="1400" b="1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b="1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522228" y="3284984"/>
            <a:ext cx="3708413" cy="17241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if 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logical </a:t>
            </a:r>
            <a:r>
              <a:rPr lang="en-IN" sz="1400" i="1" dirty="0" smtClean="0"/>
              <a:t>expression: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      </a:t>
            </a:r>
            <a:r>
              <a:rPr lang="en-IN" sz="1400" i="1" dirty="0" smtClean="0"/>
              <a:t>statement(s)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else if 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logical </a:t>
            </a:r>
            <a:r>
              <a:rPr lang="en-IN" sz="1400" i="1" dirty="0" smtClean="0"/>
              <a:t>expression: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400" i="1" dirty="0" smtClean="0"/>
              <a:t>statement(s)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else:</a:t>
            </a:r>
            <a:br>
              <a:rPr lang="en-IN" sz="1400" dirty="0" smtClean="0">
                <a:latin typeface="Arial" pitchFamily="34" charset="0"/>
                <a:cs typeface="Arial" pitchFamily="34" charset="0"/>
              </a:rPr>
            </a:br>
            <a:r>
              <a:rPr lang="en-IN" sz="1400" dirty="0" smtClean="0">
                <a:latin typeface="Arial" pitchFamily="34" charset="0"/>
                <a:cs typeface="Arial" pitchFamily="34" charset="0"/>
              </a:rPr>
              <a:t>       </a:t>
            </a:r>
            <a:r>
              <a:rPr lang="en-IN" sz="1400" i="1" dirty="0" smtClean="0"/>
              <a:t>statement(s)</a:t>
            </a:r>
            <a:endParaRPr lang="en-IN" sz="14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290875" y="5619275"/>
            <a:ext cx="3634620" cy="12185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b="1" u="sng" dirty="0" smtClean="0"/>
              <a:t> </a:t>
            </a:r>
            <a:r>
              <a:rPr lang="en-IN" sz="1400" b="1" u="sng" dirty="0" smtClean="0">
                <a:latin typeface="Arial" pitchFamily="34" charset="0"/>
                <a:cs typeface="Arial" pitchFamily="34" charset="0"/>
              </a:rPr>
              <a:t>Python</a:t>
            </a: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dirty="0" smtClean="0"/>
              <a:t>for </a:t>
            </a:r>
            <a:r>
              <a:rPr lang="en-IN" sz="1600" i="1" dirty="0" err="1"/>
              <a:t>iterator_var</a:t>
            </a:r>
            <a:r>
              <a:rPr lang="en-IN" sz="1600" dirty="0"/>
              <a:t> in </a:t>
            </a:r>
            <a:r>
              <a:rPr lang="en-IN" sz="1600" i="1" dirty="0"/>
              <a:t>sequence</a:t>
            </a:r>
            <a:r>
              <a:rPr lang="en-IN" sz="1600" dirty="0"/>
              <a:t>: </a:t>
            </a:r>
            <a:r>
              <a:rPr lang="en-IN" sz="1600" dirty="0" smtClean="0"/>
              <a:t>      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statements</a:t>
            </a:r>
            <a:endParaRPr lang="en-IN" sz="1600" b="1" dirty="0" smtClean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531195" y="5619275"/>
            <a:ext cx="3699446" cy="12185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u="sng" dirty="0" smtClean="0"/>
              <a:t> </a:t>
            </a: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IN" sz="1600" dirty="0" smtClean="0"/>
              <a:t>for(</a:t>
            </a:r>
            <a:r>
              <a:rPr lang="en-IN" sz="1600" dirty="0" err="1" smtClean="0"/>
              <a:t>data_type</a:t>
            </a:r>
            <a:r>
              <a:rPr lang="en-IN" sz="1600" dirty="0" smtClean="0"/>
              <a:t> </a:t>
            </a:r>
            <a:r>
              <a:rPr lang="en-IN" sz="1600" dirty="0"/>
              <a:t>item : collection) {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  ... 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}</a:t>
            </a:r>
            <a:endParaRPr lang="en-IN" sz="1600" dirty="0"/>
          </a:p>
        </p:txBody>
      </p:sp>
      <p:pic>
        <p:nvPicPr>
          <p:cNvPr id="11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6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36004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Python  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 Java Syntax (contd.) 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476672"/>
            <a:ext cx="8226834" cy="626469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While Loop: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endParaRPr lang="en-IN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Exception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Handling: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b="1" dirty="0" smtClean="0"/>
              <a:t>For: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15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303962" y="836712"/>
            <a:ext cx="3651301" cy="11521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Python</a:t>
            </a:r>
            <a:r>
              <a:rPr lang="en-IN" sz="1400" b="1" u="sng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while </a:t>
            </a:r>
            <a:r>
              <a:rPr lang="en-IN" sz="1600" i="1" dirty="0" err="1">
                <a:latin typeface="Arial" pitchFamily="34" charset="0"/>
                <a:cs typeface="Arial" pitchFamily="34" charset="0"/>
              </a:rPr>
              <a:t>test_expression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pass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07572" y="808972"/>
            <a:ext cx="3564395" cy="11798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while (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testExpression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 { 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………..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50586" y="2636912"/>
            <a:ext cx="3664388" cy="28083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 smtClean="0">
                <a:latin typeface="Arial" pitchFamily="34" charset="0"/>
                <a:cs typeface="Arial" pitchFamily="34" charset="0"/>
              </a:rPr>
              <a:t>Python:</a:t>
            </a:r>
          </a:p>
          <a:p>
            <a:pPr marL="400050" lvl="1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try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     </a:t>
            </a:r>
            <a:r>
              <a:rPr lang="en-IN" sz="1400" i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(‘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helo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’)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b="1" dirty="0">
                <a:latin typeface="Arial" pitchFamily="34" charset="0"/>
                <a:cs typeface="Arial" pitchFamily="34" charset="0"/>
              </a:rPr>
              <a:t>except </a:t>
            </a:r>
            <a:r>
              <a:rPr lang="en-IN" sz="1400" i="1" dirty="0" err="1">
                <a:latin typeface="Arial" pitchFamily="34" charset="0"/>
                <a:cs typeface="Arial" pitchFamily="34" charset="0"/>
              </a:rPr>
              <a:t>ValueError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as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ve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print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“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exception info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 "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ve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)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b="1" dirty="0">
                <a:latin typeface="Arial" pitchFamily="34" charset="0"/>
                <a:cs typeface="Arial" pitchFamily="34" charset="0"/>
              </a:rPr>
              <a:t>finally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print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"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Inside finally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"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)</a:t>
            </a:r>
            <a:endParaRPr lang="en-IN" sz="1400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en-IN" sz="1400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b="1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b="1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507572" y="2646434"/>
            <a:ext cx="3708413" cy="2798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400050" lvl="1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try {</a:t>
            </a:r>
          </a:p>
          <a:p>
            <a:pPr marL="400050" lvl="1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       </a:t>
            </a:r>
            <a:r>
              <a:rPr lang="en-IN" sz="1400" i="1" dirty="0" err="1">
                <a:latin typeface="Arial" pitchFamily="34" charset="0"/>
                <a:cs typeface="Arial" pitchFamily="34" charset="0"/>
              </a:rPr>
              <a:t>Integer.parseInt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("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helo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");       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}catch(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NumberFormatException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 err="1">
                <a:latin typeface="Arial" pitchFamily="34" charset="0"/>
                <a:cs typeface="Arial" pitchFamily="34" charset="0"/>
              </a:rPr>
              <a:t>nfe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) {</a:t>
            </a:r>
          </a:p>
          <a:p>
            <a:pPr marL="400050" lvl="1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      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nfe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);       </a:t>
            </a:r>
          </a:p>
          <a:p>
            <a:pPr marL="400050" lvl="1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} finally{            </a:t>
            </a:r>
          </a:p>
          <a:p>
            <a:pPr marL="400050" lvl="1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("Inside finally");      </a:t>
            </a:r>
          </a:p>
          <a:p>
            <a:pPr marL="400050" lvl="1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 }</a:t>
            </a:r>
            <a:endParaRPr lang="en-IN" sz="1400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en-IN" sz="14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16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55576" y="5445224"/>
            <a:ext cx="6461760" cy="1066800"/>
          </a:xfrm>
        </p:spPr>
        <p:txBody>
          <a:bodyPr/>
          <a:lstStyle/>
          <a:p>
            <a:r>
              <a:rPr lang="en-IN" dirty="0">
                <a:hlinkClick r:id="rId3"/>
              </a:rPr>
              <a:t>https://www.python.org/dev/peps/pep-0008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43608" y="1628800"/>
            <a:ext cx="684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Arial" pitchFamily="34" charset="0"/>
                <a:cs typeface="Arial" pitchFamily="34" charset="0"/>
              </a:rPr>
              <a:t> Python </a:t>
            </a:r>
            <a:r>
              <a:rPr lang="en-IN" sz="2800" b="1" dirty="0" smtClean="0">
                <a:latin typeface="Arial" pitchFamily="34" charset="0"/>
                <a:cs typeface="Arial" pitchFamily="34" charset="0"/>
              </a:rPr>
              <a:t>Coding </a:t>
            </a:r>
            <a:r>
              <a:rPr lang="en-IN" sz="2800" b="1" dirty="0">
                <a:latin typeface="Arial" pitchFamily="34" charset="0"/>
                <a:cs typeface="Arial" pitchFamily="34" charset="0"/>
              </a:rPr>
              <a:t>Standards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1520" y="2672135"/>
            <a:ext cx="7848872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3D4251"/>
                </a:solidFill>
                <a:latin typeface="Arial" pitchFamily="34" charset="0"/>
                <a:cs typeface="Arial" pitchFamily="34" charset="0"/>
              </a:rPr>
              <a:t>Why </a:t>
            </a:r>
            <a:r>
              <a:rPr lang="en-IN" sz="2000" dirty="0">
                <a:solidFill>
                  <a:srgbClr val="3D4251"/>
                </a:solidFill>
                <a:latin typeface="Arial" pitchFamily="34" charset="0"/>
                <a:cs typeface="Arial" pitchFamily="34" charset="0"/>
              </a:rPr>
              <a:t>Coding Standard is important?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D425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D4251"/>
                </a:solidFill>
                <a:effectLst/>
                <a:latin typeface="Arial" pitchFamily="34" charset="0"/>
                <a:cs typeface="Arial" pitchFamily="34" charset="0"/>
              </a:rPr>
              <a:t>As Python creator Guido Van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D4251"/>
                </a:solidFill>
                <a:effectLst/>
                <a:latin typeface="Arial" pitchFamily="34" charset="0"/>
                <a:cs typeface="Arial" pitchFamily="34" charset="0"/>
              </a:rPr>
              <a:t>Rossum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D4251"/>
                </a:solidFill>
                <a:effectLst/>
                <a:latin typeface="Arial" pitchFamily="34" charset="0"/>
                <a:cs typeface="Arial" pitchFamily="34" charset="0"/>
              </a:rPr>
              <a:t> says: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3D4251"/>
                </a:solidFill>
                <a:effectLst/>
                <a:latin typeface="Arial" pitchFamily="34" charset="0"/>
                <a:cs typeface="Arial" pitchFamily="34" charset="0"/>
              </a:rPr>
              <a:t>              “The code is read much more often than it is written”.</a:t>
            </a: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83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 Coding 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Standards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7992888" cy="5760640"/>
          </a:xfrm>
        </p:spPr>
        <p:txBody>
          <a:bodyPr>
            <a:normAutofit/>
          </a:bodyPr>
          <a:lstStyle/>
          <a:p>
            <a:pPr fontAlgn="base"/>
            <a:r>
              <a:rPr lang="en-IN" sz="1800" dirty="0">
                <a:latin typeface="Arial" pitchFamily="34" charset="0"/>
                <a:cs typeface="Arial" pitchFamily="34" charset="0"/>
              </a:rPr>
              <a:t>PEP 8 or the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P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ython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E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nhancement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P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roposal </a:t>
            </a:r>
          </a:p>
          <a:p>
            <a:pPr fontAlgn="base"/>
            <a:r>
              <a:rPr lang="en-IN" sz="1800" dirty="0" smtClean="0">
                <a:latin typeface="Arial" pitchFamily="34" charset="0"/>
                <a:cs typeface="Arial" pitchFamily="34" charset="0"/>
              </a:rPr>
              <a:t>PEP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8 – This document gives coding conventions for the Python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code</a:t>
            </a:r>
          </a:p>
          <a:p>
            <a:pPr fontAlgn="base"/>
            <a:r>
              <a:rPr lang="en-IN" sz="1800" dirty="0" smtClean="0">
                <a:latin typeface="Arial" pitchFamily="34" charset="0"/>
                <a:cs typeface="Arial" pitchFamily="34" charset="0"/>
              </a:rPr>
              <a:t>PEP-8 presents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some of the key points that you can use to make your code more organized and readable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base"/>
            <a:r>
              <a:rPr lang="en-IN" sz="1800" dirty="0">
                <a:latin typeface="Arial" pitchFamily="34" charset="0"/>
                <a:cs typeface="Arial" pitchFamily="34" charset="0"/>
              </a:rPr>
              <a:t>Coding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Standards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are about indentation, maximum line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length, blank lines, whitespaces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in expressions and statements,imports,comments,naming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conventions</a:t>
            </a:r>
          </a:p>
          <a:p>
            <a:pPr fontAlgn="base"/>
            <a:r>
              <a:rPr lang="en-IN" sz="1800" dirty="0">
                <a:hlinkClick r:id="rId2"/>
              </a:rPr>
              <a:t>https://www.python.org/dev/peps/pep-0008/</a:t>
            </a:r>
            <a:endParaRPr lang="en-IN" sz="1800" dirty="0"/>
          </a:p>
          <a:p>
            <a:pPr fontAlgn="base"/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fontAlgn="base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fontAlgn="base"/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fontAlgn="base"/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17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153590"/>
              </p:ext>
            </p:extLst>
          </p:nvPr>
        </p:nvGraphicFramePr>
        <p:xfrm>
          <a:off x="539552" y="3573016"/>
          <a:ext cx="7272808" cy="2909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3600400"/>
                <a:gridCol w="2160240"/>
              </a:tblGrid>
              <a:tr h="337016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effectLst/>
                        </a:rPr>
                        <a:t>Type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Naming Convention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effectLst/>
                        </a:rPr>
                        <a:t>Examples</a:t>
                      </a:r>
                    </a:p>
                  </a:txBody>
                  <a:tcPr anchor="b"/>
                </a:tc>
              </a:tr>
              <a:tr h="1220367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 lowercase single letter, word, or words. 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Separate words with underscores to improve readability.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dirty="0" err="1" smtClean="0"/>
                        <a:t>var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dirty="0" smtClean="0"/>
                        <a:t>my_variable</a:t>
                      </a:r>
                      <a:endParaRPr lang="en-IN" dirty="0"/>
                    </a:p>
                  </a:txBody>
                  <a:tcPr/>
                </a:tc>
              </a:tr>
              <a:tr h="1322938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 lowercase word or words. 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Separate words by underscores to improve readability.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dirty="0" smtClean="0"/>
                        <a:t>my_function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490066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latin typeface="Arial" pitchFamily="34" charset="0"/>
                <a:cs typeface="Arial" pitchFamily="34" charset="0"/>
              </a:rPr>
              <a:t>        Python  Coding Standards (Contd.)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7992888" cy="5760640"/>
          </a:xfrm>
        </p:spPr>
        <p:txBody>
          <a:bodyPr>
            <a:normAutofit/>
          </a:bodyPr>
          <a:lstStyle/>
          <a:p>
            <a:pPr marL="114300" indent="0" fontAlgn="base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fontAlgn="base"/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fontAlgn="base"/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18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184106"/>
              </p:ext>
            </p:extLst>
          </p:nvPr>
        </p:nvGraphicFramePr>
        <p:xfrm>
          <a:off x="395536" y="692696"/>
          <a:ext cx="7632848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4896544"/>
                <a:gridCol w="1656184"/>
              </a:tblGrid>
              <a:tr h="323550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 smtClean="0">
                          <a:effectLst/>
                        </a:rPr>
                        <a:t>Type</a:t>
                      </a:r>
                      <a:endParaRPr lang="en-IN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Naming Convention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effectLst/>
                        </a:rPr>
                        <a:t>Examples</a:t>
                      </a:r>
                    </a:p>
                  </a:txBody>
                  <a:tcPr anchor="b"/>
                </a:tc>
              </a:tr>
              <a:tr h="631920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each word with a capital letter. (camel case.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not separate words with underscores.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Employee, </a:t>
                      </a:r>
                    </a:p>
                    <a:p>
                      <a:r>
                        <a:rPr lang="en-IN" dirty="0" err="1" smtClean="0"/>
                        <a:t>NoteReminder</a:t>
                      </a:r>
                      <a:endParaRPr lang="en-IN" dirty="0"/>
                    </a:p>
                  </a:txBody>
                  <a:tcPr/>
                </a:tc>
              </a:tr>
              <a:tr h="957479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an uppercase single letter, word, or words. Separate words with underscores to improve readability.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CONSTANT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I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IN" smtClean="0"/>
                        <a:t>MY_CONSTANT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endParaRPr lang="en-IN" dirty="0"/>
                    </a:p>
                  </a:txBody>
                  <a:tcPr/>
                </a:tc>
              </a:tr>
              <a:tr h="953460"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  <a:endParaRPr lang="en-I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 short, lowercase word or words. 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Separate words with underscores to improve readability.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module.py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dirty="0" smtClean="0"/>
                        <a:t>my_module.py</a:t>
                      </a:r>
                      <a:endParaRPr lang="en-IN" dirty="0"/>
                    </a:p>
                  </a:txBody>
                  <a:tcPr/>
                </a:tc>
              </a:tr>
              <a:tr h="899645"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endParaRPr lang="en-I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 short, lowercase word or words.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not separate words with underscores.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package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r>
                        <a:rPr lang="en-IN" dirty="0" err="1" smtClean="0"/>
                        <a:t>mypackage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95536" y="5157192"/>
            <a:ext cx="73448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T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ools for checking Coding Standards and to find bugs :</a:t>
            </a:r>
          </a:p>
          <a:p>
            <a:endParaRPr lang="en-IN" b="1" dirty="0">
              <a:latin typeface="Arial" pitchFamily="34" charset="0"/>
              <a:cs typeface="Arial" pitchFamily="34" charset="0"/>
            </a:endParaRPr>
          </a:p>
          <a:p>
            <a:pPr lvl="1" indent="-342900">
              <a:buFont typeface="Arial" pitchFamily="34" charset="0"/>
              <a:buChar char="•"/>
            </a:pPr>
            <a:r>
              <a:rPr lang="en-IN" b="1" dirty="0" err="1">
                <a:latin typeface="Arial" pitchFamily="34" charset="0"/>
                <a:cs typeface="Arial" pitchFamily="34" charset="0"/>
              </a:rPr>
              <a:t>PyChecker</a:t>
            </a:r>
            <a:r>
              <a:rPr lang="en-IN" dirty="0">
                <a:latin typeface="Arial" pitchFamily="34" charset="0"/>
                <a:cs typeface="Arial" pitchFamily="34" charset="0"/>
              </a:rPr>
              <a:t> - is a static analysis tool that detects the bugs.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IN" b="1" dirty="0" err="1">
                <a:latin typeface="Arial" pitchFamily="34" charset="0"/>
                <a:cs typeface="Arial" pitchFamily="34" charset="0"/>
              </a:rPr>
              <a:t>Pylint</a:t>
            </a:r>
            <a:r>
              <a:rPr lang="en-IN" dirty="0">
                <a:latin typeface="Arial" pitchFamily="34" charset="0"/>
                <a:cs typeface="Arial" pitchFamily="34" charset="0"/>
              </a:rPr>
              <a:t> - is a tool that for checking coding standard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indent="-342900">
              <a:buFont typeface="Arial" pitchFamily="34" charset="0"/>
              <a:buChar char="•"/>
            </a:pP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2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88032"/>
          </a:xfrm>
        </p:spPr>
        <p:txBody>
          <a:bodyPr>
            <a:noAutofit/>
          </a:bodyPr>
          <a:lstStyle/>
          <a:p>
            <a:r>
              <a:rPr lang="en-US" sz="2800" dirty="0" smtClean="0"/>
              <a:t>	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Python Variables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04664"/>
            <a:ext cx="8568952" cy="62646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Creating variables: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Dynamically typed, no need to define the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datatype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of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variables.</a:t>
            </a:r>
          </a:p>
          <a:p>
            <a:pPr marL="297180" lvl="1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 = 10          	# integer</a:t>
            </a:r>
            <a:endParaRPr lang="en-IN" sz="1400" b="1" dirty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c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 = 20.1	# float</a:t>
            </a:r>
          </a:p>
          <a:p>
            <a:pPr marL="297180" lvl="1" indent="0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e = ‘hello’	# string</a:t>
            </a:r>
          </a:p>
          <a:p>
            <a:pPr marL="0" indent="0">
              <a:buNone/>
            </a:pP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Assignments can be done on more than one variable simultaneously:</a:t>
            </a:r>
          </a:p>
          <a:p>
            <a:pPr marL="297180" lvl="1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e.g.</a:t>
            </a: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a, b = 10, 20</a:t>
            </a: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print(a + b)</a:t>
            </a:r>
          </a:p>
          <a:p>
            <a:pPr marL="297180" lvl="1" indent="0">
              <a:buNone/>
            </a:pPr>
            <a:endParaRPr lang="en-IN" sz="14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There are three numeric types in Python:</a:t>
            </a:r>
          </a:p>
          <a:p>
            <a:pPr marL="285750" indent="-285750"/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		e.g.: x = 15</a:t>
            </a:r>
          </a:p>
          <a:p>
            <a:pPr marL="285750" indent="-285750"/>
            <a:r>
              <a:rPr lang="en-IN" sz="1600" dirty="0" smtClean="0">
                <a:latin typeface="Arial" pitchFamily="34" charset="0"/>
                <a:cs typeface="Arial" pitchFamily="34" charset="0"/>
              </a:rPr>
              <a:t>float   	 	e.g.: x = 15.2</a:t>
            </a:r>
          </a:p>
          <a:p>
            <a:pPr marL="285750" indent="-285750"/>
            <a:r>
              <a:rPr lang="en-IN" sz="1600" dirty="0" smtClean="0">
                <a:latin typeface="Arial" pitchFamily="34" charset="0"/>
                <a:cs typeface="Arial" pitchFamily="34" charset="0"/>
              </a:rPr>
              <a:t>complex     	e.g.: x = 17j   ( with a "j" as the imaginary part)</a:t>
            </a:r>
          </a:p>
          <a:p>
            <a:pPr marL="0" indent="0">
              <a:buNone/>
            </a:pP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Integer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can be positive or negative and of unlimited length.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Float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can be positive or negative containing one or more decimals.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Float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can also be scientific numbers with an "e" to indicate the power of 10.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Complex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numbers are written with a "j" as the imaginary p</a:t>
            </a:r>
            <a:r>
              <a:rPr lang="en-IN" sz="2000" dirty="0" smtClean="0"/>
              <a:t>art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19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2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			Contents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7416824" cy="5472608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Environment Setup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Python  -Frameworks,Libraries,IDEs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Basic Python Syntax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Coding Standards (PEP-8)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Variables,Operators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Numbers and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Strings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Loops and Decision Making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Built-in Functions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Collections – List,Tuples,Set,Dictionary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Functions and Lambda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Classes , Modules and Packages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Exception Handling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Garbage Collection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5449"/>
            <a:ext cx="1928279" cy="54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5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      Python </a:t>
            </a:r>
            <a:r>
              <a:rPr lang="en-US" sz="2800" b="1" dirty="0"/>
              <a:t>- </a:t>
            </a:r>
            <a:r>
              <a:rPr lang="en-US" sz="2800" b="1" dirty="0" smtClean="0"/>
              <a:t>Casting </a:t>
            </a:r>
            <a:r>
              <a:rPr lang="en-US" sz="2800" b="1" dirty="0"/>
              <a:t>Variable Type</a:t>
            </a:r>
            <a:endParaRPr lang="en-IN" sz="28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536" y="908720"/>
            <a:ext cx="7931224" cy="1368152"/>
          </a:xfrm>
        </p:spPr>
        <p:txBody>
          <a:bodyPr>
            <a:normAutofit/>
          </a:bodyPr>
          <a:lstStyle/>
          <a:p>
            <a:pPr algn="l"/>
            <a:r>
              <a:rPr lang="en-IN" sz="1800" b="0" dirty="0">
                <a:latin typeface="Arial" pitchFamily="34" charset="0"/>
                <a:cs typeface="Arial" pitchFamily="34" charset="0"/>
              </a:rPr>
              <a:t>Python is an OO language, and as such it uses classes to define data types including its primitive </a:t>
            </a:r>
            <a:r>
              <a:rPr lang="en-IN" sz="1800" b="0" dirty="0" smtClean="0">
                <a:latin typeface="Arial" pitchFamily="34" charset="0"/>
                <a:cs typeface="Arial" pitchFamily="34" charset="0"/>
              </a:rPr>
              <a:t>types.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1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() , float(),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()</a:t>
            </a:r>
          </a:p>
          <a:p>
            <a:endParaRPr lang="en-IN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51520" y="2636912"/>
            <a:ext cx="4040188" cy="363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Integer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examples: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x =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(11)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 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Output: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11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y =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(24.8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)     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24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z =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("2")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z 2</a:t>
            </a:r>
          </a:p>
          <a:p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endParaRPr lang="en-IN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283969" y="2636912"/>
            <a:ext cx="4104456" cy="3951288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Float Example: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x = float(15)    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15.0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y = float(21.8)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21.8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z = float("5")      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5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w = float("1.2")  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1.2</a:t>
            </a:r>
          </a:p>
          <a:p>
            <a:pPr marL="400050" lvl="1" indent="0">
              <a:buNone/>
            </a:pPr>
            <a:endParaRPr lang="en-US" sz="1600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String Example: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x =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("a1")      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Outp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ut  ‘a1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'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y =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(21)     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 '21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'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z =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(22.0)  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 ‘22.0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'</a:t>
            </a:r>
          </a:p>
          <a:p>
            <a:pPr marL="400050" lvl="1" indent="0">
              <a:buNone/>
            </a:pPr>
            <a:endParaRPr lang="en-US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20</a:t>
            </a:fld>
            <a:endParaRPr lang="en-IN"/>
          </a:p>
        </p:txBody>
      </p:sp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21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46341" y="3068960"/>
            <a:ext cx="684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800" b="1" dirty="0" smtClean="0">
                <a:latin typeface="Arial" pitchFamily="34" charset="0"/>
                <a:cs typeface="Arial" pitchFamily="34" charset="0"/>
              </a:rPr>
              <a:t>                Python Operators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9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      Python operators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Arithmetic operators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Assignment operators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Comparison operators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Logical operators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Identity operators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Membership operators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Bitwise operators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22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Arial" pitchFamily="34" charset="0"/>
                <a:cs typeface="Arial" pitchFamily="34" charset="0"/>
              </a:rPr>
              <a:t>          Arithmetic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operators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Arial" pitchFamily="34" charset="0"/>
                <a:cs typeface="Arial" pitchFamily="34" charset="0"/>
              </a:rPr>
              <a:t>Operator	Name		Example</a:t>
            </a:r>
            <a:r>
              <a:rPr lang="en-IN" dirty="0">
                <a:latin typeface="Arial" pitchFamily="34" charset="0"/>
                <a:cs typeface="Arial" pitchFamily="34" charset="0"/>
              </a:rPr>
              <a:t>	 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+		Addition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+ y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-		Subtraction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- y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*		Multiplication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* y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/		Division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/ y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%		Modulus		x % y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**		Exponentiation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en-IN" dirty="0">
                <a:latin typeface="Arial" pitchFamily="34" charset="0"/>
                <a:cs typeface="Arial" pitchFamily="34" charset="0"/>
              </a:rPr>
              <a:t>** y	 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//		Floor division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//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y 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(i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dirty="0">
                <a:latin typeface="Arial" pitchFamily="34" charset="0"/>
                <a:cs typeface="Arial" pitchFamily="34" charset="0"/>
              </a:rPr>
              <a:t>e: </a:t>
            </a:r>
            <a:r>
              <a:rPr lang="en-IN" sz="1800" i="1" dirty="0" smtClean="0">
                <a:latin typeface="Arial" pitchFamily="34" charset="0"/>
                <a:cs typeface="Arial" pitchFamily="34" charset="0"/>
              </a:rPr>
              <a:t>integer</a:t>
            </a:r>
            <a:r>
              <a:rPr lang="en-IN" sz="1800" i="1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800" i="1" dirty="0" smtClean="0">
                <a:latin typeface="Arial" pitchFamily="34" charset="0"/>
                <a:cs typeface="Arial" pitchFamily="34" charset="0"/>
              </a:rPr>
              <a:t>division)</a:t>
            </a:r>
            <a:endParaRPr lang="en-IN" sz="1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23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3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Arial" pitchFamily="34" charset="0"/>
                <a:cs typeface="Arial" pitchFamily="34" charset="0"/>
              </a:rPr>
              <a:t>         Assignment operators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6768752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latin typeface="Arial" pitchFamily="34" charset="0"/>
                <a:cs typeface="Arial" pitchFamily="34" charset="0"/>
              </a:rPr>
              <a:t>Operator  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	Example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	Same 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As	 </a:t>
            </a:r>
            <a:endParaRPr lang="en-IN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5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5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+=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+= </a:t>
            </a:r>
            <a:r>
              <a:rPr lang="en-IN" dirty="0">
                <a:latin typeface="Arial" pitchFamily="34" charset="0"/>
                <a:cs typeface="Arial" pitchFamily="34" charset="0"/>
              </a:rPr>
              <a:t>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+ 3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-=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-=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- 3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*=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*=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*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/=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/=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/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%=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%=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%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//=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//=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//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**=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**=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**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&amp;=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&amp;=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&amp;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|=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|=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|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^=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^=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^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&gt;&gt;=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&gt;&gt;=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&gt;&gt;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&lt;&lt;=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&lt;&lt;=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&lt;&lt;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24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100" dirty="0" smtClean="0">
                <a:latin typeface="Arial" pitchFamily="34" charset="0"/>
                <a:cs typeface="Arial" pitchFamily="34" charset="0"/>
              </a:rPr>
              <a:t>         Comparison operators</a:t>
            </a:r>
            <a:r>
              <a:rPr lang="en-IN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7848872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Arial" pitchFamily="34" charset="0"/>
                <a:cs typeface="Arial" pitchFamily="34" charset="0"/>
              </a:rPr>
              <a:t>Operator	Name			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	Example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	 </a:t>
            </a:r>
          </a:p>
          <a:p>
            <a:pPr marL="0" indent="0">
              <a:buNone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==	  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Equal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	x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== y	</a:t>
            </a:r>
          </a:p>
          <a:p>
            <a:pPr marL="0" indent="0">
              <a:buNone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!=	  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Not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equal			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!= y	</a:t>
            </a:r>
          </a:p>
          <a:p>
            <a:pPr marL="0" indent="0">
              <a:buNone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&gt;	  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Greater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than			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&gt; y	</a:t>
            </a:r>
          </a:p>
          <a:p>
            <a:pPr marL="0" indent="0">
              <a:buNone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&lt;	 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Less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than			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&lt; y	</a:t>
            </a:r>
          </a:p>
          <a:p>
            <a:pPr marL="0" indent="0">
              <a:buNone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&gt;=	 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Greater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than or equal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to		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&gt;= y	</a:t>
            </a:r>
          </a:p>
          <a:p>
            <a:pPr marL="0" indent="0">
              <a:buNone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&lt;=	  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Less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than or equal to	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	x&lt;=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25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346050"/>
          </a:xfrm>
        </p:spPr>
        <p:txBody>
          <a:bodyPr>
            <a:noAutofit/>
          </a:bodyPr>
          <a:lstStyle/>
          <a:p>
            <a:pPr algn="l"/>
            <a:r>
              <a:rPr lang="en-IN" sz="2800" dirty="0" smtClean="0">
                <a:latin typeface="Arial" pitchFamily="34" charset="0"/>
                <a:cs typeface="Arial" pitchFamily="34" charset="0"/>
              </a:rPr>
              <a:t>            Logical operators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43528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Operator	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      Description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                          Example </a:t>
            </a:r>
            <a:r>
              <a:rPr lang="en-IN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and 	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Returns True if both statements are true	    x &lt; 5 and  x &lt; 10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or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	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Returns True if one of the statements is true 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x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&lt; 5 or x &lt; 4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Not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Returns False if the result is true		    not(x &lt; 5 and x &lt; 10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)  </a:t>
            </a:r>
          </a:p>
          <a:p>
            <a:pPr marL="0" indent="0"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Identity operators: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It used to compare the objects are equal based on contents and memory location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18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Operator	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	Description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	                             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Example	</a:t>
            </a: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is 	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Returns true if both variables are the same object	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x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is y	</a:t>
            </a: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is not	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Returns true if both variables are not the same object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x is not 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26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346050"/>
          </a:xfrm>
        </p:spPr>
        <p:txBody>
          <a:bodyPr>
            <a:noAutofit/>
          </a:bodyPr>
          <a:lstStyle/>
          <a:p>
            <a:pPr algn="l"/>
            <a:r>
              <a:rPr lang="en-IN" sz="2000" b="1" dirty="0" smtClean="0">
                <a:latin typeface="Arial" pitchFamily="34" charset="0"/>
                <a:cs typeface="Arial" pitchFamily="34" charset="0"/>
              </a:rPr>
              <a:t>               Membership operators:</a:t>
            </a: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036496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It used to test if a sequence is presented in an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object.</a:t>
            </a:r>
          </a:p>
          <a:p>
            <a:pPr marL="0" indent="0">
              <a:buNone/>
            </a:pP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Operator	      		Description	                                    Example 		 </a:t>
            </a: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in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Returns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True if a sequence with the specified value is present in the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object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  x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in y	</a:t>
            </a: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not in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Returns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True if a sequence with the specified value is not present in the object    x not in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y</a:t>
            </a:r>
          </a:p>
          <a:p>
            <a:pPr marL="0" indent="0"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Bitwise operators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Operator	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	Description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	    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Example	</a:t>
            </a: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&amp;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	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AND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Sets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each bit to 1 if both bits are 1</a:t>
            </a: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|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	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OR	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Sets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each bit to 1 if one of two bits is 1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^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	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XOR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Sets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each bit to 1 if only one of two bits is 1</a:t>
            </a: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~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	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NOT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Inverts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all the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bits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27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Loops And Decision-Making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900" b="1" dirty="0" smtClean="0">
                <a:latin typeface="Arial" pitchFamily="34" charset="0"/>
                <a:cs typeface="Arial" pitchFamily="34" charset="0"/>
              </a:rPr>
              <a:t>For loop:</a:t>
            </a:r>
          </a:p>
          <a:p>
            <a:pPr marL="297180" lvl="1" indent="0">
              <a:buNone/>
            </a:pPr>
            <a:r>
              <a:rPr lang="en-IN" sz="1900" i="1" dirty="0" smtClean="0">
                <a:latin typeface="Arial" pitchFamily="34" charset="0"/>
                <a:cs typeface="Arial" pitchFamily="34" charset="0"/>
              </a:rPr>
              <a:t>Syntax:</a:t>
            </a:r>
            <a:endParaRPr lang="en-IN" sz="1900" i="1" dirty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b="1" dirty="0">
                <a:latin typeface="Arial" pitchFamily="34" charset="0"/>
                <a:cs typeface="Arial" pitchFamily="34" charset="0"/>
              </a:rPr>
              <a:t>for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iterating_var 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in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sequence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: </a:t>
            </a:r>
            <a:endParaRPr lang="en-IN" sz="1900" b="1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dirty="0" smtClean="0">
                <a:latin typeface="Arial" pitchFamily="34" charset="0"/>
                <a:cs typeface="Arial" pitchFamily="34" charset="0"/>
              </a:rPr>
              <a:t>      statements(s)</a:t>
            </a:r>
          </a:p>
          <a:p>
            <a:pPr marL="0" indent="0">
              <a:buNone/>
            </a:pPr>
            <a:endParaRPr lang="en-IN" sz="19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900" b="1" dirty="0" smtClean="0">
                <a:latin typeface="Arial" pitchFamily="34" charset="0"/>
                <a:cs typeface="Arial" pitchFamily="34" charset="0"/>
              </a:rPr>
              <a:t>While loop:</a:t>
            </a:r>
          </a:p>
          <a:p>
            <a:pPr marL="297180" lvl="1" indent="0">
              <a:buNone/>
            </a:pPr>
            <a:r>
              <a:rPr lang="en-US" sz="1900" i="1" dirty="0">
                <a:latin typeface="Arial" pitchFamily="34" charset="0"/>
                <a:cs typeface="Arial" pitchFamily="34" charset="0"/>
              </a:rPr>
              <a:t>Syntax:</a:t>
            </a:r>
          </a:p>
          <a:p>
            <a:pPr marL="662940" lvl="2" indent="0">
              <a:buNone/>
            </a:pPr>
            <a:r>
              <a:rPr lang="en-IN" sz="1900" b="1" dirty="0">
                <a:latin typeface="Arial" pitchFamily="34" charset="0"/>
                <a:cs typeface="Arial" pitchFamily="34" charset="0"/>
              </a:rPr>
              <a:t>while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expression: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dirty="0" smtClean="0">
                <a:latin typeface="Arial" pitchFamily="34" charset="0"/>
                <a:cs typeface="Arial" pitchFamily="34" charset="0"/>
              </a:rPr>
              <a:t>      statement(s)</a:t>
            </a:r>
          </a:p>
          <a:p>
            <a:pPr marL="0" indent="0">
              <a:buNone/>
            </a:pP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900" b="1" dirty="0">
                <a:latin typeface="Arial" pitchFamily="34" charset="0"/>
                <a:cs typeface="Arial" pitchFamily="34" charset="0"/>
              </a:rPr>
              <a:t>If – </a:t>
            </a:r>
            <a:r>
              <a:rPr lang="en-IN" sz="1900" b="1" dirty="0" err="1">
                <a:latin typeface="Arial" pitchFamily="34" charset="0"/>
                <a:cs typeface="Arial" pitchFamily="34" charset="0"/>
              </a:rPr>
              <a:t>elif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 – else 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Statement:</a:t>
            </a:r>
          </a:p>
          <a:p>
            <a:pPr marL="297180" lvl="1" indent="0">
              <a:buNone/>
            </a:pPr>
            <a:r>
              <a:rPr lang="en-IN" sz="1900" i="1" dirty="0" smtClean="0">
                <a:latin typeface="Arial" pitchFamily="34" charset="0"/>
                <a:cs typeface="Arial" pitchFamily="34" charset="0"/>
              </a:rPr>
              <a:t>Syntax:</a:t>
            </a:r>
            <a:endParaRPr lang="en-IN" sz="1900" i="1" dirty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b="1" dirty="0">
                <a:latin typeface="Arial" pitchFamily="34" charset="0"/>
                <a:cs typeface="Arial" pitchFamily="34" charset="0"/>
              </a:rPr>
              <a:t>if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expression1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: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dirty="0" smtClean="0">
                <a:latin typeface="Arial" pitchFamily="34" charset="0"/>
                <a:cs typeface="Arial" pitchFamily="34" charset="0"/>
              </a:rPr>
              <a:t>       statement(s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)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b="1" dirty="0" err="1" smtClean="0">
                <a:latin typeface="Arial" pitchFamily="34" charset="0"/>
                <a:cs typeface="Arial" pitchFamily="34" charset="0"/>
              </a:rPr>
              <a:t>elif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expression2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: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dirty="0" smtClean="0">
                <a:latin typeface="Arial" pitchFamily="34" charset="0"/>
                <a:cs typeface="Arial" pitchFamily="34" charset="0"/>
              </a:rPr>
              <a:t>       statement(s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)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b="1" dirty="0" err="1" smtClean="0">
                <a:latin typeface="Arial" pitchFamily="34" charset="0"/>
                <a:cs typeface="Arial" pitchFamily="34" charset="0"/>
              </a:rPr>
              <a:t>elif</a:t>
            </a:r>
            <a:r>
              <a:rPr lang="en-IN" sz="19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expression3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: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dirty="0" smtClean="0">
                <a:latin typeface="Arial" pitchFamily="34" charset="0"/>
                <a:cs typeface="Arial" pitchFamily="34" charset="0"/>
              </a:rPr>
              <a:t>       statement(s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)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b="1" dirty="0" smtClean="0">
                <a:latin typeface="Arial" pitchFamily="34" charset="0"/>
                <a:cs typeface="Arial" pitchFamily="34" charset="0"/>
              </a:rPr>
              <a:t>else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: </a:t>
            </a:r>
            <a:endParaRPr lang="en-IN" sz="1900" b="1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dirty="0" smtClean="0">
                <a:latin typeface="Arial" pitchFamily="34" charset="0"/>
                <a:cs typeface="Arial" pitchFamily="34" charset="0"/>
              </a:rPr>
              <a:t>        statement(s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)</a:t>
            </a:r>
            <a:endParaRPr lang="en-US" sz="19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28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6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29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46341" y="3068960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4800" b="1" dirty="0" smtClean="0">
                <a:latin typeface="Arial" pitchFamily="34" charset="0"/>
                <a:cs typeface="Arial" pitchFamily="34" charset="0"/>
              </a:rPr>
              <a:t>       Collections</a:t>
            </a:r>
            <a:endParaRPr lang="en-IN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51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543800" cy="194421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Python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Introduction</a:t>
            </a:r>
            <a:endParaRPr lang="en-IN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5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</a:t>
            </a:r>
            <a:r>
              <a:rPr lang="en-IN" sz="3200" dirty="0" smtClean="0">
                <a:latin typeface="Arial" pitchFamily="34" charset="0"/>
                <a:cs typeface="Arial" pitchFamily="34" charset="0"/>
              </a:rPr>
              <a:t>Collections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Arrays:</a:t>
            </a:r>
          </a:p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Note: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does not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have built-in support for Arrays, but Python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list </a:t>
            </a:r>
          </a:p>
          <a:p>
            <a:pPr marL="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can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be used instead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Collections:</a:t>
            </a:r>
          </a:p>
          <a:p>
            <a:pPr marL="0" indent="0">
              <a:buNone/>
            </a:pP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There are four collection data types-</a:t>
            </a:r>
          </a:p>
          <a:p>
            <a:pPr marL="297180" lvl="1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List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-            ordered,changeable,allows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duplicate.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Syntax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square brackets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[]</a:t>
            </a:r>
          </a:p>
          <a:p>
            <a:pPr marL="0" indent="0"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Tuple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-     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ordered,unchangeable,allows duplicate.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i="1" dirty="0">
                <a:latin typeface="Arial" pitchFamily="34" charset="0"/>
                <a:cs typeface="Arial" pitchFamily="34" charset="0"/>
              </a:rPr>
              <a:t>Syntax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round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brackets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 marL="297180" lvl="1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Se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-          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unordered,unindexed,no duplicate 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Syntax: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curly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brackets {}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Dictionary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unordered,changeable,indexed,no duplicate.</a:t>
            </a:r>
          </a:p>
          <a:p>
            <a:pPr marL="297180" lvl="1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Syntax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curly brackets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{}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and they have keys and values.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30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</a:t>
            </a:r>
            <a:r>
              <a:rPr lang="en-IN" sz="3200" dirty="0" smtClean="0">
                <a:latin typeface="Arial" pitchFamily="34" charset="0"/>
                <a:cs typeface="Arial" pitchFamily="34" charset="0"/>
              </a:rPr>
              <a:t>Comments And Print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Single line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comment:</a:t>
            </a:r>
          </a:p>
          <a:p>
            <a:pPr marL="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# symbol</a:t>
            </a:r>
          </a:p>
          <a:p>
            <a:pPr marL="0" indent="0"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Multi line comment (called </a:t>
            </a:r>
            <a:r>
              <a:rPr lang="en-IN" sz="1800" b="1" dirty="0" err="1" smtClean="0">
                <a:latin typeface="Arial" pitchFamily="34" charset="0"/>
                <a:cs typeface="Arial" pitchFamily="34" charset="0"/>
              </a:rPr>
              <a:t>Docstrings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pPr marL="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""“ text……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"""</a:t>
            </a:r>
          </a:p>
          <a:p>
            <a:pPr marL="0" indent="0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Various print examples:</a:t>
            </a:r>
          </a:p>
          <a:p>
            <a:pPr marL="0" indent="0"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print(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'hello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'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/>
            </a:r>
            <a:br>
              <a:rPr lang="en-IN" sz="1800" dirty="0">
                <a:latin typeface="Arial" pitchFamily="34" charset="0"/>
                <a:cs typeface="Arial" pitchFamily="34" charset="0"/>
              </a:rPr>
            </a:br>
            <a:r>
              <a:rPr lang="en-IN" sz="1800" dirty="0">
                <a:latin typeface="Arial" pitchFamily="34" charset="0"/>
                <a:cs typeface="Arial" pitchFamily="34" charset="0"/>
              </a:rPr>
              <a:t>print(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"hello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/>
            </a:r>
            <a:br>
              <a:rPr lang="en-IN" sz="1800" dirty="0">
                <a:latin typeface="Arial" pitchFamily="34" charset="0"/>
                <a:cs typeface="Arial" pitchFamily="34" charset="0"/>
              </a:rPr>
            </a:br>
            <a:r>
              <a:rPr lang="en-IN" sz="1800" dirty="0">
                <a:latin typeface="Arial" pitchFamily="34" charset="0"/>
                <a:cs typeface="Arial" pitchFamily="34" charset="0"/>
              </a:rPr>
              <a:t>print(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"hello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print(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""" </a:t>
            </a:r>
            <a:r>
              <a:rPr lang="en-IN" sz="1800" b="1" dirty="0" err="1">
                <a:latin typeface="Arial" pitchFamily="34" charset="0"/>
                <a:cs typeface="Arial" pitchFamily="34" charset="0"/>
              </a:rPr>
              <a:t>PyCharm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 Community Edition</a:t>
            </a:r>
            <a:br>
              <a:rPr lang="en-IN" sz="1800" b="1" dirty="0">
                <a:latin typeface="Arial" pitchFamily="34" charset="0"/>
                <a:cs typeface="Arial" pitchFamily="34" charset="0"/>
              </a:rPr>
            </a:br>
            <a:r>
              <a:rPr lang="en-IN" sz="1800" b="1" dirty="0">
                <a:latin typeface="Arial" pitchFamily="34" charset="0"/>
                <a:cs typeface="Arial" pitchFamily="34" charset="0"/>
              </a:rPr>
              <a:t>        is totally free and</a:t>
            </a:r>
            <a:br>
              <a:rPr lang="en-IN" sz="1800" b="1" dirty="0">
                <a:latin typeface="Arial" pitchFamily="34" charset="0"/>
                <a:cs typeface="Arial" pitchFamily="34" charset="0"/>
              </a:rPr>
            </a:br>
            <a:r>
              <a:rPr lang="en-IN" sz="1800" b="1" dirty="0">
                <a:latin typeface="Arial" pitchFamily="34" charset="0"/>
                <a:cs typeface="Arial" pitchFamily="34" charset="0"/>
              </a:rPr>
              <a:t>        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open-sources"""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)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31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0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32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5536" y="3068960"/>
            <a:ext cx="74915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IN" sz="3200" b="1" dirty="0" err="1" smtClean="0">
                <a:latin typeface="Arial" pitchFamily="34" charset="0"/>
                <a:cs typeface="Arial" pitchFamily="34" charset="0"/>
              </a:rPr>
              <a:t>Functions,Methods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IN" sz="3200" b="1" dirty="0" err="1" smtClean="0">
                <a:latin typeface="Arial" pitchFamily="34" charset="0"/>
                <a:cs typeface="Arial" pitchFamily="34" charset="0"/>
              </a:rPr>
              <a:t>Lamda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9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Defining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functions/methods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80920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Functions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Methods:</a:t>
            </a:r>
          </a:p>
          <a:p>
            <a:pPr marL="285750" indent="-285750"/>
            <a:r>
              <a:rPr lang="en-IN" sz="1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standalone function in Python is a "function", whereas a function that is an attribute of a class or an instance is a "method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".</a:t>
            </a:r>
          </a:p>
          <a:p>
            <a:pPr marL="285750" indent="-285750"/>
            <a:r>
              <a:rPr lang="en-IN" sz="1600" dirty="0">
                <a:latin typeface="Arial" pitchFamily="34" charset="0"/>
                <a:cs typeface="Arial" pitchFamily="34" charset="0"/>
              </a:rPr>
              <a:t> Methods in Python are associated with object instances while function are not.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IN" sz="1600" dirty="0">
                <a:latin typeface="Arial" pitchFamily="34" charset="0"/>
                <a:cs typeface="Arial" pitchFamily="34" charset="0"/>
              </a:rPr>
              <a:t>When Python calls a method, it binds the first parameter of that call to the appropriate object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reference i.e. self</a:t>
            </a:r>
          </a:p>
          <a:p>
            <a:pPr marL="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Defining F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unctions:</a:t>
            </a: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function is defined using the "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def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" keyword.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A function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can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have parameter, default parameter, return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value</a:t>
            </a:r>
          </a:p>
          <a:p>
            <a:pPr marL="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pPr marL="0" indent="0"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def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function_name: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/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statements</a:t>
            </a:r>
          </a:p>
          <a:p>
            <a:pPr marL="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def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function_name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parameters ):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"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function_docstring"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function_suite 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return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[expression]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33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8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</a:t>
            </a:r>
            <a:r>
              <a:rPr lang="en-IN" sz="3200" dirty="0" smtClean="0">
                <a:latin typeface="Arial" pitchFamily="34" charset="0"/>
                <a:cs typeface="Arial" pitchFamily="34" charset="0"/>
              </a:rPr>
              <a:t>Lambda  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65312"/>
            <a:ext cx="7704856" cy="59320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lambda function  is an anonymous function.</a:t>
            </a:r>
            <a:br>
              <a:rPr lang="en-IN" sz="1800" dirty="0">
                <a:latin typeface="Arial" pitchFamily="34" charset="0"/>
                <a:cs typeface="Arial" pitchFamily="34" charset="0"/>
              </a:rPr>
            </a:br>
            <a:r>
              <a:rPr lang="en-IN" sz="1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lambda function can take many arguments, but can only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have</a:t>
            </a:r>
          </a:p>
          <a:p>
            <a:pPr marL="11430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one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expression.</a:t>
            </a:r>
            <a:br>
              <a:rPr lang="en-IN" sz="1800" dirty="0">
                <a:latin typeface="Arial" pitchFamily="34" charset="0"/>
                <a:cs typeface="Arial" pitchFamily="34" charset="0"/>
              </a:rPr>
            </a:br>
            <a:r>
              <a:rPr lang="en-IN" sz="1800" dirty="0">
                <a:latin typeface="Arial" pitchFamily="34" charset="0"/>
                <a:cs typeface="Arial" pitchFamily="34" charset="0"/>
              </a:rPr>
              <a:t>It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returns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a function object which can be assigned to any variable.</a:t>
            </a:r>
            <a:br>
              <a:rPr lang="en-IN" sz="1800" dirty="0">
                <a:latin typeface="Arial" pitchFamily="34" charset="0"/>
                <a:cs typeface="Arial" pitchFamily="34" charset="0"/>
              </a:rPr>
            </a:br>
            <a:r>
              <a:rPr lang="en-IN" sz="1800" dirty="0">
                <a:latin typeface="Arial" pitchFamily="34" charset="0"/>
                <a:cs typeface="Arial" pitchFamily="34" charset="0"/>
              </a:rPr>
              <a:t> </a:t>
            </a:r>
            <a:br>
              <a:rPr lang="en-IN" sz="1800" dirty="0">
                <a:latin typeface="Arial" pitchFamily="34" charset="0"/>
                <a:cs typeface="Arial" pitchFamily="34" charset="0"/>
              </a:rPr>
            </a:br>
            <a:r>
              <a:rPr lang="en-IN" sz="1800" b="1" i="1" dirty="0">
                <a:latin typeface="Arial" pitchFamily="34" charset="0"/>
                <a:cs typeface="Arial" pitchFamily="34" charset="0"/>
              </a:rPr>
              <a:t>Syntax: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/>
            </a:r>
            <a:br>
              <a:rPr lang="en-IN" sz="1800" b="1" dirty="0">
                <a:latin typeface="Arial" pitchFamily="34" charset="0"/>
                <a:cs typeface="Arial" pitchFamily="34" charset="0"/>
              </a:rPr>
            </a:br>
            <a:r>
              <a:rPr lang="en-IN" sz="1800" b="1" dirty="0">
                <a:latin typeface="Arial" pitchFamily="34" charset="0"/>
                <a:cs typeface="Arial" pitchFamily="34" charset="0"/>
              </a:rPr>
              <a:t>lambda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1800" b="1" i="1" dirty="0" err="1" smtClean="0">
                <a:latin typeface="Arial" pitchFamily="34" charset="0"/>
                <a:cs typeface="Arial" pitchFamily="34" charset="0"/>
              </a:rPr>
              <a:t>argument_list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IN" sz="1800" b="1" i="1" dirty="0">
                <a:latin typeface="Arial" pitchFamily="34" charset="0"/>
                <a:cs typeface="Arial" pitchFamily="34" charset="0"/>
              </a:rPr>
              <a:t>expression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/>
            </a:r>
            <a:br>
              <a:rPr lang="en-IN" sz="1800" dirty="0">
                <a:latin typeface="Arial" pitchFamily="34" charset="0"/>
                <a:cs typeface="Arial" pitchFamily="34" charset="0"/>
              </a:rPr>
            </a:b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r>
              <a:rPr lang="es-ES" sz="1800" i="1" dirty="0">
                <a:latin typeface="Arial" pitchFamily="34" charset="0"/>
                <a:cs typeface="Arial" pitchFamily="34" charset="0"/>
              </a:rPr>
              <a:t># Lambda example</a:t>
            </a:r>
            <a:br>
              <a:rPr lang="es-ES" sz="1800" i="1" dirty="0">
                <a:latin typeface="Arial" pitchFamily="34" charset="0"/>
                <a:cs typeface="Arial" pitchFamily="34" charset="0"/>
              </a:rPr>
            </a:br>
            <a:r>
              <a:rPr lang="es-ES" sz="1800" dirty="0">
                <a:latin typeface="Arial" pitchFamily="34" charset="0"/>
                <a:cs typeface="Arial" pitchFamily="34" charset="0"/>
              </a:rPr>
              <a:t>x = lambda 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: y + 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10</a:t>
            </a:r>
          </a:p>
          <a:p>
            <a:pPr marL="400050" lvl="1" indent="0">
              <a:buNone/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/>
            </a:r>
            <a:br>
              <a:rPr lang="es-ES" sz="1800" dirty="0">
                <a:latin typeface="Arial" pitchFamily="34" charset="0"/>
                <a:cs typeface="Arial" pitchFamily="34" charset="0"/>
              </a:rPr>
            </a:br>
            <a:r>
              <a:rPr lang="es-ES" sz="1800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(x(2))      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ES" sz="1800" i="1" dirty="0" smtClean="0">
                <a:latin typeface="Arial" pitchFamily="34" charset="0"/>
                <a:cs typeface="Arial" pitchFamily="34" charset="0"/>
              </a:rPr>
              <a:t># Output: 12</a:t>
            </a:r>
          </a:p>
          <a:p>
            <a:pPr marL="400050" lvl="1" indent="0">
              <a:buNone/>
            </a:pPr>
            <a:endParaRPr lang="es-ES" sz="1800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Why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to use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Lambda Functions?</a:t>
            </a:r>
          </a:p>
          <a:p>
            <a:pPr indent="-342900"/>
            <a:r>
              <a:rPr lang="en-IN" sz="1800" dirty="0">
                <a:latin typeface="Arial" pitchFamily="34" charset="0"/>
                <a:cs typeface="Arial" pitchFamily="34" charset="0"/>
              </a:rPr>
              <a:t>It  is useful when we use Lambda as an anonymous function  </a:t>
            </a:r>
          </a:p>
          <a:p>
            <a:pPr indent="-342900"/>
            <a:r>
              <a:rPr lang="en-IN" sz="1800" dirty="0">
                <a:latin typeface="Arial" pitchFamily="34" charset="0"/>
                <a:cs typeface="Arial" pitchFamily="34" charset="0"/>
              </a:rPr>
              <a:t>In Python, we generally use it as an argument  to a higher-order</a:t>
            </a:r>
          </a:p>
          <a:p>
            <a:pPr marL="0" indent="0"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    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   function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(a function that takes in other functions as arguments).</a:t>
            </a:r>
          </a:p>
          <a:p>
            <a:pPr indent="-342900"/>
            <a:r>
              <a:rPr lang="en-IN" sz="1800" dirty="0">
                <a:latin typeface="Arial" pitchFamily="34" charset="0"/>
                <a:cs typeface="Arial" pitchFamily="34" charset="0"/>
              </a:rPr>
              <a:t>Lambda functions are used along with built-in functions like </a:t>
            </a:r>
          </a:p>
          <a:p>
            <a:pPr marL="0" indent="0"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    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filter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(),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map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()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34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65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60040"/>
          </a:xfrm>
        </p:spPr>
        <p:txBody>
          <a:bodyPr>
            <a:noAutofit/>
          </a:bodyPr>
          <a:lstStyle/>
          <a:p>
            <a:r>
              <a:rPr lang="en-IN" sz="2800" dirty="0" smtClean="0"/>
              <a:t>	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Built-in Functions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8172400" cy="6004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filter() 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map() functions:</a:t>
            </a:r>
          </a:p>
          <a:p>
            <a:pPr marL="297180" lvl="1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The “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filter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” function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operates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on a given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 list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returns a subset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of that list after applying the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filtering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rule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97180" lvl="1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The “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map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” function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transforms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a given list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into a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new list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by transforming each element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a rule.</a:t>
            </a: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4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filter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() function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:</a:t>
            </a:r>
            <a:endParaRPr lang="en-IN" sz="1400" b="1" dirty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It takes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in a function and a list as arguments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offers an elegant way to filter out all the elements of a sequence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It returns iterator. 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b="1" i="1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filter(function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, sequence) 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map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()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function:</a:t>
            </a: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It takes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in a function and a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list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as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arguments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/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 smtClean="0">
                <a:latin typeface="Arial" pitchFamily="34" charset="0"/>
                <a:cs typeface="Arial" pitchFamily="34" charset="0"/>
              </a:rPr>
              <a:t>It returns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a list of the results after applying the given function to each item of a given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iterable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(list,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tuple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etc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.)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 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b="1" i="1" dirty="0">
                <a:latin typeface="Arial" pitchFamily="34" charset="0"/>
                <a:cs typeface="Arial" pitchFamily="34" charset="0"/>
              </a:rPr>
              <a:t>Syntax: </a:t>
            </a:r>
            <a:endParaRPr lang="en-IN" sz="1400" b="1" i="1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map(fun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iter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)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i="1" dirty="0">
                <a:latin typeface="Arial" pitchFamily="34" charset="0"/>
                <a:cs typeface="Arial" pitchFamily="34" charset="0"/>
              </a:rPr>
              <a:t>where,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/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   fun : It is a function to which map passes each element of given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iterable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.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iter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:It is a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iterable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which is to be mapped.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35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7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941568" cy="360040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Arial" pitchFamily="34" charset="0"/>
                <a:cs typeface="Arial" pitchFamily="34" charset="0"/>
              </a:rPr>
              <a:t>       Built-in Functions (contd.)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range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() function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Returns a sequence of numbers starting from 0 to stop - 1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Returns an empty sequence if stop is negative or 0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97180" lvl="1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All parameters must be integers.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All parameters can be positive or negative.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pPr marL="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range(stop)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	range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([start], stop[, step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])</a:t>
            </a:r>
          </a:p>
          <a:p>
            <a:pPr marL="0" indent="0">
              <a:buNone/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where-</a:t>
            </a:r>
            <a:endParaRPr lang="en-US" sz="1600" i="1" dirty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start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Starting number of the sequence.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b="1" dirty="0">
                <a:latin typeface="Arial" pitchFamily="34" charset="0"/>
                <a:cs typeface="Arial" pitchFamily="34" charset="0"/>
              </a:rPr>
              <a:t>stop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Generate numbers up to, but not including this number.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b="1" dirty="0">
                <a:latin typeface="Arial" pitchFamily="34" charset="0"/>
                <a:cs typeface="Arial" pitchFamily="34" charset="0"/>
              </a:rPr>
              <a:t>step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Difference between each number in the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sequence</a:t>
            </a:r>
          </a:p>
          <a:p>
            <a:pPr marL="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Eg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for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x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in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range(4):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    print(x)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#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: 0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1  2  3</a:t>
            </a:r>
          </a:p>
          <a:p>
            <a:pPr marL="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for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x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in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range(2,10,3):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    print(x)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#  output: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2  5  8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36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3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1572"/>
            <a:ext cx="8229600" cy="288032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		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Sample String Built-in Functions  </a:t>
            </a: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332656"/>
            <a:ext cx="8352928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In Python 3, all strings are represented in Unicode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. (In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Python 2 are stored internally as 8-bit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ASCII)</a:t>
            </a:r>
          </a:p>
          <a:p>
            <a:pPr marL="0" indent="0">
              <a:buNone/>
            </a:pP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capitalize()    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-     Capitalizes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first letter of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string</a:t>
            </a:r>
          </a:p>
          <a:p>
            <a:pPr marL="297180" lvl="1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E.g.:</a:t>
            </a:r>
          </a:p>
          <a:p>
            <a:pPr marL="297180" lvl="1" indent="0">
              <a:buNone/>
            </a:pPr>
            <a:r>
              <a:rPr lang="en-US" sz="12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= ‘python’</a:t>
            </a:r>
          </a:p>
          <a:p>
            <a:pPr marL="297180" lvl="1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print(str.</a:t>
            </a:r>
            <a:r>
              <a:rPr lang="en-IN" sz="1200" dirty="0">
                <a:latin typeface="Arial" pitchFamily="34" charset="0"/>
                <a:cs typeface="Arial" pitchFamily="34" charset="0"/>
              </a:rPr>
              <a:t> Capitalize()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)</a:t>
            </a: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center(width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, fillchar)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Returns a string padded with fillchar with the original string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cantered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to a total of width columns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find(</a:t>
            </a:r>
            <a:r>
              <a:rPr lang="en-IN" sz="1400" b="1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, beg = 0 end = len(string))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Determine if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occurs in string or in a substring of string if starting index beg and ending index end are given returns index if found and -1 otherwise.</a:t>
            </a:r>
          </a:p>
          <a:p>
            <a:pPr marL="0" indent="0">
              <a:buNone/>
            </a:pP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isdigit()      -      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Returns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true if string contains only digits and false otherwise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islower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   -      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Returns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true if string has at least 1 cased character and all cased characters are in lowercase and false otherwise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lower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()	-      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Converts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all uppercase letters in string to lowercase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strip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([chars])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Performs both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lstrip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() and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rstrip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() on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string. </a:t>
            </a: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c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hars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 − The </a:t>
            </a: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charsto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be removed from beginning or end of the string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(default whitespace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chars)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37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3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98" y="61214"/>
            <a:ext cx="8229600" cy="288032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           String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Special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856984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38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467561"/>
              </p:ext>
            </p:extLst>
          </p:nvPr>
        </p:nvGraphicFramePr>
        <p:xfrm>
          <a:off x="29197" y="548681"/>
          <a:ext cx="8384327" cy="619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443"/>
                <a:gridCol w="4182095"/>
                <a:gridCol w="2899789"/>
              </a:tblGrid>
              <a:tr h="642017">
                <a:tc>
                  <a:txBody>
                    <a:bodyPr/>
                    <a:lstStyle/>
                    <a:p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Operator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Example </a:t>
                      </a:r>
                    </a:p>
                    <a:p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a  = </a:t>
                      </a:r>
                      <a:r>
                        <a:rPr lang="en-IN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'Hello‘    b = ‘ Python'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42017">
                <a:tc>
                  <a:txBody>
                    <a:bodyPr/>
                    <a:lstStyle/>
                    <a:p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   +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Concatenation - Adds values on either side of the operator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+ b  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will give  </a:t>
                      </a:r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HelloPython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1716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   *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Repetition - Creates new strings, concatenating multiple copies of the same string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a*2 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will give   </a:t>
                      </a:r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HelloHello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4201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   [ ]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Slice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- Gives the character from the given index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a[1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] will give    </a:t>
                      </a:r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42017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a[</a:t>
                      </a:r>
                      <a:r>
                        <a:rPr lang="en-IN" sz="1600" b="1" dirty="0" err="1" smtClean="0"/>
                        <a:t>start:stop</a:t>
                      </a:r>
                      <a:r>
                        <a:rPr lang="en-IN" sz="1600" b="1" dirty="0" smtClean="0"/>
                        <a:t>]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Range Slice i.e.: </a:t>
                      </a:r>
                      <a:r>
                        <a:rPr lang="en-IN" sz="1600" dirty="0" smtClean="0"/>
                        <a:t>items </a:t>
                      </a:r>
                      <a:r>
                        <a:rPr lang="en-IN" sz="1600" i="1" dirty="0" smtClean="0"/>
                        <a:t>start</a:t>
                      </a:r>
                      <a:r>
                        <a:rPr lang="en-IN" sz="1600" dirty="0" smtClean="0"/>
                        <a:t> through st</a:t>
                      </a:r>
                      <a:r>
                        <a:rPr lang="en-IN" sz="1600" i="1" dirty="0" smtClean="0"/>
                        <a:t>op-1</a:t>
                      </a:r>
                      <a:endParaRPr lang="en-IN" sz="16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a[1:4] 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will give  </a:t>
                      </a:r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ell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2656"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in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Membership - Returns true if a character exists in the given string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 in a 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will give  </a:t>
                      </a:r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138692"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%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Format - Performs String formatting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%c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– character ,</a:t>
                      </a:r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%s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- string 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%s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- string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Refer below example-</a:t>
                      </a:r>
                      <a:endParaRPr lang="en-IN" sz="16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36104">
                <a:tc gridSpan="3"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                   print ("Python is %s based and latest version is %d !" % ('OOPs', 3)) </a:t>
                      </a:r>
                    </a:p>
                    <a:p>
                      <a:endParaRPr lang="en-IN" sz="18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                      </a:t>
                      </a:r>
                      <a:r>
                        <a:rPr lang="en-IN" sz="1800" b="1" i="1" dirty="0" smtClean="0">
                          <a:latin typeface="Arial" pitchFamily="34" charset="0"/>
                          <a:cs typeface="Arial" pitchFamily="34" charset="0"/>
                        </a:rPr>
                        <a:t>Output</a:t>
                      </a:r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:    Python is OOPs based and latest version is 3 !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6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75449"/>
            <a:ext cx="8064896" cy="325775"/>
          </a:xfrm>
        </p:spPr>
        <p:txBody>
          <a:bodyPr/>
          <a:lstStyle/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Python's 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object-oriented 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programming</a:t>
            </a: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6672"/>
            <a:ext cx="8280920" cy="5708104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IN" sz="1500" b="1" dirty="0">
                <a:latin typeface="Arial" pitchFamily="34" charset="0"/>
                <a:cs typeface="Arial" pitchFamily="34" charset="0"/>
              </a:rPr>
              <a:t>Python's object-oriented programming </a:t>
            </a:r>
            <a:r>
              <a:rPr lang="en-IN" sz="1500" b="1" dirty="0" smtClean="0">
                <a:latin typeface="Arial" pitchFamily="34" charset="0"/>
                <a:cs typeface="Arial" pitchFamily="34" charset="0"/>
              </a:rPr>
              <a:t>support:</a:t>
            </a:r>
          </a:p>
          <a:p>
            <a:r>
              <a:rPr lang="en-IN" sz="1500" b="1" dirty="0" smtClean="0">
                <a:latin typeface="Arial" pitchFamily="34" charset="0"/>
                <a:cs typeface="Arial" pitchFamily="34" charset="0"/>
              </a:rPr>
              <a:t>Class</a:t>
            </a:r>
          </a:p>
          <a:p>
            <a:r>
              <a:rPr lang="en-IN" sz="1500" b="1" dirty="0" smtClean="0">
                <a:latin typeface="Arial" pitchFamily="34" charset="0"/>
                <a:cs typeface="Arial" pitchFamily="34" charset="0"/>
              </a:rPr>
              <a:t>Object</a:t>
            </a:r>
          </a:p>
          <a:p>
            <a:r>
              <a:rPr lang="en-US" sz="1500" b="1" dirty="0" smtClean="0">
                <a:latin typeface="Arial" pitchFamily="34" charset="0"/>
                <a:cs typeface="Arial" pitchFamily="34" charset="0"/>
              </a:rPr>
              <a:t>Constructor 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:    e.g.   def  </a:t>
            </a:r>
            <a:r>
              <a:rPr lang="en-US" sz="1500" i="1" dirty="0" smtClean="0">
                <a:latin typeface="Arial" pitchFamily="34" charset="0"/>
                <a:cs typeface="Arial" pitchFamily="34" charset="0"/>
              </a:rPr>
              <a:t>__</a:t>
            </a:r>
            <a:r>
              <a:rPr lang="en-US" sz="1500" b="1" i="1" dirty="0" smtClean="0">
                <a:latin typeface="Arial" pitchFamily="34" charset="0"/>
                <a:cs typeface="Arial" pitchFamily="34" charset="0"/>
              </a:rPr>
              <a:t>init</a:t>
            </a:r>
            <a:r>
              <a:rPr lang="en-US" sz="1500" i="1" dirty="0" smtClean="0">
                <a:latin typeface="Arial" pitchFamily="34" charset="0"/>
                <a:cs typeface="Arial" pitchFamily="34" charset="0"/>
              </a:rPr>
              <a:t>__(self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r>
              <a:rPr lang="en-IN" sz="1500" b="1" dirty="0" smtClean="0">
                <a:latin typeface="Arial" pitchFamily="34" charset="0"/>
                <a:cs typeface="Arial" pitchFamily="34" charset="0"/>
              </a:rPr>
              <a:t>Destructor </a:t>
            </a:r>
            <a:r>
              <a:rPr lang="en-IN" sz="1600" i="1" dirty="0"/>
              <a:t>(Garbage Collection)</a:t>
            </a:r>
            <a:r>
              <a:rPr lang="en-IN" sz="1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500" b="1" dirty="0">
                <a:latin typeface="Arial" pitchFamily="34" charset="0"/>
                <a:cs typeface="Arial" pitchFamily="34" charset="0"/>
              </a:rPr>
              <a:t>:  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e.g.  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IN" sz="1600" dirty="0" smtClean="0"/>
              <a:t>ef</a:t>
            </a:r>
            <a:r>
              <a:rPr lang="en-IN" sz="1600" b="1" dirty="0" smtClean="0"/>
              <a:t> </a:t>
            </a:r>
            <a:r>
              <a:rPr lang="en-IN" sz="1600" b="1" dirty="0"/>
              <a:t>__del__</a:t>
            </a:r>
            <a:r>
              <a:rPr lang="en-IN" sz="1600" b="1" dirty="0"/>
              <a:t>(</a:t>
            </a:r>
            <a:r>
              <a:rPr lang="en-IN" sz="1600" dirty="0"/>
              <a:t>self</a:t>
            </a:r>
            <a:r>
              <a:rPr lang="en-IN" sz="1600" dirty="0"/>
              <a:t>):</a:t>
            </a:r>
            <a:r>
              <a:rPr lang="en-IN" sz="1600" i="1" dirty="0" smtClean="0"/>
              <a:t>     </a:t>
            </a:r>
            <a:endParaRPr lang="en-IN" sz="15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500" b="1" dirty="0" smtClean="0">
                <a:latin typeface="Arial" pitchFamily="34" charset="0"/>
                <a:cs typeface="Arial" pitchFamily="34" charset="0"/>
              </a:rPr>
              <a:t>Static variable</a:t>
            </a:r>
            <a:endParaRPr lang="en-IN" sz="1500" b="1" dirty="0">
              <a:latin typeface="Arial" pitchFamily="34" charset="0"/>
              <a:cs typeface="Arial" pitchFamily="34" charset="0"/>
            </a:endParaRPr>
          </a:p>
          <a:p>
            <a:r>
              <a:rPr lang="en-IN" sz="1500" b="1" dirty="0">
                <a:latin typeface="Arial" pitchFamily="34" charset="0"/>
                <a:cs typeface="Arial" pitchFamily="34" charset="0"/>
              </a:rPr>
              <a:t>Instance </a:t>
            </a:r>
            <a:r>
              <a:rPr lang="en-IN" sz="1500" b="1" dirty="0" smtClean="0">
                <a:latin typeface="Arial" pitchFamily="34" charset="0"/>
                <a:cs typeface="Arial" pitchFamily="34" charset="0"/>
              </a:rPr>
              <a:t>variable</a:t>
            </a:r>
          </a:p>
          <a:p>
            <a:r>
              <a:rPr lang="en-IN" sz="1500" b="1" dirty="0" smtClean="0">
                <a:latin typeface="Arial" pitchFamily="34" charset="0"/>
                <a:cs typeface="Arial" pitchFamily="34" charset="0"/>
              </a:rPr>
              <a:t>Private variable: 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e.g.:  __id. But not enforced strictly.</a:t>
            </a:r>
            <a:endParaRPr lang="en-IN" sz="1500" dirty="0">
              <a:latin typeface="Arial" pitchFamily="34" charset="0"/>
              <a:cs typeface="Arial" pitchFamily="34" charset="0"/>
            </a:endParaRPr>
          </a:p>
          <a:p>
            <a:r>
              <a:rPr lang="en-IN" sz="1500" b="1" dirty="0" smtClean="0">
                <a:latin typeface="Arial" pitchFamily="34" charset="0"/>
                <a:cs typeface="Arial" pitchFamily="34" charset="0"/>
              </a:rPr>
              <a:t>Protected variable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: e.g.:  _id.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But not 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enforced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 strictly</a:t>
            </a:r>
          </a:p>
          <a:p>
            <a:r>
              <a:rPr lang="en-IN" sz="1500" b="1" dirty="0">
                <a:latin typeface="Arial" pitchFamily="34" charset="0"/>
                <a:cs typeface="Arial" pitchFamily="34" charset="0"/>
              </a:rPr>
              <a:t>Method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: A function that is an attribute of a 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class/instance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is a "method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". (</a:t>
            </a:r>
            <a:r>
              <a:rPr lang="en-IN" sz="1400" b="1" i="1" dirty="0" smtClean="0"/>
              <a:t>self</a:t>
            </a:r>
            <a:r>
              <a:rPr lang="en-IN" sz="1400" dirty="0" smtClean="0"/>
              <a:t> is passed)</a:t>
            </a:r>
            <a:endParaRPr lang="en-IN" sz="1500" dirty="0">
              <a:latin typeface="Arial" pitchFamily="34" charset="0"/>
              <a:cs typeface="Arial" pitchFamily="34" charset="0"/>
            </a:endParaRPr>
          </a:p>
          <a:p>
            <a:r>
              <a:rPr lang="en-IN" sz="1500" b="1" dirty="0">
                <a:latin typeface="Arial" pitchFamily="34" charset="0"/>
                <a:cs typeface="Arial" pitchFamily="34" charset="0"/>
              </a:rPr>
              <a:t>Function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: A standalone function is a "function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".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 </a:t>
            </a:r>
            <a:endParaRPr lang="en-IN" sz="15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500" b="1" dirty="0">
                <a:latin typeface="Arial" pitchFamily="34" charset="0"/>
                <a:cs typeface="Arial" pitchFamily="34" charset="0"/>
              </a:rPr>
              <a:t>Static </a:t>
            </a:r>
            <a:r>
              <a:rPr lang="en-IN" sz="1500" b="1" dirty="0" smtClean="0">
                <a:latin typeface="Arial" pitchFamily="34" charset="0"/>
                <a:cs typeface="Arial" pitchFamily="34" charset="0"/>
              </a:rPr>
              <a:t>Method: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Supported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 through @</a:t>
            </a:r>
            <a:r>
              <a:rPr lang="en-IN" sz="1500" i="1" dirty="0" err="1">
                <a:latin typeface="Arial" pitchFamily="34" charset="0"/>
                <a:cs typeface="Arial" pitchFamily="34" charset="0"/>
              </a:rPr>
              <a:t>staticmethod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decorator   </a:t>
            </a:r>
            <a:endParaRPr lang="en-IN" sz="1500" dirty="0">
              <a:latin typeface="Arial" pitchFamily="34" charset="0"/>
              <a:cs typeface="Arial" pitchFamily="34" charset="0"/>
            </a:endParaRPr>
          </a:p>
          <a:p>
            <a:r>
              <a:rPr lang="en-IN" sz="1500" b="1" dirty="0" smtClean="0">
                <a:latin typeface="Arial" pitchFamily="34" charset="0"/>
                <a:cs typeface="Arial" pitchFamily="34" charset="0"/>
              </a:rPr>
              <a:t>Class Method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Supported  through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@</a:t>
            </a:r>
            <a:r>
              <a:rPr lang="en-IN" sz="1500" i="1" dirty="0" err="1">
                <a:latin typeface="Arial" pitchFamily="34" charset="0"/>
                <a:cs typeface="Arial" pitchFamily="34" charset="0"/>
              </a:rPr>
              <a:t>classmethod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decorator   e.g.: </a:t>
            </a:r>
            <a:r>
              <a:rPr lang="en-IN" sz="1600" dirty="0" err="1" smtClean="0"/>
              <a:t>def</a:t>
            </a:r>
            <a:r>
              <a:rPr lang="en-IN" sz="1600" dirty="0" smtClean="0"/>
              <a:t> show(</a:t>
            </a:r>
            <a:r>
              <a:rPr lang="en-IN" sz="1600" b="1" i="1" dirty="0" err="1" smtClean="0"/>
              <a:t>cls</a:t>
            </a:r>
            <a:r>
              <a:rPr lang="en-IN" sz="1600" dirty="0"/>
              <a:t>):</a:t>
            </a:r>
            <a:endParaRPr lang="en-IN" sz="1500" dirty="0">
              <a:latin typeface="Arial" pitchFamily="34" charset="0"/>
              <a:cs typeface="Arial" pitchFamily="34" charset="0"/>
            </a:endParaRPr>
          </a:p>
          <a:p>
            <a:r>
              <a:rPr lang="en-IN" sz="1500" b="1" dirty="0">
                <a:latin typeface="Arial" pitchFamily="34" charset="0"/>
                <a:cs typeface="Arial" pitchFamily="34" charset="0"/>
              </a:rPr>
              <a:t>Function </a:t>
            </a:r>
            <a:r>
              <a:rPr lang="en-IN" sz="1500" b="1" dirty="0" smtClean="0">
                <a:latin typeface="Arial" pitchFamily="34" charset="0"/>
                <a:cs typeface="Arial" pitchFamily="34" charset="0"/>
              </a:rPr>
              <a:t>Overloading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: Not supported directly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.(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But can be achieved in 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a different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way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)</a:t>
            </a:r>
            <a:endParaRPr lang="en-IN" sz="1500" dirty="0">
              <a:latin typeface="Arial" pitchFamily="34" charset="0"/>
              <a:cs typeface="Arial" pitchFamily="34" charset="0"/>
            </a:endParaRPr>
          </a:p>
          <a:p>
            <a:r>
              <a:rPr lang="en-IN" sz="1500" b="1" dirty="0">
                <a:latin typeface="Arial" pitchFamily="34" charset="0"/>
                <a:cs typeface="Arial" pitchFamily="34" charset="0"/>
              </a:rPr>
              <a:t>Function O</a:t>
            </a:r>
            <a:r>
              <a:rPr lang="en-IN" sz="1500" b="1" dirty="0" smtClean="0">
                <a:latin typeface="Arial" pitchFamily="34" charset="0"/>
                <a:cs typeface="Arial" pitchFamily="34" charset="0"/>
              </a:rPr>
              <a:t>verriding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Supported</a:t>
            </a:r>
          </a:p>
          <a:p>
            <a:r>
              <a:rPr lang="en-IN" sz="1500" b="1" dirty="0">
                <a:latin typeface="Arial" pitchFamily="34" charset="0"/>
                <a:cs typeface="Arial" pitchFamily="34" charset="0"/>
              </a:rPr>
              <a:t>Operator overloading: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Supported</a:t>
            </a:r>
          </a:p>
          <a:p>
            <a:r>
              <a:rPr lang="en-IN" sz="1500" b="1" dirty="0">
                <a:latin typeface="Arial" pitchFamily="34" charset="0"/>
                <a:cs typeface="Arial" pitchFamily="34" charset="0"/>
              </a:rPr>
              <a:t>Inheritance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: Multiple inheritance supported</a:t>
            </a:r>
          </a:p>
          <a:p>
            <a:r>
              <a:rPr lang="en-IN" sz="1500" b="1" dirty="0">
                <a:latin typeface="Arial" pitchFamily="34" charset="0"/>
                <a:cs typeface="Arial" pitchFamily="34" charset="0"/>
              </a:rPr>
              <a:t>Abstract class: </a:t>
            </a:r>
            <a:r>
              <a:rPr lang="en-IN" sz="1500" b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upported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through 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Abstract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Base 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classes (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ABC) module.</a:t>
            </a:r>
          </a:p>
          <a:p>
            <a:r>
              <a:rPr lang="en-IN" sz="1500" b="1" dirty="0" smtClean="0">
                <a:latin typeface="Arial" pitchFamily="34" charset="0"/>
                <a:cs typeface="Arial" pitchFamily="34" charset="0"/>
              </a:rPr>
              <a:t>Interface: 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Not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supported 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directly. But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supported through "python-interface" library.</a:t>
            </a:r>
          </a:p>
          <a:p>
            <a:pPr lvl="1">
              <a:buFont typeface="Wingdings" pitchFamily="2" charset="2"/>
              <a:buChar char="Ø"/>
            </a:pPr>
            <a:r>
              <a:rPr lang="en-IN" sz="1300" dirty="0">
                <a:latin typeface="Arial" pitchFamily="34" charset="0"/>
                <a:cs typeface="Arial" pitchFamily="34" charset="0"/>
              </a:rPr>
              <a:t>pip install python-interface</a:t>
            </a:r>
          </a:p>
          <a:p>
            <a:pPr lvl="1">
              <a:buFont typeface="Wingdings" pitchFamily="2" charset="2"/>
              <a:buChar char="Ø"/>
            </a:pPr>
            <a:r>
              <a:rPr lang="en-IN" sz="1300" dirty="0">
                <a:latin typeface="Arial" pitchFamily="34" charset="0"/>
                <a:cs typeface="Arial" pitchFamily="34" charset="0"/>
              </a:rPr>
              <a:t>https://pypi.org/project/python-interface/</a:t>
            </a:r>
          </a:p>
          <a:p>
            <a:pPr marL="114300" indent="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39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      Python Introduction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3" y="620688"/>
            <a:ext cx="8355661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What is Python?</a:t>
            </a:r>
          </a:p>
          <a:p>
            <a:pPr marL="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Python is programming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language (procedural way, an OO way or a functional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way) created in 1991 by Guido van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Rossum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What can Python do?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web applications   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create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workflows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read and modify files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mathematical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scientific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GUI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applications 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h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andle big data and perform complex mathematics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tc.</a:t>
            </a:r>
          </a:p>
          <a:p>
            <a:pPr marL="11430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Why Python?</a:t>
            </a:r>
          </a:p>
          <a:p>
            <a:pPr marL="0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It works on different platforms (Windows, Mac, Linux, Raspberry Pi,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etc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Write programs with fewer lines.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It runs on an interpreter system, this means that prototyping can be very quick.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It can be treated in a procedural way, an OO way or a functional way.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Polyglot Developer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– a developer who is familiar with several  programming languages. </a:t>
            </a:r>
            <a:r>
              <a:rPr lang="en-IN" sz="1600" dirty="0">
                <a:latin typeface="Arial" pitchFamily="34" charset="0"/>
                <a:cs typeface="Arial" pitchFamily="34" charset="0"/>
                <a:sym typeface="Wingdings" pitchFamily="2" charset="2"/>
              </a:rPr>
              <a:t>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5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279"/>
            <a:ext cx="7620000" cy="346050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Python  Modules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7897688" cy="5904656"/>
          </a:xfrm>
        </p:spPr>
        <p:txBody>
          <a:bodyPr>
            <a:normAutofit/>
          </a:bodyPr>
          <a:lstStyle/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module is a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file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(.py)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consisting of Python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code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It can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define functions, classes and variables.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It allows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you to logically organize your Python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code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modules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help avoid collisions between global variable names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marL="11430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Steps: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Create a module (i.e. a file with .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extension)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Import the module</a:t>
            </a:r>
          </a:p>
          <a:p>
            <a:pPr marL="11430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To import complete module:</a:t>
            </a:r>
          </a:p>
          <a:p>
            <a:pPr marL="114300" indent="0">
              <a:buNone/>
            </a:pPr>
            <a:r>
              <a:rPr lang="en-IN" sz="1600" i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600" b="1" i="1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module1[, module2[,... </a:t>
            </a:r>
            <a:r>
              <a:rPr lang="en-IN" sz="1600" b="1" i="1" dirty="0" err="1">
                <a:latin typeface="Arial" pitchFamily="34" charset="0"/>
                <a:cs typeface="Arial" pitchFamily="34" charset="0"/>
              </a:rPr>
              <a:t>moduleN</a:t>
            </a:r>
            <a:r>
              <a:rPr lang="en-IN" sz="1600" b="1" i="1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pPr marL="114300" indent="0">
              <a:buNone/>
            </a:pPr>
            <a:endParaRPr lang="en-IN" sz="16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To import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only specific attributes from a module:</a:t>
            </a:r>
          </a:p>
          <a:p>
            <a:pPr marL="114300" indent="0">
              <a:buNone/>
            </a:pPr>
            <a:r>
              <a:rPr lang="nl-NL" sz="1600" i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nl-NL" sz="1600" b="1" i="1" dirty="0" smtClean="0">
                <a:latin typeface="Arial" pitchFamily="34" charset="0"/>
                <a:cs typeface="Arial" pitchFamily="34" charset="0"/>
              </a:rPr>
              <a:t>from </a:t>
            </a:r>
            <a:r>
              <a:rPr lang="nl-NL" sz="1600" b="1" i="1" dirty="0">
                <a:latin typeface="Arial" pitchFamily="34" charset="0"/>
                <a:cs typeface="Arial" pitchFamily="34" charset="0"/>
              </a:rPr>
              <a:t>modname import name1[, name2[, ... nameN</a:t>
            </a:r>
            <a:r>
              <a:rPr lang="nl-NL" sz="1600" b="1" i="1" dirty="0" smtClean="0">
                <a:latin typeface="Arial" pitchFamily="34" charset="0"/>
                <a:cs typeface="Arial" pitchFamily="34" charset="0"/>
              </a:rPr>
              <a:t>]]</a:t>
            </a:r>
          </a:p>
          <a:p>
            <a:pPr marL="114300" indent="0">
              <a:buNone/>
            </a:pPr>
            <a:endParaRPr lang="nl-NL" sz="1600" i="1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To import all of a module: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from </a:t>
            </a:r>
            <a:r>
              <a:rPr lang="en-IN" sz="1600" b="1" dirty="0" err="1">
                <a:latin typeface="Arial" pitchFamily="34" charset="0"/>
                <a:cs typeface="Arial" pitchFamily="34" charset="0"/>
              </a:rPr>
              <a:t>modname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 import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*</a:t>
            </a:r>
          </a:p>
          <a:p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nl-NL" sz="16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40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4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620000" cy="346050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Python  Modules (contd.)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064896" cy="619268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Locating Modules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When we import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 module, the Python interpreter searches for the module in the following sequences −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The current directory.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If the module is not found, Python then searches each directory in the shell variable </a:t>
            </a:r>
            <a:r>
              <a:rPr lang="en-IN" sz="1600" dirty="0">
                <a:latin typeface="Arial" pitchFamily="34" charset="0"/>
                <a:cs typeface="Arial" pitchFamily="34" charset="0"/>
                <a:hlinkClick r:id="rId2"/>
              </a:rPr>
              <a:t>PYTHONPATH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If all else fails, Python checks the default path.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PYTHONPATH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Variable for Win and Unix: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set PYTHONPATH = c:\python34\lib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set PYTHONPATH = /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usr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/local/lib/python</a:t>
            </a:r>
          </a:p>
          <a:p>
            <a:pPr marL="11430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sys.path: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The variable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 sys.path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is a list of strings that determines the interpreter’s search path for modules.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is initialized to a default path taken from the environment variable </a:t>
            </a:r>
            <a:r>
              <a:rPr lang="en-IN" sz="1600" dirty="0">
                <a:latin typeface="Arial" pitchFamily="34" charset="0"/>
                <a:cs typeface="Arial" pitchFamily="34" charset="0"/>
                <a:hlinkClick r:id="rId2"/>
              </a:rPr>
              <a:t>PYTHONPATH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, or from a built-in default if </a:t>
            </a:r>
            <a:r>
              <a:rPr lang="en-IN" sz="1600" dirty="0">
                <a:latin typeface="Arial" pitchFamily="34" charset="0"/>
                <a:cs typeface="Arial" pitchFamily="34" charset="0"/>
                <a:hlinkClick r:id="rId2"/>
              </a:rPr>
              <a:t>PYTHONPATH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is not set.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We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can modify it using standard list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operations-</a:t>
            </a:r>
          </a:p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&gt;&gt;&gt; import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sys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sys.path.append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('/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ufs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/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guido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/lib/python'</a:t>
            </a:r>
            <a:r>
              <a:rPr lang="en-IN" sz="1700" dirty="0">
                <a:latin typeface="Arial" pitchFamily="34" charset="0"/>
                <a:cs typeface="Arial" pitchFamily="34" charset="0"/>
              </a:rPr>
              <a:t>)</a:t>
            </a:r>
            <a:endParaRPr lang="nl-NL" sz="17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41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6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Python  Package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136904" cy="5904656"/>
          </a:xfrm>
        </p:spPr>
        <p:txBody>
          <a:bodyPr>
            <a:normAutofit/>
          </a:bodyPr>
          <a:lstStyle/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is a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collection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of modules </a:t>
            </a: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800" dirty="0">
                <a:latin typeface="Arial" pitchFamily="34" charset="0"/>
                <a:cs typeface="Arial" pitchFamily="34" charset="0"/>
              </a:rPr>
              <a:t> Python 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modules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 and Python 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packages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, two mechanisms that facilitate 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modular programming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IN" sz="1800" b="1" dirty="0">
                <a:latin typeface="Arial" pitchFamily="34" charset="0"/>
                <a:cs typeface="Arial" pitchFamily="34" charset="0"/>
              </a:rPr>
              <a:t>Packages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 allow for a hierarchical structuring of the module namespace using 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dot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notation</a:t>
            </a:r>
          </a:p>
          <a:p>
            <a:r>
              <a:rPr lang="en-IN" sz="1800" b="1" dirty="0">
                <a:latin typeface="Arial" pitchFamily="34" charset="0"/>
                <a:cs typeface="Arial" pitchFamily="34" charset="0"/>
              </a:rPr>
              <a:t>Packages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 help avoid collisions between module names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IN" sz="1800" dirty="0">
                <a:latin typeface="Arial" pitchFamily="34" charset="0"/>
                <a:cs typeface="Arial" pitchFamily="34" charset="0"/>
              </a:rPr>
              <a:t>We can import modules from packages using the dot (.)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operator</a:t>
            </a:r>
            <a:endParaRPr lang="en-IN" sz="1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We have to place the package folder in python’s lib folder</a:t>
            </a: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endParaRPr lang="en-IN" dirty="0" smtClean="0"/>
          </a:p>
          <a:p>
            <a:pPr marL="114300" indent="0">
              <a:buNone/>
            </a:pPr>
            <a:r>
              <a:rPr lang="en-US" sz="3100" b="1" dirty="0" smtClean="0"/>
              <a:t> 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42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64761"/>
            <a:ext cx="20859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3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         Python  Package  (contd.)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136904" cy="590465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Steps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114300" indent="0"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Creating a Package-</a:t>
            </a: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Create a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directory e.g.: pkg1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Create  modules (i.e. a file with .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extension) in the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directory </a:t>
            </a:r>
          </a:p>
          <a:p>
            <a:pPr marL="11430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	e.g.: mod1.py ,mod2.py  </a:t>
            </a:r>
            <a:r>
              <a:rPr lang="en-IN" sz="1800" dirty="0" err="1" smtClean="0">
                <a:latin typeface="Arial" pitchFamily="34" charset="0"/>
                <a:cs typeface="Arial" pitchFamily="34" charset="0"/>
              </a:rPr>
              <a:t>etc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Create a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__init__.py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file in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a package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directory and add following-</a:t>
            </a:r>
          </a:p>
          <a:p>
            <a:pPr marL="11430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	import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pkg.mod1,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pkg.mod2</a:t>
            </a:r>
          </a:p>
          <a:p>
            <a:pPr marL="114300" indent="0"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Using a Package:</a:t>
            </a:r>
          </a:p>
          <a:p>
            <a:pPr marL="11430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import pkg1</a:t>
            </a:r>
          </a:p>
          <a:p>
            <a:pPr marL="11430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	print(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pkg1.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mod1.func_disp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())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43</a:t>
            </a:fld>
            <a:endParaRPr lang="en-I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49080"/>
            <a:ext cx="20859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4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306"/>
            <a:ext cx="7620000" cy="346050"/>
          </a:xfrm>
        </p:spPr>
        <p:txBody>
          <a:bodyPr/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      Python  Class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208912" cy="6336704"/>
          </a:xfrm>
        </p:spPr>
        <p:txBody>
          <a:bodyPr>
            <a:noAutofit/>
          </a:bodyPr>
          <a:lstStyle/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class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keyword creates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 new class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definition.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class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ClassName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'Optional class documentation string'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 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class_suite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i="1" dirty="0">
                <a:latin typeface="Arial" pitchFamily="34" charset="0"/>
                <a:cs typeface="Arial" pitchFamily="34" charset="0"/>
              </a:rPr>
              <a:t>w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here-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The class has a documentation string, which can be accessed via 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ClassName.__doc__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The 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class_suite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consists of all the component statements defining class members, data attributes and functions.</a:t>
            </a:r>
          </a:p>
          <a:p>
            <a:pPr marL="11430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Constructor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IN" sz="1600" b="1" i="1" dirty="0" smtClean="0">
                <a:latin typeface="Arial" pitchFamily="34" charset="0"/>
                <a:cs typeface="Arial" pitchFamily="34" charset="0"/>
              </a:rPr>
              <a:t>Finalizer: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b="1" dirty="0" smtClean="0">
                <a:latin typeface="Arial" pitchFamily="34" charset="0"/>
                <a:cs typeface="Arial" pitchFamily="34" charset="0"/>
              </a:rPr>
              <a:t>Constructor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or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initialization built-in method:  (pre-fix and suffix with a double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underscores)</a:t>
            </a:r>
          </a:p>
          <a:p>
            <a:pPr marL="114300" indent="0">
              <a:buNone/>
            </a:pP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	__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init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__(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self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14300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b="1" i="1" dirty="0">
                <a:latin typeface="Arial" pitchFamily="34" charset="0"/>
                <a:cs typeface="Arial" pitchFamily="34" charset="0"/>
              </a:rPr>
              <a:t>Finalizer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 (Destroying Objects / Garbage Collection / Destructor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built-in method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</a:t>
            </a:r>
            <a:endParaRPr lang="en-IN" sz="1600" i="1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__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del__(self)</a:t>
            </a:r>
          </a:p>
          <a:p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nl-NL" sz="1600" i="1" dirty="0" smtClean="0">
                <a:latin typeface="Arial" pitchFamily="34" charset="0"/>
                <a:cs typeface="Arial" pitchFamily="34" charset="0"/>
              </a:rPr>
              <a:t>Note: dunder methods : ie double underscore methods   eg: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__</a:t>
            </a:r>
            <a:r>
              <a:rPr lang="en-IN" sz="1600" i="1" dirty="0" err="1">
                <a:latin typeface="Arial" pitchFamily="34" charset="0"/>
                <a:cs typeface="Arial" pitchFamily="34" charset="0"/>
              </a:rPr>
              <a:t>init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__,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__del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__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nl-NL" sz="16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44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2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346050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Python  Class (contd.)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08912" cy="619268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Built-In Class Attributes</a:t>
            </a:r>
          </a:p>
          <a:p>
            <a:pPr marL="114300" indent="0">
              <a:buNone/>
            </a:pP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Every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Python class keeps following built-in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attributes-</a:t>
            </a:r>
          </a:p>
          <a:p>
            <a:pPr marL="114300" indent="0">
              <a:buNone/>
            </a:pP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__dict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__     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− Dictionary containing the class's namespace.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__doc__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−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Class documentation string or none, if undefined.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__name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__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−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Class name.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__module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__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− Module name in which the class is defined. This attribute is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"__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main__" in interactive mode.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__bases__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−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 possibly empty tuple containing the base classes, in the order of their occurrence in the base class list.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pPr marL="11430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objectName.attribute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E.g.:</a:t>
            </a:r>
          </a:p>
          <a:p>
            <a:pPr marL="11430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emp.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__dict__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nl-NL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45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6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90066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Python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Garbage Collection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064896" cy="57606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Python deletes unneeded objects (built-in types or class instances) automatically to free the memory space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14300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Python's garbage collector runs during program execution and is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triggered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when an object's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reference count reaches zero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An object's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reference count changes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as the number of aliases that point to it changes.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An object's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reference count increases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when it is assigned a new name or placed in a container (list, tuple, or dictionary).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The object's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reference count decreases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when it is deleted with del, its reference is reassigned, or its reference goes out of scope.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When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an object's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reference count reaches zero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Python collects it automatically.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46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490066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Python Exception Handling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136904" cy="62079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Syntax of </a:t>
            </a:r>
            <a:r>
              <a:rPr lang="en-IN" sz="1600" b="1" i="1" dirty="0" smtClean="0">
                <a:latin typeface="Arial" pitchFamily="34" charset="0"/>
                <a:cs typeface="Arial" pitchFamily="34" charset="0"/>
              </a:rPr>
              <a:t>try – except - else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 block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14300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try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</a:t>
            </a: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Our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operations here </a:t>
            </a:r>
          </a:p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except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Exception 1 as e1: 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If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there is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Exception 1,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then execute this block. </a:t>
            </a:r>
          </a:p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except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Exception2 as e2: 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If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there is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Exception 2,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then execute this block</a:t>
            </a:r>
          </a:p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finally: </a:t>
            </a:r>
          </a:p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This block is always executed, whether or not exception is created </a:t>
            </a:r>
          </a:p>
          <a:p>
            <a:pPr marL="114300" indent="0">
              <a:buNone/>
            </a:pPr>
            <a:endParaRPr lang="en-US" sz="1600" i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Comparison of Exception Handling between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Python and Java:</a:t>
            </a:r>
          </a:p>
          <a:p>
            <a:pPr marL="114300" indent="0">
              <a:buNone/>
            </a:pPr>
            <a:endParaRPr lang="en-US" sz="1600" i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sz="1600" i="1" dirty="0" smtClean="0">
              <a:latin typeface="Arial" pitchFamily="34" charset="0"/>
              <a:cs typeface="Arial" pitchFamily="34" charset="0"/>
            </a:endParaRPr>
          </a:p>
          <a:p>
            <a:endParaRPr lang="en-US" sz="1600" i="1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47</a:t>
            </a:fld>
            <a:endParaRPr lang="en-IN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3923928" y="4293096"/>
            <a:ext cx="4392488" cy="2535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400050" lvl="1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try {</a:t>
            </a:r>
          </a:p>
          <a:p>
            <a:pPr marL="400050" lvl="1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IN" sz="1600" i="1" dirty="0" err="1" smtClean="0">
                <a:latin typeface="Arial" pitchFamily="34" charset="0"/>
                <a:cs typeface="Arial" pitchFamily="34" charset="0"/>
              </a:rPr>
              <a:t>Integer.parseInt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("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helo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");       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}catch(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NumberFormatException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 err="1">
                <a:latin typeface="Arial" pitchFamily="34" charset="0"/>
                <a:cs typeface="Arial" pitchFamily="34" charset="0"/>
              </a:rPr>
              <a:t>nfe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) {</a:t>
            </a:r>
          </a:p>
          <a:p>
            <a:pPr marL="400050" lvl="1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nfe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);      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} finally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{            </a:t>
            </a: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("Inside finally");     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}</a:t>
            </a:r>
            <a:endParaRPr lang="en-IN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79512" y="4293096"/>
            <a:ext cx="3600400" cy="25355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Python:</a:t>
            </a:r>
          </a:p>
          <a:p>
            <a:pPr marL="400050" lvl="1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try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IN" sz="1600" i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(‘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helo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’)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/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b="1" dirty="0">
                <a:latin typeface="Arial" pitchFamily="34" charset="0"/>
                <a:cs typeface="Arial" pitchFamily="34" charset="0"/>
              </a:rPr>
              <a:t>except </a:t>
            </a:r>
            <a:r>
              <a:rPr lang="en-IN" sz="1600" i="1" dirty="0" err="1">
                <a:latin typeface="Arial" pitchFamily="34" charset="0"/>
                <a:cs typeface="Arial" pitchFamily="34" charset="0"/>
              </a:rPr>
              <a:t>ValueError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as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ve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print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exception info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"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ve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finally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/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print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"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Inside finally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"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</a:t>
            </a:r>
            <a:endParaRPr lang="en-IN" sz="16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490066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Python Exception Handling (contd.)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136904" cy="590465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Various exception handling combinations:</a:t>
            </a: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i="1" dirty="0" smtClean="0">
                <a:latin typeface="Arial" pitchFamily="34" charset="0"/>
                <a:cs typeface="Arial" pitchFamily="34" charset="0"/>
              </a:rPr>
              <a:t>try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- except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– finally</a:t>
            </a:r>
          </a:p>
          <a:p>
            <a:r>
              <a:rPr lang="en-IN" sz="1600" i="1" dirty="0">
                <a:latin typeface="Arial" pitchFamily="34" charset="0"/>
                <a:cs typeface="Arial" pitchFamily="34" charset="0"/>
              </a:rPr>
              <a:t>try - except </a:t>
            </a:r>
            <a:endParaRPr lang="en-IN" sz="16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i="1" dirty="0">
                <a:latin typeface="Arial" pitchFamily="34" charset="0"/>
                <a:cs typeface="Arial" pitchFamily="34" charset="0"/>
              </a:rPr>
              <a:t>try -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 finally</a:t>
            </a:r>
          </a:p>
          <a:p>
            <a:r>
              <a:rPr lang="en-IN" sz="1600" i="1" dirty="0">
                <a:latin typeface="Arial" pitchFamily="34" charset="0"/>
                <a:cs typeface="Arial" pitchFamily="34" charset="0"/>
              </a:rPr>
              <a:t>try - except –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else</a:t>
            </a:r>
            <a:endParaRPr lang="en-IN" sz="1600" i="1" dirty="0">
              <a:latin typeface="Arial" pitchFamily="34" charset="0"/>
              <a:cs typeface="Arial" pitchFamily="34" charset="0"/>
            </a:endParaRPr>
          </a:p>
          <a:p>
            <a:endParaRPr lang="en-IN" sz="1600" i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i="1" dirty="0">
                <a:latin typeface="Arial" pitchFamily="34" charset="0"/>
                <a:cs typeface="Arial" pitchFamily="34" charset="0"/>
              </a:rPr>
              <a:t>w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here-</a:t>
            </a:r>
          </a:p>
          <a:p>
            <a:pPr marL="411480" lvl="1" indent="0">
              <a:buNone/>
            </a:pPr>
            <a:r>
              <a:rPr lang="en-IN" sz="1600" b="1" i="1" dirty="0">
                <a:latin typeface="Arial" pitchFamily="34" charset="0"/>
                <a:cs typeface="Arial" pitchFamily="34" charset="0"/>
              </a:rPr>
              <a:t>f</a:t>
            </a:r>
            <a:r>
              <a:rPr lang="en-IN" sz="1600" b="1" i="1" dirty="0" smtClean="0">
                <a:latin typeface="Arial" pitchFamily="34" charset="0"/>
                <a:cs typeface="Arial" pitchFamily="34" charset="0"/>
              </a:rPr>
              <a:t>inally - </a:t>
            </a:r>
          </a:p>
          <a:p>
            <a:pPr marL="411480" lvl="1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This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block is always executed, whether or not exception is created </a:t>
            </a:r>
          </a:p>
          <a:p>
            <a:pPr marL="411480" lvl="1" indent="0">
              <a:buNone/>
            </a:pP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else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-</a:t>
            </a:r>
            <a:endParaRPr lang="en-US" sz="1600" i="1" dirty="0" smtClean="0">
              <a:latin typeface="Arial" pitchFamily="34" charset="0"/>
              <a:cs typeface="Arial" pitchFamily="34" charset="0"/>
            </a:endParaRPr>
          </a:p>
          <a:p>
            <a:pPr marL="411480" lvl="1" indent="0">
              <a:buNone/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there is no exception then execute this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block</a:t>
            </a:r>
          </a:p>
          <a:p>
            <a:pPr marL="114300" indent="0">
              <a:buNone/>
            </a:pPr>
            <a:endParaRPr lang="en-US" sz="1600" i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Note:</a:t>
            </a: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We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cannot use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both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else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clause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and finally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clause.</a:t>
            </a:r>
            <a:endParaRPr lang="en-US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48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4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512496" cy="360040"/>
          </a:xfrm>
        </p:spPr>
        <p:txBody>
          <a:bodyPr/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Python Built-in Exceptions and User-defined Exceptions</a:t>
            </a:r>
            <a:endParaRPr lang="en-IN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76672"/>
            <a:ext cx="8136904" cy="62461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Below</a:t>
            </a:r>
            <a:r>
              <a:rPr lang="en-IN" sz="1600" dirty="0"/>
              <a:t> is the condensed version of the built-in </a:t>
            </a:r>
            <a:r>
              <a:rPr lang="en-IN" sz="1600" dirty="0" smtClean="0"/>
              <a:t>exceptions </a:t>
            </a:r>
            <a:r>
              <a:rPr lang="en-IN" sz="1600" dirty="0"/>
              <a:t>hierarchy, </a:t>
            </a:r>
            <a:r>
              <a:rPr lang="en-IN" sz="1600" dirty="0" smtClean="0"/>
              <a:t>sans many </a:t>
            </a:r>
            <a:r>
              <a:rPr lang="en-IN" sz="1600" dirty="0"/>
              <a:t>minor exceptions </a:t>
            </a:r>
            <a:r>
              <a:rPr lang="en-IN" sz="1600" dirty="0" smtClean="0"/>
              <a:t>:</a:t>
            </a:r>
          </a:p>
          <a:p>
            <a:pPr marL="114300" indent="0">
              <a:buNone/>
            </a:pPr>
            <a:r>
              <a:rPr lang="en-IN" sz="2000" b="1" dirty="0" smtClean="0"/>
              <a:t> </a:t>
            </a:r>
            <a:r>
              <a:rPr lang="en-IN" sz="2000" i="1" dirty="0" smtClean="0">
                <a:hlinkClick r:id="rId2"/>
              </a:rPr>
              <a:t>http</a:t>
            </a:r>
            <a:r>
              <a:rPr lang="en-IN" sz="2000" i="1" dirty="0">
                <a:hlinkClick r:id="rId2"/>
              </a:rPr>
              <a:t>://</a:t>
            </a:r>
            <a:r>
              <a:rPr lang="en-IN" sz="2000" i="1" dirty="0" smtClean="0">
                <a:hlinkClick r:id="rId2"/>
              </a:rPr>
              <a:t>docs.python.org/library/exceptions.html</a:t>
            </a:r>
            <a:endParaRPr lang="en-IN" sz="2000" i="1" dirty="0" smtClean="0"/>
          </a:p>
          <a:p>
            <a:pPr marL="114300" indent="0">
              <a:buNone/>
            </a:pPr>
            <a:endParaRPr lang="en-US" sz="2000" i="1" dirty="0" smtClean="0"/>
          </a:p>
          <a:p>
            <a:pPr marL="114300" indent="0">
              <a:buNone/>
            </a:pPr>
            <a:endParaRPr lang="en-US" sz="20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49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799"/>
            <a:ext cx="4680520" cy="509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5076056" y="1844824"/>
            <a:ext cx="3192016" cy="27363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IN" sz="1600" i="1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076056" y="1628799"/>
            <a:ext cx="3192016" cy="45365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6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Note:</a:t>
            </a:r>
          </a:p>
          <a:p>
            <a:pPr marL="0" indent="0">
              <a:buFont typeface="Arial" pitchFamily="34" charset="0"/>
              <a:buNone/>
            </a:pPr>
            <a:endParaRPr lang="en-US" sz="1600" b="1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Python, all exceptions must be instances of a class that derives from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  </a:t>
            </a:r>
            <a:r>
              <a:rPr lang="en-IN" sz="1600" b="1" dirty="0" err="1" smtClean="0">
                <a:latin typeface="Arial" pitchFamily="34" charset="0"/>
                <a:cs typeface="Arial" pitchFamily="34" charset="0"/>
              </a:rPr>
              <a:t>BaseException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6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6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6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User Defined Exception:</a:t>
            </a:r>
          </a:p>
          <a:p>
            <a:pPr marL="0" indent="0">
              <a:buFont typeface="Arial" pitchFamily="34" charset="0"/>
              <a:buNone/>
            </a:pPr>
            <a:endParaRPr lang="en-US" sz="16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When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we  define  our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own exception,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we should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extend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 Exception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or one of its subclasses, and 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not from </a:t>
            </a:r>
            <a:r>
              <a:rPr lang="en-IN" sz="1600" b="1" i="1" dirty="0" err="1" smtClean="0">
                <a:latin typeface="Arial" pitchFamily="34" charset="0"/>
                <a:cs typeface="Arial" pitchFamily="34" charset="0"/>
              </a:rPr>
              <a:t>BaseException</a:t>
            </a:r>
            <a:r>
              <a:rPr lang="en-IN" sz="1600" b="1" i="1" dirty="0" smtClean="0">
                <a:latin typeface="Arial" pitchFamily="34" charset="0"/>
                <a:cs typeface="Arial" pitchFamily="34" charset="0"/>
              </a:rPr>
              <a:t>.</a:t>
            </a:r>
            <a:endParaRPr lang="en-IN" sz="1600" b="1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6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pythonâ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4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5449"/>
            <a:ext cx="7673792" cy="325775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Libraries,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Frameworks, GUI, IDE, Metrics, Unit Testing, ML </a:t>
            </a:r>
            <a:r>
              <a:rPr lang="en-IN" sz="1800" b="1" dirty="0" err="1" smtClean="0">
                <a:latin typeface="Arial" pitchFamily="34" charset="0"/>
                <a:cs typeface="Arial" pitchFamily="34" charset="0"/>
              </a:rPr>
              <a:t>etc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17641"/>
            <a:ext cx="8136904" cy="6309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Python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Web Frameworks:</a:t>
            </a:r>
          </a:p>
          <a:p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Django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-    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https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://www.djangoproject.com/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Bottle   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-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http</a:t>
            </a:r>
            <a:r>
              <a:rPr lang="en-US" sz="1400" i="1" dirty="0">
                <a:latin typeface="Arial" pitchFamily="34" charset="0"/>
                <a:cs typeface="Arial" pitchFamily="34" charset="0"/>
              </a:rPr>
              <a:t>://bottlepy.org/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Flask     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-  </a:t>
            </a:r>
            <a:r>
              <a:rPr lang="en-US" sz="1400" i="1" dirty="0">
                <a:latin typeface="Arial" pitchFamily="34" charset="0"/>
                <a:cs typeface="Arial" pitchFamily="34" charset="0"/>
                <a:hlinkClick r:id="rId2"/>
              </a:rPr>
              <a:t>http://flask.pocoo.org</a:t>
            </a:r>
            <a:r>
              <a:rPr lang="en-US" sz="1400" i="1" dirty="0" smtClean="0">
                <a:latin typeface="Arial" pitchFamily="34" charset="0"/>
                <a:cs typeface="Arial" pitchFamily="34" charset="0"/>
                <a:hlinkClick r:id="rId2"/>
              </a:rPr>
              <a:t>/</a:t>
            </a:r>
            <a:endParaRPr lang="en-US" sz="1400" i="1" dirty="0" smtClean="0">
              <a:latin typeface="Arial" pitchFamily="34" charset="0"/>
              <a:cs typeface="Arial" pitchFamily="34" charset="0"/>
            </a:endParaRPr>
          </a:p>
          <a:p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Python Libraries for Data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Science: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NumPy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-  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http://www.numpy.org/</a:t>
            </a:r>
          </a:p>
          <a:p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SciPy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-  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https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://www.scipy.org/</a:t>
            </a:r>
          </a:p>
          <a:p>
            <a:r>
              <a:rPr lang="en-IN" sz="1400" dirty="0" smtClean="0">
                <a:latin typeface="Arial" pitchFamily="34" charset="0"/>
                <a:cs typeface="Arial" pitchFamily="34" charset="0"/>
              </a:rPr>
              <a:t>Pandas -   </a:t>
            </a:r>
            <a:r>
              <a:rPr lang="en-IN" sz="1400" i="1" dirty="0">
                <a:latin typeface="Arial" pitchFamily="34" charset="0"/>
                <a:cs typeface="Arial" pitchFamily="34" charset="0"/>
                <a:hlinkClick r:id="rId3"/>
              </a:rPr>
              <a:t>https://pandas.pydata.org</a:t>
            </a:r>
            <a:r>
              <a:rPr lang="en-IN" sz="1400" i="1" dirty="0" smtClean="0">
                <a:latin typeface="Arial" pitchFamily="34" charset="0"/>
                <a:cs typeface="Arial" pitchFamily="34" charset="0"/>
                <a:hlinkClick r:id="rId3"/>
              </a:rPr>
              <a:t>/</a:t>
            </a:r>
            <a:endParaRPr lang="en-US" sz="1400" i="1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Python Graphical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User Interfaces:                                </a:t>
            </a:r>
          </a:p>
          <a:p>
            <a:pPr indent="-342900"/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Tk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GUI toolkit</a:t>
            </a:r>
          </a:p>
          <a:p>
            <a:pPr indent="-342900"/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PyGUI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T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o find bugs or perform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static code 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analysis:</a:t>
            </a:r>
          </a:p>
          <a:p>
            <a:pPr indent="-342900"/>
            <a:r>
              <a:rPr lang="en-IN" sz="1400" b="1" dirty="0" err="1">
                <a:latin typeface="Arial" pitchFamily="34" charset="0"/>
                <a:cs typeface="Arial" pitchFamily="34" charset="0"/>
              </a:rPr>
              <a:t>PyChecker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- a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static analysis tool that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    detects bugs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indent="-342900"/>
            <a:r>
              <a:rPr lang="en-IN" sz="1400" b="1" dirty="0" err="1">
                <a:latin typeface="Arial" pitchFamily="34" charset="0"/>
                <a:cs typeface="Arial" pitchFamily="34" charset="0"/>
              </a:rPr>
              <a:t>Pylint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- a tool for checking coding standards.</a:t>
            </a: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Python 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Machine Learning Libraries:</a:t>
            </a:r>
            <a:endParaRPr lang="en-IN" sz="1400" b="1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IN" sz="1400" b="1" dirty="0" err="1">
                <a:latin typeface="Arial" pitchFamily="34" charset="0"/>
                <a:cs typeface="Arial" pitchFamily="34" charset="0"/>
              </a:rPr>
              <a:t>Scikit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-learn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for working with ML algorithms</a:t>
            </a:r>
          </a:p>
          <a:p>
            <a:pPr marL="285750" indent="-285750"/>
            <a:r>
              <a:rPr lang="en-IN" sz="1400" b="1" dirty="0" err="1">
                <a:latin typeface="Arial" pitchFamily="34" charset="0"/>
                <a:cs typeface="Arial" pitchFamily="34" charset="0"/>
              </a:rPr>
              <a:t>Tensorflow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for Deep Learning</a:t>
            </a:r>
          </a:p>
          <a:p>
            <a:pPr marL="285750" indent="-285750"/>
            <a:r>
              <a:rPr lang="en-IN" sz="1400" b="1" dirty="0">
                <a:latin typeface="Arial" pitchFamily="34" charset="0"/>
                <a:cs typeface="Arial" pitchFamily="34" charset="0"/>
              </a:rPr>
              <a:t>Pandas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for data extraction and preparation</a:t>
            </a:r>
          </a:p>
          <a:p>
            <a:pPr marL="285750" indent="-285750"/>
            <a:r>
              <a:rPr lang="en-IN" sz="1400" b="1" dirty="0" err="1">
                <a:latin typeface="Arial" pitchFamily="34" charset="0"/>
                <a:cs typeface="Arial" pitchFamily="34" charset="0"/>
              </a:rPr>
              <a:t>PyBrain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is a modular ML Library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5"/>
          <p:cNvSpPr txBox="1">
            <a:spLocks/>
          </p:cNvSpPr>
          <p:nvPr/>
        </p:nvSpPr>
        <p:spPr>
          <a:xfrm>
            <a:off x="4644008" y="548680"/>
            <a:ext cx="3672408" cy="1008112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Python IDE:</a:t>
            </a:r>
          </a:p>
          <a:p>
            <a:pPr indent="-342900"/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PyCharm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(community edition)</a:t>
            </a:r>
          </a:p>
          <a:p>
            <a:pPr indent="-342900"/>
            <a:r>
              <a:rPr lang="en-US" sz="1400" dirty="0">
                <a:latin typeface="Arial" pitchFamily="34" charset="0"/>
                <a:cs typeface="Arial" pitchFamily="34" charset="0"/>
              </a:rPr>
              <a:t>Eclipse with Python plugin like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PyDev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IN" sz="1400" dirty="0">
                <a:latin typeface="Arial" pitchFamily="34" charset="0"/>
                <a:cs typeface="Arial" pitchFamily="34" charset="0"/>
              </a:rPr>
              <a:t> Visual Studio Code</a:t>
            </a:r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644008" y="2060848"/>
            <a:ext cx="3672408" cy="864096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Python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Unit Testing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Framework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fontAlgn="base"/>
            <a:r>
              <a:rPr lang="en-IN" sz="14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Unittest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” Framework </a:t>
            </a:r>
            <a:r>
              <a:rPr lang="en-IN" sz="1400" b="1" dirty="0" err="1" smtClean="0"/>
              <a:t>a.k.a</a:t>
            </a:r>
            <a:r>
              <a:rPr lang="en-IN" sz="1400" b="1" dirty="0" smtClean="0"/>
              <a:t> “</a:t>
            </a:r>
            <a:r>
              <a:rPr lang="en-IN" sz="1400" dirty="0" err="1" smtClean="0"/>
              <a:t>PyUnit</a:t>
            </a:r>
            <a:r>
              <a:rPr lang="en-IN" sz="1400" dirty="0" smtClean="0"/>
              <a:t>”</a:t>
            </a: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645955" y="3418764"/>
            <a:ext cx="3495381" cy="864096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Python  Coding Standards:</a:t>
            </a:r>
          </a:p>
          <a:p>
            <a:pPr marL="285750" indent="-285750"/>
            <a:r>
              <a:rPr lang="en-IN" sz="1400" dirty="0">
                <a:latin typeface="Arial" pitchFamily="34" charset="0"/>
                <a:cs typeface="Arial" pitchFamily="34" charset="0"/>
              </a:rPr>
              <a:t>PEP 8 or the Python Enhancement Proposal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8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Python – Date And Time 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7897688" cy="60486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Python's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time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and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calendar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modules are  used for dates and times.</a:t>
            </a:r>
          </a:p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Time intervals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known as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Ticks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, are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floating-point numbers in units of seconds. </a:t>
            </a:r>
          </a:p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Particular instants in time are expressed in seconds since 12:00am, January 1,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1970 (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epoch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i.e.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the point where the time starts)</a:t>
            </a:r>
          </a:p>
          <a:p>
            <a:pPr marL="11430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 err="1" smtClean="0">
                <a:latin typeface="Arial" pitchFamily="34" charset="0"/>
                <a:cs typeface="Arial" pitchFamily="34" charset="0"/>
              </a:rPr>
              <a:t>TimeTuple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Python stores time 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tuples.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These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python tuples are made of nine numbers.</a:t>
            </a:r>
          </a:p>
          <a:p>
            <a:pPr marL="114300" indent="0">
              <a:buNone/>
            </a:pPr>
            <a:r>
              <a:rPr lang="en-US" sz="2000" dirty="0" smtClean="0"/>
              <a:t> </a:t>
            </a:r>
            <a:endParaRPr lang="en-IN" sz="1700" b="1" dirty="0" smtClean="0"/>
          </a:p>
          <a:p>
            <a:pPr marL="114300" indent="0">
              <a:buNone/>
            </a:pP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50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433315"/>
              </p:ext>
            </p:extLst>
          </p:nvPr>
        </p:nvGraphicFramePr>
        <p:xfrm>
          <a:off x="467544" y="3112080"/>
          <a:ext cx="6768752" cy="3812060"/>
        </p:xfrm>
        <a:graphic>
          <a:graphicData uri="http://schemas.openxmlformats.org/drawingml/2006/table">
            <a:tbl>
              <a:tblPr/>
              <a:tblGrid>
                <a:gridCol w="1584176"/>
                <a:gridCol w="1681096"/>
                <a:gridCol w="3503480"/>
              </a:tblGrid>
              <a:tr h="32692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Index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Field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Values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4-digit year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E.g.: 2018</a:t>
                      </a:r>
                      <a:endParaRPr lang="en-IN" sz="15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Month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 to 12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Day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1 to 31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Hour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0 to 23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Minute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 to 59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Second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 to 61 (60 or 61 are leap-seconds)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Day of Week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 to 6 (0 is Monday)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Day of year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 to 366 (Julian day)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Daylight savings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-1, 0, 1, -1 means library determines DST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9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9766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IN" sz="2400" dirty="0" smtClean="0"/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 References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docs.python.org/3/tutorial/index.html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book.pythontips.com/en/latest/map_filter.html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://www.geeksforgeeks.org/python-map-function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 smtClean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r>
              <a:rPr lang="en-IN" sz="1600" dirty="0">
                <a:hlinkClick r:id="rId5"/>
              </a:rPr>
              <a:t>https://docs.python-guide.org/intro/community/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>
                <a:hlinkClick r:id="rId6"/>
              </a:rPr>
              <a:t>https://www.python.org/dev/peps/</a:t>
            </a:r>
            <a:endParaRPr lang="en-IN" sz="1600" dirty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51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2692264" cy="76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05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9766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</a:t>
            </a:r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r>
              <a:rPr lang="en-IN" sz="2400" dirty="0" smtClean="0"/>
              <a:t>	</a:t>
            </a:r>
            <a:r>
              <a:rPr lang="en-IN" sz="2400" dirty="0"/>
              <a:t> </a:t>
            </a:r>
            <a:r>
              <a:rPr lang="en-IN" sz="2400" dirty="0" smtClean="0"/>
              <a:t>            </a:t>
            </a:r>
          </a:p>
          <a:p>
            <a:pPr marL="11430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		</a:t>
            </a:r>
            <a:r>
              <a:rPr lang="en-IN" sz="6000" dirty="0" smtClean="0"/>
              <a:t>Appendix</a:t>
            </a:r>
            <a:r>
              <a:rPr lang="en-IN" sz="2400" dirty="0" smtClean="0"/>
              <a:t> </a:t>
            </a:r>
          </a:p>
          <a:p>
            <a:pPr marL="114300" indent="0">
              <a:buNone/>
            </a:pPr>
            <a:r>
              <a:rPr lang="en-US" sz="2000" dirty="0" smtClean="0"/>
              <a:t> </a:t>
            </a:r>
            <a:endParaRPr lang="en-US" sz="1600" dirty="0" smtClean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52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2946926" cy="83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0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74638"/>
            <a:ext cx="6385520" cy="418058"/>
          </a:xfrm>
        </p:spPr>
        <p:txBody>
          <a:bodyPr/>
          <a:lstStyle/>
          <a:p>
            <a:pPr marL="114300"/>
            <a:r>
              <a:rPr lang="en-IN" sz="2400" b="1" dirty="0">
                <a:latin typeface="Arial" pitchFamily="34" charset="0"/>
                <a:cs typeface="Arial" pitchFamily="34" charset="0"/>
              </a:rPr>
              <a:t>About PSF and PEP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7897688" cy="576064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800" dirty="0">
                <a:hlinkClick r:id="rId2"/>
              </a:rPr>
              <a:t>https://docs.python-guide.org/intro/community</a:t>
            </a:r>
            <a:r>
              <a:rPr lang="en-IN" sz="1800" dirty="0" smtClean="0">
                <a:hlinkClick r:id="rId2"/>
              </a:rPr>
              <a:t>/</a:t>
            </a:r>
            <a:endParaRPr lang="en-IN" sz="1800" dirty="0" smtClean="0"/>
          </a:p>
          <a:p>
            <a:pPr marL="114300" indent="0">
              <a:buNone/>
            </a:pPr>
            <a:r>
              <a:rPr lang="en-IN" sz="1800" dirty="0">
                <a:hlinkClick r:id="rId3"/>
              </a:rPr>
              <a:t>https://www.python.org/dev/peps/</a:t>
            </a:r>
            <a:endParaRPr lang="en-IN" sz="1800" dirty="0" smtClean="0"/>
          </a:p>
          <a:p>
            <a:pPr marL="114300" indent="0">
              <a:buNone/>
            </a:pPr>
            <a:endParaRPr lang="en-IN" sz="1800" b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Software Foundation (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PSF):</a:t>
            </a: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PSF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mission  is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to promote, protect, and advance the Python programming language, and to support and facilitate the growth of a diverse and international community of Python programmers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1430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PEPs: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PEPs are 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Python Enhancement Proposals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They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describe changes to Python itself, or the standards around it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There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are three different types of PEPs (as defined by </a:t>
            </a:r>
            <a:r>
              <a:rPr lang="en-IN" sz="1600" b="1" dirty="0">
                <a:latin typeface="Arial" pitchFamily="34" charset="0"/>
                <a:cs typeface="Arial" pitchFamily="34" charset="0"/>
                <a:hlinkClick r:id="rId4"/>
              </a:rPr>
              <a:t>PEP 1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):</a:t>
            </a:r>
          </a:p>
          <a:p>
            <a:r>
              <a:rPr lang="en-IN" sz="1600" b="1" dirty="0" err="1">
                <a:latin typeface="Arial" pitchFamily="34" charset="0"/>
                <a:cs typeface="Arial" pitchFamily="34" charset="0"/>
              </a:rPr>
              <a:t>Standards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Describes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a new feature or implementation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IN" sz="1600" b="1" dirty="0" err="1" smtClean="0">
                <a:latin typeface="Arial" pitchFamily="34" charset="0"/>
                <a:cs typeface="Arial" pitchFamily="34" charset="0"/>
              </a:rPr>
              <a:t>Informational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Describes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 design issue, general guidelines, or information to the community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IN" sz="1600" b="1" dirty="0" err="1" smtClean="0">
                <a:latin typeface="Arial" pitchFamily="34" charset="0"/>
                <a:cs typeface="Arial" pitchFamily="34" charset="0"/>
              </a:rPr>
              <a:t>Process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Describes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 process related to Python.</a:t>
            </a:r>
          </a:p>
          <a:p>
            <a:pPr marL="114300" indent="0"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 marL="114300" indent="0"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            </a:t>
            </a:r>
          </a:p>
          <a:p>
            <a:pPr marL="114300" indent="0"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 </a:t>
            </a: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114300" indent="0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53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23"/>
            <a:ext cx="1619672" cy="57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2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056784" cy="418058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Servers and Frameworks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(contd.)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7920880" cy="61480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Python Servers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411480" lvl="1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WSGI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(Web Server Gateway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Interface) compliant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web servers like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–</a:t>
            </a:r>
          </a:p>
          <a:p>
            <a:pPr lvl="1"/>
            <a:r>
              <a:rPr lang="en-IN" sz="1600" dirty="0">
                <a:latin typeface="Arial" pitchFamily="34" charset="0"/>
                <a:cs typeface="Arial" pitchFamily="34" charset="0"/>
              </a:rPr>
              <a:t>Apache HTTP Server,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IN" sz="1600" dirty="0" smtClean="0">
                <a:latin typeface="Arial" pitchFamily="34" charset="0"/>
                <a:cs typeface="Arial" pitchFamily="34" charset="0"/>
              </a:rPr>
              <a:t>NGINX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using WSGI,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Gunicorn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- Green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Unicorn' is a Python WSGI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HTTP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Server for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UNIX</a:t>
            </a:r>
          </a:p>
          <a:p>
            <a:pPr lvl="1"/>
            <a:r>
              <a:rPr lang="en-IN" sz="1600" dirty="0" smtClean="0">
                <a:latin typeface="Arial" pitchFamily="34" charset="0"/>
                <a:cs typeface="Arial" pitchFamily="34" charset="0"/>
              </a:rPr>
              <a:t>Cherokee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using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flup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IN" sz="1600" dirty="0" err="1">
                <a:latin typeface="Arial" pitchFamily="34" charset="0"/>
                <a:cs typeface="Arial" pitchFamily="34" charset="0"/>
              </a:rPr>
              <a:t>Django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may also be run in conjunction with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Jython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on any Java EE application server such as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GlassFish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or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JBoss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. 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pPr marL="114300" indent="0" fontAlgn="base">
              <a:buNone/>
            </a:pPr>
            <a:r>
              <a:rPr lang="en-IN" sz="1800" dirty="0" smtClean="0"/>
              <a:t> </a:t>
            </a:r>
            <a:endParaRPr lang="en-IN" sz="1800" b="1" dirty="0"/>
          </a:p>
          <a:p>
            <a:pPr marL="0" indent="0">
              <a:buNone/>
            </a:pPr>
            <a:r>
              <a:rPr lang="en-IN" sz="1800" b="1" dirty="0"/>
              <a:t>WSGI (Web Server Gateway Interface</a:t>
            </a:r>
            <a:r>
              <a:rPr lang="en-IN" sz="1800" b="1" dirty="0" smtClean="0"/>
              <a:t>):</a:t>
            </a:r>
          </a:p>
          <a:p>
            <a:pPr marL="285750" indent="-285750"/>
            <a:r>
              <a:rPr lang="en-IN" sz="1600" dirty="0">
                <a:latin typeface="Arial" pitchFamily="34" charset="0"/>
                <a:cs typeface="Arial" pitchFamily="34" charset="0"/>
              </a:rPr>
              <a:t>It is a specification that describes how a web server communicates with web applications</a:t>
            </a:r>
          </a:p>
          <a:p>
            <a:pPr marL="285750" indent="-285750"/>
            <a:r>
              <a:rPr lang="en-US" sz="1600" dirty="0">
                <a:latin typeface="Arial" pitchFamily="34" charset="0"/>
                <a:cs typeface="Arial" pitchFamily="34" charset="0"/>
              </a:rPr>
              <a:t>It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is a Python standard described in detail in </a:t>
            </a:r>
            <a:r>
              <a:rPr lang="en-IN" sz="1600" dirty="0">
                <a:latin typeface="Arial" pitchFamily="34" charset="0"/>
                <a:cs typeface="Arial" pitchFamily="34" charset="0"/>
                <a:hlinkClick r:id="rId2"/>
              </a:rPr>
              <a:t>PEP 3333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 (PEP-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Python Enhancement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Proposal)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8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Difference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between </a:t>
            </a:r>
            <a:r>
              <a:rPr lang="en-IN" sz="1800" b="1" i="1" dirty="0" err="1" smtClean="0">
                <a:latin typeface="Arial" pitchFamily="34" charset="0"/>
                <a:cs typeface="Arial" pitchFamily="34" charset="0"/>
              </a:rPr>
              <a:t>Django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, and </a:t>
            </a:r>
            <a:r>
              <a:rPr lang="en-IN" sz="1800" b="1" i="1" dirty="0" smtClean="0">
                <a:latin typeface="Arial" pitchFamily="34" charset="0"/>
                <a:cs typeface="Arial" pitchFamily="34" charset="0"/>
              </a:rPr>
              <a:t>Flask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 python web  Frameworks: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IN" sz="1600" dirty="0">
                <a:latin typeface="Arial" pitchFamily="34" charset="0"/>
                <a:cs typeface="Arial" pitchFamily="34" charset="0"/>
              </a:rPr>
              <a:t>Both Flask and 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Django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are widely used open source web frameworks for Python. </a:t>
            </a:r>
          </a:p>
          <a:p>
            <a:pPr marL="285750" indent="-285750"/>
            <a:r>
              <a:rPr lang="en-IN" sz="1600" dirty="0" err="1">
                <a:latin typeface="Arial" pitchFamily="34" charset="0"/>
                <a:cs typeface="Arial" pitchFamily="34" charset="0"/>
              </a:rPr>
              <a:t>Django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is a full-stack web framework, whereas Flask is a micro and lightweight web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framework</a:t>
            </a:r>
          </a:p>
          <a:p>
            <a:pPr marL="285750" indent="-285750"/>
            <a:r>
              <a:rPr lang="en-IN" sz="1600" dirty="0" err="1">
                <a:latin typeface="Arial" pitchFamily="34" charset="0"/>
                <a:cs typeface="Arial" pitchFamily="34" charset="0"/>
              </a:rPr>
              <a:t>Django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is a widely-used Python web application framework which includes Authentication,URL Routing,Security,</a:t>
            </a:r>
            <a:r>
              <a:rPr lang="en-IN" sz="1600" dirty="0">
                <a:latin typeface="Arial" pitchFamily="34" charset="0"/>
                <a:cs typeface="Arial" pitchFamily="34" charset="0"/>
                <a:hlinkClick r:id="rId3"/>
              </a:rPr>
              <a:t>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database migrations </a:t>
            </a:r>
            <a:r>
              <a:rPr lang="en-IN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,ORM etc.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4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099" y="188640"/>
            <a:ext cx="7054049" cy="418058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  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Comparison of     JVM / CLR /  PVM</a:t>
            </a:r>
            <a:endParaRPr lang="en-IN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5" y="764704"/>
            <a:ext cx="8040697" cy="59320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7</a:t>
            </a:fld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05156"/>
            <a:ext cx="7344816" cy="1762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2" y="847300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JVM (Java Virtual Machine)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4535468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PVM (Python Virtual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Machine)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12968"/>
            <a:ext cx="75819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2256" y="2339588"/>
            <a:ext cx="4767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CLR (Common Language Runtime) 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52936"/>
            <a:ext cx="7344816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pythonâ¢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5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8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" y="5325"/>
            <a:ext cx="1813330" cy="51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42522" y="128340"/>
            <a:ext cx="5197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Arial" pitchFamily="34" charset="0"/>
                <a:cs typeface="Arial" pitchFamily="34" charset="0"/>
              </a:rPr>
              <a:t>Python 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vs. 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Java Comparison</a:t>
            </a:r>
            <a:endParaRPr lang="en-IN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330206"/>
              </p:ext>
            </p:extLst>
          </p:nvPr>
        </p:nvGraphicFramePr>
        <p:xfrm>
          <a:off x="35766" y="497672"/>
          <a:ext cx="8208912" cy="618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3168352"/>
                <a:gridCol w="2880320"/>
              </a:tblGrid>
              <a:tr h="288032">
                <a:tc>
                  <a:txBody>
                    <a:bodyPr/>
                    <a:lstStyle/>
                    <a:p>
                      <a:r>
                        <a:rPr lang="en-IN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        TOPIC</a:t>
                      </a:r>
                      <a:endParaRPr lang="en-IN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        Python</a:t>
                      </a:r>
                      <a:endParaRPr lang="en-IN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       Java</a:t>
                      </a:r>
                      <a:endParaRPr lang="en-IN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Compilation process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Interpreted 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Compiled 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Syntax Complexity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need of semi colons and curly braces .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en-I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indentation.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Define block by curly braces, end statements by</a:t>
                      </a:r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;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Dynamically</a:t>
                      </a:r>
                      <a:r>
                        <a:rPr lang="en-IN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typed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no need to define the </a:t>
                      </a:r>
                      <a:r>
                        <a:rPr lang="en-I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datatype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of variables.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Statically typed (s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trongly typed), need to define the </a:t>
                      </a:r>
                      <a:r>
                        <a:rPr lang="en-I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datatype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of variables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Multiple Inheritance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Both single and multiple inheritance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Partially done through interfaces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Cross Platform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dirty="0">
                        <a:solidFill>
                          <a:srgbClr val="22222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366" marR="81366" marT="40683" marB="40683" anchor="ctr"/>
                </a:tc>
              </a:tr>
              <a:tr h="407346"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Frameworks</a:t>
                      </a:r>
                      <a:endParaRPr lang="en-IN" sz="1600" b="1" dirty="0">
                        <a:solidFill>
                          <a:srgbClr val="22222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Django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Flask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Spring, </a:t>
                      </a:r>
                      <a:r>
                        <a:rPr lang="en-IN" sz="1600" b="0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Struts</a:t>
                      </a:r>
                      <a:endParaRPr lang="en-IN" sz="1600" b="0" dirty="0">
                        <a:solidFill>
                          <a:srgbClr val="22222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366" marR="81366" marT="40683" marB="40683" anchor="ctr"/>
                </a:tc>
              </a:tr>
              <a:tr h="486054"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Machine Learning Libraries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Tensorflow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Pytorch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Weka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Mallet, Deeplearning4j, MOA</a:t>
                      </a:r>
                    </a:p>
                  </a:txBody>
                  <a:tcPr marL="81366" marR="81366" marT="40683" marB="40683" anchor="ctr"/>
                </a:tc>
              </a:tr>
              <a:tr h="486054"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Game Development Engines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Cocos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Panda3d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JMonkeyEngine</a:t>
                      </a:r>
                      <a:endParaRPr lang="en-IN" sz="1600" b="0" dirty="0">
                        <a:solidFill>
                          <a:srgbClr val="22222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366" marR="81366" marT="40683" marB="40683" anchor="ctr"/>
                </a:tc>
              </a:tr>
              <a:tr h="439384"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Thread Support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Exception Handling 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8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543800" cy="194421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Python Environment Setup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9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61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3852</TotalTime>
  <Words>2661</Words>
  <Application>Microsoft Office PowerPoint</Application>
  <PresentationFormat>On-screen Show (4:3)</PresentationFormat>
  <Paragraphs>960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Adjacency</vt:lpstr>
      <vt:lpstr>         Python 3.x                                                                 -Basics</vt:lpstr>
      <vt:lpstr>   Contents</vt:lpstr>
      <vt:lpstr>     Python Introduction</vt:lpstr>
      <vt:lpstr>                                 Python Introduction</vt:lpstr>
      <vt:lpstr>      Python Libraries, Frameworks, GUI, IDE, Metrics, Unit Testing, ML etc</vt:lpstr>
      <vt:lpstr>     Python Servers and Frameworks (contd.)</vt:lpstr>
      <vt:lpstr>     Comparison of     JVM / CLR /  PVM</vt:lpstr>
      <vt:lpstr>PowerPoint Presentation</vt:lpstr>
      <vt:lpstr>     Python Environment Setup</vt:lpstr>
      <vt:lpstr>                Python Environment Setup</vt:lpstr>
      <vt:lpstr>   Python  vs  Java Syntax</vt:lpstr>
      <vt:lpstr> Python  vs  Java Syntax </vt:lpstr>
      <vt:lpstr>  Python  vs  Java Syntax (contd.) </vt:lpstr>
      <vt:lpstr>  Python  vs  Java Syntax (contd.) </vt:lpstr>
      <vt:lpstr>  Python  vs  Java Syntax (contd.) </vt:lpstr>
      <vt:lpstr>PowerPoint Presentation</vt:lpstr>
      <vt:lpstr>Python  Coding Standards</vt:lpstr>
      <vt:lpstr>        Python  Coding Standards (Contd.)</vt:lpstr>
      <vt:lpstr>  Python Variables</vt:lpstr>
      <vt:lpstr>      Python - Casting Variable Type</vt:lpstr>
      <vt:lpstr>PowerPoint Presentation</vt:lpstr>
      <vt:lpstr>      Python operators</vt:lpstr>
      <vt:lpstr>          Arithmetic operators:</vt:lpstr>
      <vt:lpstr>         Assignment operators:</vt:lpstr>
      <vt:lpstr>         Comparison operators:</vt:lpstr>
      <vt:lpstr>            Logical operators:</vt:lpstr>
      <vt:lpstr>               Membership operators:</vt:lpstr>
      <vt:lpstr>  Loops And Decision-Making</vt:lpstr>
      <vt:lpstr>PowerPoint Presentation</vt:lpstr>
      <vt:lpstr>  Collections</vt:lpstr>
      <vt:lpstr> Comments And Print</vt:lpstr>
      <vt:lpstr>PowerPoint Presentation</vt:lpstr>
      <vt:lpstr>         Defining functions/methods</vt:lpstr>
      <vt:lpstr>  Lambda  </vt:lpstr>
      <vt:lpstr> Built-in Functions</vt:lpstr>
      <vt:lpstr>       Built-in Functions (contd.)</vt:lpstr>
      <vt:lpstr>  Sample String Built-in Functions  </vt:lpstr>
      <vt:lpstr>           String Special Operators</vt:lpstr>
      <vt:lpstr>         Python's object-oriented programming</vt:lpstr>
      <vt:lpstr>        Python  Modules</vt:lpstr>
      <vt:lpstr>             Python  Modules (contd.)</vt:lpstr>
      <vt:lpstr>          Python  Package</vt:lpstr>
      <vt:lpstr>         Python  Package  (contd.)</vt:lpstr>
      <vt:lpstr>      Python  Class</vt:lpstr>
      <vt:lpstr>        Python  Class (contd.)</vt:lpstr>
      <vt:lpstr>            Python Garbage Collection </vt:lpstr>
      <vt:lpstr>           Python Exception Handling</vt:lpstr>
      <vt:lpstr>            Python Exception Handling (contd.)</vt:lpstr>
      <vt:lpstr>          Python Built-in Exceptions and User-defined Exceptions</vt:lpstr>
      <vt:lpstr>         Python – Date And Time </vt:lpstr>
      <vt:lpstr> </vt:lpstr>
      <vt:lpstr> </vt:lpstr>
      <vt:lpstr>About PSF and PEP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565</cp:revision>
  <dcterms:created xsi:type="dcterms:W3CDTF">2018-09-15T15:55:49Z</dcterms:created>
  <dcterms:modified xsi:type="dcterms:W3CDTF">2019-03-23T21:18:48Z</dcterms:modified>
</cp:coreProperties>
</file>