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2"/>
  </p:notesMasterIdLst>
  <p:sldIdLst>
    <p:sldId id="256" r:id="rId2"/>
    <p:sldId id="257" r:id="rId3"/>
    <p:sldId id="276" r:id="rId4"/>
    <p:sldId id="268" r:id="rId5"/>
    <p:sldId id="286" r:id="rId6"/>
    <p:sldId id="287" r:id="rId7"/>
    <p:sldId id="299" r:id="rId8"/>
    <p:sldId id="300" r:id="rId9"/>
    <p:sldId id="258" r:id="rId10"/>
    <p:sldId id="269" r:id="rId11"/>
    <p:sldId id="259" r:id="rId12"/>
    <p:sldId id="261" r:id="rId13"/>
    <p:sldId id="271" r:id="rId14"/>
    <p:sldId id="272" r:id="rId15"/>
    <p:sldId id="273" r:id="rId16"/>
    <p:sldId id="274" r:id="rId17"/>
    <p:sldId id="275" r:id="rId18"/>
    <p:sldId id="262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63" r:id="rId28"/>
    <p:sldId id="291" r:id="rId29"/>
    <p:sldId id="292" r:id="rId30"/>
    <p:sldId id="293" r:id="rId31"/>
    <p:sldId id="296" r:id="rId32"/>
    <p:sldId id="294" r:id="rId33"/>
    <p:sldId id="295" r:id="rId34"/>
    <p:sldId id="264" r:id="rId35"/>
    <p:sldId id="265" r:id="rId36"/>
    <p:sldId id="297" r:id="rId37"/>
    <p:sldId id="298" r:id="rId38"/>
    <p:sldId id="324" r:id="rId39"/>
    <p:sldId id="306" r:id="rId40"/>
    <p:sldId id="32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>
        <p:scale>
          <a:sx n="90" d="100"/>
          <a:sy n="90" d="100"/>
        </p:scale>
        <p:origin x="-7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24-12-2018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24-12-2018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map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285750" indent="-285750"/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285750" indent="-285750"/>
            <a:r>
              <a:rPr lang="en-IN" sz="1600" b="1" dirty="0" smtClean="0"/>
              <a:t>float    	e.g.: x = 15.2</a:t>
            </a:r>
          </a:p>
          <a:p>
            <a:pPr marL="285750" indent="-285750"/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8" y="2636912"/>
            <a:ext cx="4329807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742950" lvl="1" indent="-342900"/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742950" lvl="1" indent="-342900"/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742950" lvl="1" indent="-342900"/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742950" lvl="1" indent="-342900"/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dirty="0" smtClean="0"/>
              <a:t>in </a:t>
            </a:r>
            <a:r>
              <a:rPr lang="en-IN" sz="1600" dirty="0"/>
              <a:t>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present in the object	</a:t>
            </a:r>
            <a:r>
              <a:rPr lang="en-IN" sz="1600" dirty="0" smtClean="0"/>
              <a:t>        x </a:t>
            </a:r>
            <a:r>
              <a:rPr lang="en-IN" sz="1600" dirty="0"/>
              <a:t>in y	</a:t>
            </a:r>
          </a:p>
          <a:p>
            <a:pPr marL="0" indent="0">
              <a:buNone/>
            </a:pPr>
            <a:r>
              <a:rPr lang="en-IN" sz="1600" dirty="0"/>
              <a:t>not in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not present in the object    x not in </a:t>
            </a:r>
            <a:r>
              <a:rPr lang="en-IN" sz="1600" b="1" dirty="0"/>
              <a:t>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</a:p>
          <a:p>
            <a:pPr marL="0" indent="0">
              <a:buNone/>
            </a:pP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iterating_var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Python Introduction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/>
              <a:t>What is Python?</a:t>
            </a:r>
          </a:p>
          <a:p>
            <a:pPr marL="0" indent="0">
              <a:buNone/>
            </a:pPr>
            <a:r>
              <a:rPr lang="en-IN" sz="1600" dirty="0" smtClean="0"/>
              <a:t>Python is programming language created in 1991 by Guido van </a:t>
            </a:r>
            <a:r>
              <a:rPr lang="en-IN" sz="1600" dirty="0" err="1" smtClean="0"/>
              <a:t>Rossum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b="1" dirty="0" smtClean="0"/>
              <a:t>What can Python do?</a:t>
            </a:r>
          </a:p>
          <a:p>
            <a:r>
              <a:rPr lang="en-IN" sz="1600" dirty="0" smtClean="0"/>
              <a:t>web </a:t>
            </a:r>
            <a:r>
              <a:rPr lang="en-IN" sz="1600" dirty="0" smtClean="0"/>
              <a:t>applications  </a:t>
            </a:r>
            <a:r>
              <a:rPr lang="en-IN" sz="1600" dirty="0"/>
              <a:t>(using </a:t>
            </a:r>
            <a:r>
              <a:rPr lang="en-IN" sz="1600" dirty="0" err="1" smtClean="0"/>
              <a:t>Django</a:t>
            </a:r>
            <a:r>
              <a:rPr lang="en-IN" sz="1600" dirty="0" smtClean="0"/>
              <a:t> etc.)</a:t>
            </a:r>
            <a:endParaRPr lang="en-IN" sz="1600" dirty="0" smtClean="0"/>
          </a:p>
          <a:p>
            <a:r>
              <a:rPr lang="en-IN" sz="1600" dirty="0" smtClean="0"/>
              <a:t>workflows</a:t>
            </a:r>
          </a:p>
          <a:p>
            <a:r>
              <a:rPr lang="en-IN" sz="1600" dirty="0" smtClean="0"/>
              <a:t>read and modify </a:t>
            </a:r>
            <a:r>
              <a:rPr lang="en-IN" sz="1600" dirty="0" smtClean="0"/>
              <a:t>files</a:t>
            </a:r>
          </a:p>
          <a:p>
            <a:r>
              <a:rPr lang="en-IN" sz="1600" dirty="0"/>
              <a:t>Mathematical and </a:t>
            </a:r>
            <a:r>
              <a:rPr lang="en-IN" sz="1600" dirty="0" smtClean="0"/>
              <a:t>scientific (</a:t>
            </a:r>
            <a:r>
              <a:rPr lang="en-IN" sz="1600" dirty="0"/>
              <a:t>using </a:t>
            </a:r>
            <a:r>
              <a:rPr lang="en-IN" sz="1600" dirty="0" err="1" smtClean="0"/>
              <a:t>NumPy,SciPy</a:t>
            </a:r>
            <a:r>
              <a:rPr lang="en-IN" sz="1600" dirty="0" smtClean="0"/>
              <a:t> etc.)</a:t>
            </a:r>
          </a:p>
          <a:p>
            <a:r>
              <a:rPr lang="en-US" sz="1600" dirty="0" smtClean="0"/>
              <a:t>GUI </a:t>
            </a:r>
            <a:r>
              <a:rPr lang="en-IN" sz="1600" dirty="0"/>
              <a:t>applications </a:t>
            </a:r>
            <a:r>
              <a:rPr lang="en-IN" sz="1600" dirty="0" smtClean="0"/>
              <a:t>(using </a:t>
            </a:r>
            <a:r>
              <a:rPr lang="en-IN" sz="1600" dirty="0" err="1" smtClean="0"/>
              <a:t>PyGUI</a:t>
            </a:r>
            <a:r>
              <a:rPr lang="en-IN" sz="1600" dirty="0" smtClean="0"/>
              <a:t> etc.)</a:t>
            </a:r>
          </a:p>
          <a:p>
            <a:r>
              <a:rPr lang="en-IN" sz="1600" dirty="0"/>
              <a:t>H</a:t>
            </a:r>
            <a:r>
              <a:rPr lang="en-IN" sz="1600" dirty="0" smtClean="0"/>
              <a:t>andle </a:t>
            </a:r>
            <a:r>
              <a:rPr lang="en-IN" sz="1600" dirty="0" smtClean="0"/>
              <a:t>big data and perform complex </a:t>
            </a:r>
            <a:r>
              <a:rPr lang="en-IN" sz="1600" dirty="0" smtClean="0"/>
              <a:t>mathematics</a:t>
            </a:r>
          </a:p>
          <a:p>
            <a:r>
              <a:rPr lang="en-US" sz="1600" dirty="0" smtClean="0"/>
              <a:t>Etc.</a:t>
            </a:r>
          </a:p>
          <a:p>
            <a:pPr marL="11430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b="1" dirty="0"/>
              <a:t>Why Python?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It works on different platforms (Windows, Mac, Linux, Raspberry Pi, </a:t>
            </a:r>
            <a:r>
              <a:rPr lang="en-IN" sz="1600" dirty="0" err="1"/>
              <a:t>etc</a:t>
            </a:r>
            <a:r>
              <a:rPr lang="en-IN" sz="1600" dirty="0"/>
              <a:t>).</a:t>
            </a:r>
          </a:p>
          <a:p>
            <a:r>
              <a:rPr lang="en-IN" sz="1600" dirty="0"/>
              <a:t>Write programs with fewer lines.</a:t>
            </a:r>
          </a:p>
          <a:p>
            <a:r>
              <a:rPr lang="en-IN" sz="1600" dirty="0"/>
              <a:t>It runs on an interpreter system, this means that prototyping can be very quick.</a:t>
            </a:r>
          </a:p>
          <a:p>
            <a:r>
              <a:rPr lang="en-IN" sz="1600" dirty="0"/>
              <a:t>It can be treated in a procedural way, an OO way or a functional way.</a:t>
            </a:r>
          </a:p>
          <a:p>
            <a:r>
              <a:rPr lang="en-IN" sz="1600" b="1" dirty="0"/>
              <a:t>Polyglot Developer </a:t>
            </a:r>
            <a:r>
              <a:rPr lang="en-IN" sz="1600" dirty="0"/>
              <a:t>– a developer who is familiar with several  programming languages. </a:t>
            </a:r>
            <a:r>
              <a:rPr lang="en-IN" sz="1600" dirty="0">
                <a:sym typeface="Wingdings" pitchFamily="2" charset="2"/>
              </a:rPr>
              <a:t></a:t>
            </a:r>
            <a:endParaRPr lang="en-IN" sz="1600" dirty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 smtClean="0"/>
              <a:t>A </a:t>
            </a:r>
            <a:r>
              <a:rPr lang="en-IN" sz="1600" dirty="0"/>
              <a:t>lambda function  is an anonymous function.</a:t>
            </a:r>
            <a:br>
              <a:rPr lang="en-IN" sz="1600" dirty="0"/>
            </a:br>
            <a:r>
              <a:rPr lang="en-IN" sz="1600" dirty="0" smtClean="0"/>
              <a:t>A </a:t>
            </a:r>
            <a:r>
              <a:rPr lang="en-IN" sz="1600" dirty="0"/>
              <a:t>lambda function can take many arguments, but can only </a:t>
            </a:r>
            <a:r>
              <a:rPr lang="en-IN" sz="1600" dirty="0" smtClean="0"/>
              <a:t>have</a:t>
            </a:r>
          </a:p>
          <a:p>
            <a:pPr marL="114300" indent="0">
              <a:buNone/>
            </a:pPr>
            <a:r>
              <a:rPr lang="en-IN" sz="1600" dirty="0" smtClean="0"/>
              <a:t>one </a:t>
            </a:r>
            <a:r>
              <a:rPr lang="en-IN" sz="1600" dirty="0"/>
              <a:t>expression.</a:t>
            </a:r>
            <a:br>
              <a:rPr lang="en-IN" sz="1600" dirty="0"/>
            </a:br>
            <a:r>
              <a:rPr lang="en-IN" sz="1600" dirty="0"/>
              <a:t>It </a:t>
            </a:r>
            <a:r>
              <a:rPr lang="en-IN" sz="1600" dirty="0" smtClean="0"/>
              <a:t>returns </a:t>
            </a:r>
            <a:r>
              <a:rPr lang="en-IN" sz="1600" dirty="0"/>
              <a:t>a function object which can be assigned to any variable.</a:t>
            </a:r>
            <a:br>
              <a:rPr lang="en-IN" sz="1600" dirty="0"/>
            </a:br>
            <a:r>
              <a:rPr lang="en-IN" sz="1600" b="1" dirty="0"/>
              <a:t> </a:t>
            </a:r>
            <a:br>
              <a:rPr lang="en-IN" sz="1600" b="1" dirty="0"/>
            </a:br>
            <a:r>
              <a:rPr lang="en-IN" sz="1600" b="1" i="1" dirty="0"/>
              <a:t>Syntax: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lambda </a:t>
            </a:r>
            <a:r>
              <a:rPr lang="en-IN" sz="1600" dirty="0" smtClean="0"/>
              <a:t>  </a:t>
            </a:r>
            <a:r>
              <a:rPr lang="en-IN" sz="1600" i="1" dirty="0" err="1" smtClean="0"/>
              <a:t>argument_list</a:t>
            </a:r>
            <a:r>
              <a:rPr lang="en-IN" sz="1600" b="1" dirty="0" smtClean="0"/>
              <a:t> </a:t>
            </a:r>
            <a:r>
              <a:rPr lang="en-IN" sz="1600" dirty="0" smtClean="0"/>
              <a:t>: </a:t>
            </a:r>
            <a:r>
              <a:rPr lang="en-IN" sz="1600" i="1" dirty="0"/>
              <a:t>expression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  <a:p>
            <a:pPr marL="400050" lvl="1" indent="0">
              <a:buNone/>
            </a:pPr>
            <a:r>
              <a:rPr lang="es-ES" sz="1600" i="1" dirty="0"/>
              <a:t># Lambda example</a:t>
            </a:r>
            <a:br>
              <a:rPr lang="es-ES" sz="1600" i="1" dirty="0"/>
            </a:br>
            <a:r>
              <a:rPr lang="es-ES" sz="1600" dirty="0"/>
              <a:t>x = </a:t>
            </a:r>
            <a:r>
              <a:rPr lang="es-ES" sz="1600" b="1" dirty="0"/>
              <a:t>lambda </a:t>
            </a:r>
            <a:r>
              <a:rPr lang="es-ES" sz="1600" b="1" dirty="0" smtClean="0"/>
              <a:t> </a:t>
            </a:r>
            <a:r>
              <a:rPr lang="es-ES" sz="1600" dirty="0" smtClean="0"/>
              <a:t>y </a:t>
            </a:r>
            <a:r>
              <a:rPr lang="es-ES" sz="1600" dirty="0"/>
              <a:t>: y + </a:t>
            </a:r>
            <a:r>
              <a:rPr lang="es-ES" sz="1600" dirty="0" smtClean="0"/>
              <a:t>10</a:t>
            </a:r>
          </a:p>
          <a:p>
            <a:pPr marL="400050" lvl="1" indent="0">
              <a:buNone/>
            </a:pP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 err="1"/>
              <a:t>print</a:t>
            </a:r>
            <a:r>
              <a:rPr lang="es-ES" sz="1600" dirty="0"/>
              <a:t>(x(2))      </a:t>
            </a:r>
            <a:r>
              <a:rPr lang="es-ES" sz="1600" dirty="0" smtClean="0"/>
              <a:t>	</a:t>
            </a:r>
            <a:r>
              <a:rPr lang="es-ES" sz="1600" i="1" dirty="0" smtClean="0"/>
              <a:t># Output: 12</a:t>
            </a:r>
          </a:p>
          <a:p>
            <a:pPr marL="400050" lvl="1" indent="0">
              <a:buNone/>
            </a:pPr>
            <a:endParaRPr lang="es-ES" sz="1600" i="1" dirty="0" smtClean="0"/>
          </a:p>
          <a:p>
            <a:pPr marL="0" indent="0">
              <a:buNone/>
            </a:pPr>
            <a:r>
              <a:rPr lang="en-IN" sz="1600" b="1" dirty="0"/>
              <a:t>Why Use Lambda Functions?</a:t>
            </a:r>
          </a:p>
          <a:p>
            <a:pPr indent="-342900"/>
            <a:r>
              <a:rPr lang="en-IN" sz="1600" dirty="0"/>
              <a:t>It  is useful when we use Lambda as an anonymous function  </a:t>
            </a:r>
            <a:endParaRPr lang="en-IN" sz="1600" b="1" dirty="0"/>
          </a:p>
          <a:p>
            <a:pPr indent="-342900"/>
            <a:r>
              <a:rPr lang="en-IN" sz="1600" dirty="0"/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function </a:t>
            </a:r>
            <a:r>
              <a:rPr lang="en-IN" sz="1600" dirty="0"/>
              <a:t>(a function that takes in other functions as arguments).</a:t>
            </a:r>
            <a:endParaRPr lang="en-IN" sz="1600" b="1" dirty="0"/>
          </a:p>
          <a:p>
            <a:pPr indent="-342900"/>
            <a:r>
              <a:rPr lang="en-IN" sz="1600" dirty="0"/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filter</a:t>
            </a:r>
            <a:r>
              <a:rPr lang="en-IN" sz="1600" dirty="0"/>
              <a:t>(), map()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filter() 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map() functions:</a:t>
            </a:r>
          </a:p>
          <a:p>
            <a:pPr marL="0" indent="0">
              <a:buNone/>
            </a:pPr>
            <a:r>
              <a:rPr lang="en-IN" sz="1600" dirty="0"/>
              <a:t>The “</a:t>
            </a:r>
            <a:r>
              <a:rPr lang="en-IN" sz="1600" b="1" dirty="0"/>
              <a:t>filter</a:t>
            </a:r>
            <a:r>
              <a:rPr lang="en-IN" sz="1600" dirty="0"/>
              <a:t>” function </a:t>
            </a:r>
            <a:r>
              <a:rPr lang="en-IN" sz="1600" b="1" dirty="0"/>
              <a:t>operates</a:t>
            </a:r>
            <a:r>
              <a:rPr lang="en-IN" sz="1600" dirty="0"/>
              <a:t> </a:t>
            </a:r>
            <a:r>
              <a:rPr lang="en-IN" sz="1600" b="1" dirty="0"/>
              <a:t>on a list </a:t>
            </a:r>
            <a:r>
              <a:rPr lang="en-IN" sz="1600" dirty="0"/>
              <a:t>and </a:t>
            </a:r>
            <a:r>
              <a:rPr lang="en-IN" sz="1600" b="1" dirty="0"/>
              <a:t>returns a subset </a:t>
            </a:r>
            <a:r>
              <a:rPr lang="en-IN" sz="1600" dirty="0"/>
              <a:t>of that list after applying the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filtering </a:t>
            </a:r>
            <a:r>
              <a:rPr lang="en-IN" sz="1600" dirty="0"/>
              <a:t>rule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IN" sz="1600" dirty="0"/>
              <a:t>The “</a:t>
            </a:r>
            <a:r>
              <a:rPr lang="en-IN" sz="1600" b="1" dirty="0"/>
              <a:t>map</a:t>
            </a:r>
            <a:r>
              <a:rPr lang="en-IN" sz="1600" dirty="0"/>
              <a:t>” function </a:t>
            </a:r>
            <a:r>
              <a:rPr lang="en-IN" sz="1600" b="1" dirty="0"/>
              <a:t>transforms</a:t>
            </a:r>
            <a:r>
              <a:rPr lang="en-IN" sz="1600" dirty="0"/>
              <a:t> </a:t>
            </a:r>
            <a:r>
              <a:rPr lang="en-IN" sz="1600" b="1" dirty="0"/>
              <a:t>a given list </a:t>
            </a:r>
            <a:r>
              <a:rPr lang="en-IN" sz="1600" dirty="0"/>
              <a:t>into a </a:t>
            </a:r>
            <a:r>
              <a:rPr lang="en-IN" sz="1600" b="1" dirty="0"/>
              <a:t>new list </a:t>
            </a:r>
            <a:r>
              <a:rPr lang="en-IN" sz="1600" dirty="0"/>
              <a:t>by transforming each element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using </a:t>
            </a:r>
            <a:r>
              <a:rPr lang="en-IN" sz="1600" dirty="0"/>
              <a:t>a rule.</a:t>
            </a:r>
            <a:endParaRPr lang="en-IN" sz="1600" b="1" dirty="0" smtClean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filter</a:t>
            </a:r>
            <a:r>
              <a:rPr lang="en-IN" sz="1600" b="1" dirty="0"/>
              <a:t>() function</a:t>
            </a:r>
            <a:r>
              <a:rPr lang="en-IN" sz="1600" b="1" dirty="0" smtClean="0"/>
              <a:t>:</a:t>
            </a:r>
            <a:endParaRPr lang="en-IN" sz="1600" b="1" dirty="0"/>
          </a:p>
          <a:p>
            <a:pPr marL="0" indent="0">
              <a:buNone/>
            </a:pPr>
            <a:r>
              <a:rPr lang="en-IN" sz="1600" dirty="0" smtClean="0"/>
              <a:t>It takes </a:t>
            </a:r>
            <a:r>
              <a:rPr lang="en-IN" sz="1600" dirty="0"/>
              <a:t>in a function and a list as arguments</a:t>
            </a:r>
            <a:br>
              <a:rPr lang="en-IN" sz="1600" dirty="0"/>
            </a:br>
            <a:r>
              <a:rPr lang="en-IN" sz="1600" dirty="0" smtClean="0"/>
              <a:t>It </a:t>
            </a:r>
            <a:r>
              <a:rPr lang="en-IN" sz="1600" dirty="0"/>
              <a:t>offers an elegant way to filter out all the elements of a sequence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It returns iterator. 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b="1" i="1" dirty="0" smtClean="0"/>
              <a:t>Syntax:</a:t>
            </a:r>
          </a:p>
          <a:p>
            <a:pPr marL="0" indent="0">
              <a:buNone/>
            </a:pPr>
            <a:r>
              <a:rPr lang="en-IN" sz="1600" dirty="0"/>
              <a:t>filter(function, sequence) </a:t>
            </a:r>
            <a:endParaRPr lang="en-IN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b="1" dirty="0" smtClean="0"/>
              <a:t>map</a:t>
            </a:r>
            <a:r>
              <a:rPr lang="en-IN" sz="1600" b="1" dirty="0"/>
              <a:t>() </a:t>
            </a:r>
            <a:r>
              <a:rPr lang="en-IN" sz="1600" b="1" dirty="0" smtClean="0"/>
              <a:t>function:</a:t>
            </a:r>
          </a:p>
          <a:p>
            <a:pPr marL="0" indent="0">
              <a:buNone/>
            </a:pPr>
            <a:r>
              <a:rPr lang="en-IN" sz="1600" dirty="0" smtClean="0"/>
              <a:t>It takes </a:t>
            </a:r>
            <a:r>
              <a:rPr lang="en-IN" sz="1600" dirty="0"/>
              <a:t>in a function and a </a:t>
            </a:r>
            <a:r>
              <a:rPr lang="en-IN" sz="1600" dirty="0" smtClean="0"/>
              <a:t>list </a:t>
            </a:r>
            <a:r>
              <a:rPr lang="en-IN" sz="1600" dirty="0"/>
              <a:t>as </a:t>
            </a:r>
            <a:r>
              <a:rPr lang="en-IN" sz="1600" dirty="0" smtClean="0"/>
              <a:t>arguments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It returns </a:t>
            </a:r>
            <a:r>
              <a:rPr lang="en-IN" sz="1600" dirty="0"/>
              <a:t>a list of the results after applying the given function to each item of a given </a:t>
            </a:r>
            <a:r>
              <a:rPr lang="en-IN" sz="1600" dirty="0" err="1"/>
              <a:t>iterable</a:t>
            </a:r>
            <a:r>
              <a:rPr lang="en-IN" sz="1600" dirty="0"/>
              <a:t> (list,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tuple </a:t>
            </a:r>
            <a:r>
              <a:rPr lang="en-IN" sz="1600" dirty="0"/>
              <a:t>etc</a:t>
            </a:r>
            <a:r>
              <a:rPr lang="en-IN" sz="1600" dirty="0" smtClean="0"/>
              <a:t>.)</a:t>
            </a:r>
          </a:p>
          <a:p>
            <a:pPr marL="0" indent="0">
              <a:buNone/>
            </a:pPr>
            <a:r>
              <a:rPr lang="en-IN" sz="1600" dirty="0" smtClean="0"/>
              <a:t> </a:t>
            </a:r>
            <a:r>
              <a:rPr lang="en-IN" sz="1600" dirty="0"/>
              <a:t> </a:t>
            </a:r>
            <a:br>
              <a:rPr lang="en-IN" sz="1600" dirty="0"/>
            </a:br>
            <a:r>
              <a:rPr lang="en-IN" sz="1600" b="1" i="1" dirty="0"/>
              <a:t>Syntax: </a:t>
            </a:r>
            <a:endParaRPr lang="en-IN" sz="1600" b="1" i="1" dirty="0" smtClean="0"/>
          </a:p>
          <a:p>
            <a:pPr marL="0" indent="0">
              <a:buNone/>
            </a:pPr>
            <a:r>
              <a:rPr lang="en-IN" sz="1600" dirty="0" smtClean="0"/>
              <a:t>map(fun</a:t>
            </a:r>
            <a:r>
              <a:rPr lang="en-IN" sz="1600" dirty="0"/>
              <a:t>, </a:t>
            </a:r>
            <a:r>
              <a:rPr lang="en-IN" sz="1600" dirty="0" err="1"/>
              <a:t>iter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i="1" dirty="0"/>
              <a:t>where,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fun : It is a function to which map passes each element of given </a:t>
            </a:r>
            <a:r>
              <a:rPr lang="en-IN" sz="1600" dirty="0" err="1"/>
              <a:t>iterable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dirty="0" smtClean="0"/>
              <a:t>   </a:t>
            </a:r>
            <a:r>
              <a:rPr lang="en-IN" sz="1600" dirty="0" err="1"/>
              <a:t>iter</a:t>
            </a:r>
            <a:r>
              <a:rPr lang="en-IN" sz="1600" dirty="0"/>
              <a:t> :It is a </a:t>
            </a:r>
            <a:r>
              <a:rPr lang="en-IN" sz="1600" dirty="0" err="1"/>
              <a:t>iterable</a:t>
            </a:r>
            <a:r>
              <a:rPr lang="en-IN" sz="16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1800" dirty="0"/>
              <a:t>range(stop</a:t>
            </a:r>
            <a:r>
              <a:rPr lang="en-IN" sz="1800" dirty="0" smtClean="0"/>
              <a:t>)</a:t>
            </a:r>
          </a:p>
          <a:p>
            <a:pPr marL="0" indent="0">
              <a:buNone/>
            </a:pPr>
            <a:r>
              <a:rPr lang="en-IN" sz="1800" dirty="0"/>
              <a:t>range([start], stop[, step</a:t>
            </a:r>
            <a:r>
              <a:rPr lang="en-IN" sz="1800" dirty="0" smtClean="0"/>
              <a:t>])</a:t>
            </a:r>
          </a:p>
          <a:p>
            <a:pPr marL="0" indent="0">
              <a:buNone/>
            </a:pPr>
            <a:r>
              <a:rPr lang="en-US" sz="1800" i="1" dirty="0" smtClean="0"/>
              <a:t>where-</a:t>
            </a:r>
            <a:endParaRPr lang="en-US" sz="1800" i="1" dirty="0"/>
          </a:p>
          <a:p>
            <a:pPr marL="297180" lvl="1" indent="0">
              <a:buNone/>
            </a:pPr>
            <a:r>
              <a:rPr lang="en-IN" sz="1600" b="1" dirty="0"/>
              <a:t>start</a:t>
            </a:r>
            <a:r>
              <a:rPr lang="en-IN" sz="1600" dirty="0"/>
              <a:t>: Starting number of the sequence.</a:t>
            </a:r>
            <a:br>
              <a:rPr lang="en-IN" sz="1600" dirty="0"/>
            </a:br>
            <a:r>
              <a:rPr lang="en-IN" sz="1600" b="1" dirty="0"/>
              <a:t>stop</a:t>
            </a:r>
            <a:r>
              <a:rPr lang="en-IN" sz="1600" dirty="0"/>
              <a:t>: Generate numbers up to, but not including this number.</a:t>
            </a:r>
            <a:br>
              <a:rPr lang="en-IN" sz="1600" dirty="0"/>
            </a:br>
            <a:r>
              <a:rPr lang="en-IN" sz="1600" b="1" dirty="0"/>
              <a:t>step</a:t>
            </a:r>
            <a:r>
              <a:rPr lang="en-IN" sz="1600" dirty="0"/>
              <a:t>: Difference between each number in the </a:t>
            </a:r>
            <a:r>
              <a:rPr lang="en-IN" sz="16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 Python 3, all strings are represented in Unicode</a:t>
            </a:r>
            <a:r>
              <a:rPr lang="en-IN" sz="1400" dirty="0" smtClean="0"/>
              <a:t>. (In </a:t>
            </a:r>
            <a:r>
              <a:rPr lang="en-IN" sz="1400" dirty="0"/>
              <a:t>Python 2 are stored internally as 8-bit </a:t>
            </a:r>
            <a:r>
              <a:rPr lang="en-IN" sz="1400" dirty="0" smtClean="0"/>
              <a:t>ASCII)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capitalize()     </a:t>
            </a:r>
            <a:r>
              <a:rPr lang="en-IN" sz="1400" dirty="0" smtClean="0"/>
              <a:t>-     Capitalizes </a:t>
            </a:r>
            <a:r>
              <a:rPr lang="en-IN" sz="1400" dirty="0"/>
              <a:t>first letter of </a:t>
            </a:r>
            <a:r>
              <a:rPr lang="en-IN" sz="1400" dirty="0" smtClean="0"/>
              <a:t>string</a:t>
            </a:r>
          </a:p>
          <a:p>
            <a:pPr marL="297180" lvl="1" indent="0">
              <a:buNone/>
            </a:pPr>
            <a:r>
              <a:rPr lang="en-US" sz="1200" dirty="0"/>
              <a:t>E.g.:</a:t>
            </a:r>
          </a:p>
          <a:p>
            <a:pPr marL="297180" lvl="1" indent="0">
              <a:buNone/>
            </a:pPr>
            <a:r>
              <a:rPr lang="en-US" sz="1200" dirty="0" err="1"/>
              <a:t>str</a:t>
            </a:r>
            <a:r>
              <a:rPr lang="en-US" sz="1200" dirty="0"/>
              <a:t> = ‘python’</a:t>
            </a:r>
          </a:p>
          <a:p>
            <a:pPr marL="297180" lvl="1" indent="0">
              <a:buNone/>
            </a:pPr>
            <a:r>
              <a:rPr lang="en-US" sz="1200" dirty="0"/>
              <a:t>print(str.</a:t>
            </a:r>
            <a:r>
              <a:rPr lang="en-IN" sz="1200" dirty="0"/>
              <a:t> Capitalize()</a:t>
            </a:r>
            <a:r>
              <a:rPr lang="en-US" sz="1200" dirty="0"/>
              <a:t>)</a:t>
            </a:r>
            <a:endParaRPr lang="en-IN" sz="12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 smtClean="0"/>
              <a:t>center(width</a:t>
            </a:r>
            <a:r>
              <a:rPr lang="en-IN" sz="1400" b="1" dirty="0"/>
              <a:t>, fillchar)</a:t>
            </a:r>
          </a:p>
          <a:p>
            <a:pPr marL="0" indent="0">
              <a:buNone/>
            </a:pPr>
            <a:r>
              <a:rPr lang="en-IN" sz="1400" dirty="0"/>
              <a:t>Returns a string padded with fillchar with the original string </a:t>
            </a:r>
            <a:r>
              <a:rPr lang="en-IN" sz="1400" dirty="0" smtClean="0"/>
              <a:t>cantered </a:t>
            </a:r>
            <a:r>
              <a:rPr lang="en-IN" sz="1400" dirty="0"/>
              <a:t>to a total of width columns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find(</a:t>
            </a:r>
            <a:r>
              <a:rPr lang="en-IN" sz="1400" b="1" dirty="0" err="1" smtClean="0"/>
              <a:t>str</a:t>
            </a:r>
            <a:r>
              <a:rPr lang="en-IN" sz="1400" b="1" dirty="0"/>
              <a:t>, beg = 0 end = len(string))</a:t>
            </a:r>
          </a:p>
          <a:p>
            <a:pPr marL="0" indent="0">
              <a:buNone/>
            </a:pPr>
            <a:r>
              <a:rPr lang="en-IN" sz="1400" dirty="0"/>
              <a:t>Determine if </a:t>
            </a:r>
            <a:r>
              <a:rPr lang="en-IN" sz="1400" dirty="0" err="1"/>
              <a:t>str</a:t>
            </a:r>
            <a:r>
              <a:rPr lang="en-IN" sz="14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isdigit()   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contains only digits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islower</a:t>
            </a:r>
            <a:r>
              <a:rPr lang="en-IN" sz="1400" b="1" dirty="0" smtClean="0"/>
              <a:t>()</a:t>
            </a:r>
            <a:r>
              <a:rPr lang="en-IN" sz="1400" b="1" dirty="0"/>
              <a:t> </a:t>
            </a:r>
            <a:r>
              <a:rPr lang="en-IN" sz="1400" b="1" dirty="0" smtClean="0"/>
              <a:t>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has at least 1 cased character and all cased characters are in lowercase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lower</a:t>
            </a:r>
            <a:r>
              <a:rPr lang="en-IN" sz="1400" b="1" dirty="0" smtClean="0"/>
              <a:t>()	-       </a:t>
            </a:r>
            <a:r>
              <a:rPr lang="en-IN" sz="1400" dirty="0" smtClean="0"/>
              <a:t>Converts </a:t>
            </a:r>
            <a:r>
              <a:rPr lang="en-IN" sz="1400" dirty="0"/>
              <a:t>all uppercase letters in string to lowercase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strip</a:t>
            </a:r>
            <a:r>
              <a:rPr lang="en-IN" sz="1400" b="1" dirty="0"/>
              <a:t>([chars])</a:t>
            </a:r>
          </a:p>
          <a:p>
            <a:pPr marL="0" indent="0">
              <a:buNone/>
            </a:pPr>
            <a:r>
              <a:rPr lang="en-IN" sz="1400" dirty="0"/>
              <a:t>Performs both </a:t>
            </a:r>
            <a:r>
              <a:rPr lang="en-IN" sz="1400" dirty="0" err="1"/>
              <a:t>lstrip</a:t>
            </a:r>
            <a:r>
              <a:rPr lang="en-IN" sz="1400" dirty="0"/>
              <a:t>() and </a:t>
            </a:r>
            <a:r>
              <a:rPr lang="en-IN" sz="1400" dirty="0" err="1"/>
              <a:t>rstrip</a:t>
            </a:r>
            <a:r>
              <a:rPr lang="en-IN" sz="1400" dirty="0"/>
              <a:t>() on </a:t>
            </a:r>
            <a:r>
              <a:rPr lang="en-IN" sz="1400" dirty="0" smtClean="0"/>
              <a:t>string.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c</a:t>
            </a:r>
            <a:r>
              <a:rPr lang="en-IN" sz="1400" b="1" dirty="0" smtClean="0"/>
              <a:t>hars</a:t>
            </a:r>
            <a:r>
              <a:rPr lang="en-IN" sz="1400" dirty="0"/>
              <a:t> − The </a:t>
            </a:r>
            <a:r>
              <a:rPr lang="en-IN" sz="1400" dirty="0" err="1" smtClean="0"/>
              <a:t>charsto</a:t>
            </a:r>
            <a:r>
              <a:rPr lang="en-IN" sz="1400" dirty="0" smtClean="0"/>
              <a:t> </a:t>
            </a:r>
            <a:r>
              <a:rPr lang="en-IN" sz="1400" dirty="0"/>
              <a:t>be removed from beginning or end of the string</a:t>
            </a:r>
            <a:r>
              <a:rPr lang="en-IN" sz="1400" dirty="0" smtClean="0"/>
              <a:t>. </a:t>
            </a:r>
            <a:r>
              <a:rPr lang="en-IN" sz="1400" dirty="0"/>
              <a:t>(default whitespace </a:t>
            </a:r>
            <a:r>
              <a:rPr lang="en-IN" sz="1400" dirty="0" smtClean="0"/>
              <a:t>chars)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23869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Slice</a:t>
                      </a:r>
                      <a:r>
                        <a:rPr lang="en-IN" sz="1800" dirty="0" smtClean="0"/>
                        <a:t>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sz="1600" dirty="0"/>
              <a:t>Class </a:t>
            </a:r>
            <a:endParaRPr lang="en-IN" sz="1600" dirty="0" smtClean="0"/>
          </a:p>
          <a:p>
            <a:r>
              <a:rPr lang="en-IN" sz="1600" dirty="0"/>
              <a:t>Class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Data member </a:t>
            </a:r>
            <a:endParaRPr lang="en-IN" sz="1600" dirty="0" smtClean="0"/>
          </a:p>
          <a:p>
            <a:r>
              <a:rPr lang="en-IN" sz="1600" dirty="0"/>
              <a:t>Function </a:t>
            </a:r>
            <a:r>
              <a:rPr lang="en-IN" sz="1600" dirty="0" smtClean="0"/>
              <a:t>overloading</a:t>
            </a:r>
          </a:p>
          <a:p>
            <a:r>
              <a:rPr lang="en-IN" sz="1600" dirty="0"/>
              <a:t>Instance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Inheritance </a:t>
            </a:r>
            <a:endParaRPr lang="en-IN" sz="1600" dirty="0" smtClean="0"/>
          </a:p>
          <a:p>
            <a:r>
              <a:rPr lang="en-IN" sz="1600" dirty="0"/>
              <a:t>Instance </a:t>
            </a:r>
            <a:endParaRPr lang="en-IN" sz="1600" dirty="0" smtClean="0"/>
          </a:p>
          <a:p>
            <a:r>
              <a:rPr lang="en-IN" sz="1600" dirty="0"/>
              <a:t>Instantiation </a:t>
            </a:r>
            <a:endParaRPr lang="en-IN" sz="1600" dirty="0" smtClean="0"/>
          </a:p>
          <a:p>
            <a:r>
              <a:rPr lang="en-IN" sz="1600" dirty="0"/>
              <a:t>Method </a:t>
            </a:r>
            <a:endParaRPr lang="en-IN" sz="1600" dirty="0" smtClean="0"/>
          </a:p>
          <a:p>
            <a:r>
              <a:rPr lang="en-IN" sz="1600" dirty="0"/>
              <a:t>Object </a:t>
            </a:r>
            <a:endParaRPr lang="en-IN" sz="1600" dirty="0" smtClean="0"/>
          </a:p>
          <a:p>
            <a:r>
              <a:rPr lang="en-IN" sz="1600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b="1" dirty="0"/>
              <a:t>Import only specific attributes from a module:</a:t>
            </a:r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b="1" dirty="0"/>
              <a:t>I</a:t>
            </a:r>
            <a:r>
              <a:rPr lang="en-IN" b="1" dirty="0" smtClean="0"/>
              <a:t>mport all of a module:</a:t>
            </a:r>
            <a:endParaRPr lang="en-IN" b="1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 smtClean="0"/>
              <a:t> Visual </a:t>
            </a:r>
            <a:r>
              <a:rPr lang="en-IN" sz="1900" dirty="0"/>
              <a:t>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 smtClean="0"/>
              <a:t>pkg1.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306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208912" cy="6336704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r>
              <a:rPr lang="en-IN" sz="1800" b="1" dirty="0" smtClean="0"/>
              <a:t>class</a:t>
            </a:r>
            <a:r>
              <a:rPr lang="en-IN" sz="1800" dirty="0" smtClean="0"/>
              <a:t> </a:t>
            </a:r>
            <a:r>
              <a:rPr lang="en-IN" sz="1800" dirty="0"/>
              <a:t>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</a:t>
            </a:r>
            <a:r>
              <a:rPr lang="en-IN" sz="1800" dirty="0" err="1" smtClean="0"/>
              <a:t>class_suite</a:t>
            </a:r>
            <a:endParaRPr lang="en-IN" sz="1800" dirty="0" smtClean="0"/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/>
              <a:t>ClassName.__doc__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smtClean="0"/>
              <a:t>Finalizer:</a:t>
            </a:r>
            <a:endParaRPr lang="en-US" sz="1800" b="1" dirty="0" smtClean="0"/>
          </a:p>
          <a:p>
            <a:r>
              <a:rPr lang="en-IN" sz="1600" dirty="0" smtClean="0"/>
              <a:t>Constructor </a:t>
            </a:r>
            <a:r>
              <a:rPr lang="en-IN" sz="1600" dirty="0"/>
              <a:t>or </a:t>
            </a:r>
            <a:r>
              <a:rPr lang="en-IN" sz="1600" dirty="0" smtClean="0"/>
              <a:t>initialization built-in method:  (pre-fix and suffix with </a:t>
            </a:r>
            <a:r>
              <a:rPr lang="en-IN" sz="1600" b="1" dirty="0"/>
              <a:t>double</a:t>
            </a:r>
            <a:r>
              <a:rPr lang="en-IN" sz="1600" dirty="0"/>
              <a:t> </a:t>
            </a:r>
            <a:r>
              <a:rPr lang="en-IN" sz="1600" dirty="0" smtClean="0"/>
              <a:t>underscores)</a:t>
            </a:r>
          </a:p>
          <a:p>
            <a:pPr marL="114300" indent="0">
              <a:buNone/>
            </a:pPr>
            <a:r>
              <a:rPr lang="en-IN" sz="1600" i="1" dirty="0" smtClean="0"/>
              <a:t>	__</a:t>
            </a:r>
            <a:r>
              <a:rPr lang="en-IN" sz="1600" i="1" dirty="0"/>
              <a:t>init</a:t>
            </a:r>
            <a:r>
              <a:rPr lang="en-IN" sz="1600" i="1" dirty="0" smtClean="0"/>
              <a:t>__(</a:t>
            </a:r>
            <a:r>
              <a:rPr lang="en-IN" sz="1600" dirty="0"/>
              <a:t>self</a:t>
            </a:r>
            <a:r>
              <a:rPr lang="en-IN" sz="1600" i="1" dirty="0" smtClean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i="1" dirty="0"/>
              <a:t>Finalizer (Destroying Objects / Garbage Collection / Destructor</a:t>
            </a:r>
            <a:r>
              <a:rPr lang="en-IN" sz="1600" i="1" dirty="0" smtClean="0"/>
              <a:t>) </a:t>
            </a:r>
            <a:r>
              <a:rPr lang="en-IN" sz="1600" dirty="0"/>
              <a:t>built-in method</a:t>
            </a:r>
            <a:r>
              <a:rPr lang="en-IN" sz="1600" dirty="0" smtClean="0"/>
              <a:t>:</a:t>
            </a:r>
            <a:endParaRPr lang="en-IN" sz="1600" i="1" dirty="0"/>
          </a:p>
          <a:p>
            <a:pPr marL="114300" indent="0">
              <a:buNone/>
            </a:pPr>
            <a:r>
              <a:rPr lang="en-IN" sz="1600" dirty="0" smtClean="0"/>
              <a:t>	__</a:t>
            </a:r>
            <a:r>
              <a:rPr lang="en-IN" sz="16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r>
              <a:rPr lang="nl-NL" sz="1800" i="1" dirty="0" smtClean="0"/>
              <a:t>Note: dunder methods : ie double underscore methods   eg: </a:t>
            </a:r>
            <a:r>
              <a:rPr lang="en-IN" sz="1800" i="1" dirty="0"/>
              <a:t>__</a:t>
            </a:r>
            <a:r>
              <a:rPr lang="en-IN" sz="1800" i="1" dirty="0" err="1"/>
              <a:t>init</a:t>
            </a:r>
            <a:r>
              <a:rPr lang="en-IN" sz="1800" i="1" dirty="0" smtClean="0"/>
              <a:t>__, </a:t>
            </a:r>
            <a:r>
              <a:rPr lang="en-IN" sz="1800" dirty="0"/>
              <a:t>__del</a:t>
            </a:r>
            <a:r>
              <a:rPr lang="en-IN" sz="1800" dirty="0" smtClean="0"/>
              <a:t>__</a:t>
            </a:r>
            <a:endParaRPr lang="en-IN" sz="1800" dirty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Python deletes unneeded objects (built-in types or class instances) automatically to free the memory space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dirty="0"/>
              <a:t>Python's garbage collector runs during program execution and is </a:t>
            </a:r>
            <a:r>
              <a:rPr lang="en-IN" sz="1800" b="1" dirty="0"/>
              <a:t>triggered</a:t>
            </a:r>
            <a:r>
              <a:rPr lang="en-IN" sz="1800" dirty="0"/>
              <a:t> when 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changes </a:t>
            </a:r>
            <a:r>
              <a:rPr lang="en-IN" sz="1800" dirty="0"/>
              <a:t>as the number of aliases that point to it changes.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increases </a:t>
            </a:r>
            <a:r>
              <a:rPr lang="en-IN" sz="1800" dirty="0"/>
              <a:t>when it is assigned a new name or placed in a container (list, tuple, or dictionary).</a:t>
            </a:r>
          </a:p>
          <a:p>
            <a:r>
              <a:rPr lang="en-IN" sz="1800" dirty="0"/>
              <a:t>The object's </a:t>
            </a:r>
            <a:r>
              <a:rPr lang="en-IN" sz="1800" b="1" dirty="0"/>
              <a:t>reference count decreases </a:t>
            </a:r>
            <a:r>
              <a:rPr lang="en-IN" sz="1800" dirty="0"/>
              <a:t>when it is deleted with del, its reference is reassigned, or its reference goes out of scope.</a:t>
            </a:r>
          </a:p>
          <a:p>
            <a:r>
              <a:rPr lang="en-IN" sz="1800" dirty="0" smtClean="0"/>
              <a:t>When </a:t>
            </a:r>
            <a:r>
              <a:rPr lang="en-IN" sz="1800" dirty="0"/>
              <a:t>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, </a:t>
            </a:r>
            <a:r>
              <a:rPr lang="en-IN" sz="1800" b="1" dirty="0"/>
              <a:t>Python collects it automatically.</a:t>
            </a:r>
            <a:endParaRPr lang="en-US" sz="1800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/>
              <a:t>Python Exception Handling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100" b="1" dirty="0"/>
              <a:t>Syntax of </a:t>
            </a:r>
            <a:r>
              <a:rPr lang="en-IN" sz="2100" b="1" i="1" dirty="0" smtClean="0"/>
              <a:t>try – except - else</a:t>
            </a:r>
            <a:r>
              <a:rPr lang="en-IN" sz="2100" b="1" dirty="0"/>
              <a:t> block</a:t>
            </a:r>
            <a:r>
              <a:rPr lang="en-IN" sz="21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Date And Time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/>
              <a:t>Python's </a:t>
            </a:r>
            <a:r>
              <a:rPr lang="en-IN" sz="1800" b="1" dirty="0"/>
              <a:t>time</a:t>
            </a:r>
            <a:r>
              <a:rPr lang="en-IN" sz="1600" dirty="0"/>
              <a:t> and </a:t>
            </a:r>
            <a:r>
              <a:rPr lang="en-IN" sz="1800" b="1" dirty="0"/>
              <a:t>calendar</a:t>
            </a:r>
            <a:r>
              <a:rPr lang="en-IN" sz="1600" dirty="0"/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/>
              <a:t>Time intervals </a:t>
            </a:r>
            <a:r>
              <a:rPr lang="en-IN" sz="1600" dirty="0" smtClean="0"/>
              <a:t> known as </a:t>
            </a:r>
            <a:r>
              <a:rPr lang="en-IN" sz="1600" b="1" dirty="0" smtClean="0"/>
              <a:t>Ticks</a:t>
            </a:r>
            <a:r>
              <a:rPr lang="en-IN" sz="1600" dirty="0" smtClean="0"/>
              <a:t> , are </a:t>
            </a:r>
            <a:r>
              <a:rPr lang="en-IN" sz="1600" dirty="0"/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/>
              <a:t>Particular instants in time are expressed in seconds since 12:00am, January 1, </a:t>
            </a:r>
            <a:r>
              <a:rPr lang="en-IN" sz="1600" dirty="0" smtClean="0"/>
              <a:t>1970 (</a:t>
            </a:r>
            <a:r>
              <a:rPr lang="en-IN" sz="1600" dirty="0"/>
              <a:t>epoch </a:t>
            </a:r>
            <a:r>
              <a:rPr lang="en-IN" sz="1600" dirty="0" smtClean="0"/>
              <a:t>i.e. </a:t>
            </a:r>
            <a:r>
              <a:rPr lang="en-IN" sz="1600" dirty="0"/>
              <a:t>the point where the time starts)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IN" sz="1800" b="1" dirty="0" err="1" smtClean="0"/>
              <a:t>TimeTuple</a:t>
            </a:r>
            <a:r>
              <a:rPr lang="en-IN" sz="1800" b="1" dirty="0" smtClean="0"/>
              <a:t>:</a:t>
            </a:r>
          </a:p>
          <a:p>
            <a:r>
              <a:rPr lang="en-IN" sz="1600" dirty="0"/>
              <a:t>Python stores time  </a:t>
            </a:r>
            <a:r>
              <a:rPr lang="en-IN" sz="1600" dirty="0" smtClean="0"/>
              <a:t>in </a:t>
            </a:r>
            <a:r>
              <a:rPr lang="en-IN" sz="1600" dirty="0"/>
              <a:t>tuples. </a:t>
            </a:r>
            <a:endParaRPr lang="en-IN" sz="1600" dirty="0" smtClean="0"/>
          </a:p>
          <a:p>
            <a:r>
              <a:rPr lang="en-IN" sz="1600" dirty="0" smtClean="0"/>
              <a:t>These </a:t>
            </a:r>
            <a:r>
              <a:rPr lang="en-IN" sz="1600" dirty="0"/>
              <a:t>python tuples are made of nine numbers.</a:t>
            </a:r>
            <a:endParaRPr lang="en-IN" sz="18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62406"/>
              </p:ext>
            </p:extLst>
          </p:nvPr>
        </p:nvGraphicFramePr>
        <p:xfrm>
          <a:off x="467544" y="3112080"/>
          <a:ext cx="6768752" cy="35834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</a:rPr>
                        <a:t>E.g.: 2018</a:t>
                      </a:r>
                      <a:endParaRPr lang="en-IN" sz="1500" dirty="0">
                        <a:effectLst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346050"/>
          </a:xfrm>
        </p:spPr>
        <p:txBody>
          <a:bodyPr>
            <a:noAutofit/>
          </a:bodyPr>
          <a:lstStyle/>
          <a:p>
            <a:r>
              <a:rPr lang="en-US" sz="3600" dirty="0" smtClean="0"/>
              <a:t>	</a:t>
            </a:r>
            <a:r>
              <a:rPr lang="en-US" sz="2000" dirty="0" smtClean="0"/>
              <a:t>Python Environment Setup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28092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/>
              <a:t>Link to </a:t>
            </a:r>
            <a:r>
              <a:rPr lang="en-IN" sz="1600" b="1" dirty="0" smtClean="0"/>
              <a:t>download </a:t>
            </a:r>
            <a:r>
              <a:rPr lang="en-US" sz="1600" dirty="0"/>
              <a:t>Python </a:t>
            </a:r>
            <a:r>
              <a:rPr lang="en-IN" sz="1600" b="1" dirty="0" smtClean="0"/>
              <a:t>-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dirty="0" smtClean="0">
                <a:hlinkClick r:id="rId2"/>
              </a:rPr>
              <a:t>https://www.python.org/downloads/</a:t>
            </a:r>
            <a:endParaRPr lang="en-IN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IN" sz="1600" b="1" dirty="0" smtClean="0"/>
              <a:t>Python versions:</a:t>
            </a:r>
          </a:p>
          <a:p>
            <a:r>
              <a:rPr lang="en-IN" sz="1600" dirty="0" smtClean="0"/>
              <a:t>There are two major Python versions, Python 2 and Python 3. </a:t>
            </a:r>
          </a:p>
          <a:p>
            <a:r>
              <a:rPr lang="en-US" sz="1600" dirty="0" smtClean="0"/>
              <a:t> </a:t>
            </a:r>
            <a:r>
              <a:rPr lang="en-IN" sz="1600" dirty="0" smtClean="0"/>
              <a:t>Python </a:t>
            </a:r>
            <a:r>
              <a:rPr lang="en-IN" sz="1600" dirty="0"/>
              <a:t>3.0 (a.k.a. "Python 3000" or "Py3k") is a </a:t>
            </a:r>
            <a:r>
              <a:rPr lang="en-IN" sz="1600" b="1" dirty="0"/>
              <a:t>new version</a:t>
            </a:r>
            <a:r>
              <a:rPr lang="en-IN" sz="1600" dirty="0"/>
              <a:t> of the language that is </a:t>
            </a:r>
            <a:r>
              <a:rPr lang="en-IN" sz="1600" b="1" dirty="0"/>
              <a:t>incompatible</a:t>
            </a:r>
            <a:r>
              <a:rPr lang="en-IN" sz="1600" dirty="0"/>
              <a:t> with the 2.x line of releases. </a:t>
            </a:r>
            <a:endParaRPr lang="en-IN" sz="1600" dirty="0" smtClean="0"/>
          </a:p>
          <a:p>
            <a:endParaRPr lang="en-IN" sz="1600" dirty="0" smtClean="0"/>
          </a:p>
          <a:p>
            <a:pPr marL="0" indent="0">
              <a:buNone/>
            </a:pPr>
            <a:r>
              <a:rPr lang="en-US" sz="1600" b="1" dirty="0" smtClean="0"/>
              <a:t>Python IDE:</a:t>
            </a:r>
          </a:p>
          <a:p>
            <a:r>
              <a:rPr lang="en-US" sz="1600" b="1" dirty="0" err="1" smtClean="0"/>
              <a:t>PyCharm</a:t>
            </a:r>
            <a:r>
              <a:rPr lang="en-US" sz="1600" dirty="0" smtClean="0"/>
              <a:t> (select </a:t>
            </a:r>
            <a:r>
              <a:rPr lang="en-US" sz="1600" b="1" dirty="0" smtClean="0"/>
              <a:t>community</a:t>
            </a:r>
            <a:r>
              <a:rPr lang="en-US" sz="1600" dirty="0" smtClean="0"/>
              <a:t> edition which is free</a:t>
            </a:r>
            <a:r>
              <a:rPr lang="en-US" sz="1600" dirty="0" smtClean="0"/>
              <a:t>)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://www.jetbrains.com/pycharm/download/#</a:t>
            </a:r>
            <a:r>
              <a:rPr lang="en-US" sz="1600" dirty="0" smtClean="0">
                <a:hlinkClick r:id="rId3"/>
              </a:rPr>
              <a:t>section=windows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sz="1600" b="1" dirty="0"/>
              <a:t>Eclipse</a:t>
            </a:r>
            <a:r>
              <a:rPr lang="en-US" sz="1600" dirty="0"/>
              <a:t> with Python plugin like </a:t>
            </a:r>
            <a:r>
              <a:rPr lang="en-US" sz="1600" b="1" dirty="0" err="1"/>
              <a:t>PyDev</a:t>
            </a:r>
            <a:endParaRPr lang="en-US" sz="1600" b="1" dirty="0"/>
          </a:p>
          <a:p>
            <a:pPr marL="114300" indent="0">
              <a:buNone/>
            </a:pPr>
            <a:r>
              <a:rPr lang="en-US" sz="1600" dirty="0"/>
              <a:t>      	 Eclipse </a:t>
            </a:r>
            <a:r>
              <a:rPr lang="en-US" sz="1600" dirty="0" smtClean="0"/>
              <a:t>-&gt; Help -&gt; </a:t>
            </a:r>
            <a:r>
              <a:rPr lang="en-US" sz="1600" dirty="0"/>
              <a:t>Eclipse </a:t>
            </a:r>
            <a:r>
              <a:rPr lang="en-US" sz="1600" dirty="0" smtClean="0"/>
              <a:t>Marketplace -&gt; (Search for ‘</a:t>
            </a:r>
            <a:r>
              <a:rPr lang="en-US" sz="1600" dirty="0" err="1" smtClean="0"/>
              <a:t>PyDev</a:t>
            </a:r>
            <a:r>
              <a:rPr lang="en-US" sz="1600" dirty="0" smtClean="0"/>
              <a:t>’) -&gt; Install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68863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Introduction</a:t>
            </a:r>
          </a:p>
          <a:p>
            <a:r>
              <a:rPr lang="en-US" sz="1400" dirty="0" smtClean="0"/>
              <a:t>Environment Setup</a:t>
            </a:r>
          </a:p>
          <a:p>
            <a:r>
              <a:rPr lang="en-US" sz="1400" dirty="0" smtClean="0"/>
              <a:t>Python  -Frameworks ,</a:t>
            </a:r>
            <a:r>
              <a:rPr lang="en-US" sz="1400" dirty="0" err="1" smtClean="0"/>
              <a:t>Libraries,IDEs</a:t>
            </a:r>
            <a:endParaRPr lang="en-US" sz="1400" dirty="0" smtClean="0"/>
          </a:p>
          <a:p>
            <a:r>
              <a:rPr lang="en-US" sz="1400" dirty="0" smtClean="0"/>
              <a:t>Basic Python Syntax</a:t>
            </a:r>
          </a:p>
          <a:p>
            <a:r>
              <a:rPr lang="en-US" sz="1400" dirty="0" smtClean="0"/>
              <a:t>Variables and Operators</a:t>
            </a:r>
          </a:p>
          <a:p>
            <a:r>
              <a:rPr lang="en-US" sz="1400" dirty="0" smtClean="0"/>
              <a:t>Loops and Decision Making</a:t>
            </a:r>
          </a:p>
          <a:p>
            <a:r>
              <a:rPr lang="en-US" sz="1400" dirty="0" smtClean="0"/>
              <a:t>Numbers and Strings</a:t>
            </a:r>
          </a:p>
          <a:p>
            <a:r>
              <a:rPr lang="en-US" sz="1400" dirty="0" smtClean="0"/>
              <a:t>Built-in Functions</a:t>
            </a:r>
          </a:p>
          <a:p>
            <a:r>
              <a:rPr lang="en-US" sz="1400" dirty="0" smtClean="0"/>
              <a:t>Collections – List,Tuples,Set,Dictionary</a:t>
            </a:r>
          </a:p>
          <a:p>
            <a:r>
              <a:rPr lang="en-US" sz="1400" dirty="0" smtClean="0"/>
              <a:t>Functions and Lambda</a:t>
            </a:r>
          </a:p>
          <a:p>
            <a:r>
              <a:rPr lang="en-US" sz="1400" dirty="0" smtClean="0"/>
              <a:t>Classes , Modules and Packages</a:t>
            </a:r>
          </a:p>
          <a:p>
            <a:r>
              <a:rPr lang="en-US" sz="1400" dirty="0" smtClean="0"/>
              <a:t>Exception Handling</a:t>
            </a:r>
          </a:p>
          <a:p>
            <a:r>
              <a:rPr lang="en-US" sz="1400" dirty="0" smtClean="0"/>
              <a:t>Date and Time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JVM vs. </a:t>
            </a:r>
            <a:r>
              <a:rPr lang="en-US" sz="2400" b="1" dirty="0"/>
              <a:t>C</a:t>
            </a:r>
            <a:r>
              <a:rPr lang="en-US" sz="2400" b="1" dirty="0" smtClean="0"/>
              <a:t>LR vs.  PVM (Python Virtual Machine)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70567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JVM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6438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PVM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7" y="23395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CLR</a:t>
            </a:r>
            <a:endParaRPr lang="en-IN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2" y="2852936"/>
            <a:ext cx="6076169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</a:t>
            </a:r>
            <a:r>
              <a:rPr lang="en-IN" dirty="0" err="1" smtClean="0"/>
              <a:t>helo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2735</TotalTime>
  <Words>1822</Words>
  <Application>Microsoft Office PowerPoint</Application>
  <PresentationFormat>On-screen Show (4:3)</PresentationFormat>
  <Paragraphs>704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Adjacency</vt:lpstr>
      <vt:lpstr>         Python 3.0 </vt:lpstr>
      <vt:lpstr>Python Introduction</vt:lpstr>
      <vt:lpstr>Python Introduction (contd.)</vt:lpstr>
      <vt:lpstr> Python Environment Setup</vt:lpstr>
      <vt:lpstr>    Contents</vt:lpstr>
      <vt:lpstr>JVM vs. CLR vs.  PVM (Python Virtual Machine)</vt:lpstr>
      <vt:lpstr>  Python  vs  Java Syntax </vt:lpstr>
      <vt:lpstr>  Python  vs  Java Syntax (contd.) 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– Date And Time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383</cp:revision>
  <dcterms:created xsi:type="dcterms:W3CDTF">2018-09-15T15:55:49Z</dcterms:created>
  <dcterms:modified xsi:type="dcterms:W3CDTF">2018-12-24T09:30:11Z</dcterms:modified>
</cp:coreProperties>
</file>