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1"/>
  </p:notesMasterIdLst>
  <p:sldIdLst>
    <p:sldId id="256" r:id="rId2"/>
    <p:sldId id="257" r:id="rId3"/>
    <p:sldId id="289" r:id="rId4"/>
    <p:sldId id="286" r:id="rId5"/>
    <p:sldId id="268" r:id="rId6"/>
    <p:sldId id="276" r:id="rId7"/>
    <p:sldId id="287" r:id="rId8"/>
    <p:sldId id="299" r:id="rId9"/>
    <p:sldId id="300" r:id="rId10"/>
    <p:sldId id="258" r:id="rId11"/>
    <p:sldId id="269" r:id="rId12"/>
    <p:sldId id="259" r:id="rId13"/>
    <p:sldId id="261" r:id="rId14"/>
    <p:sldId id="271" r:id="rId15"/>
    <p:sldId id="272" r:id="rId16"/>
    <p:sldId id="273" r:id="rId17"/>
    <p:sldId id="274" r:id="rId18"/>
    <p:sldId id="275" r:id="rId19"/>
    <p:sldId id="262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63" r:id="rId29"/>
    <p:sldId id="291" r:id="rId30"/>
    <p:sldId id="292" r:id="rId31"/>
    <p:sldId id="293" r:id="rId32"/>
    <p:sldId id="296" r:id="rId33"/>
    <p:sldId id="294" r:id="rId34"/>
    <p:sldId id="295" r:id="rId35"/>
    <p:sldId id="264" r:id="rId36"/>
    <p:sldId id="265" r:id="rId37"/>
    <p:sldId id="297" r:id="rId38"/>
    <p:sldId id="298" r:id="rId39"/>
    <p:sldId id="266" r:id="rId40"/>
    <p:sldId id="301" r:id="rId41"/>
    <p:sldId id="302" r:id="rId42"/>
    <p:sldId id="304" r:id="rId43"/>
    <p:sldId id="303" r:id="rId44"/>
    <p:sldId id="305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5" r:id="rId53"/>
    <p:sldId id="316" r:id="rId54"/>
    <p:sldId id="317" r:id="rId55"/>
    <p:sldId id="322" r:id="rId56"/>
    <p:sldId id="320" r:id="rId57"/>
    <p:sldId id="319" r:id="rId58"/>
    <p:sldId id="321" r:id="rId59"/>
    <p:sldId id="306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>
      <p:cViewPr>
        <p:scale>
          <a:sx n="90" d="100"/>
          <a:sy n="90" d="100"/>
        </p:scale>
        <p:origin x="-7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AFC53-2E44-4490-90E2-CB9990D14E03}" type="datetimeFigureOut">
              <a:rPr lang="en-IN" smtClean="0"/>
              <a:t>12-12-2018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A3F9E-DCAC-4EBB-B05C-F97D90181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60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7412-5E15-439B-8F04-3874C5D66C11}" type="datetime1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36B2-6DE2-46F0-B854-495DFFA90EF5}" type="datetime1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C61F-E7B1-448E-A283-6BC4549C5B5F}" type="datetime1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159E-3500-4A6B-9346-B84FB4255B44}" type="datetime1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802C-2224-414F-8F2F-547A975C3052}" type="datetime1">
              <a:rPr lang="en-IN" smtClean="0"/>
              <a:t>12-12-2018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4396-6A04-47D3-B5A4-7A6F02F95775}" type="datetime1">
              <a:rPr lang="en-IN" smtClean="0"/>
              <a:t>12-12-2018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E3B62-01D6-4A65-9CFA-D237E57E6AA8}" type="datetime1">
              <a:rPr lang="en-IN" smtClean="0"/>
              <a:t>12-12-2018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2748-6DA9-43F0-AE6A-E21F92F10C8A}" type="datetime1">
              <a:rPr lang="en-IN" smtClean="0"/>
              <a:t>12-12-2018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535B-73A1-4C5A-BBDA-B5E2879BBF8C}" type="datetime1">
              <a:rPr lang="en-IN" smtClean="0"/>
              <a:t>12-12-2018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274A-92AF-494D-BC5F-CB727EF382D2}" type="datetime1">
              <a:rPr lang="en-IN" smtClean="0"/>
              <a:t>12-12-2018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ACDF-804A-4356-BCCD-CCDB4317E547}" type="datetime1">
              <a:rPr lang="en-IN" smtClean="0"/>
              <a:t>12-12-2018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D7447FA-F4E5-49BE-AA2B-568C5DB3E29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1B8A7C7-D76A-4CB6-A544-656803DBA27F}" type="datetime1">
              <a:rPr lang="en-IN" smtClean="0"/>
              <a:t>12-12-2018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using/cmdline.html#envvar-PYTHONPATH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ocs.python.org/library/exception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book.pythontips.com/en/latest/map_filter.html" TargetMode="External"/><Relationship Id="rId2" Type="http://schemas.openxmlformats.org/officeDocument/2006/relationships/hyperlink" Target="https://docs.python.org/3/tutorial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pi.mongodb.com/python/current/tutorial.html" TargetMode="External"/><Relationship Id="rId4" Type="http://schemas.openxmlformats.org/officeDocument/2006/relationships/hyperlink" Target="https://www.geeksforgeeks.org/python-map-functio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://flask.pocoo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772816"/>
            <a:ext cx="7543800" cy="194421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  Python </a:t>
            </a:r>
            <a:r>
              <a:rPr lang="en-IN" dirty="0"/>
              <a:t>3.0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284984"/>
            <a:ext cx="8568952" cy="1991072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IN" dirty="0"/>
              <a:t>Python 3.0 final was released on December 3rd, 2008</a:t>
            </a:r>
            <a:r>
              <a:rPr lang="en-IN" dirty="0" smtClean="0"/>
              <a:t>.</a:t>
            </a:r>
          </a:p>
          <a:p>
            <a:pPr fontAlgn="base"/>
            <a:endParaRPr lang="en-IN" dirty="0"/>
          </a:p>
          <a:p>
            <a:pPr fontAlgn="base"/>
            <a:r>
              <a:rPr lang="en-IN" sz="2800" dirty="0"/>
              <a:t>Python 3.0 (a.k.a. "Python 3000" or "Py3k") is a </a:t>
            </a:r>
            <a:r>
              <a:rPr lang="en-IN" sz="2800" b="1" dirty="0"/>
              <a:t>new version</a:t>
            </a:r>
            <a:r>
              <a:rPr lang="en-IN" sz="2800" dirty="0"/>
              <a:t> of the language that is </a:t>
            </a:r>
            <a:r>
              <a:rPr lang="en-IN" sz="2800" b="1" dirty="0"/>
              <a:t>incompatible</a:t>
            </a:r>
            <a:r>
              <a:rPr lang="en-IN" sz="2800" dirty="0"/>
              <a:t> with the 2.x line of releases.</a:t>
            </a:r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</a:t>
            </a:fld>
            <a:endParaRPr lang="en-IN"/>
          </a:p>
        </p:txBody>
      </p:sp>
      <p:pic>
        <p:nvPicPr>
          <p:cNvPr id="1026" name="Picture 2" descr="p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5851"/>
            <a:ext cx="2762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83768" y="5962109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Rosary     /  Sep 16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9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Naming Convention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fontAlgn="base"/>
            <a:r>
              <a:rPr lang="en-IN" b="1" dirty="0" err="1"/>
              <a:t>joined_lower</a:t>
            </a:r>
            <a:r>
              <a:rPr lang="en-IN" b="1" dirty="0"/>
              <a:t> </a:t>
            </a:r>
            <a:r>
              <a:rPr lang="en-IN" dirty="0"/>
              <a:t> for functions, methods, attributes, </a:t>
            </a:r>
            <a:r>
              <a:rPr lang="en-IN" dirty="0" smtClean="0"/>
              <a:t>variables</a:t>
            </a:r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   e.g. emp_count</a:t>
            </a:r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b="1" dirty="0" err="1"/>
              <a:t>joined_lower</a:t>
            </a:r>
            <a:r>
              <a:rPr lang="en-IN" dirty="0"/>
              <a:t> or ALL_CAPS for </a:t>
            </a:r>
            <a:r>
              <a:rPr lang="en-IN" dirty="0" smtClean="0"/>
              <a:t>constants</a:t>
            </a:r>
          </a:p>
          <a:p>
            <a:pPr marL="0" indent="0" fontAlgn="base">
              <a:buNone/>
            </a:pPr>
            <a:r>
              <a:rPr lang="en-IN" dirty="0" smtClean="0"/>
              <a:t>	e.g. emp_count</a:t>
            </a:r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b="1" dirty="0" smtClean="0"/>
              <a:t>Caps</a:t>
            </a:r>
            <a:r>
              <a:rPr lang="en-IN" dirty="0"/>
              <a:t> for </a:t>
            </a:r>
            <a:r>
              <a:rPr lang="en-IN" dirty="0" smtClean="0"/>
              <a:t>classes </a:t>
            </a:r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   e.g. </a:t>
            </a:r>
            <a:r>
              <a:rPr lang="en-IN" dirty="0" err="1" smtClean="0"/>
              <a:t>Emp</a:t>
            </a:r>
            <a:endParaRPr lang="en-IN" dirty="0" smtClean="0"/>
          </a:p>
          <a:p>
            <a:pPr marL="0" indent="0" fontAlgn="base">
              <a:buNone/>
            </a:pPr>
            <a:endParaRPr lang="en-IN" dirty="0"/>
          </a:p>
          <a:p>
            <a:pPr fontAlgn="base"/>
            <a:r>
              <a:rPr lang="en-IN" b="1" dirty="0" err="1"/>
              <a:t>camelCase</a:t>
            </a:r>
            <a:r>
              <a:rPr lang="en-IN" dirty="0"/>
              <a:t> only to conform to pre-existing conventions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88032"/>
          </a:xfrm>
        </p:spPr>
        <p:txBody>
          <a:bodyPr>
            <a:noAutofit/>
          </a:bodyPr>
          <a:lstStyle/>
          <a:p>
            <a:r>
              <a:rPr lang="en-US" sz="2800" dirty="0" smtClean="0"/>
              <a:t>		Python Variables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04664"/>
            <a:ext cx="8568952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 smtClean="0"/>
              <a:t>Creating variables:</a:t>
            </a: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/>
              <a:t>a</a:t>
            </a:r>
            <a:r>
              <a:rPr lang="en-IN" sz="1600" b="1" dirty="0" smtClean="0"/>
              <a:t> = 10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c</a:t>
            </a:r>
            <a:r>
              <a:rPr lang="en-IN" sz="1600" b="1" dirty="0" smtClean="0"/>
              <a:t> = 20.1</a:t>
            </a:r>
          </a:p>
          <a:p>
            <a:pPr marL="0" indent="0">
              <a:buNone/>
            </a:pPr>
            <a:r>
              <a:rPr lang="en-US" sz="1600" b="1" dirty="0" smtClean="0"/>
              <a:t>e = ‘hello’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1800" b="1" dirty="0" smtClean="0"/>
              <a:t>Assignments can be done on more than one variable simultaneously:</a:t>
            </a:r>
          </a:p>
          <a:p>
            <a:pPr marL="0" indent="0">
              <a:buNone/>
            </a:pPr>
            <a:r>
              <a:rPr lang="en-IN" sz="1600" b="1" dirty="0" smtClean="0"/>
              <a:t>e.g.</a:t>
            </a:r>
          </a:p>
          <a:p>
            <a:pPr marL="0" indent="0">
              <a:buNone/>
            </a:pPr>
            <a:r>
              <a:rPr lang="en-IN" sz="1600" b="1" dirty="0" smtClean="0"/>
              <a:t>a, b = 10, 20</a:t>
            </a:r>
          </a:p>
          <a:p>
            <a:pPr marL="0" indent="0">
              <a:buNone/>
            </a:pPr>
            <a:r>
              <a:rPr lang="en-IN" sz="1600" b="1" dirty="0" smtClean="0"/>
              <a:t>print(a + b)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1800" b="1" dirty="0" smtClean="0"/>
              <a:t>There are three numeric types in Python:</a:t>
            </a:r>
          </a:p>
          <a:p>
            <a:pPr marL="285750" indent="-285750"/>
            <a:r>
              <a:rPr lang="en-IN" sz="1600" b="1" dirty="0" err="1" smtClean="0"/>
              <a:t>int</a:t>
            </a:r>
            <a:r>
              <a:rPr lang="en-IN" sz="1600" b="1" dirty="0" smtClean="0"/>
              <a:t>      	e.g.: x = 15</a:t>
            </a:r>
          </a:p>
          <a:p>
            <a:pPr marL="285750" indent="-285750"/>
            <a:r>
              <a:rPr lang="en-IN" sz="1600" b="1" dirty="0" smtClean="0"/>
              <a:t>float    	e.g.: x = 15.2</a:t>
            </a:r>
          </a:p>
          <a:p>
            <a:pPr marL="285750" indent="-285750"/>
            <a:r>
              <a:rPr lang="en-IN" sz="1600" b="1" dirty="0" smtClean="0"/>
              <a:t>complex     e.g.: x = 17j   ( with a "j" as the imaginary part)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2000" b="1" dirty="0" smtClean="0"/>
              <a:t>Integer</a:t>
            </a:r>
            <a:r>
              <a:rPr lang="en-IN" sz="2000" dirty="0" smtClean="0"/>
              <a:t> can be positive or negative and of unlimited length.</a:t>
            </a:r>
          </a:p>
          <a:p>
            <a:pPr marL="0" indent="0">
              <a:buNone/>
            </a:pPr>
            <a:r>
              <a:rPr lang="en-IN" sz="2000" b="1" dirty="0" smtClean="0"/>
              <a:t>Float</a:t>
            </a:r>
            <a:r>
              <a:rPr lang="en-IN" sz="2000" dirty="0" smtClean="0"/>
              <a:t> can be positive or negative containing one or more decimals.</a:t>
            </a:r>
          </a:p>
          <a:p>
            <a:pPr marL="0" indent="0">
              <a:buNone/>
            </a:pPr>
            <a:r>
              <a:rPr lang="en-IN" sz="2000" b="1" dirty="0" smtClean="0"/>
              <a:t>Float</a:t>
            </a:r>
            <a:r>
              <a:rPr lang="en-IN" sz="2000" dirty="0" smtClean="0"/>
              <a:t> can also be scientific numbers with an "e" to indicate the power of 10.</a:t>
            </a:r>
          </a:p>
          <a:p>
            <a:pPr marL="0" indent="0">
              <a:buNone/>
            </a:pPr>
            <a:r>
              <a:rPr lang="en-IN" sz="2000" b="1" dirty="0" smtClean="0"/>
              <a:t>Complex</a:t>
            </a:r>
            <a:r>
              <a:rPr lang="en-IN" sz="2000" dirty="0" smtClean="0"/>
              <a:t> numbers are written with a "j" as the imaginary part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2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3200" dirty="0" smtClean="0"/>
              <a:t>Python </a:t>
            </a:r>
            <a:r>
              <a:rPr lang="en-US" sz="3200" dirty="0"/>
              <a:t>- </a:t>
            </a:r>
            <a:r>
              <a:rPr lang="en-US" sz="3200" dirty="0" smtClean="0"/>
              <a:t>Casting </a:t>
            </a:r>
            <a:r>
              <a:rPr lang="en-US" sz="3200" dirty="0"/>
              <a:t>Variable Type</a:t>
            </a:r>
            <a:endParaRPr lang="en-IN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536" y="908720"/>
            <a:ext cx="7931224" cy="1368152"/>
          </a:xfrm>
        </p:spPr>
        <p:txBody>
          <a:bodyPr>
            <a:normAutofit/>
          </a:bodyPr>
          <a:lstStyle/>
          <a:p>
            <a:pPr algn="l"/>
            <a:r>
              <a:rPr lang="en-IN" b="0" dirty="0"/>
              <a:t>Python is an OO language, and as such it uses classes to define data types including its primitive </a:t>
            </a:r>
            <a:r>
              <a:rPr lang="en-IN" b="0" dirty="0" smtClean="0"/>
              <a:t>types.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dirty="0" err="1" smtClean="0"/>
              <a:t>int</a:t>
            </a:r>
            <a:r>
              <a:rPr lang="en-IN" dirty="0"/>
              <a:t>() , float(), </a:t>
            </a:r>
            <a:r>
              <a:rPr lang="en-IN" dirty="0" err="1"/>
              <a:t>str</a:t>
            </a:r>
            <a:r>
              <a:rPr lang="en-IN" dirty="0"/>
              <a:t>()</a:t>
            </a:r>
          </a:p>
          <a:p>
            <a:endParaRPr lang="en-IN" b="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51520" y="2636912"/>
            <a:ext cx="4040188" cy="363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Integer </a:t>
            </a:r>
            <a:r>
              <a:rPr lang="en-IN" dirty="0"/>
              <a:t>examples:</a:t>
            </a:r>
          </a:p>
          <a:p>
            <a:pPr marL="742950" lvl="1" indent="-342900"/>
            <a:r>
              <a:rPr lang="en-IN" dirty="0"/>
              <a:t>x = </a:t>
            </a:r>
            <a:r>
              <a:rPr lang="en-IN" dirty="0" err="1"/>
              <a:t>int</a:t>
            </a:r>
            <a:r>
              <a:rPr lang="en-IN" dirty="0"/>
              <a:t>(11) </a:t>
            </a:r>
            <a:r>
              <a:rPr lang="en-IN" dirty="0" smtClean="0"/>
              <a:t>           </a:t>
            </a:r>
            <a:r>
              <a:rPr lang="en-IN" sz="1600" i="1" dirty="0" smtClean="0"/>
              <a:t>Output: </a:t>
            </a:r>
            <a:r>
              <a:rPr lang="en-IN" sz="1600" i="1" dirty="0"/>
              <a:t>11</a:t>
            </a:r>
          </a:p>
          <a:p>
            <a:pPr marL="742950" lvl="1" indent="-342900"/>
            <a:r>
              <a:rPr lang="en-IN" dirty="0"/>
              <a:t>y = </a:t>
            </a:r>
            <a:r>
              <a:rPr lang="en-IN" dirty="0" err="1"/>
              <a:t>int</a:t>
            </a:r>
            <a:r>
              <a:rPr lang="en-IN" dirty="0"/>
              <a:t>(24.8</a:t>
            </a:r>
            <a:r>
              <a:rPr lang="en-IN" dirty="0" smtClean="0"/>
              <a:t>)         </a:t>
            </a:r>
            <a:r>
              <a:rPr lang="en-IN" sz="1600" i="1" dirty="0"/>
              <a:t>Output 24</a:t>
            </a:r>
          </a:p>
          <a:p>
            <a:pPr marL="742950" lvl="1" indent="-342900"/>
            <a:r>
              <a:rPr lang="en-IN" dirty="0"/>
              <a:t>z = </a:t>
            </a:r>
            <a:r>
              <a:rPr lang="en-IN" dirty="0" err="1"/>
              <a:t>int</a:t>
            </a:r>
            <a:r>
              <a:rPr lang="en-IN" dirty="0"/>
              <a:t>("2") </a:t>
            </a:r>
            <a:r>
              <a:rPr lang="en-IN" dirty="0" smtClean="0"/>
              <a:t>          </a:t>
            </a:r>
            <a:r>
              <a:rPr lang="en-IN" sz="1600" i="1" dirty="0"/>
              <a:t>Output z 2</a:t>
            </a:r>
          </a:p>
          <a:p>
            <a:endParaRPr lang="en-IN" dirty="0" smtClean="0"/>
          </a:p>
          <a:p>
            <a:pPr marL="400050" lvl="1" indent="0">
              <a:buNone/>
            </a:pPr>
            <a:endParaRPr lang="en-IN" sz="1600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283968" y="2636912"/>
            <a:ext cx="4329807" cy="395128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Float Example:</a:t>
            </a:r>
          </a:p>
          <a:p>
            <a:pPr marL="742950" lvl="1" indent="-342900"/>
            <a:r>
              <a:rPr lang="en-IN" dirty="0"/>
              <a:t>x = float(15)          </a:t>
            </a:r>
            <a:r>
              <a:rPr lang="en-IN" sz="1600" i="1" dirty="0"/>
              <a:t>Output 15.0</a:t>
            </a:r>
          </a:p>
          <a:p>
            <a:pPr marL="742950" lvl="1" indent="-342900"/>
            <a:r>
              <a:rPr lang="en-IN" dirty="0"/>
              <a:t>y = float(21.8)       </a:t>
            </a:r>
            <a:r>
              <a:rPr lang="en-IN" sz="1600" i="1" dirty="0"/>
              <a:t>Output 21.8</a:t>
            </a:r>
          </a:p>
          <a:p>
            <a:pPr marL="742950" lvl="1" indent="-342900"/>
            <a:r>
              <a:rPr lang="en-IN" dirty="0"/>
              <a:t>z = float("5")         </a:t>
            </a:r>
            <a:r>
              <a:rPr lang="en-IN" sz="1600" i="1" dirty="0"/>
              <a:t>Output 5</a:t>
            </a:r>
          </a:p>
          <a:p>
            <a:pPr marL="742950" lvl="1" indent="-342900"/>
            <a:r>
              <a:rPr lang="en-IN" dirty="0"/>
              <a:t>w = float("1.2")     </a:t>
            </a:r>
            <a:r>
              <a:rPr lang="en-IN" sz="1600" i="1" dirty="0"/>
              <a:t>Output 1.2</a:t>
            </a:r>
          </a:p>
          <a:p>
            <a:pPr marL="400050" lvl="1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IN" dirty="0"/>
              <a:t>String Example:</a:t>
            </a:r>
          </a:p>
          <a:p>
            <a:pPr marL="742950" lvl="1" indent="-342900"/>
            <a:r>
              <a:rPr lang="en-IN" dirty="0"/>
              <a:t>x = </a:t>
            </a:r>
            <a:r>
              <a:rPr lang="en-IN" dirty="0" err="1"/>
              <a:t>str</a:t>
            </a:r>
            <a:r>
              <a:rPr lang="en-IN" dirty="0"/>
              <a:t>("a1")       </a:t>
            </a:r>
            <a:r>
              <a:rPr lang="en-IN" sz="1600" i="1" dirty="0" smtClean="0"/>
              <a:t>Outp</a:t>
            </a:r>
            <a:r>
              <a:rPr lang="en-IN" dirty="0" smtClean="0"/>
              <a:t>ut  ‘a1</a:t>
            </a:r>
            <a:r>
              <a:rPr lang="en-IN" dirty="0"/>
              <a:t>'</a:t>
            </a:r>
          </a:p>
          <a:p>
            <a:pPr marL="742950" lvl="1" indent="-342900"/>
            <a:r>
              <a:rPr lang="en-IN" dirty="0"/>
              <a:t>y = </a:t>
            </a:r>
            <a:r>
              <a:rPr lang="en-IN" dirty="0" err="1"/>
              <a:t>str</a:t>
            </a:r>
            <a:r>
              <a:rPr lang="en-IN" dirty="0"/>
              <a:t>(21)           </a:t>
            </a:r>
            <a:r>
              <a:rPr lang="en-IN" sz="1600" i="1" dirty="0"/>
              <a:t>Output </a:t>
            </a:r>
            <a:r>
              <a:rPr lang="en-IN" sz="1600" i="1" dirty="0" smtClean="0"/>
              <a:t> '21</a:t>
            </a:r>
            <a:r>
              <a:rPr lang="en-IN" sz="1600" i="1" dirty="0"/>
              <a:t>'</a:t>
            </a:r>
          </a:p>
          <a:p>
            <a:pPr marL="742950" lvl="1" indent="-342900"/>
            <a:r>
              <a:rPr lang="en-IN" dirty="0"/>
              <a:t>z = </a:t>
            </a:r>
            <a:r>
              <a:rPr lang="en-IN" dirty="0" err="1"/>
              <a:t>str</a:t>
            </a:r>
            <a:r>
              <a:rPr lang="en-IN" dirty="0"/>
              <a:t>(22.0)        </a:t>
            </a:r>
            <a:r>
              <a:rPr lang="en-IN" sz="1600" i="1" dirty="0"/>
              <a:t>Output </a:t>
            </a:r>
            <a:r>
              <a:rPr lang="en-IN" sz="1600" i="1" dirty="0" smtClean="0"/>
              <a:t> ‘22.0</a:t>
            </a:r>
            <a:r>
              <a:rPr lang="en-IN" sz="1600" i="1" dirty="0"/>
              <a:t>'</a:t>
            </a:r>
          </a:p>
          <a:p>
            <a:pPr marL="400050" lvl="1" indent="0">
              <a:buNone/>
            </a:pPr>
            <a:endParaRPr lang="en-US" sz="16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Python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  <a:p>
            <a:r>
              <a:rPr lang="en-IN" dirty="0"/>
              <a:t>Assignment operators</a:t>
            </a:r>
          </a:p>
          <a:p>
            <a:r>
              <a:rPr lang="en-IN" dirty="0"/>
              <a:t>Comparison operators</a:t>
            </a:r>
          </a:p>
          <a:p>
            <a:r>
              <a:rPr lang="en-IN" dirty="0"/>
              <a:t>Logical operators</a:t>
            </a:r>
          </a:p>
          <a:p>
            <a:r>
              <a:rPr lang="en-IN" dirty="0"/>
              <a:t>Identity operators</a:t>
            </a:r>
          </a:p>
          <a:p>
            <a:r>
              <a:rPr lang="en-IN" dirty="0"/>
              <a:t>Membership operators</a:t>
            </a:r>
          </a:p>
          <a:p>
            <a:r>
              <a:rPr lang="en-IN" dirty="0"/>
              <a:t>Bitwise operators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/>
              <a:t>Arithmetic operators: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Operator	Name		Example</a:t>
            </a:r>
            <a:r>
              <a:rPr lang="en-IN" dirty="0"/>
              <a:t>	 </a:t>
            </a:r>
          </a:p>
          <a:p>
            <a:pPr marL="0" indent="0">
              <a:buNone/>
            </a:pPr>
            <a:r>
              <a:rPr lang="en-IN" dirty="0"/>
              <a:t>+		Addition	</a:t>
            </a:r>
            <a:r>
              <a:rPr lang="en-IN" dirty="0" smtClean="0"/>
              <a:t>	x </a:t>
            </a:r>
            <a:r>
              <a:rPr lang="en-IN" dirty="0"/>
              <a:t>+ y	</a:t>
            </a:r>
          </a:p>
          <a:p>
            <a:pPr marL="0" indent="0">
              <a:buNone/>
            </a:pPr>
            <a:r>
              <a:rPr lang="en-IN" dirty="0"/>
              <a:t>-		Subtraction	</a:t>
            </a:r>
            <a:r>
              <a:rPr lang="en-IN" dirty="0" smtClean="0"/>
              <a:t>	x </a:t>
            </a:r>
            <a:r>
              <a:rPr lang="en-IN" dirty="0"/>
              <a:t>- y	</a:t>
            </a:r>
          </a:p>
          <a:p>
            <a:pPr marL="0" indent="0">
              <a:buNone/>
            </a:pPr>
            <a:r>
              <a:rPr lang="en-IN" dirty="0"/>
              <a:t>*		Multiplication	</a:t>
            </a:r>
            <a:r>
              <a:rPr lang="en-IN" dirty="0" smtClean="0"/>
              <a:t>	x </a:t>
            </a:r>
            <a:r>
              <a:rPr lang="en-IN" dirty="0"/>
              <a:t>* y	</a:t>
            </a:r>
          </a:p>
          <a:p>
            <a:pPr marL="0" indent="0">
              <a:buNone/>
            </a:pPr>
            <a:r>
              <a:rPr lang="en-IN" dirty="0"/>
              <a:t>/		Division	</a:t>
            </a:r>
            <a:r>
              <a:rPr lang="en-IN" dirty="0" smtClean="0"/>
              <a:t>		x </a:t>
            </a:r>
            <a:r>
              <a:rPr lang="en-IN" dirty="0"/>
              <a:t>/ y	</a:t>
            </a:r>
          </a:p>
          <a:p>
            <a:pPr marL="0" indent="0">
              <a:buNone/>
            </a:pPr>
            <a:r>
              <a:rPr lang="en-IN" dirty="0"/>
              <a:t>%		Modulus		x % y	</a:t>
            </a:r>
          </a:p>
          <a:p>
            <a:pPr marL="0" indent="0">
              <a:buNone/>
            </a:pPr>
            <a:r>
              <a:rPr lang="en-IN" dirty="0"/>
              <a:t>**		Exponentiation	</a:t>
            </a:r>
            <a:r>
              <a:rPr lang="en-IN" dirty="0" smtClean="0"/>
              <a:t>	x </a:t>
            </a:r>
            <a:r>
              <a:rPr lang="en-IN" dirty="0"/>
              <a:t>** y	 </a:t>
            </a:r>
          </a:p>
          <a:p>
            <a:pPr marL="0" indent="0">
              <a:buNone/>
            </a:pPr>
            <a:r>
              <a:rPr lang="en-IN" dirty="0"/>
              <a:t>//		Floor division	</a:t>
            </a:r>
            <a:r>
              <a:rPr lang="en-IN" dirty="0" smtClean="0"/>
              <a:t>	x </a:t>
            </a:r>
            <a:r>
              <a:rPr lang="en-IN" dirty="0"/>
              <a:t>// </a:t>
            </a:r>
            <a:r>
              <a:rPr lang="en-IN" dirty="0" smtClean="0"/>
              <a:t>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(i</a:t>
            </a:r>
            <a:r>
              <a:rPr lang="en-IN" dirty="0" smtClean="0"/>
              <a:t> </a:t>
            </a:r>
            <a:r>
              <a:rPr lang="en-IN" dirty="0"/>
              <a:t>e: </a:t>
            </a:r>
            <a:r>
              <a:rPr lang="en-IN" sz="1800" i="1" dirty="0" smtClean="0"/>
              <a:t>integer</a:t>
            </a:r>
            <a:r>
              <a:rPr lang="en-IN" sz="1800" i="1" dirty="0"/>
              <a:t> </a:t>
            </a:r>
            <a:r>
              <a:rPr lang="en-IN" sz="1800" i="1" dirty="0" smtClean="0"/>
              <a:t>division)</a:t>
            </a:r>
            <a:endParaRPr lang="en-IN" sz="18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3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Assignment operators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6768752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Operator  </a:t>
            </a:r>
            <a:r>
              <a:rPr lang="en-IN" b="1" dirty="0" smtClean="0"/>
              <a:t>	Example</a:t>
            </a:r>
            <a:r>
              <a:rPr lang="en-IN" b="1" dirty="0"/>
              <a:t>	</a:t>
            </a:r>
            <a:r>
              <a:rPr lang="en-IN" b="1" dirty="0" smtClean="0"/>
              <a:t>	Same </a:t>
            </a:r>
            <a:r>
              <a:rPr lang="en-IN" b="1" dirty="0"/>
              <a:t>As	 </a:t>
            </a: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=	  </a:t>
            </a:r>
            <a:r>
              <a:rPr lang="en-IN" b="1" dirty="0" smtClean="0"/>
              <a:t>	x </a:t>
            </a:r>
            <a:r>
              <a:rPr lang="en-IN" b="1" dirty="0"/>
              <a:t>= 5	</a:t>
            </a:r>
            <a:r>
              <a:rPr lang="en-IN" b="1" dirty="0" smtClean="0"/>
              <a:t>	x </a:t>
            </a:r>
            <a:r>
              <a:rPr lang="en-IN" b="1" dirty="0"/>
              <a:t>= 5	</a:t>
            </a:r>
          </a:p>
          <a:p>
            <a:pPr marL="0" indent="0">
              <a:buNone/>
            </a:pPr>
            <a:r>
              <a:rPr lang="en-IN" b="1" dirty="0"/>
              <a:t>+=	  </a:t>
            </a:r>
            <a:r>
              <a:rPr lang="en-IN" b="1" dirty="0" smtClean="0"/>
              <a:t>	+= </a:t>
            </a:r>
            <a:r>
              <a:rPr lang="en-IN" b="1" dirty="0"/>
              <a:t>3	</a:t>
            </a:r>
            <a:r>
              <a:rPr lang="en-IN" b="1" dirty="0" smtClean="0"/>
              <a:t>	x </a:t>
            </a:r>
            <a:r>
              <a:rPr lang="en-IN" b="1" dirty="0"/>
              <a:t>= x + 3	</a:t>
            </a:r>
          </a:p>
          <a:p>
            <a:pPr marL="0" indent="0">
              <a:buNone/>
            </a:pPr>
            <a:r>
              <a:rPr lang="en-IN" b="1" dirty="0"/>
              <a:t>-=	  </a:t>
            </a:r>
            <a:r>
              <a:rPr lang="en-IN" b="1" dirty="0" smtClean="0"/>
              <a:t>	x </a:t>
            </a:r>
            <a:r>
              <a:rPr lang="en-IN" b="1" dirty="0"/>
              <a:t>-= 3	</a:t>
            </a:r>
            <a:r>
              <a:rPr lang="en-IN" b="1" dirty="0" smtClean="0"/>
              <a:t>	x </a:t>
            </a:r>
            <a:r>
              <a:rPr lang="en-IN" b="1" dirty="0"/>
              <a:t>= x - 3	</a:t>
            </a:r>
          </a:p>
          <a:p>
            <a:pPr marL="0" indent="0">
              <a:buNone/>
            </a:pPr>
            <a:r>
              <a:rPr lang="en-IN" b="1" dirty="0"/>
              <a:t>*=	  </a:t>
            </a:r>
            <a:r>
              <a:rPr lang="en-IN" b="1" dirty="0" smtClean="0"/>
              <a:t>	x </a:t>
            </a:r>
            <a:r>
              <a:rPr lang="en-IN" b="1" dirty="0"/>
              <a:t>*= 3	</a:t>
            </a:r>
            <a:r>
              <a:rPr lang="en-IN" b="1" dirty="0" smtClean="0"/>
              <a:t>	x </a:t>
            </a:r>
            <a:r>
              <a:rPr lang="en-IN" b="1" dirty="0"/>
              <a:t>= x * 3	</a:t>
            </a:r>
          </a:p>
          <a:p>
            <a:pPr marL="0" indent="0">
              <a:buNone/>
            </a:pPr>
            <a:r>
              <a:rPr lang="en-IN" b="1" dirty="0"/>
              <a:t>/=	  </a:t>
            </a:r>
            <a:r>
              <a:rPr lang="en-IN" b="1" dirty="0" smtClean="0"/>
              <a:t>	x </a:t>
            </a:r>
            <a:r>
              <a:rPr lang="en-IN" b="1" dirty="0"/>
              <a:t>/= 3	</a:t>
            </a:r>
            <a:r>
              <a:rPr lang="en-IN" b="1" dirty="0" smtClean="0"/>
              <a:t>	x </a:t>
            </a:r>
            <a:r>
              <a:rPr lang="en-IN" b="1" dirty="0"/>
              <a:t>= x / 3	</a:t>
            </a:r>
          </a:p>
          <a:p>
            <a:pPr marL="0" indent="0">
              <a:buNone/>
            </a:pPr>
            <a:r>
              <a:rPr lang="en-IN" b="1" dirty="0"/>
              <a:t>%=	  </a:t>
            </a:r>
            <a:r>
              <a:rPr lang="en-IN" b="1" dirty="0" smtClean="0"/>
              <a:t>	x </a:t>
            </a:r>
            <a:r>
              <a:rPr lang="en-IN" b="1" dirty="0"/>
              <a:t>%= 3	</a:t>
            </a:r>
            <a:r>
              <a:rPr lang="en-IN" b="1" dirty="0" smtClean="0"/>
              <a:t>	x </a:t>
            </a:r>
            <a:r>
              <a:rPr lang="en-IN" b="1" dirty="0"/>
              <a:t>= x % 3	</a:t>
            </a:r>
          </a:p>
          <a:p>
            <a:pPr marL="0" indent="0">
              <a:buNone/>
            </a:pPr>
            <a:r>
              <a:rPr lang="en-IN" b="1" dirty="0"/>
              <a:t>//=	  </a:t>
            </a:r>
            <a:r>
              <a:rPr lang="en-IN" b="1" dirty="0" smtClean="0"/>
              <a:t>	x </a:t>
            </a:r>
            <a:r>
              <a:rPr lang="en-IN" b="1" dirty="0"/>
              <a:t>//= 3	</a:t>
            </a:r>
            <a:r>
              <a:rPr lang="en-IN" b="1" dirty="0" smtClean="0"/>
              <a:t>	x </a:t>
            </a:r>
            <a:r>
              <a:rPr lang="en-IN" b="1" dirty="0"/>
              <a:t>= x // 3	</a:t>
            </a:r>
          </a:p>
          <a:p>
            <a:pPr marL="0" indent="0">
              <a:buNone/>
            </a:pPr>
            <a:r>
              <a:rPr lang="en-IN" b="1" dirty="0"/>
              <a:t>**=	  </a:t>
            </a:r>
            <a:r>
              <a:rPr lang="en-IN" b="1" dirty="0" smtClean="0"/>
              <a:t>	x </a:t>
            </a:r>
            <a:r>
              <a:rPr lang="en-IN" b="1" dirty="0"/>
              <a:t>**= 3	</a:t>
            </a:r>
            <a:r>
              <a:rPr lang="en-IN" b="1" dirty="0" smtClean="0"/>
              <a:t>	x </a:t>
            </a:r>
            <a:r>
              <a:rPr lang="en-IN" b="1" dirty="0"/>
              <a:t>= x ** 3	</a:t>
            </a:r>
          </a:p>
          <a:p>
            <a:pPr marL="0" indent="0">
              <a:buNone/>
            </a:pPr>
            <a:r>
              <a:rPr lang="en-IN" b="1" dirty="0"/>
              <a:t>&amp;=	  </a:t>
            </a:r>
            <a:r>
              <a:rPr lang="en-IN" b="1" dirty="0" smtClean="0"/>
              <a:t>	x </a:t>
            </a:r>
            <a:r>
              <a:rPr lang="en-IN" b="1" dirty="0"/>
              <a:t>&amp;= 3	</a:t>
            </a:r>
            <a:r>
              <a:rPr lang="en-IN" b="1" dirty="0" smtClean="0"/>
              <a:t>	x </a:t>
            </a:r>
            <a:r>
              <a:rPr lang="en-IN" b="1" dirty="0"/>
              <a:t>= x &amp; 3	</a:t>
            </a:r>
          </a:p>
          <a:p>
            <a:pPr marL="0" indent="0">
              <a:buNone/>
            </a:pPr>
            <a:r>
              <a:rPr lang="en-IN" b="1" dirty="0"/>
              <a:t>|=	  </a:t>
            </a:r>
            <a:r>
              <a:rPr lang="en-IN" b="1" dirty="0" smtClean="0"/>
              <a:t>	x </a:t>
            </a:r>
            <a:r>
              <a:rPr lang="en-IN" b="1" dirty="0"/>
              <a:t>|= 3	</a:t>
            </a:r>
            <a:r>
              <a:rPr lang="en-IN" b="1" dirty="0" smtClean="0"/>
              <a:t>	x </a:t>
            </a:r>
            <a:r>
              <a:rPr lang="en-IN" b="1" dirty="0"/>
              <a:t>= x | 3	</a:t>
            </a:r>
          </a:p>
          <a:p>
            <a:pPr marL="0" indent="0">
              <a:buNone/>
            </a:pPr>
            <a:r>
              <a:rPr lang="en-IN" b="1" dirty="0"/>
              <a:t>^=	  </a:t>
            </a:r>
            <a:r>
              <a:rPr lang="en-IN" b="1" dirty="0" smtClean="0"/>
              <a:t>	x </a:t>
            </a:r>
            <a:r>
              <a:rPr lang="en-IN" b="1" dirty="0"/>
              <a:t>^= 3	</a:t>
            </a:r>
            <a:r>
              <a:rPr lang="en-IN" b="1" dirty="0" smtClean="0"/>
              <a:t>	x </a:t>
            </a:r>
            <a:r>
              <a:rPr lang="en-IN" b="1" dirty="0"/>
              <a:t>= x ^ 3	</a:t>
            </a:r>
          </a:p>
          <a:p>
            <a:pPr marL="0" indent="0">
              <a:buNone/>
            </a:pPr>
            <a:r>
              <a:rPr lang="en-IN" b="1" dirty="0"/>
              <a:t>&gt;&gt;=	  </a:t>
            </a:r>
            <a:r>
              <a:rPr lang="en-IN" b="1" dirty="0" smtClean="0"/>
              <a:t>	x </a:t>
            </a:r>
            <a:r>
              <a:rPr lang="en-IN" b="1" dirty="0"/>
              <a:t>&gt;&gt;= 3	</a:t>
            </a:r>
            <a:r>
              <a:rPr lang="en-IN" b="1" dirty="0" smtClean="0"/>
              <a:t>	x </a:t>
            </a:r>
            <a:r>
              <a:rPr lang="en-IN" b="1" dirty="0"/>
              <a:t>= x &gt;&gt; 3	</a:t>
            </a:r>
          </a:p>
          <a:p>
            <a:pPr marL="0" indent="0">
              <a:buNone/>
            </a:pPr>
            <a:r>
              <a:rPr lang="en-IN" b="1" dirty="0"/>
              <a:t>&lt;&lt;=	  </a:t>
            </a:r>
            <a:r>
              <a:rPr lang="en-IN" b="1" dirty="0" smtClean="0"/>
              <a:t>	x </a:t>
            </a:r>
            <a:r>
              <a:rPr lang="en-IN" b="1" dirty="0"/>
              <a:t>&lt;&lt;= 3	</a:t>
            </a:r>
            <a:r>
              <a:rPr lang="en-IN" b="1" dirty="0" smtClean="0"/>
              <a:t>	x </a:t>
            </a:r>
            <a:r>
              <a:rPr lang="en-IN" b="1" dirty="0"/>
              <a:t>= x &lt;&lt; 3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Comparison operators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Operator	Name			</a:t>
            </a:r>
            <a:r>
              <a:rPr lang="en-IN" b="1" dirty="0" smtClean="0"/>
              <a:t>	Example</a:t>
            </a:r>
            <a:r>
              <a:rPr lang="en-IN" b="1" dirty="0"/>
              <a:t>	 </a:t>
            </a:r>
          </a:p>
          <a:p>
            <a:pPr marL="0" indent="0">
              <a:buNone/>
            </a:pPr>
            <a:r>
              <a:rPr lang="en-IN" sz="2800" dirty="0"/>
              <a:t>==	   </a:t>
            </a:r>
            <a:r>
              <a:rPr lang="en-IN" sz="2800" dirty="0" smtClean="0"/>
              <a:t>	Equal</a:t>
            </a:r>
            <a:r>
              <a:rPr lang="en-IN" sz="2800" dirty="0"/>
              <a:t>			</a:t>
            </a:r>
            <a:r>
              <a:rPr lang="en-IN" sz="2800" dirty="0" smtClean="0"/>
              <a:t>		x </a:t>
            </a:r>
            <a:r>
              <a:rPr lang="en-IN" sz="2800" dirty="0"/>
              <a:t>== y	</a:t>
            </a:r>
          </a:p>
          <a:p>
            <a:pPr marL="0" indent="0">
              <a:buNone/>
            </a:pPr>
            <a:r>
              <a:rPr lang="en-IN" sz="2800" dirty="0"/>
              <a:t>!=	   </a:t>
            </a:r>
            <a:r>
              <a:rPr lang="en-IN" sz="2800" dirty="0" smtClean="0"/>
              <a:t>	Not </a:t>
            </a:r>
            <a:r>
              <a:rPr lang="en-IN" sz="2800" dirty="0"/>
              <a:t>equal			</a:t>
            </a:r>
            <a:r>
              <a:rPr lang="en-IN" sz="2800" dirty="0" smtClean="0"/>
              <a:t>	x </a:t>
            </a:r>
            <a:r>
              <a:rPr lang="en-IN" sz="2800" dirty="0"/>
              <a:t>!= y	</a:t>
            </a:r>
          </a:p>
          <a:p>
            <a:pPr marL="0" indent="0">
              <a:buNone/>
            </a:pPr>
            <a:r>
              <a:rPr lang="en-IN" sz="2800" dirty="0"/>
              <a:t>&gt;	   </a:t>
            </a:r>
            <a:r>
              <a:rPr lang="en-IN" sz="2800" dirty="0" smtClean="0"/>
              <a:t>	Greater </a:t>
            </a:r>
            <a:r>
              <a:rPr lang="en-IN" sz="2800" dirty="0"/>
              <a:t>than			x &gt; y	</a:t>
            </a:r>
          </a:p>
          <a:p>
            <a:pPr marL="0" indent="0">
              <a:buNone/>
            </a:pPr>
            <a:r>
              <a:rPr lang="en-IN" sz="2800" dirty="0"/>
              <a:t>&lt;	  </a:t>
            </a:r>
            <a:r>
              <a:rPr lang="en-IN" sz="2800" dirty="0" smtClean="0"/>
              <a:t>	Less </a:t>
            </a:r>
            <a:r>
              <a:rPr lang="en-IN" sz="2800" dirty="0"/>
              <a:t>than			</a:t>
            </a:r>
            <a:r>
              <a:rPr lang="en-IN" sz="2800" dirty="0" smtClean="0"/>
              <a:t>	x </a:t>
            </a:r>
            <a:r>
              <a:rPr lang="en-IN" sz="2800" dirty="0"/>
              <a:t>&lt; y	</a:t>
            </a:r>
          </a:p>
          <a:p>
            <a:pPr marL="0" indent="0">
              <a:buNone/>
            </a:pPr>
            <a:r>
              <a:rPr lang="en-IN" sz="2800" dirty="0"/>
              <a:t>&gt;=	  </a:t>
            </a:r>
            <a:r>
              <a:rPr lang="en-IN" sz="2800" dirty="0" smtClean="0"/>
              <a:t>	Greater </a:t>
            </a:r>
            <a:r>
              <a:rPr lang="en-IN" sz="2800" dirty="0"/>
              <a:t>than or equal to	</a:t>
            </a:r>
            <a:r>
              <a:rPr lang="en-IN" sz="2800" dirty="0" smtClean="0"/>
              <a:t>	x </a:t>
            </a:r>
            <a:r>
              <a:rPr lang="en-IN" sz="2800" dirty="0"/>
              <a:t>&gt;= y	</a:t>
            </a:r>
          </a:p>
          <a:p>
            <a:pPr marL="0" indent="0">
              <a:buNone/>
            </a:pPr>
            <a:r>
              <a:rPr lang="en-IN" sz="2800" dirty="0"/>
              <a:t>&lt;=	   </a:t>
            </a:r>
            <a:r>
              <a:rPr lang="en-IN" sz="2800" dirty="0" smtClean="0"/>
              <a:t>	Less </a:t>
            </a:r>
            <a:r>
              <a:rPr lang="en-IN" sz="2800" dirty="0"/>
              <a:t>than or equal to	</a:t>
            </a:r>
            <a:r>
              <a:rPr lang="en-IN" sz="2800" dirty="0" smtClean="0"/>
              <a:t>	x&lt;= </a:t>
            </a:r>
            <a:r>
              <a:rPr lang="en-IN" sz="2800" dirty="0"/>
              <a:t>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346050"/>
          </a:xfrm>
        </p:spPr>
        <p:txBody>
          <a:bodyPr>
            <a:noAutofit/>
          </a:bodyPr>
          <a:lstStyle/>
          <a:p>
            <a:pPr algn="l"/>
            <a:r>
              <a:rPr lang="en-IN" sz="3200" dirty="0"/>
              <a:t>Logical </a:t>
            </a:r>
            <a:r>
              <a:rPr lang="en-IN" sz="3200" dirty="0" smtClean="0"/>
              <a:t>operators</a:t>
            </a:r>
            <a:r>
              <a:rPr lang="en-IN" sz="32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43528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Operator	</a:t>
            </a:r>
            <a:r>
              <a:rPr lang="en-IN" sz="2400" b="1" dirty="0" smtClean="0"/>
              <a:t>      Description</a:t>
            </a:r>
            <a:r>
              <a:rPr lang="en-IN" sz="2400" b="1" dirty="0"/>
              <a:t>	</a:t>
            </a:r>
            <a:r>
              <a:rPr lang="en-IN" sz="2400" b="1" dirty="0" smtClean="0"/>
              <a:t>                     Example </a:t>
            </a:r>
            <a:r>
              <a:rPr lang="en-IN" sz="2400" b="1" dirty="0"/>
              <a:t>	</a:t>
            </a:r>
            <a:r>
              <a:rPr lang="en-IN" b="1" dirty="0"/>
              <a:t>	</a:t>
            </a:r>
            <a:r>
              <a:rPr lang="en-IN" b="1" dirty="0" smtClean="0"/>
              <a:t> </a:t>
            </a:r>
          </a:p>
          <a:p>
            <a:pPr marL="0" indent="0">
              <a:buNone/>
            </a:pPr>
            <a:r>
              <a:rPr lang="en-IN" sz="1800" b="1" dirty="0" smtClean="0"/>
              <a:t>and 	   Returns True if both statements are true	    x &lt; 5 and  x &lt; 10	</a:t>
            </a:r>
          </a:p>
          <a:p>
            <a:pPr marL="0" indent="0">
              <a:buNone/>
            </a:pPr>
            <a:r>
              <a:rPr lang="en-IN" sz="1800" b="1" dirty="0" smtClean="0"/>
              <a:t>or</a:t>
            </a:r>
            <a:r>
              <a:rPr lang="en-IN" sz="1800" b="1" dirty="0"/>
              <a:t>	   Returns True if one of the statements is true    </a:t>
            </a:r>
            <a:r>
              <a:rPr lang="en-IN" sz="1800" b="1" dirty="0" smtClean="0"/>
              <a:t>    x </a:t>
            </a:r>
            <a:r>
              <a:rPr lang="en-IN" sz="1800" b="1" dirty="0"/>
              <a:t>&lt; 5 or x &lt; 4	</a:t>
            </a:r>
          </a:p>
          <a:p>
            <a:pPr marL="0" indent="0">
              <a:buNone/>
            </a:pPr>
            <a:r>
              <a:rPr lang="en-IN" sz="1800" b="1" dirty="0" smtClean="0"/>
              <a:t>Not</a:t>
            </a:r>
            <a:r>
              <a:rPr lang="en-IN" sz="1800" b="1" dirty="0"/>
              <a:t>	</a:t>
            </a:r>
            <a:r>
              <a:rPr lang="en-IN" sz="1800" b="1" dirty="0" smtClean="0"/>
              <a:t>   </a:t>
            </a:r>
            <a:r>
              <a:rPr lang="en-IN" sz="1800" b="1" dirty="0"/>
              <a:t>Returns False if the result is true		    not(x &lt; 5 and x &lt; 10</a:t>
            </a:r>
            <a:r>
              <a:rPr lang="en-IN" sz="1800" b="1" dirty="0" smtClean="0"/>
              <a:t>)  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IN" sz="2800" b="1" dirty="0"/>
              <a:t>Identity operators:</a:t>
            </a:r>
          </a:p>
          <a:p>
            <a:pPr marL="0" indent="0">
              <a:buNone/>
            </a:pPr>
            <a:r>
              <a:rPr lang="en-IN" sz="1800" b="1" dirty="0"/>
              <a:t>It used to compare the objects are equal based on contents and memory location</a:t>
            </a:r>
            <a:r>
              <a:rPr lang="en-IN" sz="1800" b="1" dirty="0" smtClean="0"/>
              <a:t>.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2000" b="1" dirty="0"/>
              <a:t>Operator	</a:t>
            </a:r>
            <a:r>
              <a:rPr lang="en-IN" sz="2000" b="1" dirty="0" smtClean="0"/>
              <a:t>	Description</a:t>
            </a:r>
            <a:r>
              <a:rPr lang="en-IN" sz="2000" b="1" dirty="0"/>
              <a:t>	                                    Example</a:t>
            </a:r>
            <a:r>
              <a:rPr lang="en-IN" sz="1800" b="1" dirty="0"/>
              <a:t>	</a:t>
            </a:r>
          </a:p>
          <a:p>
            <a:pPr marL="0" indent="0">
              <a:buNone/>
            </a:pPr>
            <a:r>
              <a:rPr lang="en-IN" sz="1800" b="1" dirty="0"/>
              <a:t>is 	    Returns true if both variables are the same object	    </a:t>
            </a:r>
            <a:r>
              <a:rPr lang="en-IN" sz="1800" b="1" dirty="0" smtClean="0"/>
              <a:t>        x </a:t>
            </a:r>
            <a:r>
              <a:rPr lang="en-IN" sz="1800" b="1" dirty="0"/>
              <a:t>is y	</a:t>
            </a:r>
          </a:p>
          <a:p>
            <a:pPr marL="0" indent="0">
              <a:buNone/>
            </a:pPr>
            <a:r>
              <a:rPr lang="en-IN" sz="1800" b="1" dirty="0"/>
              <a:t>is not	    Returns true if both variables are not the same object </a:t>
            </a:r>
            <a:r>
              <a:rPr lang="en-IN" sz="1800" b="1" dirty="0" smtClean="0"/>
              <a:t>               </a:t>
            </a:r>
            <a:r>
              <a:rPr lang="en-IN" sz="1800" b="1" dirty="0"/>
              <a:t>x is not 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346050"/>
          </a:xfrm>
        </p:spPr>
        <p:txBody>
          <a:bodyPr>
            <a:noAutofit/>
          </a:bodyPr>
          <a:lstStyle/>
          <a:p>
            <a:pPr algn="l"/>
            <a:r>
              <a:rPr lang="en-IN" sz="2800" dirty="0"/>
              <a:t>Membership </a:t>
            </a:r>
            <a:r>
              <a:rPr lang="en-IN" sz="2800" dirty="0" smtClean="0"/>
              <a:t>operators: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036496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It used to test if a sequence is presented in an </a:t>
            </a:r>
            <a:r>
              <a:rPr lang="en-IN" sz="1800" b="1" dirty="0" smtClean="0"/>
              <a:t>object.</a:t>
            </a:r>
          </a:p>
          <a:p>
            <a:pPr marL="0" indent="0">
              <a:buNone/>
            </a:pPr>
            <a:r>
              <a:rPr lang="en-IN" sz="1800" b="1" dirty="0" smtClean="0"/>
              <a:t>Operator	      		Description	                                    Example 	</a:t>
            </a:r>
            <a:r>
              <a:rPr lang="en-IN" b="1" dirty="0" smtClean="0"/>
              <a:t>	 </a:t>
            </a:r>
          </a:p>
          <a:p>
            <a:pPr marL="0" indent="0">
              <a:buNone/>
            </a:pPr>
            <a:r>
              <a:rPr lang="en-IN" sz="1600" dirty="0" smtClean="0"/>
              <a:t>in </a:t>
            </a:r>
            <a:r>
              <a:rPr lang="en-IN" sz="1600" dirty="0"/>
              <a:t>	</a:t>
            </a:r>
            <a:r>
              <a:rPr lang="en-IN" sz="1600" dirty="0" smtClean="0"/>
              <a:t>Returns </a:t>
            </a:r>
            <a:r>
              <a:rPr lang="en-IN" sz="1600" dirty="0"/>
              <a:t>True if a sequence with the specified value is present in the object	</a:t>
            </a:r>
            <a:r>
              <a:rPr lang="en-IN" sz="1600" dirty="0" smtClean="0"/>
              <a:t>        x </a:t>
            </a:r>
            <a:r>
              <a:rPr lang="en-IN" sz="1600" dirty="0"/>
              <a:t>in y	</a:t>
            </a:r>
          </a:p>
          <a:p>
            <a:pPr marL="0" indent="0">
              <a:buNone/>
            </a:pPr>
            <a:r>
              <a:rPr lang="en-IN" sz="1600" dirty="0"/>
              <a:t>not in	</a:t>
            </a:r>
            <a:r>
              <a:rPr lang="en-IN" sz="1600" dirty="0" smtClean="0"/>
              <a:t>Returns </a:t>
            </a:r>
            <a:r>
              <a:rPr lang="en-IN" sz="1600" dirty="0"/>
              <a:t>True if a sequence with the specified value is not present in the object    x not in </a:t>
            </a:r>
            <a:r>
              <a:rPr lang="en-IN" sz="1600" b="1" dirty="0"/>
              <a:t>y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IN" sz="2800" dirty="0" smtClean="0"/>
              <a:t>Bitwise operators</a:t>
            </a:r>
            <a:r>
              <a:rPr lang="en-IN" sz="2800" dirty="0"/>
              <a:t>:</a:t>
            </a:r>
          </a:p>
          <a:p>
            <a:pPr marL="0" indent="0">
              <a:buNone/>
            </a:pPr>
            <a:r>
              <a:rPr lang="en-IN" sz="1800" b="1" dirty="0"/>
              <a:t>Logical operators are used to combine conditional statements</a:t>
            </a:r>
            <a:r>
              <a:rPr lang="en-IN" sz="1800" b="1" dirty="0" smtClean="0"/>
              <a:t>.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2000" b="1" dirty="0"/>
              <a:t>Operator	</a:t>
            </a:r>
            <a:r>
              <a:rPr lang="en-IN" sz="2000" b="1" dirty="0" smtClean="0"/>
              <a:t>Description</a:t>
            </a:r>
            <a:r>
              <a:rPr lang="en-IN" sz="2000" b="1" dirty="0"/>
              <a:t>	                                    Example</a:t>
            </a:r>
            <a:r>
              <a:rPr lang="en-IN" sz="1800" b="1" dirty="0"/>
              <a:t>	</a:t>
            </a:r>
          </a:p>
          <a:p>
            <a:pPr marL="0" indent="0">
              <a:buNone/>
            </a:pPr>
            <a:r>
              <a:rPr lang="en-IN" sz="1800" b="1" dirty="0"/>
              <a:t>&amp; 	  </a:t>
            </a:r>
            <a:r>
              <a:rPr lang="en-IN" sz="1800" b="1" dirty="0" smtClean="0"/>
              <a:t>	AND</a:t>
            </a:r>
            <a:r>
              <a:rPr lang="en-IN" sz="1800" b="1" dirty="0"/>
              <a:t>			Sets each bit to 1 if both bits are 1</a:t>
            </a:r>
          </a:p>
          <a:p>
            <a:pPr marL="0" indent="0">
              <a:buNone/>
            </a:pPr>
            <a:r>
              <a:rPr lang="en-IN" sz="1800" b="1" dirty="0"/>
              <a:t>|	 </a:t>
            </a:r>
            <a:r>
              <a:rPr lang="en-IN" sz="1800" b="1" dirty="0" smtClean="0"/>
              <a:t>	 </a:t>
            </a:r>
            <a:r>
              <a:rPr lang="en-IN" sz="1800" b="1" dirty="0"/>
              <a:t>OR			Sets each bit to 1 if one of two bits is 1</a:t>
            </a:r>
          </a:p>
          <a:p>
            <a:pPr marL="0" indent="0">
              <a:buNone/>
            </a:pPr>
            <a:r>
              <a:rPr lang="en-IN" sz="1800" b="1" dirty="0" smtClean="0"/>
              <a:t>^</a:t>
            </a:r>
            <a:r>
              <a:rPr lang="en-IN" sz="1800" b="1" dirty="0"/>
              <a:t>	  </a:t>
            </a:r>
            <a:r>
              <a:rPr lang="en-IN" sz="1800" b="1" dirty="0" smtClean="0"/>
              <a:t>	XOR</a:t>
            </a:r>
            <a:r>
              <a:rPr lang="en-IN" sz="1800" b="1" dirty="0"/>
              <a:t>			Sets each bit to 1 if only one of two bits is 1</a:t>
            </a:r>
          </a:p>
          <a:p>
            <a:pPr marL="0" indent="0">
              <a:buNone/>
            </a:pPr>
            <a:r>
              <a:rPr lang="en-IN" sz="1800" b="1" dirty="0"/>
              <a:t>~ 	  </a:t>
            </a:r>
            <a:r>
              <a:rPr lang="en-IN" sz="1800" b="1" dirty="0" smtClean="0"/>
              <a:t>	NOT</a:t>
            </a:r>
            <a:r>
              <a:rPr lang="en-IN" sz="1800" b="1" dirty="0"/>
              <a:t>			Inverts all the </a:t>
            </a:r>
            <a:r>
              <a:rPr lang="en-IN" sz="1800" b="1" dirty="0" smtClean="0"/>
              <a:t>bits</a:t>
            </a:r>
            <a:endParaRPr lang="en-IN" sz="1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9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Arrays </a:t>
            </a:r>
            <a:r>
              <a:rPr lang="en-IN" sz="3200" dirty="0"/>
              <a:t>And </a:t>
            </a:r>
            <a:r>
              <a:rPr lang="en-IN" sz="3200" dirty="0" smtClean="0"/>
              <a:t>Collections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048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b="1" dirty="0"/>
              <a:t>Arrays:</a:t>
            </a:r>
          </a:p>
          <a:p>
            <a:pPr marL="0" indent="0">
              <a:buNone/>
            </a:pPr>
            <a:r>
              <a:rPr lang="en-IN" sz="2400" b="1" dirty="0"/>
              <a:t>Note: </a:t>
            </a:r>
            <a:r>
              <a:rPr lang="en-IN" sz="2400" dirty="0"/>
              <a:t>Python </a:t>
            </a:r>
            <a:r>
              <a:rPr lang="en-IN" sz="2400" b="1" dirty="0"/>
              <a:t>does not </a:t>
            </a:r>
            <a:r>
              <a:rPr lang="en-IN" sz="2400" dirty="0"/>
              <a:t>have built-in support for Arrays, but Python </a:t>
            </a:r>
            <a:r>
              <a:rPr lang="en-IN" sz="2400" b="1" dirty="0" smtClean="0"/>
              <a:t>list </a:t>
            </a:r>
          </a:p>
          <a:p>
            <a:pPr marL="0" indent="0">
              <a:buNone/>
            </a:pPr>
            <a:r>
              <a:rPr lang="en-IN" sz="2400" dirty="0" smtClean="0"/>
              <a:t>can </a:t>
            </a:r>
            <a:r>
              <a:rPr lang="en-IN" sz="2400" dirty="0"/>
              <a:t>be used instead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3000" b="1" dirty="0" smtClean="0"/>
              <a:t>Collections:</a:t>
            </a:r>
          </a:p>
          <a:p>
            <a:pPr marL="0" indent="0">
              <a:buNone/>
            </a:pPr>
            <a:r>
              <a:rPr lang="en-IN" b="1" dirty="0" smtClean="0"/>
              <a:t>There are four collection data types-</a:t>
            </a:r>
          </a:p>
          <a:p>
            <a:pPr marL="0" indent="0">
              <a:buNone/>
            </a:pPr>
            <a:r>
              <a:rPr lang="en-IN" sz="2600" dirty="0"/>
              <a:t>List</a:t>
            </a:r>
            <a:r>
              <a:rPr lang="en-IN" b="1" dirty="0" smtClean="0"/>
              <a:t> </a:t>
            </a:r>
            <a:r>
              <a:rPr lang="en-IN" sz="2600" dirty="0" smtClean="0"/>
              <a:t>-            ordered,changeable,allows </a:t>
            </a:r>
            <a:r>
              <a:rPr lang="en-IN" sz="2600" dirty="0"/>
              <a:t>duplicate</a:t>
            </a:r>
            <a:r>
              <a:rPr lang="en-IN" dirty="0"/>
              <a:t>. </a:t>
            </a:r>
            <a:endParaRPr lang="en-IN" dirty="0" smtClean="0"/>
          </a:p>
          <a:p>
            <a:pPr marL="0" indent="0">
              <a:buNone/>
            </a:pPr>
            <a:r>
              <a:rPr lang="en-IN" i="1" dirty="0" smtClean="0"/>
              <a:t>Syntax</a:t>
            </a:r>
            <a:r>
              <a:rPr lang="en-IN" dirty="0"/>
              <a:t>: </a:t>
            </a:r>
            <a:r>
              <a:rPr lang="en-IN" dirty="0" smtClean="0"/>
              <a:t>  </a:t>
            </a:r>
            <a:r>
              <a:rPr lang="en-IN" dirty="0"/>
              <a:t>square brackets </a:t>
            </a:r>
            <a:r>
              <a:rPr lang="en-IN" dirty="0" smtClean="0"/>
              <a:t>[]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dirty="0"/>
              <a:t>Tuple</a:t>
            </a:r>
            <a:r>
              <a:rPr lang="en-IN" dirty="0"/>
              <a:t> </a:t>
            </a:r>
            <a:r>
              <a:rPr lang="en-IN" dirty="0" smtClean="0"/>
              <a:t>-         </a:t>
            </a:r>
            <a:r>
              <a:rPr lang="en-IN" sz="2600" dirty="0"/>
              <a:t>ordered,unchangeable,allows duplicate</a:t>
            </a:r>
            <a:r>
              <a:rPr lang="en-IN" dirty="0"/>
              <a:t>. </a:t>
            </a:r>
            <a:endParaRPr lang="en-IN" dirty="0" smtClean="0"/>
          </a:p>
          <a:p>
            <a:pPr marL="0" indent="0">
              <a:buNone/>
            </a:pPr>
            <a:r>
              <a:rPr lang="en-IN" i="1" dirty="0"/>
              <a:t>Syntax</a:t>
            </a:r>
            <a:r>
              <a:rPr lang="en-IN" dirty="0"/>
              <a:t>: </a:t>
            </a:r>
            <a:r>
              <a:rPr lang="en-IN" dirty="0" smtClean="0"/>
              <a:t>  round </a:t>
            </a:r>
            <a:r>
              <a:rPr lang="en-IN" dirty="0"/>
              <a:t>brackets 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dirty="0"/>
              <a:t>Set</a:t>
            </a:r>
            <a:r>
              <a:rPr lang="en-IN" dirty="0"/>
              <a:t> </a:t>
            </a:r>
            <a:r>
              <a:rPr lang="en-IN" dirty="0" smtClean="0"/>
              <a:t>-              </a:t>
            </a:r>
            <a:r>
              <a:rPr lang="en-IN" sz="2600" dirty="0"/>
              <a:t>unordered,unindexed,no duplicate</a:t>
            </a:r>
            <a:r>
              <a:rPr lang="en-IN" dirty="0"/>
              <a:t> .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Syntax: </a:t>
            </a:r>
            <a:r>
              <a:rPr lang="en-IN" dirty="0" smtClean="0"/>
              <a:t>  curly </a:t>
            </a:r>
            <a:r>
              <a:rPr lang="en-IN" dirty="0"/>
              <a:t>brackets {}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dirty="0"/>
              <a:t>Dictionary</a:t>
            </a:r>
            <a:r>
              <a:rPr lang="en-IN" b="1" dirty="0"/>
              <a:t> </a:t>
            </a:r>
            <a:r>
              <a:rPr lang="en-IN" dirty="0" smtClean="0"/>
              <a:t>- </a:t>
            </a:r>
            <a:r>
              <a:rPr lang="en-IN" sz="2600" dirty="0"/>
              <a:t>unordered,changeable,indexed,no duplicate.</a:t>
            </a:r>
          </a:p>
          <a:p>
            <a:pPr marL="0" indent="0">
              <a:buNone/>
            </a:pPr>
            <a:r>
              <a:rPr lang="en-IN" dirty="0"/>
              <a:t>Syntax</a:t>
            </a:r>
            <a:r>
              <a:rPr lang="en-IN" dirty="0" smtClean="0"/>
              <a:t>:   </a:t>
            </a:r>
            <a:r>
              <a:rPr lang="en-IN" dirty="0"/>
              <a:t>curly brackets </a:t>
            </a:r>
            <a:r>
              <a:rPr lang="en-IN" dirty="0" smtClean="0"/>
              <a:t>{}  </a:t>
            </a:r>
            <a:r>
              <a:rPr lang="en-IN" dirty="0"/>
              <a:t>and they have keys and values.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What is Python?</a:t>
            </a:r>
          </a:p>
          <a:p>
            <a:pPr marL="0" indent="0">
              <a:buNone/>
            </a:pPr>
            <a:r>
              <a:rPr lang="en-IN" dirty="0" smtClean="0"/>
              <a:t>Python is programming language created in 1991 by Guido van </a:t>
            </a:r>
            <a:r>
              <a:rPr lang="en-IN" dirty="0" err="1" smtClean="0"/>
              <a:t>Rossum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It is used for:</a:t>
            </a:r>
          </a:p>
          <a:p>
            <a:r>
              <a:rPr lang="en-IN" dirty="0" smtClean="0"/>
              <a:t>web development (server-side),</a:t>
            </a:r>
          </a:p>
          <a:p>
            <a:r>
              <a:rPr lang="en-IN" dirty="0" smtClean="0"/>
              <a:t>software development,</a:t>
            </a:r>
          </a:p>
          <a:p>
            <a:r>
              <a:rPr lang="en-IN" dirty="0" smtClean="0"/>
              <a:t>Mathematical and scientific,</a:t>
            </a:r>
          </a:p>
          <a:p>
            <a:r>
              <a:rPr lang="en-IN" dirty="0" err="1" smtClean="0"/>
              <a:t>etc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What can Python do?</a:t>
            </a:r>
          </a:p>
          <a:p>
            <a:r>
              <a:rPr lang="en-IN" dirty="0" smtClean="0"/>
              <a:t>web applications</a:t>
            </a:r>
          </a:p>
          <a:p>
            <a:r>
              <a:rPr lang="en-IN" dirty="0" smtClean="0"/>
              <a:t>workflows</a:t>
            </a:r>
          </a:p>
          <a:p>
            <a:r>
              <a:rPr lang="en-IN" dirty="0" smtClean="0"/>
              <a:t>read and modify files</a:t>
            </a:r>
          </a:p>
          <a:p>
            <a:r>
              <a:rPr lang="en-IN" dirty="0" smtClean="0"/>
              <a:t>handle big data and perform complex mathematics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40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Loops And Decision-Making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b="1" dirty="0" smtClean="0"/>
              <a:t>For loop:</a:t>
            </a:r>
          </a:p>
          <a:p>
            <a:pPr marL="0" indent="0">
              <a:buNone/>
            </a:pPr>
            <a:r>
              <a:rPr lang="en-IN" sz="2100" i="1" dirty="0" smtClean="0"/>
              <a:t>Syntax:</a:t>
            </a:r>
            <a:endParaRPr lang="en-IN" sz="2100" i="1" dirty="0"/>
          </a:p>
          <a:p>
            <a:pPr marL="0" indent="0">
              <a:buNone/>
            </a:pPr>
            <a:r>
              <a:rPr lang="en-IN" sz="2400" b="1" dirty="0"/>
              <a:t>for</a:t>
            </a:r>
            <a:r>
              <a:rPr lang="en-IN" sz="2400" dirty="0"/>
              <a:t> iterating_var </a:t>
            </a:r>
            <a:r>
              <a:rPr lang="en-IN" sz="2400" b="1" dirty="0"/>
              <a:t>in</a:t>
            </a:r>
            <a:r>
              <a:rPr lang="en-IN" sz="2400" dirty="0"/>
              <a:t> sequence</a:t>
            </a:r>
            <a:r>
              <a:rPr lang="en-IN" sz="2400" b="1" dirty="0"/>
              <a:t>: 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dirty="0" smtClean="0"/>
              <a:t>      statements(s)</a:t>
            </a:r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US" sz="2400" b="1" dirty="0" smtClean="0"/>
              <a:t>While loop:</a:t>
            </a:r>
          </a:p>
          <a:p>
            <a:pPr marL="0" indent="0">
              <a:buNone/>
            </a:pPr>
            <a:r>
              <a:rPr lang="en-US" sz="2100" i="1" dirty="0"/>
              <a:t>Syntax:</a:t>
            </a:r>
          </a:p>
          <a:p>
            <a:pPr marL="0" indent="0">
              <a:buNone/>
            </a:pPr>
            <a:r>
              <a:rPr lang="en-IN" sz="2400" b="1" dirty="0"/>
              <a:t>while</a:t>
            </a:r>
            <a:r>
              <a:rPr lang="en-IN" sz="2400" dirty="0"/>
              <a:t> expression: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statement(s)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US" sz="2400" b="1" dirty="0"/>
              <a:t>If – </a:t>
            </a:r>
            <a:r>
              <a:rPr lang="en-IN" sz="2400" b="1" dirty="0" err="1"/>
              <a:t>elif</a:t>
            </a:r>
            <a:r>
              <a:rPr lang="en-IN" sz="2400" b="1" dirty="0"/>
              <a:t> – else </a:t>
            </a:r>
            <a:r>
              <a:rPr lang="en-US" sz="2400" b="1" dirty="0"/>
              <a:t> </a:t>
            </a:r>
            <a:r>
              <a:rPr lang="en-IN" sz="2400" b="1" dirty="0"/>
              <a:t>Statement:</a:t>
            </a:r>
          </a:p>
          <a:p>
            <a:pPr marL="0" indent="0">
              <a:buNone/>
            </a:pPr>
            <a:r>
              <a:rPr lang="en-IN" sz="2100" i="1" dirty="0" smtClean="0"/>
              <a:t>Syntax:</a:t>
            </a:r>
            <a:endParaRPr lang="en-IN" sz="2100" i="1" dirty="0"/>
          </a:p>
          <a:p>
            <a:pPr marL="0" indent="0">
              <a:buNone/>
            </a:pPr>
            <a:r>
              <a:rPr lang="en-IN" sz="2400" b="1" dirty="0"/>
              <a:t>if</a:t>
            </a:r>
            <a:r>
              <a:rPr lang="en-IN" sz="2400" dirty="0"/>
              <a:t> expression1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statement(s</a:t>
            </a:r>
            <a:r>
              <a:rPr lang="en-IN" sz="2400" dirty="0"/>
              <a:t>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dirty="0" err="1" smtClean="0"/>
              <a:t>elif</a:t>
            </a:r>
            <a:r>
              <a:rPr lang="en-IN" sz="2400" dirty="0" smtClean="0"/>
              <a:t> </a:t>
            </a:r>
            <a:r>
              <a:rPr lang="en-IN" sz="2400" dirty="0"/>
              <a:t>expression2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statement(s</a:t>
            </a:r>
            <a:r>
              <a:rPr lang="en-IN" sz="2400" dirty="0"/>
              <a:t>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dirty="0" err="1" smtClean="0"/>
              <a:t>elif</a:t>
            </a:r>
            <a:r>
              <a:rPr lang="en-IN" sz="2400" b="1" dirty="0" smtClean="0"/>
              <a:t> </a:t>
            </a:r>
            <a:r>
              <a:rPr lang="en-IN" sz="2400" dirty="0"/>
              <a:t>expression3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statement(s</a:t>
            </a:r>
            <a:r>
              <a:rPr lang="en-IN" sz="2400" dirty="0"/>
              <a:t>)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dirty="0" smtClean="0"/>
              <a:t>else</a:t>
            </a:r>
            <a:r>
              <a:rPr lang="en-IN" sz="2400" b="1" dirty="0"/>
              <a:t>: </a:t>
            </a:r>
            <a:endParaRPr lang="en-IN" sz="2400" b="1" dirty="0" smtClean="0"/>
          </a:p>
          <a:p>
            <a:pPr marL="0" indent="0">
              <a:buNone/>
            </a:pPr>
            <a:r>
              <a:rPr lang="en-IN" sz="2400" dirty="0" smtClean="0"/>
              <a:t>        statement(s</a:t>
            </a:r>
            <a:r>
              <a:rPr lang="en-IN" sz="2400" dirty="0"/>
              <a:t>)</a:t>
            </a:r>
            <a:endParaRPr lang="en-US" sz="2400" b="1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6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Comments And Print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Single line </a:t>
            </a:r>
            <a:r>
              <a:rPr lang="en-IN" sz="2400" b="1" dirty="0" smtClean="0"/>
              <a:t>comment:</a:t>
            </a:r>
          </a:p>
          <a:p>
            <a:pPr marL="0" indent="0">
              <a:buNone/>
            </a:pPr>
            <a:r>
              <a:rPr lang="en-IN" sz="2400" dirty="0"/>
              <a:t># </a:t>
            </a:r>
            <a:r>
              <a:rPr lang="en-IN" sz="2400" dirty="0" smtClean="0"/>
              <a:t>symbol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b="1" dirty="0"/>
              <a:t>Multi line comment (called </a:t>
            </a:r>
            <a:r>
              <a:rPr lang="en-IN" sz="2400" b="1" dirty="0" err="1" smtClean="0"/>
              <a:t>Docstrings</a:t>
            </a:r>
            <a:r>
              <a:rPr lang="en-IN" sz="2400" b="1" dirty="0" smtClean="0"/>
              <a:t>):</a:t>
            </a:r>
          </a:p>
          <a:p>
            <a:pPr marL="0" indent="0">
              <a:buNone/>
            </a:pPr>
            <a:r>
              <a:rPr lang="en-IN" sz="2400" dirty="0" smtClean="0"/>
              <a:t>""“ text…… </a:t>
            </a:r>
            <a:r>
              <a:rPr lang="en-IN" sz="2400" dirty="0"/>
              <a:t>"""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IN" sz="2400" b="1" dirty="0" smtClean="0"/>
              <a:t>Various print examples: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b="1" dirty="0"/>
              <a:t>'hello</a:t>
            </a:r>
            <a:r>
              <a:rPr lang="en-IN" sz="2400" b="1" dirty="0" smtClean="0"/>
              <a:t>'</a:t>
            </a:r>
            <a:r>
              <a:rPr lang="en-IN" sz="2400" dirty="0" smtClean="0"/>
              <a:t>)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print(</a:t>
            </a:r>
            <a:r>
              <a:rPr lang="en-IN" sz="2400" b="1" dirty="0"/>
              <a:t>"hello</a:t>
            </a:r>
            <a:r>
              <a:rPr lang="en-IN" sz="2400" b="1" dirty="0" smtClean="0"/>
              <a:t>"</a:t>
            </a:r>
            <a:r>
              <a:rPr lang="en-IN" sz="2400" dirty="0" smtClean="0"/>
              <a:t>)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print(</a:t>
            </a:r>
            <a:r>
              <a:rPr lang="en-IN" sz="2400" b="1" dirty="0"/>
              <a:t>"hello</a:t>
            </a:r>
            <a:r>
              <a:rPr lang="en-IN" sz="2400" b="1" dirty="0" smtClean="0"/>
              <a:t>"</a:t>
            </a:r>
            <a:r>
              <a:rPr lang="en-IN" sz="2400" dirty="0" smtClean="0"/>
              <a:t>);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b="1" dirty="0"/>
              <a:t>""" </a:t>
            </a:r>
            <a:r>
              <a:rPr lang="en-IN" sz="2400" b="1" dirty="0" err="1"/>
              <a:t>PyCharm</a:t>
            </a:r>
            <a:r>
              <a:rPr lang="en-IN" sz="2400" b="1" dirty="0"/>
              <a:t> Community Edition</a:t>
            </a:r>
            <a:br>
              <a:rPr lang="en-IN" sz="2400" b="1" dirty="0"/>
            </a:br>
            <a:r>
              <a:rPr lang="en-IN" sz="2400" b="1" dirty="0"/>
              <a:t>        is totally free and</a:t>
            </a:r>
            <a:br>
              <a:rPr lang="en-IN" sz="2400" b="1" dirty="0"/>
            </a:br>
            <a:r>
              <a:rPr lang="en-IN" sz="2400" b="1" dirty="0"/>
              <a:t>         </a:t>
            </a:r>
            <a:r>
              <a:rPr lang="en-IN" sz="2400" b="1" dirty="0" smtClean="0"/>
              <a:t>open-sources"""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0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Defining functions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85698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A </a:t>
            </a:r>
            <a:r>
              <a:rPr lang="en-IN" sz="2400" dirty="0"/>
              <a:t>function is defined using the "</a:t>
            </a:r>
            <a:r>
              <a:rPr lang="en-IN" sz="2400" b="1" dirty="0"/>
              <a:t>def</a:t>
            </a:r>
            <a:r>
              <a:rPr lang="en-IN" sz="2400" dirty="0"/>
              <a:t>" keyword.</a:t>
            </a:r>
            <a:br>
              <a:rPr lang="en-IN" sz="2400" dirty="0"/>
            </a:br>
            <a:r>
              <a:rPr lang="en-IN" sz="2400" dirty="0"/>
              <a:t>A function </a:t>
            </a:r>
            <a:r>
              <a:rPr lang="en-IN" sz="2400" dirty="0" smtClean="0"/>
              <a:t>can </a:t>
            </a:r>
            <a:r>
              <a:rPr lang="en-IN" sz="2400" dirty="0"/>
              <a:t>have parameter, default parameter, return </a:t>
            </a:r>
            <a:r>
              <a:rPr lang="en-IN" sz="2400" dirty="0" smtClean="0"/>
              <a:t>value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Syntax: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IN" sz="2400" b="1" dirty="0"/>
              <a:t>def </a:t>
            </a:r>
            <a:r>
              <a:rPr lang="en-IN" sz="2400" dirty="0" smtClean="0"/>
              <a:t>function_name: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    </a:t>
            </a:r>
            <a:r>
              <a:rPr lang="en-IN" sz="2400" dirty="0" smtClean="0"/>
              <a:t>statements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IN" sz="2400" dirty="0"/>
              <a:t>def function_name</a:t>
            </a:r>
            <a:r>
              <a:rPr lang="en-IN" sz="2400" dirty="0" smtClean="0"/>
              <a:t>( </a:t>
            </a:r>
            <a:r>
              <a:rPr lang="en-IN" sz="2400" dirty="0"/>
              <a:t>parameters ):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"</a:t>
            </a:r>
            <a:r>
              <a:rPr lang="en-IN" sz="2400" dirty="0"/>
              <a:t>function_docstring"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     function_suite 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return </a:t>
            </a:r>
            <a:r>
              <a:rPr lang="en-IN" sz="2400" dirty="0"/>
              <a:t>[expression]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8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en-IN" sz="3200" dirty="0" smtClean="0"/>
              <a:t>		Lambda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856984" cy="61926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dirty="0" smtClean="0"/>
              <a:t>A </a:t>
            </a:r>
            <a:r>
              <a:rPr lang="en-IN" sz="1600" dirty="0"/>
              <a:t>lambda function  is an anonymous function.</a:t>
            </a:r>
            <a:br>
              <a:rPr lang="en-IN" sz="1600" dirty="0"/>
            </a:br>
            <a:r>
              <a:rPr lang="en-IN" sz="1600" dirty="0" smtClean="0"/>
              <a:t>A </a:t>
            </a:r>
            <a:r>
              <a:rPr lang="en-IN" sz="1600" dirty="0"/>
              <a:t>lambda function can take many arguments, but can only </a:t>
            </a:r>
            <a:r>
              <a:rPr lang="en-IN" sz="1600" dirty="0" smtClean="0"/>
              <a:t>have</a:t>
            </a:r>
          </a:p>
          <a:p>
            <a:pPr marL="114300" indent="0">
              <a:buNone/>
            </a:pPr>
            <a:r>
              <a:rPr lang="en-IN" sz="1600" dirty="0" smtClean="0"/>
              <a:t>one </a:t>
            </a:r>
            <a:r>
              <a:rPr lang="en-IN" sz="1600" dirty="0"/>
              <a:t>expression.</a:t>
            </a:r>
            <a:br>
              <a:rPr lang="en-IN" sz="1600" dirty="0"/>
            </a:br>
            <a:r>
              <a:rPr lang="en-IN" sz="1600" dirty="0"/>
              <a:t>It </a:t>
            </a:r>
            <a:r>
              <a:rPr lang="en-IN" sz="1600" dirty="0" smtClean="0"/>
              <a:t>returns </a:t>
            </a:r>
            <a:r>
              <a:rPr lang="en-IN" sz="1600" dirty="0"/>
              <a:t>a function object which can be assigned to any variable.</a:t>
            </a:r>
            <a:br>
              <a:rPr lang="en-IN" sz="1600" dirty="0"/>
            </a:br>
            <a:r>
              <a:rPr lang="en-IN" sz="1600" b="1" dirty="0"/>
              <a:t> </a:t>
            </a:r>
            <a:br>
              <a:rPr lang="en-IN" sz="1600" b="1" dirty="0"/>
            </a:br>
            <a:r>
              <a:rPr lang="en-IN" sz="1600" b="1" i="1" dirty="0"/>
              <a:t>Syntax:</a:t>
            </a:r>
            <a:r>
              <a:rPr lang="en-IN" sz="1600" b="1" dirty="0"/>
              <a:t/>
            </a:r>
            <a:br>
              <a:rPr lang="en-IN" sz="1600" b="1" dirty="0"/>
            </a:br>
            <a:r>
              <a:rPr lang="en-IN" sz="1600" dirty="0"/>
              <a:t>lambda </a:t>
            </a:r>
            <a:r>
              <a:rPr lang="en-IN" sz="1600" dirty="0" smtClean="0"/>
              <a:t>  </a:t>
            </a:r>
            <a:r>
              <a:rPr lang="en-IN" sz="1600" i="1" dirty="0" err="1" smtClean="0"/>
              <a:t>argument_list</a:t>
            </a:r>
            <a:r>
              <a:rPr lang="en-IN" sz="1600" b="1" dirty="0" smtClean="0"/>
              <a:t> </a:t>
            </a:r>
            <a:r>
              <a:rPr lang="en-IN" sz="1600" dirty="0" smtClean="0"/>
              <a:t>: </a:t>
            </a:r>
            <a:r>
              <a:rPr lang="en-IN" sz="1600" i="1" dirty="0"/>
              <a:t>expression</a:t>
            </a:r>
            <a:r>
              <a:rPr lang="en-IN" sz="1600" dirty="0"/>
              <a:t/>
            </a:r>
            <a:br>
              <a:rPr lang="en-IN" sz="1600" dirty="0"/>
            </a:br>
            <a:endParaRPr lang="en-IN" sz="1600" dirty="0" smtClean="0"/>
          </a:p>
          <a:p>
            <a:pPr marL="400050" lvl="1" indent="0">
              <a:buNone/>
            </a:pPr>
            <a:r>
              <a:rPr lang="es-ES" sz="1600" i="1" dirty="0"/>
              <a:t># Lambda example</a:t>
            </a:r>
            <a:br>
              <a:rPr lang="es-ES" sz="1600" i="1" dirty="0"/>
            </a:br>
            <a:r>
              <a:rPr lang="es-ES" sz="1600" dirty="0"/>
              <a:t>x = </a:t>
            </a:r>
            <a:r>
              <a:rPr lang="es-ES" sz="1600" b="1" dirty="0"/>
              <a:t>lambda </a:t>
            </a:r>
            <a:r>
              <a:rPr lang="es-ES" sz="1600" b="1" dirty="0" smtClean="0"/>
              <a:t> </a:t>
            </a:r>
            <a:r>
              <a:rPr lang="es-ES" sz="1600" dirty="0" smtClean="0"/>
              <a:t>y </a:t>
            </a:r>
            <a:r>
              <a:rPr lang="es-ES" sz="1600" dirty="0"/>
              <a:t>: y + </a:t>
            </a:r>
            <a:r>
              <a:rPr lang="es-ES" sz="1600" dirty="0" smtClean="0"/>
              <a:t>10</a:t>
            </a:r>
          </a:p>
          <a:p>
            <a:pPr marL="400050" lvl="1" indent="0">
              <a:buNone/>
            </a:pPr>
            <a:r>
              <a:rPr lang="es-ES" sz="1600" dirty="0"/>
              <a:t/>
            </a:r>
            <a:br>
              <a:rPr lang="es-ES" sz="1600" dirty="0"/>
            </a:br>
            <a:r>
              <a:rPr lang="es-ES" sz="1600" dirty="0" err="1"/>
              <a:t>print</a:t>
            </a:r>
            <a:r>
              <a:rPr lang="es-ES" sz="1600" dirty="0"/>
              <a:t>(x(2))      </a:t>
            </a:r>
            <a:r>
              <a:rPr lang="es-ES" sz="1600" dirty="0" smtClean="0"/>
              <a:t>	</a:t>
            </a:r>
            <a:r>
              <a:rPr lang="es-ES" sz="1600" i="1" dirty="0" smtClean="0"/>
              <a:t># Output: </a:t>
            </a:r>
            <a:r>
              <a:rPr lang="es-ES" sz="1600" i="1" dirty="0" smtClean="0"/>
              <a:t>12</a:t>
            </a:r>
          </a:p>
          <a:p>
            <a:pPr marL="400050" lvl="1" indent="0">
              <a:buNone/>
            </a:pPr>
            <a:endParaRPr lang="es-ES" sz="1600" i="1" dirty="0" smtClean="0"/>
          </a:p>
          <a:p>
            <a:pPr marL="0" indent="0">
              <a:buNone/>
            </a:pPr>
            <a:r>
              <a:rPr lang="en-IN" sz="1600" b="1" dirty="0"/>
              <a:t>Why Use Lambda Functions?</a:t>
            </a:r>
          </a:p>
          <a:p>
            <a:pPr indent="-342900"/>
            <a:r>
              <a:rPr lang="en-IN" sz="1600" dirty="0"/>
              <a:t>It  is useful when we use Lambda as an anonymous function  </a:t>
            </a:r>
            <a:endParaRPr lang="en-IN" sz="1600" b="1" dirty="0"/>
          </a:p>
          <a:p>
            <a:pPr indent="-342900"/>
            <a:r>
              <a:rPr lang="en-IN" sz="1600" dirty="0"/>
              <a:t>In Python, we generally use it as an argument  to a higher-order</a:t>
            </a:r>
          </a:p>
          <a:p>
            <a:pPr marL="0" indent="0">
              <a:buNone/>
            </a:pPr>
            <a:r>
              <a:rPr lang="en-IN" sz="1600" dirty="0"/>
              <a:t>     </a:t>
            </a:r>
            <a:r>
              <a:rPr lang="en-IN" sz="1600" dirty="0" smtClean="0"/>
              <a:t>   function </a:t>
            </a:r>
            <a:r>
              <a:rPr lang="en-IN" sz="1600" dirty="0"/>
              <a:t>(a function that takes in other functions as arguments).</a:t>
            </a:r>
            <a:endParaRPr lang="en-IN" sz="1600" b="1" dirty="0"/>
          </a:p>
          <a:p>
            <a:pPr indent="-342900"/>
            <a:r>
              <a:rPr lang="en-IN" sz="1600" dirty="0"/>
              <a:t>Lambda functions are used along with built-in functions like </a:t>
            </a:r>
          </a:p>
          <a:p>
            <a:pPr marL="0" indent="0">
              <a:buNone/>
            </a:pPr>
            <a:r>
              <a:rPr lang="en-IN" sz="1600" dirty="0"/>
              <a:t>     </a:t>
            </a:r>
            <a:r>
              <a:rPr lang="en-IN" sz="1600" dirty="0" smtClean="0"/>
              <a:t>   filter</a:t>
            </a:r>
            <a:r>
              <a:rPr lang="en-IN" sz="1600" dirty="0"/>
              <a:t>(), map() etc.</a:t>
            </a:r>
            <a:endParaRPr lang="en-IN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60040"/>
          </a:xfrm>
        </p:spPr>
        <p:txBody>
          <a:bodyPr>
            <a:noAutofit/>
          </a:bodyPr>
          <a:lstStyle/>
          <a:p>
            <a:r>
              <a:rPr lang="en-IN" sz="2800" dirty="0" smtClean="0"/>
              <a:t>	Built-in Functions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6264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/>
              <a:t>filter() function</a:t>
            </a:r>
            <a:r>
              <a:rPr lang="en-IN" sz="2400" b="1" dirty="0" smtClean="0"/>
              <a:t>:</a:t>
            </a:r>
            <a:endParaRPr lang="en-IN" sz="2400" b="1" dirty="0"/>
          </a:p>
          <a:p>
            <a:pPr marL="0" indent="0">
              <a:buNone/>
            </a:pPr>
            <a:r>
              <a:rPr lang="en-IN" sz="2000" dirty="0" smtClean="0"/>
              <a:t>It takes </a:t>
            </a:r>
            <a:r>
              <a:rPr lang="en-IN" sz="2000" dirty="0"/>
              <a:t>in a function and a list as arguments</a:t>
            </a:r>
            <a:br>
              <a:rPr lang="en-IN" sz="2000" dirty="0"/>
            </a:br>
            <a:r>
              <a:rPr lang="en-IN" sz="2000" dirty="0" smtClean="0"/>
              <a:t>It </a:t>
            </a:r>
            <a:r>
              <a:rPr lang="en-IN" sz="2000" dirty="0"/>
              <a:t>offers an elegant way to filter out all the elements of a sequence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It returns iterator. </a:t>
            </a: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US" sz="2000" b="1" i="1" dirty="0" smtClean="0"/>
              <a:t>Syntax:</a:t>
            </a:r>
          </a:p>
          <a:p>
            <a:pPr marL="0" indent="0">
              <a:buNone/>
            </a:pPr>
            <a:r>
              <a:rPr lang="en-IN" sz="2400" dirty="0"/>
              <a:t>filter(function, sequence) </a:t>
            </a:r>
            <a:endParaRPr lang="en-IN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IN" sz="2400" b="1" dirty="0"/>
              <a:t>map() </a:t>
            </a:r>
            <a:r>
              <a:rPr lang="en-IN" sz="2400" b="1" dirty="0" smtClean="0"/>
              <a:t>function:</a:t>
            </a:r>
          </a:p>
          <a:p>
            <a:pPr marL="0" indent="0">
              <a:buNone/>
            </a:pPr>
            <a:r>
              <a:rPr lang="en-IN" sz="2000" dirty="0" smtClean="0"/>
              <a:t>It takes </a:t>
            </a:r>
            <a:r>
              <a:rPr lang="en-IN" sz="2000" dirty="0"/>
              <a:t>in a function and a </a:t>
            </a:r>
            <a:r>
              <a:rPr lang="en-IN" sz="2000" dirty="0" smtClean="0"/>
              <a:t>list </a:t>
            </a:r>
            <a:r>
              <a:rPr lang="en-IN" sz="2000" dirty="0"/>
              <a:t>as </a:t>
            </a:r>
            <a:r>
              <a:rPr lang="en-IN" sz="2000" dirty="0" smtClean="0"/>
              <a:t>arguments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It returns </a:t>
            </a:r>
            <a:r>
              <a:rPr lang="en-IN" sz="2000" dirty="0"/>
              <a:t>a list of the results after applying the given function to each item of a given </a:t>
            </a:r>
            <a:r>
              <a:rPr lang="en-IN" sz="2000" dirty="0" err="1"/>
              <a:t>iterable</a:t>
            </a:r>
            <a:r>
              <a:rPr lang="en-IN" sz="2000" dirty="0"/>
              <a:t> (list, tuple etc</a:t>
            </a:r>
            <a:r>
              <a:rPr lang="en-IN" sz="2000" dirty="0" smtClean="0"/>
              <a:t>.)</a:t>
            </a:r>
          </a:p>
          <a:p>
            <a:pPr marL="0" indent="0">
              <a:buNone/>
            </a:pPr>
            <a:r>
              <a:rPr lang="en-IN" sz="2000" dirty="0" smtClean="0"/>
              <a:t> </a:t>
            </a:r>
            <a:r>
              <a:rPr lang="en-IN" sz="2000" dirty="0"/>
              <a:t> 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000" b="1" i="1" dirty="0"/>
              <a:t>Syntax: </a:t>
            </a:r>
            <a:endParaRPr lang="en-IN" sz="2000" b="1" i="1" dirty="0" smtClean="0"/>
          </a:p>
          <a:p>
            <a:pPr marL="0" indent="0">
              <a:buNone/>
            </a:pPr>
            <a:r>
              <a:rPr lang="en-IN" sz="2400" dirty="0" smtClean="0"/>
              <a:t>map(fun</a:t>
            </a:r>
            <a:r>
              <a:rPr lang="en-IN" sz="2400" dirty="0"/>
              <a:t>, </a:t>
            </a:r>
            <a:r>
              <a:rPr lang="en-IN" sz="2400" dirty="0" err="1"/>
              <a:t>iter</a:t>
            </a:r>
            <a:r>
              <a:rPr lang="en-IN" sz="2400" dirty="0"/>
              <a:t>)</a:t>
            </a:r>
            <a:br>
              <a:rPr lang="en-IN" sz="2400" dirty="0"/>
            </a:br>
            <a:r>
              <a:rPr lang="en-IN" sz="2400" i="1" dirty="0"/>
              <a:t>where,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   </a:t>
            </a:r>
            <a:r>
              <a:rPr lang="en-IN" sz="2000" dirty="0"/>
              <a:t>fun : It is a function to which map passes each element of given </a:t>
            </a:r>
            <a:r>
              <a:rPr lang="en-IN" sz="2000" dirty="0" err="1"/>
              <a:t>iterable</a:t>
            </a:r>
            <a:r>
              <a:rPr lang="en-IN" sz="2000" dirty="0"/>
              <a:t>.</a:t>
            </a:r>
            <a:br>
              <a:rPr lang="en-IN" sz="2000" dirty="0"/>
            </a:br>
            <a:r>
              <a:rPr lang="en-IN" sz="2000" dirty="0"/>
              <a:t> </a:t>
            </a:r>
            <a:r>
              <a:rPr lang="en-IN" sz="2000" dirty="0" smtClean="0"/>
              <a:t>   </a:t>
            </a:r>
            <a:r>
              <a:rPr lang="en-IN" sz="2000" dirty="0" err="1"/>
              <a:t>iter</a:t>
            </a:r>
            <a:r>
              <a:rPr lang="en-IN" sz="2000" dirty="0"/>
              <a:t> :It is a </a:t>
            </a:r>
            <a:r>
              <a:rPr lang="en-IN" sz="2000" dirty="0" err="1"/>
              <a:t>iterable</a:t>
            </a:r>
            <a:r>
              <a:rPr lang="en-IN" sz="2000" dirty="0"/>
              <a:t> which is to be mapped.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7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360040"/>
          </a:xfrm>
        </p:spPr>
        <p:txBody>
          <a:bodyPr>
            <a:noAutofit/>
          </a:bodyPr>
          <a:lstStyle/>
          <a:p>
            <a:r>
              <a:rPr lang="en-IN" sz="2800" dirty="0" smtClean="0"/>
              <a:t>Built-in Functions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8856984" cy="6264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range</a:t>
            </a:r>
            <a:r>
              <a:rPr lang="en-IN" sz="2400" dirty="0" smtClean="0"/>
              <a:t>() function:</a:t>
            </a:r>
            <a:endParaRPr lang="en-IN" sz="2400" dirty="0"/>
          </a:p>
          <a:p>
            <a:pPr marL="0" indent="0">
              <a:buNone/>
            </a:pPr>
            <a:r>
              <a:rPr lang="en-IN" sz="2000" dirty="0"/>
              <a:t>Returns a sequence of numbers starting from 0 to stop - 1</a:t>
            </a:r>
            <a:br>
              <a:rPr lang="en-IN" sz="2000" dirty="0"/>
            </a:br>
            <a:r>
              <a:rPr lang="en-IN" sz="2000" dirty="0"/>
              <a:t>Returns an empty sequence if stop is negative or 0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r>
              <a:rPr lang="en-IN" sz="1800" dirty="0"/>
              <a:t>All parameters must be integers.</a:t>
            </a:r>
            <a:br>
              <a:rPr lang="en-IN" sz="1800" dirty="0"/>
            </a:br>
            <a:r>
              <a:rPr lang="en-IN" sz="1800" dirty="0"/>
              <a:t>All parameters can be positive or negative.</a:t>
            </a: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US" sz="2000" b="1" dirty="0" smtClean="0"/>
              <a:t>Syntax:</a:t>
            </a:r>
          </a:p>
          <a:p>
            <a:pPr marL="0" indent="0">
              <a:buNone/>
            </a:pPr>
            <a:r>
              <a:rPr lang="en-IN" sz="2400" dirty="0"/>
              <a:t>range(stop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r>
              <a:rPr lang="en-IN" sz="2400" dirty="0"/>
              <a:t>range([start], stop[, step</a:t>
            </a:r>
            <a:r>
              <a:rPr lang="en-IN" sz="2400" dirty="0" smtClean="0"/>
              <a:t>])</a:t>
            </a:r>
          </a:p>
          <a:p>
            <a:pPr marL="0" indent="0">
              <a:buNone/>
            </a:pPr>
            <a:r>
              <a:rPr lang="en-US" sz="1800" dirty="0" smtClean="0"/>
              <a:t>where-</a:t>
            </a:r>
            <a:endParaRPr lang="en-US" sz="1800" dirty="0"/>
          </a:p>
          <a:p>
            <a:pPr marL="0" indent="0">
              <a:buNone/>
            </a:pPr>
            <a:r>
              <a:rPr lang="en-IN" sz="1800" dirty="0"/>
              <a:t>start: Starting number of the sequence.</a:t>
            </a:r>
            <a:br>
              <a:rPr lang="en-IN" sz="1800" dirty="0"/>
            </a:br>
            <a:r>
              <a:rPr lang="en-IN" sz="1800" dirty="0"/>
              <a:t>stop: Generate numbers up to, but not including this number.</a:t>
            </a:r>
            <a:br>
              <a:rPr lang="en-IN" sz="1800" dirty="0"/>
            </a:br>
            <a:r>
              <a:rPr lang="en-IN" sz="1800" dirty="0"/>
              <a:t>step: Difference between each number in the </a:t>
            </a:r>
            <a:r>
              <a:rPr lang="en-IN" sz="1800" dirty="0" smtClean="0"/>
              <a:t>sequence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Eg</a:t>
            </a:r>
            <a:endParaRPr lang="en-US" sz="1800" dirty="0" smtClean="0"/>
          </a:p>
          <a:p>
            <a:pPr marL="0" indent="0">
              <a:buNone/>
            </a:pPr>
            <a:r>
              <a:rPr lang="en-IN" sz="1800" b="1" dirty="0"/>
              <a:t>for </a:t>
            </a:r>
            <a:r>
              <a:rPr lang="en-IN" sz="1800" dirty="0"/>
              <a:t>x </a:t>
            </a:r>
            <a:r>
              <a:rPr lang="en-IN" sz="1800" b="1" dirty="0"/>
              <a:t>in </a:t>
            </a:r>
            <a:r>
              <a:rPr lang="en-IN" sz="1800" dirty="0"/>
              <a:t>range(4):</a:t>
            </a:r>
            <a:br>
              <a:rPr lang="en-IN" sz="1800" dirty="0"/>
            </a:br>
            <a:r>
              <a:rPr lang="en-IN" sz="1800" dirty="0"/>
              <a:t>    print(x)  </a:t>
            </a:r>
            <a:r>
              <a:rPr lang="en-IN" sz="1800" dirty="0" smtClean="0"/>
              <a:t>	</a:t>
            </a:r>
            <a:r>
              <a:rPr lang="en-IN" sz="1800" i="1" dirty="0" smtClean="0"/>
              <a:t># </a:t>
            </a:r>
            <a:r>
              <a:rPr lang="en-IN" sz="1800" i="1" dirty="0"/>
              <a:t>output </a:t>
            </a:r>
            <a:r>
              <a:rPr lang="en-IN" sz="1800" i="1" dirty="0" smtClean="0"/>
              <a:t>: 0 </a:t>
            </a:r>
            <a:r>
              <a:rPr lang="en-IN" sz="1800" i="1" dirty="0"/>
              <a:t> </a:t>
            </a:r>
            <a:r>
              <a:rPr lang="en-IN" sz="1800" i="1" dirty="0" smtClean="0"/>
              <a:t>1  2  3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IN" sz="1800" b="1" dirty="0"/>
              <a:t>for </a:t>
            </a:r>
            <a:r>
              <a:rPr lang="en-IN" sz="1800" dirty="0"/>
              <a:t>x </a:t>
            </a:r>
            <a:r>
              <a:rPr lang="en-IN" sz="1800" b="1" dirty="0"/>
              <a:t>in </a:t>
            </a:r>
            <a:r>
              <a:rPr lang="en-IN" sz="1800" dirty="0"/>
              <a:t>range(2,10,3):</a:t>
            </a:r>
            <a:br>
              <a:rPr lang="en-IN" sz="1800" dirty="0"/>
            </a:br>
            <a:r>
              <a:rPr lang="en-IN" sz="1800" dirty="0"/>
              <a:t>    print(x)  </a:t>
            </a:r>
            <a:r>
              <a:rPr lang="en-IN" sz="1800" dirty="0" smtClean="0"/>
              <a:t>            </a:t>
            </a:r>
            <a:r>
              <a:rPr lang="en-IN" sz="1800" i="1" dirty="0" smtClean="0"/>
              <a:t>#  output: </a:t>
            </a:r>
            <a:r>
              <a:rPr lang="en-IN" sz="1800" i="1" dirty="0"/>
              <a:t>2  5  8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3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1572"/>
            <a:ext cx="8229600" cy="288032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		Sample String Built-in Functions  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332656"/>
            <a:ext cx="8352928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In Python 3, all strings are represented in Unicode</a:t>
            </a:r>
            <a:r>
              <a:rPr lang="en-IN" sz="1400" dirty="0" smtClean="0"/>
              <a:t>. (In </a:t>
            </a:r>
            <a:r>
              <a:rPr lang="en-IN" sz="1400" dirty="0"/>
              <a:t>Python 2 are stored internally as 8-bit </a:t>
            </a:r>
            <a:r>
              <a:rPr lang="en-IN" sz="1400" dirty="0" smtClean="0"/>
              <a:t>ASCII)</a:t>
            </a:r>
          </a:p>
          <a:p>
            <a:pPr marL="0" indent="0">
              <a:buNone/>
            </a:pP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 smtClean="0"/>
              <a:t>capitalize()     </a:t>
            </a:r>
            <a:r>
              <a:rPr lang="en-IN" sz="1400" dirty="0" smtClean="0"/>
              <a:t>-     Capitalizes </a:t>
            </a:r>
            <a:r>
              <a:rPr lang="en-IN" sz="1400" dirty="0"/>
              <a:t>first letter of </a:t>
            </a:r>
            <a:r>
              <a:rPr lang="en-IN" sz="1400" dirty="0" smtClean="0"/>
              <a:t>string</a:t>
            </a:r>
          </a:p>
          <a:p>
            <a:pPr marL="297180" lvl="1" indent="0">
              <a:buNone/>
            </a:pPr>
            <a:r>
              <a:rPr lang="en-US" sz="1200" dirty="0"/>
              <a:t>E.g.:</a:t>
            </a:r>
          </a:p>
          <a:p>
            <a:pPr marL="297180" lvl="1" indent="0">
              <a:buNone/>
            </a:pPr>
            <a:r>
              <a:rPr lang="en-US" sz="1200" dirty="0" err="1"/>
              <a:t>str</a:t>
            </a:r>
            <a:r>
              <a:rPr lang="en-US" sz="1200" dirty="0"/>
              <a:t> = ‘python’</a:t>
            </a:r>
          </a:p>
          <a:p>
            <a:pPr marL="297180" lvl="1" indent="0">
              <a:buNone/>
            </a:pPr>
            <a:r>
              <a:rPr lang="en-US" sz="1200" dirty="0"/>
              <a:t>print(str.</a:t>
            </a:r>
            <a:r>
              <a:rPr lang="en-IN" sz="1200" dirty="0"/>
              <a:t> Capitalize()</a:t>
            </a:r>
            <a:r>
              <a:rPr lang="en-US" sz="1200" dirty="0"/>
              <a:t>)</a:t>
            </a:r>
            <a:endParaRPr lang="en-IN" sz="12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b="1" dirty="0" smtClean="0"/>
              <a:t>center(width</a:t>
            </a:r>
            <a:r>
              <a:rPr lang="en-IN" sz="1400" b="1" dirty="0"/>
              <a:t>, fillchar)</a:t>
            </a:r>
          </a:p>
          <a:p>
            <a:pPr marL="0" indent="0">
              <a:buNone/>
            </a:pPr>
            <a:r>
              <a:rPr lang="en-IN" sz="1400" dirty="0"/>
              <a:t>Returns a string padded with fillchar with the original string </a:t>
            </a:r>
            <a:r>
              <a:rPr lang="en-IN" sz="1400" dirty="0" smtClean="0"/>
              <a:t>cantered </a:t>
            </a:r>
            <a:r>
              <a:rPr lang="en-IN" sz="1400" dirty="0"/>
              <a:t>to a total of width columns</a:t>
            </a:r>
            <a:r>
              <a:rPr lang="en-IN" sz="1400" dirty="0" smtClean="0"/>
              <a:t>.</a:t>
            </a:r>
          </a:p>
          <a:p>
            <a:pPr marL="0" indent="0">
              <a:buNone/>
            </a:pP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 smtClean="0"/>
              <a:t>find(</a:t>
            </a:r>
            <a:r>
              <a:rPr lang="en-IN" sz="1400" b="1" dirty="0" err="1" smtClean="0"/>
              <a:t>str</a:t>
            </a:r>
            <a:r>
              <a:rPr lang="en-IN" sz="1400" b="1" dirty="0"/>
              <a:t>, beg = 0 end = len(string))</a:t>
            </a:r>
          </a:p>
          <a:p>
            <a:pPr marL="0" indent="0">
              <a:buNone/>
            </a:pPr>
            <a:r>
              <a:rPr lang="en-IN" sz="1400" dirty="0"/>
              <a:t>Determine if </a:t>
            </a:r>
            <a:r>
              <a:rPr lang="en-IN" sz="1400" dirty="0" err="1"/>
              <a:t>str</a:t>
            </a:r>
            <a:r>
              <a:rPr lang="en-IN" sz="1400" dirty="0"/>
              <a:t> occurs in string or in a substring of string if starting index beg and ending index end are given returns index if found and -1 otherwise.</a:t>
            </a:r>
          </a:p>
          <a:p>
            <a:pPr marL="0" indent="0">
              <a:buNone/>
            </a:pP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 smtClean="0"/>
              <a:t>isdigit()      -       </a:t>
            </a:r>
            <a:r>
              <a:rPr lang="en-IN" sz="1400" dirty="0" smtClean="0"/>
              <a:t>Returns </a:t>
            </a:r>
            <a:r>
              <a:rPr lang="en-IN" sz="1400" dirty="0"/>
              <a:t>true if string contains only digits and false otherwise</a:t>
            </a:r>
            <a:r>
              <a:rPr lang="en-IN" sz="1400" dirty="0" smtClean="0"/>
              <a:t>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islower</a:t>
            </a:r>
            <a:r>
              <a:rPr lang="en-IN" sz="1400" b="1" dirty="0" smtClean="0"/>
              <a:t>()</a:t>
            </a:r>
            <a:r>
              <a:rPr lang="en-IN" sz="1400" b="1" dirty="0"/>
              <a:t> </a:t>
            </a:r>
            <a:r>
              <a:rPr lang="en-IN" sz="1400" b="1" dirty="0" smtClean="0"/>
              <a:t>   -       </a:t>
            </a:r>
            <a:r>
              <a:rPr lang="en-IN" sz="1400" dirty="0" smtClean="0"/>
              <a:t>Returns </a:t>
            </a:r>
            <a:r>
              <a:rPr lang="en-IN" sz="1400" dirty="0"/>
              <a:t>true if string has at least 1 cased character and all cased characters are in lowercase and false otherwise</a:t>
            </a:r>
            <a:r>
              <a:rPr lang="en-IN" sz="1400" dirty="0" smtClean="0"/>
              <a:t>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lower</a:t>
            </a:r>
            <a:r>
              <a:rPr lang="en-IN" sz="1400" b="1" dirty="0" smtClean="0"/>
              <a:t>()	-       </a:t>
            </a:r>
            <a:r>
              <a:rPr lang="en-IN" sz="1400" dirty="0" smtClean="0"/>
              <a:t>Converts </a:t>
            </a:r>
            <a:r>
              <a:rPr lang="en-IN" sz="1400" dirty="0"/>
              <a:t>all uppercase letters in string to lowercase</a:t>
            </a:r>
            <a:r>
              <a:rPr lang="en-IN" sz="1400" dirty="0" smtClean="0"/>
              <a:t>.</a:t>
            </a:r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r>
              <a:rPr lang="en-IN" sz="1400" b="1" dirty="0" smtClean="0"/>
              <a:t>strip</a:t>
            </a:r>
            <a:r>
              <a:rPr lang="en-IN" sz="1400" b="1" dirty="0"/>
              <a:t>([chars])</a:t>
            </a:r>
          </a:p>
          <a:p>
            <a:pPr marL="0" indent="0">
              <a:buNone/>
            </a:pPr>
            <a:r>
              <a:rPr lang="en-IN" sz="1400" dirty="0"/>
              <a:t>Performs both </a:t>
            </a:r>
            <a:r>
              <a:rPr lang="en-IN" sz="1400" dirty="0" err="1"/>
              <a:t>lstrip</a:t>
            </a:r>
            <a:r>
              <a:rPr lang="en-IN" sz="1400" dirty="0"/>
              <a:t>() and </a:t>
            </a:r>
            <a:r>
              <a:rPr lang="en-IN" sz="1400" dirty="0" err="1"/>
              <a:t>rstrip</a:t>
            </a:r>
            <a:r>
              <a:rPr lang="en-IN" sz="1400" dirty="0"/>
              <a:t>() on </a:t>
            </a:r>
            <a:r>
              <a:rPr lang="en-IN" sz="1400" dirty="0" smtClean="0"/>
              <a:t>string. 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400" b="1" dirty="0"/>
              <a:t>c</a:t>
            </a:r>
            <a:r>
              <a:rPr lang="en-IN" sz="1400" b="1" dirty="0" smtClean="0"/>
              <a:t>hars</a:t>
            </a:r>
            <a:r>
              <a:rPr lang="en-IN" sz="1400" dirty="0"/>
              <a:t> − The </a:t>
            </a:r>
            <a:r>
              <a:rPr lang="en-IN" sz="1400" dirty="0" err="1" smtClean="0"/>
              <a:t>charsto</a:t>
            </a:r>
            <a:r>
              <a:rPr lang="en-IN" sz="1400" dirty="0" smtClean="0"/>
              <a:t> </a:t>
            </a:r>
            <a:r>
              <a:rPr lang="en-IN" sz="1400" dirty="0"/>
              <a:t>be removed from beginning or end of the string</a:t>
            </a:r>
            <a:r>
              <a:rPr lang="en-IN" sz="1400" dirty="0" smtClean="0"/>
              <a:t>. </a:t>
            </a:r>
            <a:r>
              <a:rPr lang="en-IN" sz="1400" dirty="0"/>
              <a:t>(default whitespace </a:t>
            </a:r>
            <a:r>
              <a:rPr lang="en-IN" sz="1400" dirty="0" smtClean="0"/>
              <a:t>chars)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3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98" y="61214"/>
            <a:ext cx="8229600" cy="288032"/>
          </a:xfrm>
        </p:spPr>
        <p:txBody>
          <a:bodyPr>
            <a:noAutofit/>
          </a:bodyPr>
          <a:lstStyle/>
          <a:p>
            <a:r>
              <a:rPr lang="en-IN" sz="2400" dirty="0"/>
              <a:t>String Special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04664"/>
            <a:ext cx="8856984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27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023869"/>
              </p:ext>
            </p:extLst>
          </p:nvPr>
        </p:nvGraphicFramePr>
        <p:xfrm>
          <a:off x="29197" y="404664"/>
          <a:ext cx="8384327" cy="6280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002"/>
                <a:gridCol w="4417536"/>
                <a:gridCol w="2899789"/>
              </a:tblGrid>
              <a:tr h="657085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Operator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Description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Example </a:t>
                      </a:r>
                    </a:p>
                    <a:p>
                      <a:r>
                        <a:rPr lang="en-IN" sz="1600" b="1" dirty="0" smtClean="0"/>
                        <a:t>a  = </a:t>
                      </a:r>
                      <a:r>
                        <a:rPr lang="en-IN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'Hello‘    b = ‘ Python'</a:t>
                      </a:r>
                      <a:endParaRPr lang="en-IN" sz="1600" b="1" dirty="0"/>
                    </a:p>
                  </a:txBody>
                  <a:tcPr/>
                </a:tc>
              </a:tr>
              <a:tr h="657085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   +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Concatenation - Adds values on either side of the operator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+ b  will give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HelloPython</a:t>
                      </a:r>
                      <a:endParaRPr lang="en-IN" sz="1800" b="1" dirty="0"/>
                    </a:p>
                  </a:txBody>
                  <a:tcPr/>
                </a:tc>
              </a:tr>
              <a:tr h="93869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*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Repetition - Creates new strings, concatenating multiple copies of the same string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a*2 will give 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HelloHello</a:t>
                      </a:r>
                      <a:endParaRPr lang="en-IN" sz="1800" b="1" dirty="0"/>
                    </a:p>
                  </a:txBody>
                  <a:tcPr/>
                </a:tc>
              </a:tr>
              <a:tr h="6570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[]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Slice</a:t>
                      </a:r>
                      <a:r>
                        <a:rPr lang="en-IN" sz="1800" dirty="0" smtClean="0"/>
                        <a:t> - Gives the character from the given index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a[1] will give  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1800" b="1" dirty="0"/>
                    </a:p>
                  </a:txBody>
                  <a:tcPr/>
                </a:tc>
              </a:tr>
              <a:tr h="6570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[ : ]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Range Slice - Gives the characters from the given range	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a[1:4] will give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ell</a:t>
                      </a:r>
                      <a:endParaRPr lang="en-IN" sz="1800" b="1" dirty="0"/>
                    </a:p>
                  </a:txBody>
                  <a:tcPr/>
                </a:tc>
              </a:tr>
              <a:tr h="647504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in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Membership - Returns true if a character exists in the given string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in a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 give 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IN" sz="1800" b="1" dirty="0"/>
                    </a:p>
                  </a:txBody>
                  <a:tcPr/>
                </a:tc>
              </a:tr>
              <a:tr h="1418342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%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 - Performs String formatting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</a:t>
                      </a:r>
                      <a:r>
                        <a:rPr lang="en-IN" sz="1800" b="1" dirty="0" smtClean="0"/>
                        <a:t>%c</a:t>
                      </a:r>
                      <a:r>
                        <a:rPr lang="en-IN" sz="1800" dirty="0" smtClean="0"/>
                        <a:t> – character ,</a:t>
                      </a:r>
                      <a:r>
                        <a:rPr lang="en-IN" sz="1800" b="1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/>
                        <a:t>%s</a:t>
                      </a:r>
                      <a:r>
                        <a:rPr lang="en-IN" sz="1800" dirty="0" smtClean="0"/>
                        <a:t> - string 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 </a:t>
                      </a:r>
                      <a:r>
                        <a:rPr lang="en-IN" sz="1800" b="1" dirty="0" smtClean="0"/>
                        <a:t>%s</a:t>
                      </a:r>
                      <a:r>
                        <a:rPr lang="en-IN" sz="1800" dirty="0" smtClean="0"/>
                        <a:t> - string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Refer below example-</a:t>
                      </a:r>
                      <a:endParaRPr lang="en-IN" sz="1600" dirty="0" smtClean="0"/>
                    </a:p>
                    <a:p>
                      <a:endParaRPr lang="en-IN" sz="1600" dirty="0"/>
                    </a:p>
                  </a:txBody>
                  <a:tcPr/>
                </a:tc>
              </a:tr>
              <a:tr h="647504">
                <a:tc gridSpan="3">
                  <a:txBody>
                    <a:bodyPr/>
                    <a:lstStyle/>
                    <a:p>
                      <a:r>
                        <a:rPr lang="en-IN" sz="1800" dirty="0" smtClean="0"/>
                        <a:t>                      print ("Python is %s based and latest version is %d !" % ('OOPs', 3)) </a:t>
                      </a:r>
                    </a:p>
                    <a:p>
                      <a:r>
                        <a:rPr lang="en-IN" sz="1800" dirty="0" smtClean="0"/>
                        <a:t>                      </a:t>
                      </a:r>
                      <a:r>
                        <a:rPr lang="en-IN" sz="1800" b="1" i="1" dirty="0" smtClean="0"/>
                        <a:t>Output</a:t>
                      </a:r>
                      <a:r>
                        <a:rPr lang="en-IN" sz="1800" dirty="0" smtClean="0"/>
                        <a:t>:    Python is OOPs based and latest version is 3 !</a:t>
                      </a:r>
                      <a:endParaRPr lang="en-IN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0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064896" cy="490066"/>
          </a:xfrm>
        </p:spPr>
        <p:txBody>
          <a:bodyPr/>
          <a:lstStyle/>
          <a:p>
            <a:r>
              <a:rPr lang="en-IN" sz="3200" dirty="0"/>
              <a:t>Python's object-oriented </a:t>
            </a:r>
            <a:r>
              <a:rPr lang="en-IN" sz="3200" dirty="0" smtClean="0"/>
              <a:t>programming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348064"/>
          </a:xfrm>
        </p:spPr>
        <p:txBody>
          <a:bodyPr/>
          <a:lstStyle/>
          <a:p>
            <a:pPr marL="114300" indent="0">
              <a:buNone/>
            </a:pPr>
            <a:r>
              <a:rPr lang="en-IN" dirty="0"/>
              <a:t>Python's object-oriented programming </a:t>
            </a:r>
            <a:r>
              <a:rPr lang="en-IN" dirty="0" smtClean="0"/>
              <a:t>support-</a:t>
            </a:r>
          </a:p>
          <a:p>
            <a:r>
              <a:rPr lang="en-IN" sz="1600" dirty="0"/>
              <a:t>Class </a:t>
            </a:r>
            <a:endParaRPr lang="en-IN" sz="1600" dirty="0" smtClean="0"/>
          </a:p>
          <a:p>
            <a:r>
              <a:rPr lang="en-IN" sz="1600" dirty="0"/>
              <a:t>Class </a:t>
            </a:r>
            <a:r>
              <a:rPr lang="en-IN" sz="1600" dirty="0" smtClean="0"/>
              <a:t>variable</a:t>
            </a:r>
          </a:p>
          <a:p>
            <a:r>
              <a:rPr lang="en-IN" sz="1600" dirty="0"/>
              <a:t>Data member </a:t>
            </a:r>
            <a:endParaRPr lang="en-IN" sz="1600" dirty="0" smtClean="0"/>
          </a:p>
          <a:p>
            <a:r>
              <a:rPr lang="en-IN" sz="1600" dirty="0"/>
              <a:t>Function </a:t>
            </a:r>
            <a:r>
              <a:rPr lang="en-IN" sz="1600" dirty="0" smtClean="0"/>
              <a:t>overloading</a:t>
            </a:r>
          </a:p>
          <a:p>
            <a:r>
              <a:rPr lang="en-IN" sz="1600" dirty="0"/>
              <a:t>Instance </a:t>
            </a:r>
            <a:r>
              <a:rPr lang="en-IN" sz="1600" dirty="0" smtClean="0"/>
              <a:t>variable</a:t>
            </a:r>
          </a:p>
          <a:p>
            <a:r>
              <a:rPr lang="en-IN" sz="1600" dirty="0"/>
              <a:t>Inheritance </a:t>
            </a:r>
            <a:endParaRPr lang="en-IN" sz="1600" dirty="0" smtClean="0"/>
          </a:p>
          <a:p>
            <a:r>
              <a:rPr lang="en-IN" sz="1600" dirty="0"/>
              <a:t>Instance </a:t>
            </a:r>
            <a:endParaRPr lang="en-IN" sz="1600" dirty="0" smtClean="0"/>
          </a:p>
          <a:p>
            <a:r>
              <a:rPr lang="en-IN" sz="1600" dirty="0"/>
              <a:t>Instantiation </a:t>
            </a:r>
            <a:endParaRPr lang="en-IN" sz="1600" dirty="0" smtClean="0"/>
          </a:p>
          <a:p>
            <a:r>
              <a:rPr lang="en-IN" sz="1600" dirty="0"/>
              <a:t>Method </a:t>
            </a:r>
            <a:endParaRPr lang="en-IN" sz="1600" dirty="0" smtClean="0"/>
          </a:p>
          <a:p>
            <a:r>
              <a:rPr lang="en-IN" sz="1600" dirty="0"/>
              <a:t>Object </a:t>
            </a:r>
            <a:endParaRPr lang="en-IN" sz="1600" dirty="0" smtClean="0"/>
          </a:p>
          <a:p>
            <a:r>
              <a:rPr lang="en-IN" sz="1600" dirty="0"/>
              <a:t>Operator overloading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Modules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7897688" cy="5904656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A </a:t>
            </a:r>
            <a:r>
              <a:rPr lang="en-IN" dirty="0"/>
              <a:t>module is a </a:t>
            </a:r>
            <a:r>
              <a:rPr lang="en-IN" b="1" dirty="0" smtClean="0"/>
              <a:t>file </a:t>
            </a:r>
            <a:r>
              <a:rPr lang="en-IN" dirty="0" smtClean="0"/>
              <a:t>(.py) </a:t>
            </a:r>
            <a:r>
              <a:rPr lang="en-IN" dirty="0"/>
              <a:t>consisting of Python </a:t>
            </a:r>
            <a:r>
              <a:rPr lang="en-IN" dirty="0" smtClean="0"/>
              <a:t>code</a:t>
            </a:r>
          </a:p>
          <a:p>
            <a:r>
              <a:rPr lang="en-IN" dirty="0" smtClean="0"/>
              <a:t>It can </a:t>
            </a:r>
            <a:r>
              <a:rPr lang="en-IN" dirty="0"/>
              <a:t>define functions, classes and variables. </a:t>
            </a:r>
            <a:endParaRPr lang="en-IN" dirty="0" smtClean="0"/>
          </a:p>
          <a:p>
            <a:r>
              <a:rPr lang="en-IN" dirty="0" smtClean="0"/>
              <a:t>It allows </a:t>
            </a:r>
            <a:r>
              <a:rPr lang="en-IN" dirty="0"/>
              <a:t>you to logically organize your Python </a:t>
            </a:r>
            <a:r>
              <a:rPr lang="en-IN" dirty="0" smtClean="0"/>
              <a:t>code</a:t>
            </a:r>
          </a:p>
          <a:p>
            <a:r>
              <a:rPr lang="en-IN" b="1" dirty="0"/>
              <a:t>modules</a:t>
            </a:r>
            <a:r>
              <a:rPr lang="en-IN" dirty="0"/>
              <a:t> help avoid collisions between global variable names</a:t>
            </a:r>
            <a:r>
              <a:rPr lang="en-IN" dirty="0" smtClean="0"/>
              <a:t>,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 smtClean="0"/>
              <a:t>Steps:</a:t>
            </a:r>
          </a:p>
          <a:p>
            <a:r>
              <a:rPr lang="en-US" dirty="0" smtClean="0"/>
              <a:t>Create a module (i.e. a file with .</a:t>
            </a:r>
            <a:r>
              <a:rPr lang="en-US" dirty="0" err="1" smtClean="0"/>
              <a:t>py</a:t>
            </a:r>
            <a:r>
              <a:rPr lang="en-US" dirty="0" smtClean="0"/>
              <a:t> extension)</a:t>
            </a:r>
          </a:p>
          <a:p>
            <a:r>
              <a:rPr lang="en-US" dirty="0" smtClean="0"/>
              <a:t>Import the module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Syntax:</a:t>
            </a:r>
          </a:p>
          <a:p>
            <a:r>
              <a:rPr lang="en-IN" b="1" dirty="0"/>
              <a:t>I</a:t>
            </a:r>
            <a:r>
              <a:rPr lang="en-IN" b="1" dirty="0" smtClean="0"/>
              <a:t>mport complete module:</a:t>
            </a:r>
          </a:p>
          <a:p>
            <a:pPr marL="11430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import </a:t>
            </a:r>
            <a:r>
              <a:rPr lang="en-IN" i="1" dirty="0"/>
              <a:t>module1[, module2[,... </a:t>
            </a:r>
            <a:r>
              <a:rPr lang="en-IN" i="1" dirty="0" err="1"/>
              <a:t>moduleN</a:t>
            </a:r>
            <a:r>
              <a:rPr lang="en-IN" i="1" dirty="0" smtClean="0"/>
              <a:t>]</a:t>
            </a:r>
          </a:p>
          <a:p>
            <a:pPr marL="114300" indent="0">
              <a:buNone/>
            </a:pPr>
            <a:endParaRPr lang="en-IN" i="1" dirty="0" smtClean="0"/>
          </a:p>
          <a:p>
            <a:r>
              <a:rPr lang="en-IN" b="1" dirty="0"/>
              <a:t>Import only specific attributes from a module:</a:t>
            </a:r>
          </a:p>
          <a:p>
            <a:pPr marL="114300" indent="0">
              <a:buNone/>
            </a:pPr>
            <a:r>
              <a:rPr lang="nl-NL" i="1" dirty="0" smtClean="0"/>
              <a:t>	from </a:t>
            </a:r>
            <a:r>
              <a:rPr lang="nl-NL" i="1" dirty="0"/>
              <a:t>modname import name1[, name2[, ... nameN</a:t>
            </a:r>
            <a:r>
              <a:rPr lang="nl-NL" i="1" dirty="0" smtClean="0"/>
              <a:t>]]</a:t>
            </a:r>
          </a:p>
          <a:p>
            <a:pPr marL="114300" indent="0">
              <a:buNone/>
            </a:pPr>
            <a:endParaRPr lang="nl-NL" i="1" dirty="0"/>
          </a:p>
          <a:p>
            <a:r>
              <a:rPr lang="en-IN" b="1" dirty="0"/>
              <a:t>I</a:t>
            </a:r>
            <a:r>
              <a:rPr lang="en-IN" b="1" dirty="0" smtClean="0"/>
              <a:t>mport all of a module:</a:t>
            </a:r>
            <a:endParaRPr lang="en-IN" b="1" dirty="0"/>
          </a:p>
          <a:p>
            <a:pPr marL="114300" indent="0">
              <a:buNone/>
            </a:pPr>
            <a:r>
              <a:rPr lang="en-IN" dirty="0" smtClean="0"/>
              <a:t>	from </a:t>
            </a:r>
            <a:r>
              <a:rPr lang="en-IN" dirty="0" err="1"/>
              <a:t>modname</a:t>
            </a:r>
            <a:r>
              <a:rPr lang="en-IN" dirty="0"/>
              <a:t> import </a:t>
            </a:r>
            <a:r>
              <a:rPr lang="en-IN" dirty="0" smtClean="0"/>
              <a:t>*</a:t>
            </a:r>
          </a:p>
          <a:p>
            <a:endParaRPr lang="en-IN" dirty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4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Introduction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229600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Why Python</a:t>
            </a:r>
            <a:r>
              <a:rPr lang="en-IN" sz="2000" b="1" dirty="0" smtClean="0"/>
              <a:t>?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It works on different platforms (Windows, Mac, Linux, Raspberry Pi, </a:t>
            </a:r>
            <a:r>
              <a:rPr lang="en-IN" sz="2000" dirty="0" err="1"/>
              <a:t>etc</a:t>
            </a:r>
            <a:r>
              <a:rPr lang="en-IN" sz="2000" dirty="0"/>
              <a:t>).</a:t>
            </a:r>
          </a:p>
          <a:p>
            <a:r>
              <a:rPr lang="en-IN" sz="2000" dirty="0"/>
              <a:t>Write programs with fewer lines.</a:t>
            </a:r>
          </a:p>
          <a:p>
            <a:r>
              <a:rPr lang="en-IN" sz="2000" dirty="0"/>
              <a:t>It runs on an interpreter system, this means that prototyping can be very quick.</a:t>
            </a:r>
          </a:p>
          <a:p>
            <a:r>
              <a:rPr lang="en-IN" sz="2000" dirty="0"/>
              <a:t>It can be treated in a procedural way, an OO way or a functional way.</a:t>
            </a:r>
          </a:p>
          <a:p>
            <a:r>
              <a:rPr lang="en-IN" sz="2000" b="1" dirty="0"/>
              <a:t>Polyglot Developer </a:t>
            </a:r>
            <a:r>
              <a:rPr lang="en-IN" sz="2000" dirty="0" smtClean="0"/>
              <a:t>– a developer who </a:t>
            </a:r>
            <a:r>
              <a:rPr lang="en-IN" sz="2000" dirty="0"/>
              <a:t>is familiar with several  programming languages. </a:t>
            </a:r>
            <a:r>
              <a:rPr lang="en-IN" sz="2000" dirty="0" smtClean="0">
                <a:sym typeface="Wingdings" pitchFamily="2" charset="2"/>
              </a:rPr>
              <a:t></a:t>
            </a: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Modules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064896" cy="6192688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IN" b="1" dirty="0" smtClean="0"/>
              <a:t>Locating Modules</a:t>
            </a:r>
            <a:r>
              <a:rPr lang="en-US" b="1" dirty="0" smtClean="0"/>
              <a:t>:</a:t>
            </a:r>
          </a:p>
          <a:p>
            <a:pPr marL="114300" indent="0">
              <a:buNone/>
            </a:pPr>
            <a:r>
              <a:rPr lang="en-IN" dirty="0" smtClean="0"/>
              <a:t>When we import </a:t>
            </a:r>
            <a:r>
              <a:rPr lang="en-IN" dirty="0"/>
              <a:t>a module, the Python interpreter searches for the module in the following sequences −</a:t>
            </a:r>
          </a:p>
          <a:p>
            <a:r>
              <a:rPr lang="en-IN" dirty="0"/>
              <a:t>The current directory.</a:t>
            </a:r>
          </a:p>
          <a:p>
            <a:r>
              <a:rPr lang="en-IN" dirty="0"/>
              <a:t>If the module is not found, Python then searches each directory in the shell variable </a:t>
            </a:r>
            <a:r>
              <a:rPr lang="en-IN" dirty="0">
                <a:hlinkClick r:id="rId2"/>
              </a:rPr>
              <a:t>PYTHONPATH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If all else fails, Python checks the default path. </a:t>
            </a:r>
            <a:endParaRPr lang="en-IN" dirty="0" smtClean="0"/>
          </a:p>
          <a:p>
            <a:pPr marL="114300" indent="0">
              <a:buNone/>
            </a:pPr>
            <a:r>
              <a:rPr lang="en-IN" dirty="0"/>
              <a:t> </a:t>
            </a:r>
            <a:endParaRPr lang="en-US" b="1" dirty="0" smtClean="0"/>
          </a:p>
          <a:p>
            <a:pPr marL="114300" indent="0">
              <a:buNone/>
            </a:pPr>
            <a:r>
              <a:rPr lang="en-IN" b="1" dirty="0"/>
              <a:t>PYTHONPATH </a:t>
            </a:r>
            <a:r>
              <a:rPr lang="en-IN" b="1" dirty="0" smtClean="0"/>
              <a:t>Variable for Win and Unix:</a:t>
            </a:r>
            <a:endParaRPr lang="en-IN" b="1" dirty="0"/>
          </a:p>
          <a:p>
            <a:r>
              <a:rPr lang="en-IN" dirty="0"/>
              <a:t>set PYTHONPATH = c:\python34\lib</a:t>
            </a:r>
            <a:r>
              <a:rPr lang="en-IN" dirty="0" smtClean="0"/>
              <a:t>;</a:t>
            </a:r>
          </a:p>
          <a:p>
            <a:r>
              <a:rPr lang="en-IN" dirty="0"/>
              <a:t>set PYTHONPATH = /</a:t>
            </a:r>
            <a:r>
              <a:rPr lang="en-IN" dirty="0" err="1" smtClean="0"/>
              <a:t>usr</a:t>
            </a:r>
            <a:r>
              <a:rPr lang="en-IN" dirty="0" smtClean="0"/>
              <a:t>/local/lib/python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sz="2600" b="1" dirty="0"/>
              <a:t>sys.path:</a:t>
            </a:r>
          </a:p>
          <a:p>
            <a:r>
              <a:rPr lang="en-IN" dirty="0"/>
              <a:t>The variable</a:t>
            </a:r>
            <a:r>
              <a:rPr lang="en-IN" b="1" dirty="0"/>
              <a:t> sys.path</a:t>
            </a:r>
            <a:r>
              <a:rPr lang="en-IN" dirty="0"/>
              <a:t> is a list of strings that determines the interpreter’s search path for modules.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initialized to a default path taken from the environment variable </a:t>
            </a:r>
            <a:r>
              <a:rPr lang="en-IN" dirty="0">
                <a:hlinkClick r:id="rId2"/>
              </a:rPr>
              <a:t>PYTHONPATH</a:t>
            </a:r>
            <a:r>
              <a:rPr lang="en-IN" dirty="0"/>
              <a:t>, or from a built-in default if </a:t>
            </a:r>
            <a:r>
              <a:rPr lang="en-IN" dirty="0">
                <a:hlinkClick r:id="rId2"/>
              </a:rPr>
              <a:t>PYTHONPATH</a:t>
            </a:r>
            <a:r>
              <a:rPr lang="en-IN" dirty="0"/>
              <a:t> is not set. </a:t>
            </a:r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We </a:t>
            </a:r>
            <a:r>
              <a:rPr lang="en-IN" dirty="0"/>
              <a:t>can modify it using standard list </a:t>
            </a:r>
            <a:r>
              <a:rPr lang="en-IN" dirty="0" smtClean="0"/>
              <a:t>operations-</a:t>
            </a:r>
          </a:p>
          <a:p>
            <a:pPr marL="114300" indent="0">
              <a:buNone/>
            </a:pPr>
            <a:r>
              <a:rPr lang="en-IN" b="1" dirty="0"/>
              <a:t>&gt;&gt;&gt; import</a:t>
            </a:r>
            <a:r>
              <a:rPr lang="en-IN" dirty="0"/>
              <a:t> </a:t>
            </a:r>
            <a:r>
              <a:rPr lang="en-IN" b="1" dirty="0"/>
              <a:t>sys</a:t>
            </a:r>
            <a:r>
              <a:rPr lang="en-IN" dirty="0"/>
              <a:t> </a:t>
            </a:r>
            <a:endParaRPr lang="en-IN" dirty="0" smtClean="0"/>
          </a:p>
          <a:p>
            <a:pPr marL="114300" indent="0">
              <a:buNone/>
            </a:pPr>
            <a:r>
              <a:rPr lang="en-IN" b="1" dirty="0" smtClean="0"/>
              <a:t>&gt;&gt;&gt; </a:t>
            </a:r>
            <a:r>
              <a:rPr lang="en-IN" dirty="0" err="1"/>
              <a:t>sys.path.append</a:t>
            </a:r>
            <a:r>
              <a:rPr lang="en-IN" dirty="0"/>
              <a:t>('/</a:t>
            </a:r>
            <a:r>
              <a:rPr lang="en-IN" dirty="0" err="1"/>
              <a:t>ufs</a:t>
            </a:r>
            <a:r>
              <a:rPr lang="en-IN" dirty="0"/>
              <a:t>/</a:t>
            </a:r>
            <a:r>
              <a:rPr lang="en-IN" dirty="0" err="1"/>
              <a:t>guido</a:t>
            </a:r>
            <a:r>
              <a:rPr lang="en-IN" dirty="0"/>
              <a:t>/lib/python')</a:t>
            </a: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6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Package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136904" cy="5904656"/>
          </a:xfrm>
        </p:spPr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b="1" dirty="0" smtClean="0"/>
              <a:t>Package</a:t>
            </a:r>
            <a:r>
              <a:rPr lang="en-US" dirty="0" smtClean="0"/>
              <a:t> is a </a:t>
            </a:r>
            <a:r>
              <a:rPr lang="en-IN" dirty="0" smtClean="0"/>
              <a:t>collection </a:t>
            </a:r>
            <a:r>
              <a:rPr lang="en-IN" dirty="0"/>
              <a:t>of modules </a:t>
            </a:r>
            <a:endParaRPr lang="en-IN" dirty="0" smtClean="0"/>
          </a:p>
          <a:p>
            <a:r>
              <a:rPr lang="en-IN" dirty="0"/>
              <a:t> Python </a:t>
            </a:r>
            <a:r>
              <a:rPr lang="en-IN" b="1" dirty="0"/>
              <a:t>modules</a:t>
            </a:r>
            <a:r>
              <a:rPr lang="en-IN" dirty="0"/>
              <a:t> and Python </a:t>
            </a:r>
            <a:r>
              <a:rPr lang="en-IN" b="1" dirty="0"/>
              <a:t>packages</a:t>
            </a:r>
            <a:r>
              <a:rPr lang="en-IN" dirty="0"/>
              <a:t>, two mechanisms that facilitate </a:t>
            </a:r>
            <a:r>
              <a:rPr lang="en-IN" b="1" dirty="0"/>
              <a:t>modular programming</a:t>
            </a:r>
            <a:r>
              <a:rPr lang="en-IN" dirty="0" smtClean="0"/>
              <a:t>.</a:t>
            </a:r>
          </a:p>
          <a:p>
            <a:r>
              <a:rPr lang="en-IN" b="1" dirty="0"/>
              <a:t>Packages</a:t>
            </a:r>
            <a:r>
              <a:rPr lang="en-IN" dirty="0"/>
              <a:t> allow for a hierarchical structuring of the module namespace using </a:t>
            </a:r>
            <a:r>
              <a:rPr lang="en-IN" b="1" dirty="0"/>
              <a:t>dot </a:t>
            </a:r>
            <a:r>
              <a:rPr lang="en-IN" b="1" dirty="0" smtClean="0"/>
              <a:t>notation</a:t>
            </a:r>
          </a:p>
          <a:p>
            <a:r>
              <a:rPr lang="en-IN" b="1" dirty="0"/>
              <a:t>Packages </a:t>
            </a:r>
            <a:r>
              <a:rPr lang="en-IN" dirty="0"/>
              <a:t> help avoid collisions between module names</a:t>
            </a:r>
            <a:r>
              <a:rPr lang="en-IN" dirty="0" smtClean="0"/>
              <a:t>.</a:t>
            </a:r>
          </a:p>
          <a:p>
            <a:r>
              <a:rPr lang="en-IN" dirty="0"/>
              <a:t>We can import modules from packages using the dot (.) </a:t>
            </a:r>
            <a:r>
              <a:rPr lang="en-IN" dirty="0" smtClean="0"/>
              <a:t>operator</a:t>
            </a:r>
            <a:endParaRPr lang="en-IN" b="1" dirty="0" smtClean="0"/>
          </a:p>
          <a:p>
            <a:r>
              <a:rPr lang="en-US" dirty="0" smtClean="0"/>
              <a:t>We have to place the package folder in python’s lib folder</a:t>
            </a:r>
            <a:endParaRPr lang="en-IN" dirty="0" smtClean="0"/>
          </a:p>
          <a:p>
            <a:endParaRPr lang="en-IN" dirty="0" smtClean="0"/>
          </a:p>
          <a:p>
            <a:pPr marL="114300" indent="0">
              <a:buNone/>
            </a:pPr>
            <a:r>
              <a:rPr lang="en-US" sz="3100" b="1" dirty="0" smtClean="0"/>
              <a:t> 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31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64761"/>
            <a:ext cx="20859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3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Package 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136904" cy="590465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smtClean="0"/>
              <a:t>Steps</a:t>
            </a:r>
            <a:r>
              <a:rPr lang="en-US" sz="2400" b="1" dirty="0"/>
              <a:t>:</a:t>
            </a:r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r>
              <a:rPr lang="en-US" b="1" dirty="0" smtClean="0"/>
              <a:t>Creating a Package-</a:t>
            </a:r>
          </a:p>
          <a:p>
            <a:r>
              <a:rPr lang="en-US" dirty="0"/>
              <a:t>Create a </a:t>
            </a:r>
            <a:r>
              <a:rPr lang="en-IN" dirty="0" smtClean="0"/>
              <a:t>directory e.g.: pkg1</a:t>
            </a:r>
            <a:endParaRPr lang="en-US" dirty="0"/>
          </a:p>
          <a:p>
            <a:r>
              <a:rPr lang="en-US" dirty="0" smtClean="0"/>
              <a:t>Create  modules (i.e. a file with .</a:t>
            </a:r>
            <a:r>
              <a:rPr lang="en-US" dirty="0" err="1" smtClean="0"/>
              <a:t>py</a:t>
            </a:r>
            <a:r>
              <a:rPr lang="en-US" dirty="0" smtClean="0"/>
              <a:t> extension) in the </a:t>
            </a:r>
            <a:r>
              <a:rPr lang="en-IN" dirty="0" smtClean="0"/>
              <a:t>directory </a:t>
            </a:r>
          </a:p>
          <a:p>
            <a:pPr marL="114300" indent="0">
              <a:buNone/>
            </a:pPr>
            <a:r>
              <a:rPr lang="en-IN" dirty="0" smtClean="0"/>
              <a:t>	e.g.: mod1.py ,mod2.py  </a:t>
            </a:r>
            <a:r>
              <a:rPr lang="en-IN" dirty="0" err="1" smtClean="0"/>
              <a:t>etc</a:t>
            </a:r>
            <a:endParaRPr lang="en-US" dirty="0" smtClean="0"/>
          </a:p>
          <a:p>
            <a:r>
              <a:rPr lang="en-IN" dirty="0" smtClean="0"/>
              <a:t>Create a </a:t>
            </a:r>
            <a:r>
              <a:rPr lang="en-IN" dirty="0"/>
              <a:t> </a:t>
            </a:r>
            <a:r>
              <a:rPr lang="en-IN" b="1" dirty="0"/>
              <a:t>__init__.py</a:t>
            </a:r>
            <a:r>
              <a:rPr lang="en-IN" dirty="0"/>
              <a:t> </a:t>
            </a:r>
            <a:r>
              <a:rPr lang="en-IN" dirty="0" smtClean="0"/>
              <a:t>file in </a:t>
            </a:r>
            <a:r>
              <a:rPr lang="en-IN" dirty="0"/>
              <a:t>a package </a:t>
            </a:r>
            <a:r>
              <a:rPr lang="en-IN" dirty="0" smtClean="0"/>
              <a:t>directory and add following-</a:t>
            </a:r>
          </a:p>
          <a:p>
            <a:pPr marL="114300" indent="0">
              <a:buNone/>
            </a:pPr>
            <a:r>
              <a:rPr lang="en-IN" dirty="0" smtClean="0"/>
              <a:t>	import </a:t>
            </a:r>
            <a:r>
              <a:rPr lang="en-IN" dirty="0"/>
              <a:t>pkg.mod1, </a:t>
            </a:r>
            <a:r>
              <a:rPr lang="en-IN" dirty="0" smtClean="0"/>
              <a:t>pkg.mod2</a:t>
            </a:r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r>
              <a:rPr lang="en-US" b="1" dirty="0" smtClean="0"/>
              <a:t>Using a Package:</a:t>
            </a:r>
          </a:p>
          <a:p>
            <a:pPr marL="114300" indent="0">
              <a:buNone/>
            </a:pPr>
            <a:r>
              <a:rPr lang="en-US" dirty="0" smtClean="0"/>
              <a:t>	import pkg1</a:t>
            </a:r>
          </a:p>
          <a:p>
            <a:pPr marL="114300" indent="0">
              <a:buNone/>
            </a:pPr>
            <a:r>
              <a:rPr lang="en-IN" dirty="0" smtClean="0"/>
              <a:t>	print(</a:t>
            </a:r>
            <a:r>
              <a:rPr lang="en-US" dirty="0" smtClean="0"/>
              <a:t>pkg1.</a:t>
            </a:r>
            <a:r>
              <a:rPr lang="en-IN" dirty="0" smtClean="0"/>
              <a:t>mod1.func_disp</a:t>
            </a:r>
            <a:r>
              <a:rPr lang="en-IN" dirty="0"/>
              <a:t>())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nl-NL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4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Class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08912" cy="6192688"/>
          </a:xfrm>
        </p:spPr>
        <p:txBody>
          <a:bodyPr>
            <a:noAutofit/>
          </a:bodyPr>
          <a:lstStyle/>
          <a:p>
            <a:r>
              <a:rPr lang="en-IN" sz="1800" dirty="0" smtClean="0"/>
              <a:t>A</a:t>
            </a:r>
            <a:r>
              <a:rPr lang="en-IN" sz="1800" dirty="0"/>
              <a:t> </a:t>
            </a:r>
            <a:r>
              <a:rPr lang="en-IN" sz="1800" b="1" i="1" dirty="0"/>
              <a:t>class</a:t>
            </a:r>
            <a:r>
              <a:rPr lang="en-IN" sz="1800" dirty="0"/>
              <a:t> </a:t>
            </a:r>
            <a:r>
              <a:rPr lang="en-IN" sz="1800" dirty="0" smtClean="0"/>
              <a:t>keyword creates </a:t>
            </a:r>
            <a:r>
              <a:rPr lang="en-IN" sz="1800" dirty="0"/>
              <a:t>a new class </a:t>
            </a:r>
            <a:r>
              <a:rPr lang="en-IN" sz="1800" dirty="0" smtClean="0"/>
              <a:t>definition</a:t>
            </a:r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Syntax:</a:t>
            </a:r>
          </a:p>
          <a:p>
            <a:pPr marL="114300" indent="0">
              <a:buNone/>
            </a:pPr>
            <a:endParaRPr lang="en-IN" sz="1800" dirty="0" smtClean="0"/>
          </a:p>
          <a:p>
            <a:pPr marL="114300" indent="0">
              <a:buNone/>
            </a:pPr>
            <a:r>
              <a:rPr lang="en-IN" sz="1800" b="1" dirty="0"/>
              <a:t>class</a:t>
            </a:r>
            <a:r>
              <a:rPr lang="en-IN" sz="1800" dirty="0"/>
              <a:t> ClassName</a:t>
            </a:r>
            <a:r>
              <a:rPr lang="en-IN" sz="1800" dirty="0" smtClean="0"/>
              <a:t>:</a:t>
            </a:r>
          </a:p>
          <a:p>
            <a:pPr marL="114300" indent="0">
              <a:buNone/>
            </a:pPr>
            <a:r>
              <a:rPr lang="en-IN" sz="1800" dirty="0" smtClean="0"/>
              <a:t>          </a:t>
            </a:r>
            <a:r>
              <a:rPr lang="en-IN" sz="1800" dirty="0"/>
              <a:t>'Optional class documentation string' </a:t>
            </a:r>
            <a:endParaRPr lang="en-IN" sz="1800" dirty="0" smtClean="0"/>
          </a:p>
          <a:p>
            <a:pPr marL="114300" indent="0">
              <a:buNone/>
            </a:pPr>
            <a:r>
              <a:rPr lang="en-IN" sz="1800" dirty="0" smtClean="0"/>
              <a:t>           class_suite</a:t>
            </a:r>
          </a:p>
          <a:p>
            <a:pPr marL="114300" indent="0">
              <a:buNone/>
            </a:pPr>
            <a:endParaRPr lang="en-IN" sz="1800" dirty="0" smtClean="0"/>
          </a:p>
          <a:p>
            <a:pPr marL="114300" indent="0">
              <a:buNone/>
            </a:pPr>
            <a:r>
              <a:rPr lang="en-US" sz="1800" i="1" dirty="0"/>
              <a:t>w</a:t>
            </a:r>
            <a:r>
              <a:rPr lang="en-US" sz="1800" i="1" dirty="0" smtClean="0"/>
              <a:t>here-</a:t>
            </a:r>
          </a:p>
          <a:p>
            <a:r>
              <a:rPr lang="en-IN" sz="1600" dirty="0"/>
              <a:t>The class has a documentation string, which can be accessed via </a:t>
            </a:r>
            <a:r>
              <a:rPr lang="en-IN" sz="1600" b="1" i="1" dirty="0"/>
              <a:t>ClassName.__doc__</a:t>
            </a:r>
            <a:r>
              <a:rPr lang="en-IN" sz="1600" dirty="0"/>
              <a:t>.</a:t>
            </a:r>
          </a:p>
          <a:p>
            <a:r>
              <a:rPr lang="en-IN" sz="1600" dirty="0"/>
              <a:t>The </a:t>
            </a:r>
            <a:r>
              <a:rPr lang="en-IN" sz="1600" b="1" i="1" dirty="0"/>
              <a:t>class_suite</a:t>
            </a:r>
            <a:r>
              <a:rPr lang="en-IN" sz="1600" dirty="0"/>
              <a:t> consists of all the component statements defining class members, data attributes and functions.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IN" sz="1800" b="1" dirty="0" smtClean="0"/>
              <a:t>Constructor </a:t>
            </a:r>
            <a:r>
              <a:rPr lang="en-US" sz="1800" b="1" dirty="0" smtClean="0"/>
              <a:t>and </a:t>
            </a:r>
            <a:r>
              <a:rPr lang="en-IN" sz="1800" b="1" i="1" dirty="0" smtClean="0"/>
              <a:t>Finalizer:</a:t>
            </a:r>
            <a:endParaRPr lang="en-US" sz="1800" b="1" dirty="0" smtClean="0"/>
          </a:p>
          <a:p>
            <a:r>
              <a:rPr lang="en-IN" sz="1800" dirty="0" smtClean="0"/>
              <a:t>Constructor </a:t>
            </a:r>
            <a:r>
              <a:rPr lang="en-IN" sz="1800" dirty="0"/>
              <a:t>or </a:t>
            </a:r>
            <a:r>
              <a:rPr lang="en-IN" sz="1800" dirty="0" smtClean="0"/>
              <a:t>initialization built-in method:</a:t>
            </a:r>
          </a:p>
          <a:p>
            <a:pPr marL="114300" indent="0">
              <a:buNone/>
            </a:pPr>
            <a:r>
              <a:rPr lang="en-IN" sz="1800" i="1" dirty="0" smtClean="0"/>
              <a:t>	_</a:t>
            </a:r>
            <a:r>
              <a:rPr lang="en-IN" sz="1800" i="1" dirty="0"/>
              <a:t>init</a:t>
            </a:r>
            <a:r>
              <a:rPr lang="en-IN" sz="1800" i="1" dirty="0" smtClean="0"/>
              <a:t>__(</a:t>
            </a:r>
            <a:r>
              <a:rPr lang="en-IN" sz="1800" dirty="0"/>
              <a:t>self</a:t>
            </a:r>
            <a:r>
              <a:rPr lang="en-IN" sz="1800" i="1" dirty="0" smtClean="0"/>
              <a:t>)</a:t>
            </a:r>
          </a:p>
          <a:p>
            <a:pPr marL="114300" indent="0">
              <a:buNone/>
            </a:pPr>
            <a:endParaRPr lang="en-IN" sz="1800" dirty="0"/>
          </a:p>
          <a:p>
            <a:r>
              <a:rPr lang="en-IN" sz="1800" i="1" dirty="0"/>
              <a:t>Finalizer (Destroying Objects / Garbage Collection / Destructor</a:t>
            </a:r>
            <a:r>
              <a:rPr lang="en-IN" sz="1800" i="1" dirty="0" smtClean="0"/>
              <a:t>) </a:t>
            </a:r>
            <a:r>
              <a:rPr lang="en-IN" sz="1800" dirty="0"/>
              <a:t>built-in method</a:t>
            </a:r>
            <a:r>
              <a:rPr lang="en-IN" sz="1800" dirty="0" smtClean="0"/>
              <a:t>:</a:t>
            </a:r>
            <a:endParaRPr lang="en-IN" sz="1800" i="1" dirty="0"/>
          </a:p>
          <a:p>
            <a:pPr marL="114300" indent="0">
              <a:buNone/>
            </a:pPr>
            <a:r>
              <a:rPr lang="en-IN" sz="1800" dirty="0" smtClean="0"/>
              <a:t>	__</a:t>
            </a:r>
            <a:r>
              <a:rPr lang="en-IN" sz="1800" dirty="0"/>
              <a:t>del__(self)</a:t>
            </a:r>
          </a:p>
          <a:p>
            <a:endParaRPr lang="en-IN" sz="1800" dirty="0" smtClean="0"/>
          </a:p>
          <a:p>
            <a:pPr marL="114300" indent="0">
              <a:buNone/>
            </a:pPr>
            <a:endParaRPr lang="nl-NL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2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346050"/>
          </a:xfrm>
        </p:spPr>
        <p:txBody>
          <a:bodyPr/>
          <a:lstStyle/>
          <a:p>
            <a:r>
              <a:rPr lang="en-US" sz="3200" dirty="0" smtClean="0"/>
              <a:t>Python  Class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48680"/>
            <a:ext cx="8208912" cy="619268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2000" b="1" dirty="0"/>
              <a:t>Built-In Class Attributes</a:t>
            </a:r>
          </a:p>
          <a:p>
            <a:pPr marL="114300" indent="0">
              <a:buNone/>
            </a:pPr>
            <a:endParaRPr lang="en-IN" sz="1800" b="1" dirty="0" smtClean="0"/>
          </a:p>
          <a:p>
            <a:pPr marL="114300" indent="0">
              <a:buNone/>
            </a:pPr>
            <a:r>
              <a:rPr lang="en-IN" sz="1800" dirty="0" smtClean="0"/>
              <a:t>Every </a:t>
            </a:r>
            <a:r>
              <a:rPr lang="en-IN" sz="1800" dirty="0"/>
              <a:t>Python class keeps following built-in </a:t>
            </a:r>
            <a:r>
              <a:rPr lang="en-IN" sz="1800" dirty="0" smtClean="0"/>
              <a:t>attributes-</a:t>
            </a:r>
          </a:p>
          <a:p>
            <a:pPr marL="114300" indent="0">
              <a:buNone/>
            </a:pPr>
            <a:endParaRPr lang="en-IN" sz="1800" b="1" dirty="0" smtClean="0"/>
          </a:p>
          <a:p>
            <a:r>
              <a:rPr lang="en-IN" sz="1800" b="1" dirty="0"/>
              <a:t>__dict</a:t>
            </a:r>
            <a:r>
              <a:rPr lang="en-IN" sz="1800" b="1" dirty="0" smtClean="0"/>
              <a:t>__         </a:t>
            </a:r>
            <a:r>
              <a:rPr lang="en-IN" sz="1800" dirty="0"/>
              <a:t> − Dictionary containing the class's namespace.</a:t>
            </a:r>
          </a:p>
          <a:p>
            <a:r>
              <a:rPr lang="en-IN" sz="1800" b="1" dirty="0"/>
              <a:t>__doc__</a:t>
            </a:r>
            <a:r>
              <a:rPr lang="en-IN" sz="1800" dirty="0"/>
              <a:t> </a:t>
            </a:r>
            <a:r>
              <a:rPr lang="en-IN" sz="1800" dirty="0" smtClean="0"/>
              <a:t>         − </a:t>
            </a:r>
            <a:r>
              <a:rPr lang="en-IN" sz="1800" dirty="0"/>
              <a:t>Class documentation string or none, if undefined.</a:t>
            </a:r>
          </a:p>
          <a:p>
            <a:r>
              <a:rPr lang="en-IN" sz="1800" b="1" dirty="0"/>
              <a:t>__name</a:t>
            </a:r>
            <a:r>
              <a:rPr lang="en-IN" sz="1800" b="1" dirty="0" smtClean="0"/>
              <a:t>__   </a:t>
            </a:r>
            <a:r>
              <a:rPr lang="en-IN" sz="1800" dirty="0"/>
              <a:t> </a:t>
            </a:r>
            <a:r>
              <a:rPr lang="en-IN" sz="1800" dirty="0" smtClean="0"/>
              <a:t>  − </a:t>
            </a:r>
            <a:r>
              <a:rPr lang="en-IN" sz="1800" dirty="0"/>
              <a:t>Class name.</a:t>
            </a:r>
          </a:p>
          <a:p>
            <a:r>
              <a:rPr lang="en-IN" sz="1800" b="1" dirty="0"/>
              <a:t>__module</a:t>
            </a:r>
            <a:r>
              <a:rPr lang="en-IN" sz="1800" b="1" dirty="0" smtClean="0"/>
              <a:t>__  </a:t>
            </a:r>
            <a:r>
              <a:rPr lang="en-IN" sz="1800" dirty="0"/>
              <a:t> − Module name in which the class is defined. This attribute is </a:t>
            </a:r>
            <a:r>
              <a:rPr lang="en-IN" sz="1800" dirty="0" smtClean="0"/>
              <a:t>   "__</a:t>
            </a:r>
            <a:r>
              <a:rPr lang="en-IN" sz="1800" dirty="0"/>
              <a:t>main__" in interactive mode.</a:t>
            </a:r>
          </a:p>
          <a:p>
            <a:r>
              <a:rPr lang="en-IN" sz="1800" b="1" dirty="0"/>
              <a:t>__bases__</a:t>
            </a:r>
            <a:r>
              <a:rPr lang="en-IN" sz="1800" dirty="0"/>
              <a:t> </a:t>
            </a:r>
            <a:r>
              <a:rPr lang="en-IN" sz="1800" dirty="0" smtClean="0"/>
              <a:t>      − </a:t>
            </a:r>
            <a:r>
              <a:rPr lang="en-IN" sz="1800" dirty="0"/>
              <a:t>A possibly empty tuple containing the base classes, in the order of their occurrence in the base class list.</a:t>
            </a:r>
          </a:p>
          <a:p>
            <a:endParaRPr lang="en-US" sz="1800" dirty="0" smtClean="0"/>
          </a:p>
          <a:p>
            <a:pPr marL="114300" indent="0">
              <a:buNone/>
            </a:pPr>
            <a:r>
              <a:rPr lang="en-US" sz="1800" b="1" dirty="0" smtClean="0"/>
              <a:t>Syntax:</a:t>
            </a:r>
          </a:p>
          <a:p>
            <a:pPr marL="114300" indent="0">
              <a:buNone/>
            </a:pPr>
            <a:r>
              <a:rPr lang="en-US" sz="1800" dirty="0" smtClean="0"/>
              <a:t>	objectName.attribute</a:t>
            </a:r>
          </a:p>
          <a:p>
            <a:endParaRPr lang="en-US" sz="1800" dirty="0"/>
          </a:p>
          <a:p>
            <a:pPr marL="114300" indent="0">
              <a:buNone/>
            </a:pPr>
            <a:r>
              <a:rPr lang="en-US" sz="1800" b="1" dirty="0" smtClean="0"/>
              <a:t>E.g.:</a:t>
            </a:r>
          </a:p>
          <a:p>
            <a:pPr marL="114300" indent="0">
              <a:buNone/>
            </a:pPr>
            <a:r>
              <a:rPr lang="en-US" sz="1800" dirty="0" smtClean="0"/>
              <a:t>	emp.</a:t>
            </a:r>
            <a:r>
              <a:rPr lang="en-IN" sz="1800" b="1" dirty="0"/>
              <a:t> </a:t>
            </a:r>
            <a:r>
              <a:rPr lang="en-IN" sz="1800" dirty="0"/>
              <a:t>__dict__ </a:t>
            </a:r>
            <a:endParaRPr lang="en-IN" sz="1800" dirty="0" smtClean="0"/>
          </a:p>
          <a:p>
            <a:pPr marL="114300" indent="0">
              <a:buNone/>
            </a:pPr>
            <a:endParaRPr lang="nl-NL" sz="18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6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90066"/>
          </a:xfrm>
        </p:spPr>
        <p:txBody>
          <a:bodyPr/>
          <a:lstStyle/>
          <a:p>
            <a:r>
              <a:rPr lang="en-US" sz="3200" dirty="0"/>
              <a:t>Python </a:t>
            </a:r>
            <a:r>
              <a:rPr lang="en-IN" sz="3200" dirty="0"/>
              <a:t>Garbage Collection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064896" cy="5760640"/>
          </a:xfrm>
        </p:spPr>
        <p:txBody>
          <a:bodyPr/>
          <a:lstStyle/>
          <a:p>
            <a:pPr marL="114300" indent="0">
              <a:buNone/>
            </a:pPr>
            <a:r>
              <a:rPr lang="en-IN" sz="1800" dirty="0"/>
              <a:t>Python deletes unneeded objects (built-in types or class instances) automatically to free the memory space</a:t>
            </a:r>
            <a:r>
              <a:rPr lang="en-IN" sz="1800" dirty="0" smtClean="0"/>
              <a:t>.</a:t>
            </a:r>
          </a:p>
          <a:p>
            <a:pPr marL="114300" indent="0">
              <a:buNone/>
            </a:pPr>
            <a:endParaRPr lang="en-IN" sz="1800" dirty="0"/>
          </a:p>
          <a:p>
            <a:r>
              <a:rPr lang="en-IN" sz="1800" dirty="0"/>
              <a:t>Python's garbage collector runs during program execution and is </a:t>
            </a:r>
            <a:r>
              <a:rPr lang="en-IN" sz="1800" b="1" dirty="0"/>
              <a:t>triggered</a:t>
            </a:r>
            <a:r>
              <a:rPr lang="en-IN" sz="1800" dirty="0"/>
              <a:t> when an object's </a:t>
            </a:r>
            <a:r>
              <a:rPr lang="en-IN" sz="1800" b="1" dirty="0"/>
              <a:t>reference count reaches zero</a:t>
            </a:r>
            <a:r>
              <a:rPr lang="en-IN" sz="1800" dirty="0"/>
              <a:t>.</a:t>
            </a:r>
          </a:p>
          <a:p>
            <a:r>
              <a:rPr lang="en-IN" sz="1800" dirty="0"/>
              <a:t>An object's </a:t>
            </a:r>
            <a:r>
              <a:rPr lang="en-IN" sz="1800" b="1" dirty="0"/>
              <a:t>reference count changes </a:t>
            </a:r>
            <a:r>
              <a:rPr lang="en-IN" sz="1800" dirty="0"/>
              <a:t>as the number of aliases that point to it changes.</a:t>
            </a:r>
          </a:p>
          <a:p>
            <a:r>
              <a:rPr lang="en-IN" sz="1800" dirty="0"/>
              <a:t>An object's </a:t>
            </a:r>
            <a:r>
              <a:rPr lang="en-IN" sz="1800" b="1" dirty="0"/>
              <a:t>reference count increases </a:t>
            </a:r>
            <a:r>
              <a:rPr lang="en-IN" sz="1800" dirty="0"/>
              <a:t>when it is assigned a new name or placed in a container (list, tuple, or dictionary).</a:t>
            </a:r>
          </a:p>
          <a:p>
            <a:r>
              <a:rPr lang="en-IN" sz="1800" dirty="0"/>
              <a:t>The object's </a:t>
            </a:r>
            <a:r>
              <a:rPr lang="en-IN" sz="1800" b="1" dirty="0"/>
              <a:t>reference count decreases </a:t>
            </a:r>
            <a:r>
              <a:rPr lang="en-IN" sz="1800" dirty="0"/>
              <a:t>when it is deleted with del, its reference is reassigned, or its reference goes out of scope.</a:t>
            </a:r>
          </a:p>
          <a:p>
            <a:r>
              <a:rPr lang="en-IN" sz="1800" dirty="0" smtClean="0"/>
              <a:t>When </a:t>
            </a:r>
            <a:r>
              <a:rPr lang="en-IN" sz="1800" dirty="0"/>
              <a:t>an object's </a:t>
            </a:r>
            <a:r>
              <a:rPr lang="en-IN" sz="1800" b="1" dirty="0"/>
              <a:t>reference count reaches zero</a:t>
            </a:r>
            <a:r>
              <a:rPr lang="en-IN" sz="1800" dirty="0"/>
              <a:t>, </a:t>
            </a:r>
            <a:r>
              <a:rPr lang="en-IN" sz="1800" b="1" dirty="0"/>
              <a:t>Python collects it automatically.</a:t>
            </a:r>
            <a:endParaRPr lang="en-US" sz="1800" b="1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490066"/>
          </a:xfrm>
        </p:spPr>
        <p:txBody>
          <a:bodyPr/>
          <a:lstStyle/>
          <a:p>
            <a:r>
              <a:rPr lang="en-US" sz="2400" dirty="0" smtClean="0"/>
              <a:t>Python Exception Handling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8136904" cy="6207968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IN" sz="2100" b="1" dirty="0"/>
              <a:t>Syntax of </a:t>
            </a:r>
            <a:r>
              <a:rPr lang="en-IN" sz="2100" b="1" i="1" dirty="0" smtClean="0"/>
              <a:t>try – except - else</a:t>
            </a:r>
            <a:r>
              <a:rPr lang="en-IN" sz="2100" b="1" dirty="0"/>
              <a:t> block</a:t>
            </a:r>
            <a:r>
              <a:rPr lang="en-IN" sz="2100" b="1" dirty="0" smtClean="0"/>
              <a:t>:</a:t>
            </a:r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2100" b="1" dirty="0"/>
              <a:t>try</a:t>
            </a:r>
            <a:r>
              <a:rPr lang="en-IN" sz="2100" dirty="0"/>
              <a:t>: </a:t>
            </a:r>
          </a:p>
          <a:p>
            <a:pPr marL="114300" indent="0">
              <a:buNone/>
            </a:pPr>
            <a:r>
              <a:rPr lang="en-IN" sz="2100" dirty="0" smtClean="0"/>
              <a:t>	Our </a:t>
            </a:r>
            <a:r>
              <a:rPr lang="en-IN" sz="2100" dirty="0"/>
              <a:t>operations here </a:t>
            </a:r>
          </a:p>
          <a:p>
            <a:pPr marL="114300" indent="0">
              <a:buNone/>
            </a:pPr>
            <a:r>
              <a:rPr lang="en-IN" sz="2100" b="1" dirty="0"/>
              <a:t>except</a:t>
            </a:r>
            <a:r>
              <a:rPr lang="en-IN" sz="2100" dirty="0"/>
              <a:t> </a:t>
            </a:r>
            <a:r>
              <a:rPr lang="en-IN" sz="2100" dirty="0" smtClean="0"/>
              <a:t>Exception 1 as e1: </a:t>
            </a:r>
            <a:endParaRPr lang="en-IN" sz="2100" dirty="0"/>
          </a:p>
          <a:p>
            <a:pPr marL="114300" indent="0">
              <a:buNone/>
            </a:pPr>
            <a:r>
              <a:rPr lang="en-IN" sz="2100" dirty="0" smtClean="0"/>
              <a:t>	If </a:t>
            </a:r>
            <a:r>
              <a:rPr lang="en-IN" sz="2100" dirty="0"/>
              <a:t>there is </a:t>
            </a:r>
            <a:r>
              <a:rPr lang="en-IN" sz="2100" dirty="0" smtClean="0"/>
              <a:t>Exception 1, </a:t>
            </a:r>
            <a:r>
              <a:rPr lang="en-IN" sz="2100" dirty="0"/>
              <a:t>then execute this block. </a:t>
            </a:r>
          </a:p>
          <a:p>
            <a:pPr marL="114300" indent="0">
              <a:buNone/>
            </a:pPr>
            <a:r>
              <a:rPr lang="en-IN" sz="2100" b="1" dirty="0"/>
              <a:t>except</a:t>
            </a:r>
            <a:r>
              <a:rPr lang="en-IN" sz="2100" dirty="0"/>
              <a:t> </a:t>
            </a:r>
            <a:r>
              <a:rPr lang="en-IN" sz="2100" dirty="0" smtClean="0"/>
              <a:t>Exception2 as e2: </a:t>
            </a:r>
            <a:endParaRPr lang="en-IN" sz="2100" dirty="0"/>
          </a:p>
          <a:p>
            <a:pPr marL="114300" indent="0">
              <a:buNone/>
            </a:pPr>
            <a:r>
              <a:rPr lang="en-IN" sz="2100" dirty="0" smtClean="0"/>
              <a:t>	If </a:t>
            </a:r>
            <a:r>
              <a:rPr lang="en-IN" sz="2100" dirty="0"/>
              <a:t>there is </a:t>
            </a:r>
            <a:r>
              <a:rPr lang="en-IN" sz="2100" dirty="0" smtClean="0"/>
              <a:t>Exception 2, </a:t>
            </a:r>
            <a:r>
              <a:rPr lang="en-IN" sz="2100" dirty="0"/>
              <a:t>then execute this block</a:t>
            </a:r>
          </a:p>
          <a:p>
            <a:pPr marL="114300" indent="0">
              <a:buNone/>
            </a:pPr>
            <a:r>
              <a:rPr lang="en-IN" sz="2100" b="1" dirty="0" smtClean="0"/>
              <a:t>finally: </a:t>
            </a:r>
          </a:p>
          <a:p>
            <a:pPr marL="114300" indent="0">
              <a:buNone/>
            </a:pPr>
            <a:r>
              <a:rPr lang="en-IN" sz="2100" dirty="0"/>
              <a:t>	</a:t>
            </a:r>
            <a:r>
              <a:rPr lang="en-IN" sz="2100" dirty="0" smtClean="0"/>
              <a:t>This block is always executed, whether or not exception is created </a:t>
            </a:r>
            <a:endParaRPr lang="en-IN" sz="2100" dirty="0"/>
          </a:p>
          <a:p>
            <a:pPr marL="114300" indent="0">
              <a:buNone/>
            </a:pPr>
            <a:endParaRPr lang="en-US" i="1" dirty="0"/>
          </a:p>
          <a:p>
            <a:pPr marL="114300" indent="0">
              <a:buNone/>
            </a:pPr>
            <a:r>
              <a:rPr lang="en-US" b="1" dirty="0"/>
              <a:t>Comparison between Python and Java:</a:t>
            </a:r>
          </a:p>
          <a:p>
            <a:pPr marL="114300" indent="0">
              <a:buNone/>
            </a:pPr>
            <a:endParaRPr lang="en-US" i="1" dirty="0" smtClean="0"/>
          </a:p>
          <a:p>
            <a:pPr marL="114300" indent="0">
              <a:buNone/>
            </a:pPr>
            <a:endParaRPr lang="en-IN" i="1" dirty="0" smtClean="0"/>
          </a:p>
          <a:p>
            <a:endParaRPr lang="en-US" i="1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 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36</a:t>
            </a:fld>
            <a:endParaRPr lang="en-IN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3923928" y="4092352"/>
            <a:ext cx="4392488" cy="2577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Java:</a:t>
            </a:r>
          </a:p>
          <a:p>
            <a:pPr marL="400050" lvl="1" indent="0">
              <a:buNone/>
            </a:pPr>
            <a:r>
              <a:rPr lang="en-IN" sz="1600" b="1" dirty="0" smtClean="0"/>
              <a:t>try {</a:t>
            </a:r>
          </a:p>
          <a:p>
            <a:pPr marL="400050" lvl="1" indent="0">
              <a:buNone/>
            </a:pPr>
            <a:r>
              <a:rPr lang="en-IN" sz="1600" b="1" dirty="0" smtClean="0"/>
              <a:t>       </a:t>
            </a:r>
            <a:r>
              <a:rPr lang="en-IN" sz="1600" i="1" dirty="0" err="1" smtClean="0"/>
              <a:t>Integer.parseInt</a:t>
            </a:r>
            <a:r>
              <a:rPr lang="en-IN" sz="1600" i="1" dirty="0"/>
              <a:t>("</a:t>
            </a:r>
            <a:r>
              <a:rPr lang="en-IN" sz="1600" dirty="0" err="1"/>
              <a:t>helo</a:t>
            </a:r>
            <a:r>
              <a:rPr lang="en-IN" sz="1600" dirty="0"/>
              <a:t>");        </a:t>
            </a:r>
            <a:r>
              <a:rPr lang="en-IN" sz="1600" b="1" dirty="0" smtClean="0"/>
              <a:t>}catch(</a:t>
            </a:r>
            <a:r>
              <a:rPr lang="en-IN" sz="1600" dirty="0" err="1" smtClean="0"/>
              <a:t>NumberFormatException</a:t>
            </a:r>
            <a:r>
              <a:rPr lang="en-IN" sz="1600" b="1" dirty="0" smtClean="0"/>
              <a:t> </a:t>
            </a:r>
            <a:r>
              <a:rPr lang="en-IN" sz="1600" b="1" dirty="0" err="1"/>
              <a:t>nfe</a:t>
            </a:r>
            <a:r>
              <a:rPr lang="en-IN" sz="1600" b="1" dirty="0" smtClean="0"/>
              <a:t>) {</a:t>
            </a:r>
          </a:p>
          <a:p>
            <a:pPr marL="400050" lvl="1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nfe</a:t>
            </a:r>
            <a:r>
              <a:rPr lang="en-IN" sz="1600" dirty="0"/>
              <a:t>);       </a:t>
            </a:r>
            <a:endParaRPr lang="en-IN" sz="1600" dirty="0" smtClean="0"/>
          </a:p>
          <a:p>
            <a:pPr marL="400050" lvl="1" indent="0">
              <a:buNone/>
            </a:pPr>
            <a:r>
              <a:rPr lang="en-IN" sz="1600" b="1" dirty="0" smtClean="0"/>
              <a:t>} finally</a:t>
            </a:r>
            <a:r>
              <a:rPr lang="en-IN" sz="1600" b="1" dirty="0"/>
              <a:t>{            </a:t>
            </a:r>
            <a:endParaRPr lang="en-IN" sz="1600" b="1" dirty="0" smtClean="0"/>
          </a:p>
          <a:p>
            <a:pPr marL="400050" lvl="1" indent="0">
              <a:buNone/>
            </a:pPr>
            <a:r>
              <a:rPr lang="en-IN" sz="1600" dirty="0" smtClean="0"/>
              <a:t>      </a:t>
            </a:r>
            <a:r>
              <a:rPr lang="en-IN" sz="1600" dirty="0" err="1" smtClean="0"/>
              <a:t>System.out.println</a:t>
            </a:r>
            <a:r>
              <a:rPr lang="en-IN" sz="1600" dirty="0"/>
              <a:t>("Inside finally");      </a:t>
            </a:r>
            <a:endParaRPr lang="en-IN" sz="1600" dirty="0" smtClean="0"/>
          </a:p>
          <a:p>
            <a:pPr marL="400050" lvl="1" indent="0">
              <a:buNone/>
            </a:pPr>
            <a:r>
              <a:rPr lang="en-IN" sz="1600" b="1" dirty="0" smtClean="0"/>
              <a:t> </a:t>
            </a:r>
            <a:r>
              <a:rPr lang="en-IN" sz="1600" b="1" dirty="0"/>
              <a:t>}</a:t>
            </a:r>
            <a:endParaRPr lang="en-IN" sz="1600" i="1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79512" y="4092352"/>
            <a:ext cx="3600400" cy="27363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Python:</a:t>
            </a:r>
          </a:p>
          <a:p>
            <a:pPr marL="400050" lvl="1" indent="0">
              <a:buNone/>
            </a:pPr>
            <a:r>
              <a:rPr lang="en-IN" b="1" dirty="0" smtClean="0"/>
              <a:t>try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 smtClean="0"/>
              <a:t>     </a:t>
            </a:r>
            <a:r>
              <a:rPr lang="en-IN" i="1" dirty="0" err="1" smtClean="0"/>
              <a:t>int</a:t>
            </a:r>
            <a:r>
              <a:rPr lang="en-IN" dirty="0" smtClean="0"/>
              <a:t>(‘</a:t>
            </a:r>
            <a:r>
              <a:rPr lang="en-IN" dirty="0" err="1" smtClean="0"/>
              <a:t>helo</a:t>
            </a:r>
            <a:r>
              <a:rPr lang="en-IN" dirty="0" smtClean="0"/>
              <a:t>’)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except </a:t>
            </a:r>
            <a:r>
              <a:rPr lang="en-IN" i="1" dirty="0" err="1"/>
              <a:t>ValueError</a:t>
            </a:r>
            <a:r>
              <a:rPr lang="en-IN" dirty="0"/>
              <a:t> </a:t>
            </a:r>
            <a:r>
              <a:rPr lang="en-IN" b="1" dirty="0"/>
              <a:t>as </a:t>
            </a:r>
            <a:r>
              <a:rPr lang="en-IN" dirty="0" err="1"/>
              <a:t>ve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    </a:t>
            </a:r>
            <a:r>
              <a:rPr lang="en-IN" i="1" dirty="0"/>
              <a:t>print</a:t>
            </a:r>
            <a:r>
              <a:rPr lang="en-IN" dirty="0" smtClean="0"/>
              <a:t>(</a:t>
            </a:r>
            <a:r>
              <a:rPr lang="en-IN" b="1" dirty="0" smtClean="0"/>
              <a:t>“</a:t>
            </a:r>
            <a:r>
              <a:rPr lang="en-IN" dirty="0" smtClean="0"/>
              <a:t>exception info</a:t>
            </a:r>
            <a:r>
              <a:rPr lang="en-IN" b="1" dirty="0" smtClean="0"/>
              <a:t> </a:t>
            </a:r>
            <a:r>
              <a:rPr lang="en-IN" b="1" dirty="0"/>
              <a:t>"</a:t>
            </a:r>
            <a:r>
              <a:rPr lang="en-IN" dirty="0"/>
              <a:t>, </a:t>
            </a:r>
            <a:r>
              <a:rPr lang="en-IN" dirty="0" err="1"/>
              <a:t>ve</a:t>
            </a:r>
            <a:r>
              <a:rPr lang="en-IN" dirty="0"/>
              <a:t>)</a:t>
            </a:r>
            <a:br>
              <a:rPr lang="en-IN" dirty="0"/>
            </a:br>
            <a:r>
              <a:rPr lang="en-IN" b="1" dirty="0" smtClean="0"/>
              <a:t>finally</a:t>
            </a:r>
            <a:r>
              <a:rPr lang="en-IN" dirty="0" smtClean="0"/>
              <a:t>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    </a:t>
            </a:r>
            <a:r>
              <a:rPr lang="en-IN" i="1" dirty="0"/>
              <a:t>print</a:t>
            </a:r>
            <a:r>
              <a:rPr lang="en-IN" dirty="0"/>
              <a:t>(</a:t>
            </a:r>
            <a:r>
              <a:rPr lang="en-IN" b="1" dirty="0"/>
              <a:t>"</a:t>
            </a:r>
            <a:r>
              <a:rPr lang="en-IN" dirty="0"/>
              <a:t>Inside finally </a:t>
            </a:r>
            <a:r>
              <a:rPr lang="en-IN" b="1" dirty="0"/>
              <a:t>"</a:t>
            </a:r>
            <a:r>
              <a:rPr lang="en-IN" dirty="0"/>
              <a:t>)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490066"/>
          </a:xfrm>
        </p:spPr>
        <p:txBody>
          <a:bodyPr/>
          <a:lstStyle/>
          <a:p>
            <a:r>
              <a:rPr lang="en-US" sz="3200" dirty="0" smtClean="0"/>
              <a:t>Python Exception Handling (contd.)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8136904" cy="5904656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Various exception handling combinations:</a:t>
            </a:r>
            <a:endParaRPr lang="en-IN" dirty="0" smtClean="0"/>
          </a:p>
          <a:p>
            <a:r>
              <a:rPr lang="en-IN" i="1" dirty="0" smtClean="0"/>
              <a:t>try </a:t>
            </a:r>
            <a:r>
              <a:rPr lang="en-IN" i="1" dirty="0"/>
              <a:t>- except </a:t>
            </a:r>
            <a:r>
              <a:rPr lang="en-IN" i="1" dirty="0" smtClean="0"/>
              <a:t>– finally</a:t>
            </a:r>
          </a:p>
          <a:p>
            <a:r>
              <a:rPr lang="en-IN" i="1" dirty="0"/>
              <a:t>try - except </a:t>
            </a:r>
            <a:endParaRPr lang="en-IN" i="1" dirty="0" smtClean="0"/>
          </a:p>
          <a:p>
            <a:r>
              <a:rPr lang="en-IN" i="1" dirty="0"/>
              <a:t>try - </a:t>
            </a:r>
            <a:r>
              <a:rPr lang="en-IN" i="1" dirty="0" smtClean="0"/>
              <a:t> finally</a:t>
            </a:r>
          </a:p>
          <a:p>
            <a:r>
              <a:rPr lang="en-IN" i="1" dirty="0"/>
              <a:t>try - except – </a:t>
            </a:r>
            <a:r>
              <a:rPr lang="en-IN" i="1" dirty="0" smtClean="0"/>
              <a:t>else</a:t>
            </a:r>
            <a:endParaRPr lang="en-IN" i="1" dirty="0"/>
          </a:p>
          <a:p>
            <a:endParaRPr lang="en-IN" i="1" dirty="0" smtClean="0"/>
          </a:p>
          <a:p>
            <a:pPr marL="114300" indent="0">
              <a:buNone/>
            </a:pPr>
            <a:r>
              <a:rPr lang="en-US" i="1" dirty="0"/>
              <a:t>w</a:t>
            </a:r>
            <a:r>
              <a:rPr lang="en-US" i="1" dirty="0" smtClean="0"/>
              <a:t>here-</a:t>
            </a:r>
          </a:p>
          <a:p>
            <a:pPr marL="114300" indent="0">
              <a:buNone/>
            </a:pPr>
            <a:r>
              <a:rPr lang="en-IN" sz="2000" i="1" dirty="0"/>
              <a:t>f</a:t>
            </a:r>
            <a:r>
              <a:rPr lang="en-IN" sz="2000" i="1" dirty="0" smtClean="0"/>
              <a:t>inally : </a:t>
            </a:r>
          </a:p>
          <a:p>
            <a:pPr marL="114300" indent="0">
              <a:buNone/>
            </a:pPr>
            <a:r>
              <a:rPr lang="en-IN" sz="2000" dirty="0" smtClean="0"/>
              <a:t>	This </a:t>
            </a:r>
            <a:r>
              <a:rPr lang="en-IN" sz="2000" dirty="0"/>
              <a:t>block is always executed, whether or not exception is created </a:t>
            </a:r>
          </a:p>
          <a:p>
            <a:pPr marL="114300" indent="0">
              <a:buNone/>
            </a:pPr>
            <a:r>
              <a:rPr lang="en-US" sz="2000" i="1" dirty="0" smtClean="0"/>
              <a:t>else : </a:t>
            </a:r>
          </a:p>
          <a:p>
            <a:pPr marL="114300" indent="0">
              <a:buNone/>
            </a:pPr>
            <a:r>
              <a:rPr lang="en-US" sz="2000" i="1" dirty="0" smtClean="0"/>
              <a:t> 	</a:t>
            </a:r>
            <a:r>
              <a:rPr lang="en-IN" sz="2000" dirty="0" smtClean="0"/>
              <a:t>If </a:t>
            </a:r>
            <a:r>
              <a:rPr lang="en-IN" sz="2000" dirty="0"/>
              <a:t>there is no exception then execute this </a:t>
            </a:r>
            <a:r>
              <a:rPr lang="en-IN" sz="2000" dirty="0" smtClean="0"/>
              <a:t>block</a:t>
            </a:r>
          </a:p>
          <a:p>
            <a:pPr marL="114300" indent="0">
              <a:buNone/>
            </a:pPr>
            <a:endParaRPr lang="en-US" sz="2000" i="1" dirty="0" smtClean="0"/>
          </a:p>
          <a:p>
            <a:pPr marL="114300" indent="0">
              <a:buNone/>
            </a:pPr>
            <a:r>
              <a:rPr lang="en-US" sz="2000" i="1" dirty="0" smtClean="0"/>
              <a:t>Note:</a:t>
            </a:r>
          </a:p>
          <a:p>
            <a:pPr marL="114300" indent="0">
              <a:buNone/>
            </a:pPr>
            <a:r>
              <a:rPr lang="en-IN" sz="2000" dirty="0" smtClean="0"/>
              <a:t>We </a:t>
            </a:r>
            <a:r>
              <a:rPr lang="en-IN" sz="2000" dirty="0"/>
              <a:t>cannot use </a:t>
            </a:r>
            <a:r>
              <a:rPr lang="en-IN" sz="2000" dirty="0" smtClean="0"/>
              <a:t>both </a:t>
            </a:r>
            <a:r>
              <a:rPr lang="en-IN" sz="2000" i="1" dirty="0" smtClean="0"/>
              <a:t>else</a:t>
            </a:r>
            <a:r>
              <a:rPr lang="en-IN" sz="2000" dirty="0"/>
              <a:t> clause </a:t>
            </a:r>
            <a:r>
              <a:rPr lang="en-IN" sz="2000" dirty="0" smtClean="0"/>
              <a:t>and finally </a:t>
            </a:r>
            <a:r>
              <a:rPr lang="en-IN" sz="2000" dirty="0"/>
              <a:t>clause.</a:t>
            </a:r>
            <a:endParaRPr lang="en-US" sz="2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4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8268072" cy="360040"/>
          </a:xfrm>
        </p:spPr>
        <p:txBody>
          <a:bodyPr/>
          <a:lstStyle/>
          <a:p>
            <a:r>
              <a:rPr lang="en-US" sz="2400" b="1" dirty="0" smtClean="0"/>
              <a:t>Python Built-in Exceptions and User-defined Exceptions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76672"/>
            <a:ext cx="8136904" cy="62461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000" dirty="0"/>
              <a:t>Below is the condensed version of the built-in </a:t>
            </a:r>
            <a:r>
              <a:rPr lang="en-IN" sz="2000" dirty="0" smtClean="0"/>
              <a:t>exceptions </a:t>
            </a:r>
            <a:r>
              <a:rPr lang="en-IN" sz="2000" dirty="0"/>
              <a:t>hierarchy, </a:t>
            </a:r>
            <a:r>
              <a:rPr lang="en-IN" sz="2000" dirty="0" smtClean="0"/>
              <a:t>sans many </a:t>
            </a:r>
            <a:r>
              <a:rPr lang="en-IN" sz="2000" dirty="0"/>
              <a:t>minor exceptions </a:t>
            </a:r>
            <a:r>
              <a:rPr lang="en-IN" sz="2000" dirty="0" smtClean="0"/>
              <a:t>:</a:t>
            </a:r>
          </a:p>
          <a:p>
            <a:pPr marL="114300" indent="0">
              <a:buNone/>
            </a:pPr>
            <a:r>
              <a:rPr lang="en-IN" sz="2000" b="1" dirty="0" smtClean="0"/>
              <a:t> </a:t>
            </a:r>
            <a:r>
              <a:rPr lang="en-IN" sz="2000" i="1" dirty="0" smtClean="0">
                <a:hlinkClick r:id="rId2"/>
              </a:rPr>
              <a:t>http</a:t>
            </a:r>
            <a:r>
              <a:rPr lang="en-IN" sz="2000" i="1" dirty="0">
                <a:hlinkClick r:id="rId2"/>
              </a:rPr>
              <a:t>://</a:t>
            </a:r>
            <a:r>
              <a:rPr lang="en-IN" sz="2000" i="1" dirty="0" smtClean="0">
                <a:hlinkClick r:id="rId2"/>
              </a:rPr>
              <a:t>docs.python.org/library/exceptions.html</a:t>
            </a:r>
            <a:endParaRPr lang="en-IN" sz="2000" i="1" dirty="0" smtClean="0"/>
          </a:p>
          <a:p>
            <a:pPr marL="114300" indent="0">
              <a:buNone/>
            </a:pPr>
            <a:endParaRPr lang="en-US" sz="2000" i="1" dirty="0" smtClean="0"/>
          </a:p>
          <a:p>
            <a:pPr marL="114300" indent="0">
              <a:buNone/>
            </a:pPr>
            <a:endParaRPr lang="en-US" sz="2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38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799"/>
            <a:ext cx="4680520" cy="509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5076056" y="1844824"/>
            <a:ext cx="3192016" cy="27363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IN" sz="1600" i="1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076056" y="1628799"/>
            <a:ext cx="3192016" cy="45365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b="1" i="1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b="1" i="1" dirty="0" smtClean="0"/>
              <a:t>Note:</a:t>
            </a:r>
          </a:p>
          <a:p>
            <a:pPr marL="0" indent="0">
              <a:buFont typeface="Arial" pitchFamily="34" charset="0"/>
              <a:buNone/>
            </a:pPr>
            <a:endParaRPr lang="en-US" sz="1800" b="1" i="1" dirty="0"/>
          </a:p>
          <a:p>
            <a:pPr marL="0" indent="0">
              <a:buNone/>
            </a:pPr>
            <a:r>
              <a:rPr lang="en-IN" sz="1800" dirty="0" smtClean="0"/>
              <a:t>In </a:t>
            </a:r>
            <a:r>
              <a:rPr lang="en-IN" sz="1800" dirty="0"/>
              <a:t>Python, all exceptions must be instances of a class that derives from</a:t>
            </a:r>
            <a:r>
              <a:rPr lang="en-IN" sz="1800" b="1" dirty="0"/>
              <a:t>  </a:t>
            </a:r>
            <a:r>
              <a:rPr lang="en-IN" sz="1800" b="1" dirty="0" err="1" smtClean="0"/>
              <a:t>BaseException</a:t>
            </a:r>
            <a:r>
              <a:rPr lang="en-IN" sz="1800" b="1" dirty="0" smtClean="0"/>
              <a:t>.</a:t>
            </a:r>
            <a:endParaRPr lang="en-US" sz="1800" b="1" i="1" dirty="0" smtClean="0"/>
          </a:p>
          <a:p>
            <a:pPr marL="0" indent="0">
              <a:buFont typeface="Arial" pitchFamily="34" charset="0"/>
              <a:buNone/>
            </a:pPr>
            <a:endParaRPr lang="en-US" sz="1800" b="1" i="1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b="1" i="1" dirty="0" smtClean="0"/>
              <a:t>User Defined Exception:</a:t>
            </a:r>
          </a:p>
          <a:p>
            <a:pPr marL="0" indent="0">
              <a:buNone/>
            </a:pPr>
            <a:r>
              <a:rPr lang="en-IN" sz="1800" dirty="0"/>
              <a:t>When </a:t>
            </a:r>
            <a:r>
              <a:rPr lang="en-IN" sz="1800" dirty="0" smtClean="0"/>
              <a:t> we  define  our </a:t>
            </a:r>
            <a:r>
              <a:rPr lang="en-IN" sz="1800" dirty="0"/>
              <a:t>own exception, </a:t>
            </a:r>
            <a:r>
              <a:rPr lang="en-IN" sz="1800" b="1" dirty="0" smtClean="0"/>
              <a:t>we should </a:t>
            </a:r>
            <a:r>
              <a:rPr lang="en-IN" sz="1800" b="1" dirty="0"/>
              <a:t>extend </a:t>
            </a:r>
            <a:r>
              <a:rPr lang="en-IN" sz="1800" b="1" dirty="0" smtClean="0"/>
              <a:t>  Exception </a:t>
            </a:r>
            <a:r>
              <a:rPr lang="en-IN" sz="1800" i="1" dirty="0" smtClean="0"/>
              <a:t>class </a:t>
            </a:r>
            <a:r>
              <a:rPr lang="en-IN" sz="1800" i="1" dirty="0"/>
              <a:t>or one of its subclasses, and </a:t>
            </a:r>
            <a:r>
              <a:rPr lang="en-IN" sz="1800" b="1" i="1" dirty="0"/>
              <a:t>not from </a:t>
            </a:r>
            <a:r>
              <a:rPr lang="en-IN" sz="1800" b="1" i="1" dirty="0" err="1" smtClean="0"/>
              <a:t>BaseException</a:t>
            </a:r>
            <a:r>
              <a:rPr lang="en-IN" sz="1800" b="1" i="1" dirty="0" smtClean="0"/>
              <a:t>.</a:t>
            </a:r>
            <a:endParaRPr lang="en-IN" sz="1800" b="1" i="1" dirty="0"/>
          </a:p>
          <a:p>
            <a:pPr marL="0" indent="0">
              <a:buNone/>
            </a:pPr>
            <a:endParaRPr lang="en-IN" sz="1600" b="1" i="1" dirty="0"/>
          </a:p>
        </p:txBody>
      </p:sp>
    </p:spTree>
    <p:extLst>
      <p:ext uri="{BB962C8B-B14F-4D97-AF65-F5344CB8AC3E}">
        <p14:creationId xmlns:p14="http://schemas.microsoft.com/office/powerpoint/2010/main" val="31724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2800" dirty="0" smtClean="0"/>
              <a:t>Python - Threads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708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000" b="1" dirty="0"/>
              <a:t>There are two modules which support the usage of threads in </a:t>
            </a:r>
            <a:r>
              <a:rPr lang="en-IN" sz="2000" b="1" dirty="0" smtClean="0"/>
              <a:t>Python3:</a:t>
            </a:r>
            <a:endParaRPr lang="en-IN" sz="2000" b="1" dirty="0"/>
          </a:p>
          <a:p>
            <a:r>
              <a:rPr lang="en-IN" dirty="0"/>
              <a:t>1) </a:t>
            </a:r>
            <a:r>
              <a:rPr lang="en-IN" b="1" dirty="0"/>
              <a:t>_thread   </a:t>
            </a:r>
            <a:r>
              <a:rPr lang="en-IN" dirty="0"/>
              <a:t>- 'thread' in Python2 has been </a:t>
            </a:r>
            <a:r>
              <a:rPr lang="en-IN" dirty="0" smtClean="0"/>
              <a:t>"deprecated". In </a:t>
            </a:r>
            <a:r>
              <a:rPr lang="en-IN" dirty="0"/>
              <a:t>Python 3, the module "thread" is not available but it has been renamed to "_thread" for backwards compatibilities.</a:t>
            </a:r>
          </a:p>
          <a:p>
            <a:r>
              <a:rPr lang="en-IN" dirty="0"/>
              <a:t>2) </a:t>
            </a:r>
            <a:r>
              <a:rPr lang="en-IN" b="1" dirty="0"/>
              <a:t>threading</a:t>
            </a:r>
            <a:r>
              <a:rPr lang="en-IN" dirty="0"/>
              <a:t> - In Python3, 'threading' is used to spawn new threads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IN" b="1" dirty="0" smtClean="0"/>
              <a:t>Using  </a:t>
            </a:r>
            <a:r>
              <a:rPr lang="en-IN" b="1" i="1" dirty="0" smtClean="0"/>
              <a:t>_thread </a:t>
            </a:r>
            <a:r>
              <a:rPr lang="en-IN" b="1" dirty="0" smtClean="0"/>
              <a:t>module to create Thread:</a:t>
            </a:r>
            <a:endParaRPr lang="en-IN" b="1" dirty="0"/>
          </a:p>
          <a:p>
            <a:pPr marL="114300" indent="0">
              <a:buNone/>
            </a:pPr>
            <a:r>
              <a:rPr lang="en-IN" b="1" dirty="0"/>
              <a:t>Syntax</a:t>
            </a:r>
            <a:r>
              <a:rPr lang="en-IN" dirty="0"/>
              <a:t>: _thread.start_new_thread ( function, </a:t>
            </a:r>
            <a:r>
              <a:rPr lang="en-IN" dirty="0" err="1"/>
              <a:t>args</a:t>
            </a:r>
            <a:r>
              <a:rPr lang="en-IN" dirty="0"/>
              <a:t>[, </a:t>
            </a:r>
            <a:r>
              <a:rPr lang="en-IN" dirty="0" err="1"/>
              <a:t>kwargs</a:t>
            </a:r>
            <a:r>
              <a:rPr lang="en-IN" dirty="0"/>
              <a:t>] )</a:t>
            </a:r>
          </a:p>
          <a:p>
            <a:pPr marL="114300" indent="0">
              <a:buNone/>
            </a:pPr>
            <a:r>
              <a:rPr lang="en-IN" i="1" dirty="0"/>
              <a:t>where-</a:t>
            </a:r>
          </a:p>
          <a:p>
            <a:r>
              <a:rPr lang="en-IN" dirty="0"/>
              <a:t>function - user defined method</a:t>
            </a:r>
          </a:p>
          <a:p>
            <a:r>
              <a:rPr lang="en-IN" dirty="0" err="1"/>
              <a:t>args</a:t>
            </a:r>
            <a:r>
              <a:rPr lang="en-IN" dirty="0"/>
              <a:t> - </a:t>
            </a:r>
            <a:r>
              <a:rPr lang="en-IN" dirty="0" err="1"/>
              <a:t>args</a:t>
            </a:r>
            <a:r>
              <a:rPr lang="en-IN" dirty="0"/>
              <a:t> is a tuple of arguments; use an empty tuple to call function without passing any arguments</a:t>
            </a:r>
          </a:p>
          <a:p>
            <a:r>
              <a:rPr lang="en-IN" dirty="0" err="1"/>
              <a:t>kwargs</a:t>
            </a:r>
            <a:r>
              <a:rPr lang="en-IN" dirty="0"/>
              <a:t> is an optional dictionary of keyword arguments. (</a:t>
            </a:r>
            <a:r>
              <a:rPr lang="en-IN" dirty="0" err="1"/>
              <a:t>kwargs</a:t>
            </a:r>
            <a:r>
              <a:rPr lang="en-IN" dirty="0"/>
              <a:t> - key worded </a:t>
            </a:r>
            <a:r>
              <a:rPr lang="en-IN" dirty="0" err="1"/>
              <a:t>args</a:t>
            </a:r>
            <a:r>
              <a:rPr lang="en-IN" dirty="0"/>
              <a:t>)</a:t>
            </a: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				Contents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5688632"/>
          </a:xfrm>
        </p:spPr>
        <p:txBody>
          <a:bodyPr>
            <a:normAutofit/>
          </a:bodyPr>
          <a:lstStyle/>
          <a:p>
            <a:r>
              <a:rPr lang="en-US" sz="1400" dirty="0" smtClean="0"/>
              <a:t>Introduction</a:t>
            </a:r>
          </a:p>
          <a:p>
            <a:r>
              <a:rPr lang="en-US" sz="1400" dirty="0" smtClean="0"/>
              <a:t>Environment </a:t>
            </a:r>
            <a:r>
              <a:rPr lang="en-US" sz="1400" dirty="0" smtClean="0"/>
              <a:t>Setup</a:t>
            </a:r>
          </a:p>
          <a:p>
            <a:r>
              <a:rPr lang="en-US" sz="1400" dirty="0" smtClean="0"/>
              <a:t>Python  -Frameworks ,</a:t>
            </a:r>
            <a:r>
              <a:rPr lang="en-US" sz="1400" dirty="0" err="1" smtClean="0"/>
              <a:t>Libraries,IDEs</a:t>
            </a:r>
            <a:endParaRPr lang="en-US" sz="1400" dirty="0" smtClean="0"/>
          </a:p>
          <a:p>
            <a:r>
              <a:rPr lang="en-US" sz="1400" dirty="0" smtClean="0"/>
              <a:t>Basic Python Syntax</a:t>
            </a:r>
          </a:p>
          <a:p>
            <a:r>
              <a:rPr lang="en-US" sz="1400" dirty="0" smtClean="0"/>
              <a:t>Variables and Operators</a:t>
            </a:r>
          </a:p>
          <a:p>
            <a:r>
              <a:rPr lang="en-US" sz="1400" dirty="0" smtClean="0"/>
              <a:t>Loops and Decision Making</a:t>
            </a:r>
          </a:p>
          <a:p>
            <a:r>
              <a:rPr lang="en-US" sz="1400" dirty="0" smtClean="0"/>
              <a:t>Numbers and Strings</a:t>
            </a:r>
          </a:p>
          <a:p>
            <a:r>
              <a:rPr lang="en-US" sz="1400" dirty="0" smtClean="0"/>
              <a:t>Built-in Functions</a:t>
            </a:r>
          </a:p>
          <a:p>
            <a:r>
              <a:rPr lang="en-US" sz="1400" dirty="0" smtClean="0"/>
              <a:t>Collections – List,Tuples,Set,Dictionary</a:t>
            </a:r>
          </a:p>
          <a:p>
            <a:r>
              <a:rPr lang="en-US" sz="1400" dirty="0" smtClean="0"/>
              <a:t>Functions and Lambda</a:t>
            </a:r>
          </a:p>
          <a:p>
            <a:r>
              <a:rPr lang="en-US" sz="1400" dirty="0" smtClean="0"/>
              <a:t>Classes , Modules and Packages</a:t>
            </a:r>
          </a:p>
          <a:p>
            <a:r>
              <a:rPr lang="en-US" sz="1400" dirty="0" smtClean="0"/>
              <a:t>Exception Handling</a:t>
            </a:r>
            <a:endParaRPr lang="en-US" sz="1400" dirty="0" smtClean="0"/>
          </a:p>
          <a:p>
            <a:r>
              <a:rPr lang="en-US" sz="1400" dirty="0" smtClean="0"/>
              <a:t>Date and Time</a:t>
            </a:r>
          </a:p>
          <a:p>
            <a:r>
              <a:rPr lang="en-US" sz="1400" dirty="0" smtClean="0"/>
              <a:t>Multi-Threading</a:t>
            </a:r>
          </a:p>
          <a:p>
            <a:r>
              <a:rPr lang="en-US" sz="1400" dirty="0" smtClean="0"/>
              <a:t>Files I/O</a:t>
            </a:r>
          </a:p>
          <a:p>
            <a:r>
              <a:rPr lang="en-US" sz="1400" dirty="0" smtClean="0"/>
              <a:t>Accessing </a:t>
            </a:r>
            <a:r>
              <a:rPr lang="en-US" sz="1400" dirty="0" smtClean="0"/>
              <a:t>No</a:t>
            </a:r>
            <a:r>
              <a:rPr lang="en-US" sz="1400" dirty="0" smtClean="0"/>
              <a:t>SQL (MongoDB)</a:t>
            </a:r>
            <a:endParaRPr lang="en-US" sz="1400" dirty="0" smtClean="0"/>
          </a:p>
          <a:p>
            <a:r>
              <a:rPr lang="en-US" sz="1400" dirty="0" smtClean="0"/>
              <a:t>XML </a:t>
            </a:r>
            <a:r>
              <a:rPr lang="en-US" sz="1400" dirty="0" smtClean="0"/>
              <a:t>Processing (DOM &amp; SAX)</a:t>
            </a:r>
            <a:endParaRPr lang="en-US" sz="14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6050"/>
          </a:xfrm>
        </p:spPr>
        <p:txBody>
          <a:bodyPr/>
          <a:lstStyle/>
          <a:p>
            <a:r>
              <a:rPr lang="en-US" sz="2800" dirty="0" smtClean="0"/>
              <a:t>Python – Threads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7681664" cy="5564088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IN" b="1" dirty="0" smtClean="0"/>
              <a:t>Using </a:t>
            </a:r>
            <a:r>
              <a:rPr lang="en-IN" b="1" i="1" dirty="0" smtClean="0"/>
              <a:t>threading</a:t>
            </a:r>
            <a:r>
              <a:rPr lang="en-IN" b="1" dirty="0" smtClean="0"/>
              <a:t> module to create thread:</a:t>
            </a:r>
            <a:endParaRPr lang="en-IN" b="1" dirty="0"/>
          </a:p>
          <a:p>
            <a:pPr marL="114300" indent="0">
              <a:buNone/>
            </a:pPr>
            <a:r>
              <a:rPr lang="en-IN" dirty="0"/>
              <a:t>'threading' module exposes all the methods of the thread module and provides some additional methods-</a:t>
            </a:r>
          </a:p>
          <a:p>
            <a:r>
              <a:rPr lang="en-IN" dirty="0" err="1"/>
              <a:t>threading.activeCount</a:t>
            </a:r>
            <a:r>
              <a:rPr lang="en-IN" dirty="0"/>
              <a:t>()</a:t>
            </a:r>
          </a:p>
          <a:p>
            <a:r>
              <a:rPr lang="en-IN" dirty="0" err="1"/>
              <a:t>threading.currentThread</a:t>
            </a:r>
            <a:r>
              <a:rPr lang="en-IN" dirty="0"/>
              <a:t>() </a:t>
            </a:r>
          </a:p>
          <a:p>
            <a:r>
              <a:rPr lang="en-IN" dirty="0" err="1"/>
              <a:t>threading.enumerate</a:t>
            </a:r>
            <a:r>
              <a:rPr lang="en-IN" dirty="0"/>
              <a:t>() - Returns a list of currently active thread objects </a:t>
            </a:r>
            <a:endParaRPr lang="en-IN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IN" b="1" dirty="0"/>
              <a:t>'threading</a:t>
            </a:r>
            <a:r>
              <a:rPr lang="en-IN" dirty="0"/>
              <a:t>' module has the Thread class that implements threading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</a:t>
            </a:r>
            <a:r>
              <a:rPr lang="en-IN" b="1" dirty="0"/>
              <a:t>The methods provided by the Thread class are as follows -</a:t>
            </a:r>
          </a:p>
          <a:p>
            <a:r>
              <a:rPr lang="en-IN" dirty="0"/>
              <a:t>run() - The run() method is the entry point for a thread.</a:t>
            </a:r>
          </a:p>
          <a:p>
            <a:r>
              <a:rPr lang="en-IN" dirty="0"/>
              <a:t>start() - The start() method starts a thread by calling the run method.</a:t>
            </a:r>
          </a:p>
          <a:p>
            <a:r>
              <a:rPr lang="en-IN" dirty="0"/>
              <a:t>join([time]) - The join() waits for threads to terminate.</a:t>
            </a:r>
          </a:p>
          <a:p>
            <a:r>
              <a:rPr lang="en-IN" dirty="0" err="1"/>
              <a:t>isAlive</a:t>
            </a:r>
            <a:r>
              <a:rPr lang="en-IN" dirty="0"/>
              <a:t>() - The </a:t>
            </a:r>
            <a:r>
              <a:rPr lang="en-IN" dirty="0" err="1"/>
              <a:t>isAlive</a:t>
            </a:r>
            <a:r>
              <a:rPr lang="en-IN" dirty="0"/>
              <a:t>() method checks whether a thread is still executing.</a:t>
            </a:r>
          </a:p>
          <a:p>
            <a:r>
              <a:rPr lang="en-IN" dirty="0" err="1"/>
              <a:t>getName</a:t>
            </a:r>
            <a:r>
              <a:rPr lang="en-IN" dirty="0"/>
              <a:t>() - The </a:t>
            </a:r>
            <a:r>
              <a:rPr lang="en-IN" dirty="0" err="1"/>
              <a:t>getName</a:t>
            </a:r>
            <a:r>
              <a:rPr lang="en-IN" dirty="0"/>
              <a:t>() method returns the name of a thread.</a:t>
            </a:r>
          </a:p>
          <a:p>
            <a:r>
              <a:rPr lang="en-IN" dirty="0" err="1"/>
              <a:t>setName</a:t>
            </a:r>
            <a:r>
              <a:rPr lang="en-IN" dirty="0"/>
              <a:t>() - The </a:t>
            </a:r>
            <a:r>
              <a:rPr lang="en-IN" dirty="0" err="1"/>
              <a:t>setName</a:t>
            </a:r>
            <a:r>
              <a:rPr lang="en-IN" dirty="0"/>
              <a:t>() method sets the name of a thread.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05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346050"/>
          </a:xfrm>
        </p:spPr>
        <p:txBody>
          <a:bodyPr/>
          <a:lstStyle/>
          <a:p>
            <a:r>
              <a:rPr lang="en-US" sz="2800" dirty="0" smtClean="0"/>
              <a:t>Python – Threads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7897688" cy="61206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000" b="1" dirty="0"/>
              <a:t>Creating Thread Using Threading Module:</a:t>
            </a:r>
          </a:p>
          <a:p>
            <a:pPr marL="114300" indent="0">
              <a:buNone/>
            </a:pPr>
            <a:r>
              <a:rPr lang="en-IN" sz="2000" dirty="0"/>
              <a:t>The </a:t>
            </a:r>
            <a:r>
              <a:rPr lang="en-IN" sz="2000" b="1" dirty="0"/>
              <a:t>Thread</a:t>
            </a:r>
            <a:r>
              <a:rPr lang="en-IN" sz="2000" dirty="0"/>
              <a:t> class in </a:t>
            </a:r>
            <a:r>
              <a:rPr lang="en-IN" sz="2000" b="1" dirty="0"/>
              <a:t>Threading</a:t>
            </a:r>
            <a:r>
              <a:rPr lang="en-IN" sz="2000" dirty="0"/>
              <a:t> Module represents an activity that is run in a separate thread of control. </a:t>
            </a:r>
          </a:p>
          <a:p>
            <a:pPr marL="114300" indent="0">
              <a:buNone/>
            </a:pPr>
            <a:r>
              <a:rPr lang="en-IN" sz="2000" b="1" dirty="0"/>
              <a:t>There are two ways to specify the activity: </a:t>
            </a:r>
          </a:p>
          <a:p>
            <a:pPr marL="925830" lvl="1" indent="-514350">
              <a:buFont typeface="+mj-lt"/>
              <a:buAutoNum type="romanLcPeriod"/>
            </a:pPr>
            <a:r>
              <a:rPr lang="en-IN" dirty="0" smtClean="0"/>
              <a:t>by </a:t>
            </a:r>
            <a:r>
              <a:rPr lang="en-IN" dirty="0"/>
              <a:t>overriding the </a:t>
            </a:r>
            <a:r>
              <a:rPr lang="en-IN" b="1" dirty="0"/>
              <a:t>run() method</a:t>
            </a:r>
            <a:r>
              <a:rPr lang="en-IN" dirty="0"/>
              <a:t> in a </a:t>
            </a:r>
            <a:r>
              <a:rPr lang="en-IN" dirty="0" smtClean="0"/>
              <a:t>subclass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b="1" dirty="0" smtClean="0"/>
              <a:t>or</a:t>
            </a:r>
          </a:p>
          <a:p>
            <a:pPr marL="925830" lvl="1" indent="-514350">
              <a:buFont typeface="+mj-lt"/>
              <a:buAutoNum type="romanLcPeriod"/>
            </a:pPr>
            <a:r>
              <a:rPr lang="en-IN" dirty="0" smtClean="0"/>
              <a:t> by </a:t>
            </a:r>
            <a:r>
              <a:rPr lang="en-IN" dirty="0"/>
              <a:t>passing a callable object to the </a:t>
            </a:r>
            <a:r>
              <a:rPr lang="en-IN" dirty="0" smtClean="0"/>
              <a:t>constructor</a:t>
            </a:r>
            <a:endParaRPr lang="en-IN" dirty="0"/>
          </a:p>
          <a:p>
            <a:pPr marL="411480" lvl="1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i) </a:t>
            </a:r>
            <a:r>
              <a:rPr lang="en-IN" sz="2000" b="1" dirty="0" smtClean="0"/>
              <a:t>By </a:t>
            </a:r>
            <a:r>
              <a:rPr lang="en-IN" sz="2000" b="1" dirty="0"/>
              <a:t>overriding the run() method in a subclass </a:t>
            </a:r>
            <a:r>
              <a:rPr lang="en-IN" sz="2000" b="1" dirty="0" smtClean="0"/>
              <a:t>: (Steps</a:t>
            </a:r>
            <a:r>
              <a:rPr lang="en-IN" sz="2000" b="1" dirty="0"/>
              <a:t>)</a:t>
            </a:r>
            <a:endParaRPr lang="en-IN" sz="2000" b="1" dirty="0" smtClean="0"/>
          </a:p>
          <a:p>
            <a:pPr lvl="1"/>
            <a:r>
              <a:rPr lang="en-IN" dirty="0" smtClean="0"/>
              <a:t>Define </a:t>
            </a:r>
            <a:r>
              <a:rPr lang="en-IN" dirty="0"/>
              <a:t>a new subclass of the Thread class.</a:t>
            </a:r>
          </a:p>
          <a:p>
            <a:pPr lvl="1"/>
            <a:r>
              <a:rPr lang="en-IN" dirty="0"/>
              <a:t>Override the __init__(self [,</a:t>
            </a:r>
            <a:r>
              <a:rPr lang="en-IN" dirty="0" err="1"/>
              <a:t>args</a:t>
            </a:r>
            <a:r>
              <a:rPr lang="en-IN" dirty="0"/>
              <a:t>]) method to add additional arguments.</a:t>
            </a:r>
          </a:p>
          <a:p>
            <a:pPr lvl="1"/>
            <a:r>
              <a:rPr lang="en-IN" dirty="0"/>
              <a:t>Then, override the run(self [,</a:t>
            </a:r>
            <a:r>
              <a:rPr lang="en-IN" dirty="0" err="1"/>
              <a:t>args</a:t>
            </a:r>
            <a:r>
              <a:rPr lang="en-IN" dirty="0"/>
              <a:t>]) method to implement what the thread should do when started.</a:t>
            </a:r>
          </a:p>
          <a:p>
            <a:pPr marL="114300" indent="0">
              <a:buNone/>
            </a:pPr>
            <a:r>
              <a:rPr lang="en-US" dirty="0"/>
              <a:t>ii)</a:t>
            </a:r>
            <a:r>
              <a:rPr lang="en-IN" dirty="0"/>
              <a:t> </a:t>
            </a:r>
            <a:r>
              <a:rPr lang="en-IN" dirty="0" smtClean="0"/>
              <a:t>B</a:t>
            </a:r>
            <a:r>
              <a:rPr lang="en-IN" sz="2000" dirty="0" smtClean="0"/>
              <a:t>y </a:t>
            </a:r>
            <a:r>
              <a:rPr lang="en-IN" sz="2000" dirty="0"/>
              <a:t>passing a callable object to the </a:t>
            </a:r>
            <a:r>
              <a:rPr lang="en-IN" sz="2000" dirty="0" smtClean="0"/>
              <a:t>constructor:</a:t>
            </a:r>
          </a:p>
          <a:p>
            <a:pPr marL="114300" indent="0">
              <a:buNone/>
            </a:pPr>
            <a:r>
              <a:rPr lang="en-US" sz="2000" dirty="0" smtClean="0"/>
              <a:t>E.g.: </a:t>
            </a:r>
          </a:p>
          <a:p>
            <a:pPr marL="114300" indent="0">
              <a:buNone/>
            </a:pPr>
            <a:r>
              <a:rPr lang="en-US" sz="2000" dirty="0" smtClean="0"/>
              <a:t> </a:t>
            </a:r>
            <a:r>
              <a:rPr lang="en-IN" sz="2000" dirty="0"/>
              <a:t>t = </a:t>
            </a:r>
            <a:r>
              <a:rPr lang="en-IN" sz="2000" dirty="0" smtClean="0"/>
              <a:t>threading. Thread(name</a:t>
            </a:r>
            <a:r>
              <a:rPr lang="en-IN" sz="2000" dirty="0"/>
              <a:t>=</a:t>
            </a:r>
            <a:r>
              <a:rPr lang="en-IN" sz="2000" dirty="0" smtClean="0"/>
              <a:t>'Thread-Name</a:t>
            </a:r>
            <a:r>
              <a:rPr lang="en-IN" sz="2000" b="1" dirty="0" smtClean="0"/>
              <a:t>'</a:t>
            </a:r>
            <a:r>
              <a:rPr lang="en-IN" sz="2000" dirty="0" smtClean="0"/>
              <a:t>, </a:t>
            </a:r>
            <a:r>
              <a:rPr lang="en-IN" sz="2000" dirty="0"/>
              <a:t>target = </a:t>
            </a:r>
            <a:r>
              <a:rPr lang="en-IN" sz="2000" dirty="0" err="1" smtClean="0"/>
              <a:t>FunName</a:t>
            </a:r>
            <a:r>
              <a:rPr lang="en-IN" sz="2000" dirty="0" smtClean="0"/>
              <a:t>)</a:t>
            </a:r>
            <a:endParaRPr lang="en-US" sz="2000" dirty="0"/>
          </a:p>
          <a:p>
            <a:endParaRPr lang="en-IN" b="1" dirty="0"/>
          </a:p>
          <a:p>
            <a:endParaRPr lang="en-IN" dirty="0" smtClean="0"/>
          </a:p>
          <a:p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2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346050"/>
          </a:xfrm>
        </p:spPr>
        <p:txBody>
          <a:bodyPr/>
          <a:lstStyle/>
          <a:p>
            <a:r>
              <a:rPr lang="en-US" sz="2800" dirty="0" smtClean="0"/>
              <a:t>Python – Threads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7897688" cy="612068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b="1" dirty="0"/>
              <a:t>Synchronizing </a:t>
            </a:r>
            <a:r>
              <a:rPr lang="en-IN" b="1" dirty="0" smtClean="0"/>
              <a:t>Threads Using </a:t>
            </a:r>
            <a:r>
              <a:rPr lang="en-IN" b="1" i="1" dirty="0" smtClean="0"/>
              <a:t>Lock Class</a:t>
            </a:r>
            <a:r>
              <a:rPr lang="en-IN" b="1" dirty="0" smtClean="0"/>
              <a:t>:</a:t>
            </a:r>
          </a:p>
          <a:p>
            <a:pPr marL="114300" indent="0">
              <a:buNone/>
            </a:pPr>
            <a:r>
              <a:rPr lang="en-IN" dirty="0"/>
              <a:t>Locks are the most fundamental synchronization mechanism provided by the </a:t>
            </a:r>
            <a:r>
              <a:rPr lang="en-IN" b="1" dirty="0"/>
              <a:t>threading</a:t>
            </a:r>
            <a:r>
              <a:rPr lang="en-IN" dirty="0"/>
              <a:t> module.</a:t>
            </a:r>
            <a:endParaRPr lang="en-IN" b="1" dirty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b="1" dirty="0" smtClean="0"/>
              <a:t>Lock</a:t>
            </a:r>
            <a:r>
              <a:rPr lang="en-IN" b="1" dirty="0"/>
              <a:t>() </a:t>
            </a:r>
            <a:r>
              <a:rPr lang="en-IN" dirty="0" smtClean="0"/>
              <a:t>class -  </a:t>
            </a:r>
            <a:r>
              <a:rPr lang="en-IN" dirty="0"/>
              <a:t>returns </a:t>
            </a:r>
            <a:r>
              <a:rPr lang="en-IN" dirty="0" smtClean="0"/>
              <a:t>a  </a:t>
            </a:r>
            <a:r>
              <a:rPr lang="en-IN" dirty="0"/>
              <a:t>new lock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r>
              <a:rPr lang="en-US" dirty="0" smtClean="0"/>
              <a:t>E.g.: </a:t>
            </a:r>
            <a:r>
              <a:rPr lang="en-IN" dirty="0" err="1"/>
              <a:t>threadLock</a:t>
            </a:r>
            <a:r>
              <a:rPr lang="en-IN" dirty="0"/>
              <a:t> = </a:t>
            </a:r>
            <a:r>
              <a:rPr lang="en-IN" dirty="0" err="1"/>
              <a:t>threading.Lock</a:t>
            </a:r>
            <a:r>
              <a:rPr lang="en-IN" dirty="0" smtClean="0"/>
              <a:t>()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US" b="1" dirty="0" smtClean="0"/>
              <a:t>Lock() class has following two methods-</a:t>
            </a:r>
            <a:endParaRPr lang="en-IN" b="1" dirty="0" smtClean="0"/>
          </a:p>
          <a:p>
            <a:r>
              <a:rPr lang="en-IN" b="1" dirty="0"/>
              <a:t>acquire(blocking)</a:t>
            </a:r>
            <a:r>
              <a:rPr lang="en-IN" dirty="0"/>
              <a:t> - of the new lock object is used to force the threads to run </a:t>
            </a:r>
            <a:r>
              <a:rPr lang="en-IN" dirty="0" smtClean="0"/>
              <a:t>synchronously</a:t>
            </a:r>
          </a:p>
          <a:p>
            <a:r>
              <a:rPr lang="en-IN" b="1" dirty="0"/>
              <a:t>release() </a:t>
            </a:r>
            <a:r>
              <a:rPr lang="en-IN" dirty="0"/>
              <a:t>- to release the lock when it is no longer required.</a:t>
            </a:r>
          </a:p>
          <a:p>
            <a:endParaRPr lang="en-IN" dirty="0"/>
          </a:p>
          <a:p>
            <a:pPr marL="114300" indent="0">
              <a:buNone/>
            </a:pPr>
            <a:r>
              <a:rPr lang="en-IN" i="1" dirty="0" smtClean="0"/>
              <a:t>where-</a:t>
            </a:r>
            <a:endParaRPr lang="en-IN" i="1" dirty="0"/>
          </a:p>
          <a:p>
            <a:r>
              <a:rPr lang="en-IN" dirty="0"/>
              <a:t>The optional blocking parameter enables you to control whether the thread waits to acquire the lock.</a:t>
            </a:r>
          </a:p>
          <a:p>
            <a:r>
              <a:rPr lang="en-IN" dirty="0"/>
              <a:t>If blocking is set to 1, the thread blocks and wait for the lock to be released.</a:t>
            </a:r>
          </a:p>
          <a:p>
            <a:r>
              <a:rPr lang="en-IN" dirty="0"/>
              <a:t>If blocking is set to 0, the thread returns immediately with a 0 value if the lock cannot be acquired and with a 1 if the lock was acquired.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8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/>
              <a:t>Python – Threads (contd.)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976664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IN" sz="2000" b="1" dirty="0"/>
              <a:t>Synchronizing Threads In Python:</a:t>
            </a:r>
          </a:p>
          <a:p>
            <a:pPr marL="114300" indent="0">
              <a:buNone/>
            </a:pPr>
            <a:endParaRPr lang="en-IN" sz="2000" dirty="0" smtClean="0"/>
          </a:p>
          <a:p>
            <a:pPr marL="114300" indent="0">
              <a:buNone/>
            </a:pPr>
            <a:r>
              <a:rPr lang="en-IN" sz="1900" b="1" dirty="0" smtClean="0"/>
              <a:t>Following </a:t>
            </a:r>
            <a:r>
              <a:rPr lang="en-IN" sz="1900" b="1" dirty="0"/>
              <a:t>are used for thread synchronization in Python-</a:t>
            </a:r>
          </a:p>
          <a:p>
            <a:r>
              <a:rPr lang="en-IN" sz="1900" dirty="0"/>
              <a:t>Locks</a:t>
            </a:r>
          </a:p>
          <a:p>
            <a:r>
              <a:rPr lang="en-IN" sz="1900" dirty="0" err="1"/>
              <a:t>RLocks</a:t>
            </a:r>
            <a:endParaRPr lang="en-IN" sz="1900" dirty="0"/>
          </a:p>
          <a:p>
            <a:r>
              <a:rPr lang="en-IN" sz="1900" dirty="0"/>
              <a:t>Semaphores</a:t>
            </a:r>
          </a:p>
          <a:p>
            <a:r>
              <a:rPr lang="en-IN" sz="1900" dirty="0"/>
              <a:t>Events</a:t>
            </a:r>
          </a:p>
          <a:p>
            <a:r>
              <a:rPr lang="en-IN" sz="1900" dirty="0"/>
              <a:t>Conditions</a:t>
            </a:r>
          </a:p>
          <a:p>
            <a:r>
              <a:rPr lang="en-IN" sz="1900" dirty="0"/>
              <a:t>Barriers</a:t>
            </a:r>
          </a:p>
          <a:p>
            <a:pPr marL="114300" indent="0">
              <a:buNone/>
            </a:pPr>
            <a:endParaRPr lang="en-IN" sz="1900" b="1" dirty="0"/>
          </a:p>
          <a:p>
            <a:pPr marL="114300" indent="0">
              <a:buNone/>
            </a:pPr>
            <a:endParaRPr lang="en-IN" sz="1900" b="1" dirty="0" smtClean="0"/>
          </a:p>
          <a:p>
            <a:pPr marL="114300" indent="0">
              <a:buNone/>
            </a:pPr>
            <a:r>
              <a:rPr lang="en-IN" sz="1900" b="1" dirty="0" smtClean="0"/>
              <a:t>Synchronizing </a:t>
            </a:r>
            <a:r>
              <a:rPr lang="en-IN" sz="1900" b="1" dirty="0"/>
              <a:t>Threads Using Lock Class </a:t>
            </a:r>
            <a:r>
              <a:rPr lang="en-IN" sz="1900" b="1" i="1" dirty="0" smtClean="0"/>
              <a:t>(contd.)</a:t>
            </a:r>
            <a:r>
              <a:rPr lang="en-IN" sz="1900" b="1" dirty="0" smtClean="0"/>
              <a:t>:</a:t>
            </a:r>
          </a:p>
          <a:p>
            <a:pPr marL="114300" indent="0">
              <a:buNone/>
            </a:pPr>
            <a:r>
              <a:rPr lang="en-US" sz="1600" b="1" dirty="0"/>
              <a:t>Steps:</a:t>
            </a:r>
          </a:p>
          <a:p>
            <a:pPr marL="411480" lvl="1" indent="0">
              <a:buNone/>
            </a:pPr>
            <a:r>
              <a:rPr lang="en-IN" sz="1700" i="1" dirty="0"/>
              <a:t># </a:t>
            </a:r>
            <a:r>
              <a:rPr lang="en-IN" sz="1700" i="1" dirty="0" smtClean="0"/>
              <a:t>Create a lock</a:t>
            </a:r>
            <a:endParaRPr lang="en-US" sz="1700" b="1" dirty="0" smtClean="0"/>
          </a:p>
          <a:p>
            <a:pPr marL="411480" lvl="1" indent="0">
              <a:buNone/>
            </a:pPr>
            <a:r>
              <a:rPr lang="en-IN" sz="1700" dirty="0"/>
              <a:t>lock = Lock() </a:t>
            </a:r>
            <a:endParaRPr lang="en-IN" sz="1700" dirty="0" smtClean="0"/>
          </a:p>
          <a:p>
            <a:pPr marL="411480" lvl="1" indent="0">
              <a:buNone/>
            </a:pPr>
            <a:endParaRPr lang="en-IN" sz="1700" dirty="0" smtClean="0"/>
          </a:p>
          <a:p>
            <a:pPr marL="411480" lvl="1" indent="0">
              <a:buNone/>
            </a:pPr>
            <a:r>
              <a:rPr lang="en-IN" sz="1700" i="1" dirty="0"/>
              <a:t># </a:t>
            </a:r>
            <a:r>
              <a:rPr lang="en-IN" sz="1700" i="1" dirty="0" smtClean="0"/>
              <a:t> </a:t>
            </a:r>
            <a:r>
              <a:rPr lang="en-IN" sz="1700" i="1" dirty="0"/>
              <a:t>Get lock to synchronize threads </a:t>
            </a:r>
            <a:endParaRPr lang="en-IN" sz="1700" i="1" dirty="0" smtClean="0"/>
          </a:p>
          <a:p>
            <a:pPr marL="411480" lvl="1" indent="0">
              <a:buNone/>
            </a:pPr>
            <a:r>
              <a:rPr lang="en-IN" sz="1700" dirty="0" err="1" smtClean="0"/>
              <a:t>lock.acquire</a:t>
            </a:r>
            <a:r>
              <a:rPr lang="en-IN" sz="1700" dirty="0" smtClean="0"/>
              <a:t>()</a:t>
            </a:r>
          </a:p>
          <a:p>
            <a:pPr marL="411480" lvl="1" indent="0">
              <a:buNone/>
            </a:pPr>
            <a:endParaRPr lang="en-IN" sz="1700" dirty="0" smtClean="0"/>
          </a:p>
          <a:p>
            <a:pPr marL="411480" lvl="1" indent="0">
              <a:buNone/>
            </a:pPr>
            <a:r>
              <a:rPr lang="en-IN" sz="1700" dirty="0" smtClean="0"/>
              <a:t>... Code to access </a:t>
            </a:r>
            <a:r>
              <a:rPr lang="en-IN" sz="1700" dirty="0"/>
              <a:t>shared resource </a:t>
            </a:r>
            <a:endParaRPr lang="en-IN" sz="1700" dirty="0" smtClean="0"/>
          </a:p>
          <a:p>
            <a:pPr marL="411480" lvl="1" indent="0">
              <a:buNone/>
            </a:pPr>
            <a:endParaRPr lang="en-IN" sz="1700" dirty="0" smtClean="0"/>
          </a:p>
          <a:p>
            <a:pPr marL="411480" lvl="1" indent="0">
              <a:buNone/>
            </a:pPr>
            <a:r>
              <a:rPr lang="en-IN" sz="1700" i="1" dirty="0"/>
              <a:t># Free lock to release next thread</a:t>
            </a:r>
            <a:endParaRPr lang="en-IN" sz="1700" dirty="0" smtClean="0"/>
          </a:p>
          <a:p>
            <a:pPr marL="411480" lvl="1" indent="0">
              <a:buNone/>
            </a:pPr>
            <a:r>
              <a:rPr lang="en-IN" sz="1700" dirty="0" err="1" smtClean="0"/>
              <a:t>lock.release</a:t>
            </a:r>
            <a:r>
              <a:rPr lang="en-IN" sz="1700" dirty="0"/>
              <a:t>()</a:t>
            </a:r>
            <a:endParaRPr lang="en-IN" sz="1700" b="1" dirty="0" smtClean="0"/>
          </a:p>
          <a:p>
            <a:pPr marL="114300" indent="0">
              <a:buNone/>
            </a:pP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9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/>
              <a:t>Python – Date And Time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7897688" cy="60486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dirty="0"/>
              <a:t>Python's </a:t>
            </a:r>
            <a:r>
              <a:rPr lang="en-IN" sz="1800" b="1" dirty="0"/>
              <a:t>time</a:t>
            </a:r>
            <a:r>
              <a:rPr lang="en-IN" sz="1600" dirty="0"/>
              <a:t> and </a:t>
            </a:r>
            <a:r>
              <a:rPr lang="en-IN" sz="1800" b="1" dirty="0"/>
              <a:t>calendar</a:t>
            </a:r>
            <a:r>
              <a:rPr lang="en-IN" sz="1600" dirty="0"/>
              <a:t> modules are  used for dates and times.</a:t>
            </a:r>
          </a:p>
          <a:p>
            <a:pPr marL="114300" indent="0">
              <a:buNone/>
            </a:pPr>
            <a:r>
              <a:rPr lang="en-IN" sz="1600" dirty="0"/>
              <a:t>Time intervals </a:t>
            </a:r>
            <a:r>
              <a:rPr lang="en-IN" sz="1600" dirty="0" smtClean="0"/>
              <a:t> known as </a:t>
            </a:r>
            <a:r>
              <a:rPr lang="en-IN" sz="1600" b="1" dirty="0" smtClean="0"/>
              <a:t>Ticks</a:t>
            </a:r>
            <a:r>
              <a:rPr lang="en-IN" sz="1600" dirty="0" smtClean="0"/>
              <a:t> , are </a:t>
            </a:r>
            <a:r>
              <a:rPr lang="en-IN" sz="1600" dirty="0"/>
              <a:t>floating-point numbers in units of seconds. </a:t>
            </a:r>
          </a:p>
          <a:p>
            <a:pPr marL="114300" indent="0">
              <a:buNone/>
            </a:pPr>
            <a:r>
              <a:rPr lang="en-IN" sz="1600" dirty="0"/>
              <a:t>Particular instants in time are expressed in seconds since 12:00am, January 1, </a:t>
            </a:r>
            <a:r>
              <a:rPr lang="en-IN" sz="1600" dirty="0" smtClean="0"/>
              <a:t>1970 (</a:t>
            </a:r>
            <a:r>
              <a:rPr lang="en-IN" sz="1600" dirty="0"/>
              <a:t>epoch </a:t>
            </a:r>
            <a:r>
              <a:rPr lang="en-IN" sz="1600" dirty="0" smtClean="0"/>
              <a:t>i.e. </a:t>
            </a:r>
            <a:r>
              <a:rPr lang="en-IN" sz="1600" dirty="0"/>
              <a:t>the point where the time starts)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IN" sz="1800" b="1" dirty="0" err="1" smtClean="0"/>
              <a:t>TimeTuple</a:t>
            </a:r>
            <a:r>
              <a:rPr lang="en-IN" sz="1800" b="1" dirty="0" smtClean="0"/>
              <a:t>:</a:t>
            </a:r>
          </a:p>
          <a:p>
            <a:r>
              <a:rPr lang="en-IN" sz="1600" dirty="0"/>
              <a:t>Python stores time  </a:t>
            </a:r>
            <a:r>
              <a:rPr lang="en-IN" sz="1600" dirty="0" smtClean="0"/>
              <a:t>in </a:t>
            </a:r>
            <a:r>
              <a:rPr lang="en-IN" sz="1600" dirty="0"/>
              <a:t>tuples. </a:t>
            </a:r>
            <a:endParaRPr lang="en-IN" sz="1600" dirty="0" smtClean="0"/>
          </a:p>
          <a:p>
            <a:r>
              <a:rPr lang="en-IN" sz="1600" dirty="0" smtClean="0"/>
              <a:t>These </a:t>
            </a:r>
            <a:r>
              <a:rPr lang="en-IN" sz="1600" dirty="0"/>
              <a:t>python tuples are made of nine numbers.</a:t>
            </a:r>
            <a:endParaRPr lang="en-IN" sz="1800" dirty="0"/>
          </a:p>
          <a:p>
            <a:pPr marL="114300" indent="0">
              <a:buNone/>
            </a:pPr>
            <a:r>
              <a:rPr lang="en-US" sz="2000" dirty="0" smtClean="0"/>
              <a:t> </a:t>
            </a:r>
            <a:endParaRPr lang="en-IN" sz="1700" b="1" dirty="0" smtClean="0"/>
          </a:p>
          <a:p>
            <a:pPr marL="114300" indent="0">
              <a:buNone/>
            </a:pP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44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28669"/>
              </p:ext>
            </p:extLst>
          </p:nvPr>
        </p:nvGraphicFramePr>
        <p:xfrm>
          <a:off x="467544" y="3112080"/>
          <a:ext cx="6768752" cy="3583460"/>
        </p:xfrm>
        <a:graphic>
          <a:graphicData uri="http://schemas.openxmlformats.org/drawingml/2006/table">
            <a:tbl>
              <a:tblPr/>
              <a:tblGrid>
                <a:gridCol w="1584176"/>
                <a:gridCol w="1681096"/>
                <a:gridCol w="3503480"/>
              </a:tblGrid>
              <a:tr h="32692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Index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Field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Values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0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</a:rPr>
                        <a:t>4-digit year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 smtClean="0">
                          <a:effectLst/>
                        </a:rPr>
                        <a:t>E.g.: 2018</a:t>
                      </a:r>
                      <a:endParaRPr lang="en-IN" sz="1500" dirty="0">
                        <a:effectLst/>
                      </a:endParaRP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Month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</a:rPr>
                        <a:t>1 to 12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2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Day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 to 31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3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Hour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0 to 23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4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Minute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0 to 59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5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Second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0 to 61 (60 or 61 are leap-seconds)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6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Day of Week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0 to 6 (0 is Monday)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7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Day of year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 to 366 (Julian day)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5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8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</a:rPr>
                        <a:t>Daylight savings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</a:rPr>
                        <a:t>-1, 0, 1, -1 means library determines DST</a:t>
                      </a:r>
                    </a:p>
                  </a:txBody>
                  <a:tcPr marL="64873" marR="64873" marT="64873" marB="648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25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Python – Files I/O Methods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280920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b="1" dirty="0" smtClean="0"/>
              <a:t> </a:t>
            </a:r>
            <a:r>
              <a:rPr lang="en-IN" sz="1800" b="1" dirty="0"/>
              <a:t>open():</a:t>
            </a:r>
          </a:p>
          <a:p>
            <a:pPr marL="114300" indent="0">
              <a:buNone/>
            </a:pPr>
            <a:r>
              <a:rPr lang="en-IN" sz="1400" b="1" dirty="0" smtClean="0"/>
              <a:t> </a:t>
            </a:r>
            <a:r>
              <a:rPr lang="en-IN" sz="1400" b="1" i="1" dirty="0" smtClean="0"/>
              <a:t>Syntax </a:t>
            </a:r>
            <a:r>
              <a:rPr lang="en-IN" sz="1400" b="1" i="1" dirty="0"/>
              <a:t>: </a:t>
            </a:r>
            <a:r>
              <a:rPr lang="en-IN" sz="1400" b="1" dirty="0" smtClean="0"/>
              <a:t>	    fileObject </a:t>
            </a:r>
            <a:r>
              <a:rPr lang="en-IN" sz="1400" b="1" dirty="0"/>
              <a:t>= open(</a:t>
            </a:r>
            <a:r>
              <a:rPr lang="en-IN" sz="1400" b="1" dirty="0" err="1"/>
              <a:t>file_name</a:t>
            </a:r>
            <a:r>
              <a:rPr lang="en-IN" sz="1400" b="1" dirty="0"/>
              <a:t> [, access_mode][, buffering</a:t>
            </a:r>
            <a:r>
              <a:rPr lang="en-IN" sz="1400" b="1" dirty="0" smtClean="0"/>
              <a:t>]</a:t>
            </a:r>
          </a:p>
          <a:p>
            <a:pPr marL="114300" indent="0">
              <a:buNone/>
            </a:pPr>
            <a:r>
              <a:rPr lang="en-IN" sz="1400" b="1" i="1" dirty="0" err="1"/>
              <a:t>w</a:t>
            </a:r>
            <a:r>
              <a:rPr lang="en-IN" sz="1400" b="1" i="1" dirty="0" err="1" smtClean="0"/>
              <a:t>h</a:t>
            </a:r>
            <a:r>
              <a:rPr lang="en-US" sz="1400" b="1" i="1" dirty="0" smtClean="0"/>
              <a:t>ere-</a:t>
            </a:r>
          </a:p>
          <a:p>
            <a:r>
              <a:rPr lang="en-IN" sz="1400" b="1" dirty="0"/>
              <a:t>access_mode </a:t>
            </a:r>
            <a:r>
              <a:rPr lang="en-IN" sz="1400" b="1" dirty="0" smtClean="0"/>
              <a:t>– </a:t>
            </a:r>
          </a:p>
          <a:p>
            <a:pPr lvl="1"/>
            <a:r>
              <a:rPr lang="en-IN" sz="1400" b="1" dirty="0" smtClean="0"/>
              <a:t>The access mode </a:t>
            </a:r>
            <a:r>
              <a:rPr lang="en-IN" sz="1400" b="1" dirty="0"/>
              <a:t>determines the mode in which the file </a:t>
            </a:r>
            <a:r>
              <a:rPr lang="en-IN" sz="1400" b="1" dirty="0" smtClean="0"/>
              <a:t>to </a:t>
            </a:r>
            <a:r>
              <a:rPr lang="en-IN" sz="1400" b="1" dirty="0"/>
              <a:t>be opened, i.e., read, write, append, etc. </a:t>
            </a:r>
            <a:endParaRPr lang="en-IN" sz="1400" b="1" dirty="0" smtClean="0"/>
          </a:p>
          <a:p>
            <a:pPr lvl="1"/>
            <a:r>
              <a:rPr lang="en-IN" sz="1400" b="1" dirty="0" smtClean="0"/>
              <a:t>Default </a:t>
            </a:r>
            <a:r>
              <a:rPr lang="en-IN" sz="1400" b="1" dirty="0"/>
              <a:t>file access mode is read (r</a:t>
            </a:r>
            <a:r>
              <a:rPr lang="en-IN" sz="1400" b="1" dirty="0" smtClean="0"/>
              <a:t>).</a:t>
            </a:r>
            <a:endParaRPr lang="en-IN" sz="1400" b="1" dirty="0"/>
          </a:p>
          <a:p>
            <a:r>
              <a:rPr lang="en-IN" sz="1400" b="1" dirty="0"/>
              <a:t>buffering </a:t>
            </a:r>
            <a:r>
              <a:rPr lang="en-IN" sz="1400" b="1" dirty="0" smtClean="0"/>
              <a:t>–</a:t>
            </a:r>
          </a:p>
          <a:p>
            <a:pPr lvl="1"/>
            <a:r>
              <a:rPr lang="en-IN" sz="1400" b="1" dirty="0" smtClean="0"/>
              <a:t>  </a:t>
            </a:r>
            <a:r>
              <a:rPr lang="en-IN" sz="1400" b="1" dirty="0"/>
              <a:t>0 - no buffering takes place </a:t>
            </a:r>
          </a:p>
          <a:p>
            <a:pPr lvl="1"/>
            <a:r>
              <a:rPr lang="en-IN" sz="1400" b="1" dirty="0" smtClean="0"/>
              <a:t>  </a:t>
            </a:r>
            <a:r>
              <a:rPr lang="en-IN" sz="1400" b="1" dirty="0"/>
              <a:t>1 - line buffering is performed while accessing a file</a:t>
            </a:r>
          </a:p>
          <a:p>
            <a:pPr lvl="1"/>
            <a:r>
              <a:rPr lang="en-IN" sz="1400" b="1" dirty="0" smtClean="0"/>
              <a:t>  </a:t>
            </a:r>
            <a:r>
              <a:rPr lang="en-IN" sz="1400" b="1" dirty="0"/>
              <a:t>greater than 1 - then buffering action is performed with the indicated buffer size </a:t>
            </a:r>
          </a:p>
          <a:p>
            <a:pPr lvl="1"/>
            <a:r>
              <a:rPr lang="en-IN" sz="1400" b="1" dirty="0" smtClean="0"/>
              <a:t>  </a:t>
            </a:r>
            <a:r>
              <a:rPr lang="en-IN" sz="1400" b="1" dirty="0"/>
              <a:t>If negative, the buffer size is the system default</a:t>
            </a:r>
          </a:p>
          <a:p>
            <a:pPr marL="114300" indent="0">
              <a:buNone/>
            </a:pPr>
            <a:endParaRPr lang="en-IN" sz="1400" b="1" dirty="0" smtClean="0"/>
          </a:p>
          <a:p>
            <a:pPr marL="114300" indent="0">
              <a:buNone/>
            </a:pPr>
            <a:r>
              <a:rPr lang="en-IN" sz="1400" b="1" dirty="0" smtClean="0"/>
              <a:t>Python </a:t>
            </a:r>
            <a:r>
              <a:rPr lang="en-IN" sz="1400" b="1" dirty="0"/>
              <a:t>File </a:t>
            </a:r>
            <a:r>
              <a:rPr lang="en-IN" sz="1400" b="1" dirty="0" smtClean="0"/>
              <a:t>Modes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45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257896"/>
              </p:ext>
            </p:extLst>
          </p:nvPr>
        </p:nvGraphicFramePr>
        <p:xfrm>
          <a:off x="179512" y="3863496"/>
          <a:ext cx="8064896" cy="3021888"/>
        </p:xfrm>
        <a:graphic>
          <a:graphicData uri="http://schemas.openxmlformats.org/drawingml/2006/table">
            <a:tbl>
              <a:tblPr/>
              <a:tblGrid>
                <a:gridCol w="764043"/>
                <a:gridCol w="7300853"/>
              </a:tblGrid>
              <a:tr h="277715"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 smtClean="0">
                          <a:effectLst/>
                        </a:rPr>
                        <a:t>Mode</a:t>
                      </a:r>
                      <a:endParaRPr lang="en-IN" sz="1200" b="1" dirty="0">
                        <a:effectLst/>
                      </a:endParaRPr>
                    </a:p>
                  </a:txBody>
                  <a:tcPr marL="84936" marR="67949" marT="127404" marB="11891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effectLst/>
                        </a:rPr>
                        <a:t>Description</a:t>
                      </a:r>
                    </a:p>
                  </a:txBody>
                  <a:tcPr marL="84936" marR="67949" marT="127404" marB="118911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218877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'r'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>
                          <a:effectLst/>
                        </a:rPr>
                        <a:t>Open a file for reading. (default)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666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'w'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a file for writing. Creates a new file if it does not exist or truncates the file if it exists.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2447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'x'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a file for exclusive creation. If the file already exists, the operation fails.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0236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'a'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for appending at the end of the file without truncating it. Creates a new file if it does not exist.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145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't'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in text mode. (default)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6910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'b'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in binary mode.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1162"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'+'</a:t>
                      </a: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effectLst/>
                        </a:rPr>
                        <a:t>Open a file for updating (reading and </a:t>
                      </a:r>
                      <a:r>
                        <a:rPr lang="en-IN" sz="1200" b="1" dirty="0" smtClean="0">
                          <a:effectLst/>
                        </a:rPr>
                        <a:t>writing</a:t>
                      </a:r>
                      <a:r>
                        <a:rPr lang="en-IN" sz="1200" b="1" baseline="0" dirty="0" smtClean="0">
                          <a:effectLst/>
                        </a:rPr>
                        <a:t>   (e.g.: </a:t>
                      </a:r>
                      <a:r>
                        <a:rPr lang="en-I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r+</a:t>
                      </a:r>
                      <a:r>
                        <a:rPr lang="en-IN" sz="1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-   </a:t>
                      </a:r>
                      <a:r>
                        <a:rPr lang="en-IN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 a file for both reading and writing.</a:t>
                      </a: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936" marR="67949" marT="84936" marB="76443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4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280920" cy="6525344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IN" sz="1900" b="1" dirty="0" smtClean="0"/>
              <a:t>write</a:t>
            </a:r>
            <a:r>
              <a:rPr lang="en-IN" sz="1900" b="1" dirty="0"/>
              <a:t>():</a:t>
            </a:r>
          </a:p>
          <a:p>
            <a:pPr marL="114300" indent="0">
              <a:buNone/>
            </a:pPr>
            <a:r>
              <a:rPr lang="en-IN" sz="1500" b="1" i="1" dirty="0"/>
              <a:t>Syntax</a:t>
            </a:r>
            <a:r>
              <a:rPr lang="en-IN" sz="1500" b="1" dirty="0"/>
              <a:t>: </a:t>
            </a:r>
            <a:r>
              <a:rPr lang="en-IN" sz="1700" b="1" dirty="0" err="1"/>
              <a:t>fileObject.write</a:t>
            </a:r>
            <a:r>
              <a:rPr lang="en-IN" sz="1700" b="1" dirty="0"/>
              <a:t>(string)</a:t>
            </a:r>
          </a:p>
          <a:p>
            <a:r>
              <a:rPr lang="en-IN" sz="1500" b="1" dirty="0"/>
              <a:t>method writes any string to an open file</a:t>
            </a:r>
          </a:p>
          <a:p>
            <a:r>
              <a:rPr lang="en-IN" sz="1500" b="1" dirty="0"/>
              <a:t>The write() method does not add a newline character ('\n') to the end of the string</a:t>
            </a:r>
          </a:p>
          <a:p>
            <a:pPr marL="114300" indent="0">
              <a:buNone/>
            </a:pPr>
            <a:endParaRPr lang="en-IN" sz="1400" b="1" dirty="0"/>
          </a:p>
          <a:p>
            <a:pPr marL="114300" indent="0">
              <a:buNone/>
            </a:pPr>
            <a:r>
              <a:rPr lang="en-IN" sz="1900" b="1" dirty="0"/>
              <a:t>read():</a:t>
            </a:r>
          </a:p>
          <a:p>
            <a:pPr marL="114300" indent="0">
              <a:buNone/>
            </a:pPr>
            <a:r>
              <a:rPr lang="en-IN" sz="1500" b="1" i="1" dirty="0"/>
              <a:t>Syntax</a:t>
            </a:r>
            <a:r>
              <a:rPr lang="en-IN" sz="1500" b="1" dirty="0"/>
              <a:t>: </a:t>
            </a:r>
            <a:r>
              <a:rPr lang="en-IN" sz="1700" b="1" dirty="0"/>
              <a:t>fileObject.read([count])</a:t>
            </a:r>
          </a:p>
          <a:p>
            <a:pPr marL="114300" indent="0">
              <a:buNone/>
            </a:pPr>
            <a:r>
              <a:rPr lang="en-IN" sz="1500" b="1" i="1" dirty="0"/>
              <a:t>where-</a:t>
            </a:r>
          </a:p>
          <a:p>
            <a:r>
              <a:rPr lang="en-IN" sz="1500" b="1" dirty="0"/>
              <a:t>count - number of bytes to be read from the beginning of the file</a:t>
            </a:r>
          </a:p>
          <a:p>
            <a:r>
              <a:rPr lang="en-IN" sz="1500" b="1" dirty="0"/>
              <a:t>if count is missing, then it tries to read as much as possible</a:t>
            </a:r>
          </a:p>
          <a:p>
            <a:pPr marL="114300" indent="0">
              <a:buNone/>
            </a:pPr>
            <a:endParaRPr lang="en-IN" sz="1400" b="1" dirty="0"/>
          </a:p>
          <a:p>
            <a:pPr marL="114300" indent="0">
              <a:buNone/>
            </a:pPr>
            <a:r>
              <a:rPr lang="en-IN" sz="1900" b="1" dirty="0"/>
              <a:t>File Positions:</a:t>
            </a:r>
          </a:p>
          <a:p>
            <a:pPr marL="114300" indent="0">
              <a:buNone/>
            </a:pPr>
            <a:endParaRPr lang="en-IN" sz="1900" b="1" dirty="0"/>
          </a:p>
          <a:p>
            <a:pPr marL="114300" indent="0">
              <a:buNone/>
            </a:pPr>
            <a:r>
              <a:rPr lang="en-IN" sz="1900" b="1" dirty="0"/>
              <a:t>tell():</a:t>
            </a:r>
          </a:p>
          <a:p>
            <a:r>
              <a:rPr lang="en-IN" sz="1500" b="1" dirty="0"/>
              <a:t>tells you the current position within the file</a:t>
            </a:r>
          </a:p>
          <a:p>
            <a:pPr marL="114300" indent="0">
              <a:buNone/>
            </a:pPr>
            <a:endParaRPr lang="en-IN" sz="1400" b="1" dirty="0"/>
          </a:p>
          <a:p>
            <a:pPr marL="114300" indent="0">
              <a:buNone/>
            </a:pPr>
            <a:r>
              <a:rPr lang="en-IN" sz="1900" b="1" dirty="0"/>
              <a:t>seek()</a:t>
            </a:r>
          </a:p>
          <a:p>
            <a:r>
              <a:rPr lang="en-IN" sz="1500" b="1" dirty="0"/>
              <a:t>changes the current file position</a:t>
            </a:r>
          </a:p>
          <a:p>
            <a:pPr marL="114300" indent="0">
              <a:buNone/>
            </a:pPr>
            <a:endParaRPr lang="en-IN" sz="1500" b="1" dirty="0"/>
          </a:p>
          <a:p>
            <a:pPr marL="114300" indent="0">
              <a:buNone/>
            </a:pPr>
            <a:r>
              <a:rPr lang="en-IN" sz="1500" b="1" dirty="0"/>
              <a:t>Syntax:  </a:t>
            </a:r>
            <a:r>
              <a:rPr lang="en-IN" sz="1700" b="1" dirty="0"/>
              <a:t>seek(offset[, from])</a:t>
            </a:r>
          </a:p>
          <a:p>
            <a:r>
              <a:rPr lang="en-IN" sz="1500" b="1" i="1" dirty="0"/>
              <a:t>where-</a:t>
            </a:r>
          </a:p>
          <a:p>
            <a:pPr lvl="1"/>
            <a:r>
              <a:rPr lang="en-IN" sz="1500" b="1" dirty="0"/>
              <a:t> offset - the number of bytes to be moved</a:t>
            </a:r>
          </a:p>
          <a:p>
            <a:pPr lvl="1"/>
            <a:r>
              <a:rPr lang="en-IN" sz="1500" b="1" dirty="0"/>
              <a:t> from   - the reference position from where the bytes are to be moved</a:t>
            </a:r>
          </a:p>
          <a:p>
            <a:pPr lvl="2"/>
            <a:r>
              <a:rPr lang="en-IN" sz="1500" b="1" dirty="0"/>
              <a:t> </a:t>
            </a:r>
            <a:r>
              <a:rPr lang="en-IN" sz="1500" b="1" i="1" dirty="0"/>
              <a:t>where-</a:t>
            </a:r>
          </a:p>
          <a:p>
            <a:pPr lvl="3"/>
            <a:r>
              <a:rPr lang="en-IN" sz="1500" b="1" dirty="0"/>
              <a:t> 0 - the beginning of the file is used as the reference position.</a:t>
            </a:r>
          </a:p>
          <a:p>
            <a:pPr lvl="3"/>
            <a:r>
              <a:rPr lang="en-IN" sz="1500" b="1" dirty="0"/>
              <a:t> 1 - the current position is used as the reference position</a:t>
            </a:r>
          </a:p>
          <a:p>
            <a:pPr lvl="3"/>
            <a:r>
              <a:rPr lang="en-IN" sz="1500" b="1" dirty="0"/>
              <a:t> 2 - the end of the file would be taken as the reference position</a:t>
            </a:r>
          </a:p>
          <a:p>
            <a:pPr marL="114300" indent="0">
              <a:buNone/>
            </a:pPr>
            <a:r>
              <a:rPr lang="en-IN" sz="1400" b="1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 Python – Files I/O Methods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280920" cy="6525344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IN" sz="1600" b="1" dirty="0"/>
              <a:t>Renaming </a:t>
            </a:r>
            <a:r>
              <a:rPr lang="en-IN" sz="1600" b="1" dirty="0" smtClean="0"/>
              <a:t>File :</a:t>
            </a:r>
            <a:endParaRPr lang="en-IN" sz="1600" b="1" dirty="0"/>
          </a:p>
          <a:p>
            <a:pPr marL="114300" indent="0">
              <a:buNone/>
            </a:pPr>
            <a:r>
              <a:rPr lang="en-IN" sz="1600" dirty="0"/>
              <a:t> Syntax:  </a:t>
            </a:r>
            <a:r>
              <a:rPr lang="en-IN" sz="1600" dirty="0" err="1"/>
              <a:t>os.rename</a:t>
            </a:r>
            <a:r>
              <a:rPr lang="en-IN" sz="1600" dirty="0"/>
              <a:t>(</a:t>
            </a:r>
            <a:r>
              <a:rPr lang="en-IN" sz="1600" dirty="0" err="1"/>
              <a:t>current_file_name</a:t>
            </a:r>
            <a:r>
              <a:rPr lang="en-IN" sz="1600" dirty="0"/>
              <a:t>, </a:t>
            </a:r>
            <a:r>
              <a:rPr lang="en-IN" sz="1600" dirty="0" err="1"/>
              <a:t>new_file_name</a:t>
            </a:r>
            <a:r>
              <a:rPr lang="en-IN" sz="1600" dirty="0" smtClean="0"/>
              <a:t>)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IN" sz="1600" b="1" dirty="0" smtClean="0"/>
              <a:t>Deleting </a:t>
            </a:r>
            <a:r>
              <a:rPr lang="en-IN" sz="1600" b="1" dirty="0"/>
              <a:t>File </a:t>
            </a:r>
            <a:r>
              <a:rPr lang="en-IN" sz="1600" b="1" dirty="0" smtClean="0"/>
              <a:t>: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 smtClean="0"/>
              <a:t> </a:t>
            </a:r>
            <a:r>
              <a:rPr lang="en-IN" sz="1600" i="1" dirty="0"/>
              <a:t>Syntax : </a:t>
            </a:r>
            <a:r>
              <a:rPr lang="en-IN" sz="1600" dirty="0" smtClean="0"/>
              <a:t>os.remove(</a:t>
            </a:r>
            <a:r>
              <a:rPr lang="en-IN" sz="1600" dirty="0" err="1" smtClean="0"/>
              <a:t>current_file_name</a:t>
            </a:r>
            <a:r>
              <a:rPr lang="en-IN" sz="1600" dirty="0"/>
              <a:t>, </a:t>
            </a:r>
            <a:r>
              <a:rPr lang="en-IN" sz="1600" dirty="0" err="1"/>
              <a:t>new_file_name</a:t>
            </a:r>
            <a:r>
              <a:rPr lang="en-IN" sz="1600" dirty="0"/>
              <a:t>)</a:t>
            </a:r>
          </a:p>
          <a:p>
            <a:pPr marL="114300" indent="0">
              <a:buNone/>
            </a:pPr>
            <a:endParaRPr lang="en-IN" sz="1600" dirty="0"/>
          </a:p>
          <a:p>
            <a:pPr marL="114300" indent="0">
              <a:buNone/>
            </a:pPr>
            <a:r>
              <a:rPr lang="en-IN" sz="1600" b="1" dirty="0" smtClean="0"/>
              <a:t>Directory access</a:t>
            </a:r>
            <a:r>
              <a:rPr lang="en-IN" sz="1600" b="1" dirty="0"/>
              <a:t>:</a:t>
            </a:r>
          </a:p>
          <a:p>
            <a:r>
              <a:rPr lang="en-IN" sz="1600" dirty="0" err="1"/>
              <a:t>os</a:t>
            </a:r>
            <a:r>
              <a:rPr lang="en-IN" sz="1600" dirty="0"/>
              <a:t> module has several methods that help you create, remove, and change </a:t>
            </a:r>
            <a:r>
              <a:rPr lang="en-IN" sz="1600" dirty="0" smtClean="0"/>
              <a:t>directories</a:t>
            </a:r>
          </a:p>
          <a:p>
            <a:r>
              <a:rPr lang="en-IN" sz="1600" dirty="0" err="1" smtClean="0"/>
              <a:t>mkdir</a:t>
            </a:r>
            <a:r>
              <a:rPr lang="en-IN" sz="1600" dirty="0"/>
              <a:t>() - of the </a:t>
            </a:r>
            <a:r>
              <a:rPr lang="en-IN" sz="1600" dirty="0" err="1"/>
              <a:t>os</a:t>
            </a:r>
            <a:r>
              <a:rPr lang="en-IN" sz="1600" dirty="0"/>
              <a:t> module to create directories in the current directory</a:t>
            </a:r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r>
              <a:rPr lang="en-IN" sz="1600" b="1" dirty="0" smtClean="0"/>
              <a:t>Create Directory:</a:t>
            </a:r>
            <a:endParaRPr lang="en-IN" sz="1600" dirty="0"/>
          </a:p>
          <a:p>
            <a:pPr marL="114300" indent="0">
              <a:buNone/>
            </a:pPr>
            <a:r>
              <a:rPr lang="en-IN" sz="1600" i="1" dirty="0"/>
              <a:t>Syntax : </a:t>
            </a:r>
            <a:r>
              <a:rPr lang="en-IN" sz="1600" dirty="0" smtClean="0"/>
              <a:t>os.mkdir</a:t>
            </a:r>
            <a:r>
              <a:rPr lang="en-IN" sz="1600" dirty="0"/>
              <a:t>("mydir")</a:t>
            </a:r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r>
              <a:rPr lang="en-IN" sz="1600" b="1" dirty="0" smtClean="0"/>
              <a:t>Change Directory: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/>
              <a:t>chdir() - to change the current directory</a:t>
            </a:r>
          </a:p>
          <a:p>
            <a:pPr marL="114300" indent="0">
              <a:buNone/>
            </a:pPr>
            <a:r>
              <a:rPr lang="en-IN" sz="1600" i="1" dirty="0"/>
              <a:t>Syntax : </a:t>
            </a:r>
            <a:r>
              <a:rPr lang="en-IN" sz="1600" dirty="0" smtClean="0"/>
              <a:t>os.chdir</a:t>
            </a:r>
            <a:r>
              <a:rPr lang="en-IN" sz="1600" dirty="0"/>
              <a:t>("mydir")</a:t>
            </a:r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r>
              <a:rPr lang="en-IN" sz="1600" b="1" dirty="0"/>
              <a:t>current working directory </a:t>
            </a:r>
            <a:r>
              <a:rPr lang="en-IN" sz="1600" b="1" dirty="0" smtClean="0"/>
              <a:t>name:</a:t>
            </a:r>
            <a:endParaRPr lang="en-IN" sz="1600" b="1" dirty="0"/>
          </a:p>
          <a:p>
            <a:pPr marL="114300" indent="0">
              <a:buNone/>
            </a:pPr>
            <a:r>
              <a:rPr lang="en-IN" sz="1600" dirty="0"/>
              <a:t>getcwd() - to get </a:t>
            </a:r>
            <a:r>
              <a:rPr lang="en-IN" sz="1600" dirty="0" smtClean="0"/>
              <a:t>the current working directory name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/>
              <a:t>Syntax : os.getcwd</a:t>
            </a:r>
            <a:r>
              <a:rPr lang="en-IN" sz="1600" dirty="0" smtClean="0"/>
              <a:t>()</a:t>
            </a:r>
          </a:p>
          <a:p>
            <a:pPr marL="114300" indent="0">
              <a:buNone/>
            </a:pPr>
            <a:endParaRPr lang="en-IN" sz="1600" dirty="0"/>
          </a:p>
          <a:p>
            <a:pPr marL="114300" indent="0">
              <a:buNone/>
            </a:pPr>
            <a:r>
              <a:rPr lang="en-IN" sz="1600" b="1" dirty="0" smtClean="0"/>
              <a:t>Deleting Directory</a:t>
            </a:r>
            <a:r>
              <a:rPr lang="en-IN" sz="1600" b="1" dirty="0"/>
              <a:t>: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 err="1" smtClean="0"/>
              <a:t>rmdir</a:t>
            </a:r>
            <a:r>
              <a:rPr lang="en-IN" sz="1600" dirty="0"/>
              <a:t>() - deletes the directory</a:t>
            </a:r>
          </a:p>
          <a:p>
            <a:pPr marL="114300" indent="0">
              <a:buNone/>
            </a:pPr>
            <a:r>
              <a:rPr lang="en-IN" sz="1600" i="1" dirty="0"/>
              <a:t>Syntax </a:t>
            </a:r>
            <a:r>
              <a:rPr lang="en-IN" sz="1600" i="1" dirty="0" smtClean="0"/>
              <a:t>:  </a:t>
            </a:r>
            <a:r>
              <a:rPr lang="en-IN" sz="1600" dirty="0" err="1"/>
              <a:t>os.rmdir</a:t>
            </a:r>
            <a:r>
              <a:rPr lang="en-IN" sz="1600" dirty="0"/>
              <a:t>('</a:t>
            </a:r>
            <a:r>
              <a:rPr lang="en-IN" sz="1600" dirty="0" err="1"/>
              <a:t>mydir</a:t>
            </a:r>
            <a:r>
              <a:rPr lang="en-IN" sz="1600" dirty="0"/>
              <a:t>')</a:t>
            </a:r>
          </a:p>
          <a:p>
            <a:pPr marL="114300" indent="0">
              <a:buNone/>
            </a:pPr>
            <a:endParaRPr lang="en-IN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Files I/O Methods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2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2656"/>
            <a:ext cx="8280920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 smtClean="0"/>
              <a:t> </a:t>
            </a:r>
          </a:p>
          <a:p>
            <a:r>
              <a:rPr lang="en-US" sz="1800" dirty="0" smtClean="0"/>
              <a:t>Python provides </a:t>
            </a:r>
            <a:r>
              <a:rPr lang="en-IN" sz="1800" dirty="0" smtClean="0"/>
              <a:t>SAX </a:t>
            </a:r>
            <a:r>
              <a:rPr lang="en-IN" sz="1800" dirty="0"/>
              <a:t>and DOM APIs </a:t>
            </a:r>
            <a:r>
              <a:rPr lang="en-IN" sz="1800" dirty="0" smtClean="0"/>
              <a:t>to process XML.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b="1" dirty="0" smtClean="0"/>
              <a:t>A general difference Between SAX and DOM:</a:t>
            </a:r>
          </a:p>
          <a:p>
            <a:pPr marL="114300" indent="0">
              <a:buNone/>
            </a:pPr>
            <a:endParaRPr lang="en-IN" sz="1800" dirty="0"/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XML Processing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48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891649"/>
              </p:ext>
            </p:extLst>
          </p:nvPr>
        </p:nvGraphicFramePr>
        <p:xfrm>
          <a:off x="251520" y="1700808"/>
          <a:ext cx="7992888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  <a:gridCol w="4320480"/>
              </a:tblGrid>
              <a:tr h="187712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DOM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SAX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Tree model parser (Tree of nodes)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Event based parser (Sequence of events)</a:t>
                      </a:r>
                      <a:endParaRPr lang="en-IN" dirty="0"/>
                    </a:p>
                  </a:txBody>
                  <a:tcPr/>
                </a:tc>
              </a:tr>
              <a:tr h="354216">
                <a:tc>
                  <a:txBody>
                    <a:bodyPr/>
                    <a:lstStyle/>
                    <a:p>
                      <a:r>
                        <a:rPr lang="en-IN" dirty="0" smtClean="0"/>
                        <a:t>Loads the file into the memory and then parse- the 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SAX parses the file as it reads it, i.e. parses node by node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Has memory constraints since it loads the whole XML file before parsing.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 memory constraints as it does not store the XML content in the memory.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DOM is read and write (can insert or delete nodes)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SAX is read only i.e. can’t insert or delete the node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Used when XML content is small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Used when XML content is large</a:t>
                      </a:r>
                      <a:endParaRPr lang="en-IN" dirty="0" smtClean="0"/>
                    </a:p>
                  </a:txBody>
                  <a:tcPr/>
                </a:tc>
              </a:tr>
              <a:tr h="725368">
                <a:tc>
                  <a:txBody>
                    <a:bodyPr/>
                    <a:lstStyle/>
                    <a:p>
                      <a:r>
                        <a:rPr lang="en-IN" dirty="0" smtClean="0"/>
                        <a:t>Backward and forward navigation possible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Backward navigation not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possible, as it reads the XML file from top to bottom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Slower at run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Faster at run time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17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8460432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 smtClean="0"/>
              <a:t>XML Processing Using SAX API:</a:t>
            </a:r>
          </a:p>
          <a:p>
            <a:pPr marL="114300" indent="0">
              <a:buNone/>
            </a:pPr>
            <a:endParaRPr lang="en-US" sz="1600" b="1" dirty="0" smtClean="0"/>
          </a:p>
          <a:p>
            <a:r>
              <a:rPr lang="en-IN" sz="1600" dirty="0"/>
              <a:t>SAX is for event-driven XML parsing. </a:t>
            </a:r>
          </a:p>
          <a:p>
            <a:r>
              <a:rPr lang="en-IN" sz="1600" dirty="0"/>
              <a:t>We have to create own ContentHandler by </a:t>
            </a:r>
            <a:r>
              <a:rPr lang="en-IN" sz="1600" dirty="0" err="1"/>
              <a:t>subclassing</a:t>
            </a:r>
            <a:r>
              <a:rPr lang="en-IN" sz="1600" dirty="0"/>
              <a:t> xml.sax.ContentHandler.</a:t>
            </a:r>
          </a:p>
          <a:p>
            <a:r>
              <a:rPr lang="en-IN" sz="1600" dirty="0"/>
              <a:t>ContentHandler handles XML tags and attributes</a:t>
            </a:r>
          </a:p>
          <a:p>
            <a:pPr marL="114300" indent="0">
              <a:buNone/>
            </a:pPr>
            <a:endParaRPr lang="en-IN" sz="1600" b="1" dirty="0" smtClean="0"/>
          </a:p>
          <a:p>
            <a:pPr marL="114300" indent="0">
              <a:buNone/>
            </a:pPr>
            <a:r>
              <a:rPr lang="en-IN" sz="1600" b="1" dirty="0" smtClean="0"/>
              <a:t>The </a:t>
            </a:r>
            <a:r>
              <a:rPr lang="en-IN" sz="1600" b="1" dirty="0"/>
              <a:t>SAX API defines four kinds of handlers: </a:t>
            </a:r>
          </a:p>
          <a:p>
            <a:pPr lvl="1"/>
            <a:r>
              <a:rPr lang="en-IN" sz="1600" dirty="0"/>
              <a:t>content handlers  (</a:t>
            </a:r>
            <a:r>
              <a:rPr lang="en-IN" sz="1600" dirty="0" err="1"/>
              <a:t>xml.sax.handler.ContentHandler</a:t>
            </a:r>
            <a:r>
              <a:rPr lang="en-IN" sz="1600" dirty="0"/>
              <a:t>)</a:t>
            </a:r>
          </a:p>
          <a:p>
            <a:pPr lvl="1"/>
            <a:r>
              <a:rPr lang="en-IN" sz="1600" dirty="0"/>
              <a:t>DTD handlers  (</a:t>
            </a:r>
            <a:r>
              <a:rPr lang="en-IN" sz="1600" dirty="0" err="1"/>
              <a:t>xml.sax.handler.DTDHandler</a:t>
            </a:r>
            <a:r>
              <a:rPr lang="en-IN" sz="1600" dirty="0"/>
              <a:t>)</a:t>
            </a:r>
          </a:p>
          <a:p>
            <a:pPr lvl="1"/>
            <a:r>
              <a:rPr lang="en-IN" sz="1600" dirty="0"/>
              <a:t>error handlers (</a:t>
            </a:r>
            <a:r>
              <a:rPr lang="en-IN" sz="1600" dirty="0" err="1"/>
              <a:t>xml.sax.handler.EntityResolver</a:t>
            </a:r>
            <a:r>
              <a:rPr lang="en-IN" sz="1600" dirty="0"/>
              <a:t>)</a:t>
            </a:r>
          </a:p>
          <a:p>
            <a:pPr lvl="1"/>
            <a:r>
              <a:rPr lang="en-IN" sz="1600" dirty="0"/>
              <a:t>entity resolvers (class </a:t>
            </a:r>
            <a:r>
              <a:rPr lang="en-IN" sz="1600" dirty="0" err="1"/>
              <a:t>xml.sax.handler.ErrorHandler</a:t>
            </a:r>
            <a:r>
              <a:rPr lang="en-IN" sz="1600" dirty="0"/>
              <a:t>)</a:t>
            </a:r>
          </a:p>
          <a:p>
            <a:pPr marL="114300" indent="0">
              <a:buNone/>
            </a:pPr>
            <a:endParaRPr lang="en-US" sz="1600" b="1" dirty="0"/>
          </a:p>
          <a:p>
            <a:pPr marL="114300" indent="0">
              <a:buNone/>
            </a:pPr>
            <a:r>
              <a:rPr lang="en-IN" sz="1600" b="1" dirty="0" smtClean="0"/>
              <a:t>ContentHandler class:</a:t>
            </a:r>
            <a:endParaRPr lang="en-IN" sz="1600" b="1" dirty="0"/>
          </a:p>
          <a:p>
            <a:pPr marL="114300" indent="0">
              <a:buNone/>
            </a:pPr>
            <a:r>
              <a:rPr lang="en-IN" sz="1600" dirty="0"/>
              <a:t>ContentHandler</a:t>
            </a:r>
            <a:r>
              <a:rPr lang="en-IN" sz="1600" b="1" dirty="0"/>
              <a:t> </a:t>
            </a:r>
            <a:r>
              <a:rPr lang="en-IN" sz="1600" b="1" dirty="0" smtClean="0"/>
              <a:t> </a:t>
            </a:r>
            <a:r>
              <a:rPr lang="en-IN" sz="1600" dirty="0" smtClean="0"/>
              <a:t>has several methods called </a:t>
            </a:r>
            <a:r>
              <a:rPr lang="en-IN" sz="1600" dirty="0"/>
              <a:t>by the parser on the appropriate events in the input </a:t>
            </a:r>
            <a:r>
              <a:rPr lang="en-IN" sz="1600" dirty="0" smtClean="0"/>
              <a:t>document.</a:t>
            </a:r>
          </a:p>
          <a:p>
            <a:pPr marL="114300" indent="0">
              <a:buNone/>
            </a:pPr>
            <a:endParaRPr lang="en-IN" sz="1600" dirty="0" smtClean="0"/>
          </a:p>
          <a:p>
            <a:pPr marL="114300" indent="0">
              <a:buNone/>
            </a:pPr>
            <a:r>
              <a:rPr lang="en-US" sz="1600" b="1" dirty="0" smtClean="0"/>
              <a:t>Following are few important methods in </a:t>
            </a:r>
            <a:r>
              <a:rPr lang="en-IN" sz="1600" b="1" dirty="0"/>
              <a:t>ContentHandler </a:t>
            </a:r>
            <a:r>
              <a:rPr lang="en-IN" sz="1600" b="1" dirty="0" smtClean="0"/>
              <a:t> </a:t>
            </a:r>
            <a:r>
              <a:rPr lang="en-IN" sz="1600" b="1" dirty="0"/>
              <a:t>class</a:t>
            </a:r>
            <a:r>
              <a:rPr lang="en-US" sz="1600" b="1" dirty="0" smtClean="0"/>
              <a:t>-</a:t>
            </a:r>
            <a:endParaRPr lang="en-IN" sz="1600" b="1" dirty="0" smtClean="0"/>
          </a:p>
          <a:p>
            <a:r>
              <a:rPr lang="en-IN" sz="1600" b="1" dirty="0" err="1"/>
              <a:t>startDocument</a:t>
            </a:r>
            <a:r>
              <a:rPr lang="en-IN" sz="1600" dirty="0" smtClean="0"/>
              <a:t>() - Receive </a:t>
            </a:r>
            <a:r>
              <a:rPr lang="en-IN" sz="1600" dirty="0"/>
              <a:t>notification of the beginning of a document.</a:t>
            </a:r>
          </a:p>
          <a:p>
            <a:r>
              <a:rPr lang="en-IN" sz="1600" b="1" dirty="0" err="1"/>
              <a:t>endDocument</a:t>
            </a:r>
            <a:r>
              <a:rPr lang="en-IN" sz="1600" dirty="0" smtClean="0"/>
              <a:t>()</a:t>
            </a:r>
            <a:r>
              <a:rPr lang="en-IN" sz="1600" dirty="0"/>
              <a:t> - </a:t>
            </a:r>
            <a:r>
              <a:rPr lang="en-IN" sz="1600" dirty="0" smtClean="0"/>
              <a:t>Receive </a:t>
            </a:r>
            <a:r>
              <a:rPr lang="en-IN" sz="1600" dirty="0"/>
              <a:t>notification of the end of a document.</a:t>
            </a:r>
          </a:p>
          <a:p>
            <a:r>
              <a:rPr lang="en-IN" sz="1600" b="1" dirty="0" err="1"/>
              <a:t>startElement</a:t>
            </a:r>
            <a:r>
              <a:rPr lang="en-IN" sz="1600" b="1" dirty="0"/>
              <a:t>(</a:t>
            </a:r>
            <a:r>
              <a:rPr lang="en-IN" sz="1600" b="1" i="1" dirty="0"/>
              <a:t>name</a:t>
            </a:r>
            <a:r>
              <a:rPr lang="en-IN" sz="1600" dirty="0"/>
              <a:t>, </a:t>
            </a:r>
            <a:r>
              <a:rPr lang="en-IN" sz="1600" i="1" dirty="0" err="1"/>
              <a:t>attrs</a:t>
            </a:r>
            <a:r>
              <a:rPr lang="en-IN" sz="1600" dirty="0" smtClean="0"/>
              <a:t>)</a:t>
            </a:r>
            <a:r>
              <a:rPr lang="en-IN" sz="1600" dirty="0"/>
              <a:t> - </a:t>
            </a:r>
            <a:r>
              <a:rPr lang="en-IN" sz="1600" dirty="0" smtClean="0"/>
              <a:t>Signals </a:t>
            </a:r>
            <a:r>
              <a:rPr lang="en-IN" sz="1600" dirty="0"/>
              <a:t>the start of an element in non-namespace mode.</a:t>
            </a:r>
          </a:p>
          <a:p>
            <a:r>
              <a:rPr lang="en-IN" sz="1600" b="1" dirty="0" err="1"/>
              <a:t>endElement</a:t>
            </a:r>
            <a:r>
              <a:rPr lang="en-IN" sz="1600" dirty="0"/>
              <a:t>(</a:t>
            </a:r>
            <a:r>
              <a:rPr lang="en-IN" sz="1600" i="1" dirty="0"/>
              <a:t>name</a:t>
            </a:r>
            <a:r>
              <a:rPr lang="en-IN" sz="1600" dirty="0" smtClean="0"/>
              <a:t>)</a:t>
            </a:r>
            <a:r>
              <a:rPr lang="en-IN" sz="1600" dirty="0"/>
              <a:t> - </a:t>
            </a:r>
            <a:r>
              <a:rPr lang="en-IN" sz="1600" dirty="0" smtClean="0"/>
              <a:t>Signals </a:t>
            </a:r>
            <a:r>
              <a:rPr lang="en-IN" sz="1600" dirty="0"/>
              <a:t>the end of an element in non-namespace mode.</a:t>
            </a:r>
          </a:p>
          <a:p>
            <a:r>
              <a:rPr lang="en-IN" sz="1600" b="1" dirty="0" smtClean="0"/>
              <a:t>characters</a:t>
            </a:r>
            <a:r>
              <a:rPr lang="en-IN" sz="1600" dirty="0" smtClean="0"/>
              <a:t>(</a:t>
            </a:r>
            <a:r>
              <a:rPr lang="en-IN" sz="1600" i="1" dirty="0" smtClean="0"/>
              <a:t>content</a:t>
            </a:r>
            <a:r>
              <a:rPr lang="en-IN" sz="1600" dirty="0" smtClean="0"/>
              <a:t>)</a:t>
            </a:r>
            <a:r>
              <a:rPr lang="en-IN" sz="1600" dirty="0"/>
              <a:t> - </a:t>
            </a:r>
            <a:r>
              <a:rPr lang="en-IN" sz="1600" dirty="0" smtClean="0"/>
              <a:t>Receive </a:t>
            </a:r>
            <a:r>
              <a:rPr lang="en-IN" sz="1600" dirty="0"/>
              <a:t>notification of character data.</a:t>
            </a:r>
          </a:p>
          <a:p>
            <a:endParaRPr lang="en-IN" sz="1600" dirty="0" smtClean="0"/>
          </a:p>
          <a:p>
            <a:pPr marL="114300" indent="0">
              <a:buNone/>
            </a:pPr>
            <a:endParaRPr lang="en-IN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XML Processing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1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en-US" sz="3600" dirty="0" smtClean="0"/>
              <a:t>	Python Environment Setup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Link to download-</a:t>
            </a:r>
          </a:p>
          <a:p>
            <a:pPr marL="0" indent="0">
              <a:buNone/>
            </a:pPr>
            <a:r>
              <a:rPr lang="en-IN" dirty="0" smtClean="0">
                <a:hlinkClick r:id="rId2"/>
              </a:rPr>
              <a:t>https://www.python.org/downloads/</a:t>
            </a:r>
            <a:endParaRPr lang="en-IN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b="1" dirty="0" smtClean="0"/>
              <a:t>Python versions:</a:t>
            </a:r>
          </a:p>
          <a:p>
            <a:r>
              <a:rPr lang="en-IN" dirty="0" smtClean="0"/>
              <a:t>There are two major Python versions, Python 2 and Python 3. </a:t>
            </a:r>
          </a:p>
          <a:p>
            <a:r>
              <a:rPr lang="en-US" dirty="0" smtClean="0"/>
              <a:t> </a:t>
            </a:r>
            <a:r>
              <a:rPr lang="en-IN" dirty="0" smtClean="0"/>
              <a:t>Python </a:t>
            </a:r>
            <a:r>
              <a:rPr lang="en-IN" dirty="0"/>
              <a:t>3.0 (a.k.a. "Python 3000" or "Py3k") is a </a:t>
            </a:r>
            <a:r>
              <a:rPr lang="en-IN" b="1" dirty="0"/>
              <a:t>new version</a:t>
            </a:r>
            <a:r>
              <a:rPr lang="en-IN" dirty="0"/>
              <a:t> of the language that is </a:t>
            </a:r>
            <a:r>
              <a:rPr lang="en-IN" b="1" dirty="0"/>
              <a:t>incompatible</a:t>
            </a:r>
            <a:r>
              <a:rPr lang="en-IN" dirty="0"/>
              <a:t> with the 2.x line of releases. </a:t>
            </a: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US" b="1" dirty="0" smtClean="0"/>
              <a:t>Python IDE:</a:t>
            </a:r>
          </a:p>
          <a:p>
            <a:r>
              <a:rPr lang="en-US" dirty="0" err="1" smtClean="0"/>
              <a:t>PyCharm</a:t>
            </a:r>
            <a:r>
              <a:rPr lang="en-US" dirty="0" smtClean="0"/>
              <a:t> (select </a:t>
            </a:r>
            <a:r>
              <a:rPr lang="en-US" b="1" dirty="0" smtClean="0"/>
              <a:t>community</a:t>
            </a:r>
            <a:r>
              <a:rPr lang="en-US" dirty="0" smtClean="0"/>
              <a:t> edition which is free)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 smtClean="0">
                <a:hlinkClick r:id="rId3"/>
              </a:rPr>
              <a:t>https://www.jetbrains.com/pycharm/download/#section=windows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332803"/>
            <a:ext cx="8460432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 smtClean="0"/>
              <a:t>XML Processing Using SAX API (Contd.):</a:t>
            </a:r>
          </a:p>
          <a:p>
            <a:r>
              <a:rPr lang="en-IN" sz="1800" dirty="0"/>
              <a:t>The ContentHandler is called at the start and end of each XML element. </a:t>
            </a:r>
          </a:p>
          <a:p>
            <a:r>
              <a:rPr lang="en-IN" sz="1800" dirty="0"/>
              <a:t>If the parser is not in namespace mode, the methods </a:t>
            </a:r>
            <a:r>
              <a:rPr lang="en-IN" sz="1800" dirty="0" err="1"/>
              <a:t>startElement</a:t>
            </a:r>
            <a:r>
              <a:rPr lang="en-IN" sz="1800" dirty="0"/>
              <a:t>(tag, attributes) and </a:t>
            </a:r>
            <a:r>
              <a:rPr lang="en-IN" sz="1800" dirty="0" err="1"/>
              <a:t>endElement</a:t>
            </a:r>
            <a:r>
              <a:rPr lang="en-IN" sz="1800" dirty="0"/>
              <a:t>(tag) are called; </a:t>
            </a:r>
          </a:p>
          <a:p>
            <a:r>
              <a:rPr lang="en-IN" sz="1800" dirty="0"/>
              <a:t>If the parser is not in namespace mode, the corresponding methods </a:t>
            </a:r>
            <a:r>
              <a:rPr lang="en-IN" sz="1800" dirty="0" err="1"/>
              <a:t>startElementNS</a:t>
            </a:r>
            <a:r>
              <a:rPr lang="en-IN" sz="1800" dirty="0"/>
              <a:t> and endElementNS are called</a:t>
            </a:r>
            <a:r>
              <a:rPr lang="en-IN" sz="1800" dirty="0" smtClean="0"/>
              <a:t>.</a:t>
            </a:r>
          </a:p>
          <a:p>
            <a:pPr marL="114300" indent="0">
              <a:buNone/>
            </a:pPr>
            <a:endParaRPr lang="en-US" sz="1800" b="1" dirty="0" smtClean="0"/>
          </a:p>
          <a:p>
            <a:pPr marL="114300" indent="0">
              <a:buNone/>
            </a:pPr>
            <a:r>
              <a:rPr lang="en-US" sz="1800" b="1" dirty="0" smtClean="0"/>
              <a:t>Methods to create SAX Parser and Parse XML:</a:t>
            </a:r>
          </a:p>
          <a:p>
            <a:r>
              <a:rPr lang="en-IN" sz="1800" b="1" dirty="0" err="1"/>
              <a:t>make_parser</a:t>
            </a:r>
            <a:r>
              <a:rPr lang="en-IN" sz="1800" b="1" dirty="0"/>
              <a:t> </a:t>
            </a:r>
            <a:r>
              <a:rPr lang="en-IN" sz="1800" b="1" dirty="0" smtClean="0"/>
              <a:t>():</a:t>
            </a:r>
          </a:p>
          <a:p>
            <a:pPr lvl="1"/>
            <a:r>
              <a:rPr lang="en-IN" sz="1600" dirty="0" smtClean="0"/>
              <a:t>It</a:t>
            </a:r>
            <a:r>
              <a:rPr lang="en-IN" sz="1600" dirty="0"/>
              <a:t> creates a new parser </a:t>
            </a:r>
            <a:r>
              <a:rPr lang="en-IN" sz="1600" dirty="0" smtClean="0"/>
              <a:t>object.</a:t>
            </a:r>
          </a:p>
          <a:p>
            <a:pPr lvl="1"/>
            <a:r>
              <a:rPr lang="en-IN" sz="1600" b="1" dirty="0" smtClean="0"/>
              <a:t>Syntax:   xml.sax.</a:t>
            </a:r>
            <a:r>
              <a:rPr lang="en-IN" sz="1600" dirty="0" smtClean="0"/>
              <a:t>make_parser</a:t>
            </a:r>
            <a:r>
              <a:rPr lang="en-IN" sz="1600" b="1" dirty="0" smtClean="0"/>
              <a:t>()</a:t>
            </a:r>
            <a:endParaRPr lang="en-IN" sz="1600" b="1" dirty="0"/>
          </a:p>
          <a:p>
            <a:endParaRPr lang="en-US" sz="1800" b="1" dirty="0" smtClean="0"/>
          </a:p>
          <a:p>
            <a:r>
              <a:rPr lang="en-IN" sz="1800" b="1" dirty="0" smtClean="0"/>
              <a:t>parse():</a:t>
            </a:r>
          </a:p>
          <a:p>
            <a:pPr lvl="1"/>
            <a:r>
              <a:rPr lang="en-US" sz="1600" dirty="0" smtClean="0"/>
              <a:t>To </a:t>
            </a:r>
            <a:r>
              <a:rPr lang="en-IN" sz="1600" dirty="0"/>
              <a:t> to parse </a:t>
            </a:r>
            <a:r>
              <a:rPr lang="en-IN" sz="1600" dirty="0" smtClean="0"/>
              <a:t>a XML document</a:t>
            </a:r>
          </a:p>
          <a:p>
            <a:pPr lvl="1"/>
            <a:r>
              <a:rPr lang="en-US" sz="1600" b="1" dirty="0" smtClean="0"/>
              <a:t>Syntax</a:t>
            </a:r>
            <a:r>
              <a:rPr lang="en-US" sz="1600" dirty="0" smtClean="0"/>
              <a:t>:   </a:t>
            </a:r>
            <a:r>
              <a:rPr lang="en-IN" sz="1600" dirty="0"/>
              <a:t>xml.sax.p</a:t>
            </a:r>
            <a:r>
              <a:rPr lang="en-IN" sz="1600" b="1" dirty="0"/>
              <a:t>arse</a:t>
            </a:r>
            <a:r>
              <a:rPr lang="en-IN" sz="1600" dirty="0"/>
              <a:t>( xmlfile, </a:t>
            </a:r>
            <a:r>
              <a:rPr lang="en-IN" sz="1600" dirty="0" err="1"/>
              <a:t>contenthandler</a:t>
            </a:r>
            <a:r>
              <a:rPr lang="en-IN" sz="1600" dirty="0"/>
              <a:t>[, </a:t>
            </a:r>
            <a:r>
              <a:rPr lang="en-IN" sz="1600" dirty="0" err="1"/>
              <a:t>errorhandler</a:t>
            </a:r>
            <a:r>
              <a:rPr lang="en-IN" sz="1600" dirty="0"/>
              <a:t>])</a:t>
            </a:r>
          </a:p>
          <a:p>
            <a:pPr marL="114300" indent="0">
              <a:buNone/>
            </a:pPr>
            <a:endParaRPr lang="en-US" sz="1800" b="1" dirty="0" smtClean="0"/>
          </a:p>
          <a:p>
            <a:pPr marL="114300" indent="0">
              <a:buNone/>
            </a:pPr>
            <a:r>
              <a:rPr lang="en-US" sz="1800" b="1" dirty="0" smtClean="0"/>
              <a:t>Steps:</a:t>
            </a:r>
          </a:p>
          <a:p>
            <a:r>
              <a:rPr lang="en-IN" sz="1800" dirty="0"/>
              <a:t>Subclass xml.sax.ContentHandler to create our own </a:t>
            </a:r>
            <a:r>
              <a:rPr lang="en-IN" sz="1800" dirty="0" smtClean="0"/>
              <a:t>handler</a:t>
            </a:r>
          </a:p>
          <a:p>
            <a:r>
              <a:rPr lang="en-IN" sz="1800" dirty="0"/>
              <a:t>Override xml.sax.ContentHandler methods - </a:t>
            </a:r>
            <a:r>
              <a:rPr lang="en-IN" sz="1800" dirty="0" smtClean="0"/>
              <a:t>startDocument,endDocument,characters</a:t>
            </a:r>
          </a:p>
          <a:p>
            <a:r>
              <a:rPr lang="en-US" sz="1800" dirty="0"/>
              <a:t>C</a:t>
            </a:r>
            <a:r>
              <a:rPr lang="en-US" sz="1800" dirty="0" smtClean="0"/>
              <a:t>reate </a:t>
            </a:r>
            <a:r>
              <a:rPr lang="en-US" sz="1800" dirty="0"/>
              <a:t>SAX Parser and Parse XML</a:t>
            </a:r>
            <a:endParaRPr lang="en-IN" sz="1800" dirty="0"/>
          </a:p>
          <a:p>
            <a:endParaRPr lang="en-US" sz="1800" dirty="0"/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XML Processing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332803"/>
            <a:ext cx="8460432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800" b="1" dirty="0" smtClean="0"/>
          </a:p>
          <a:p>
            <a:pPr marL="114300" indent="0">
              <a:buNone/>
            </a:pPr>
            <a:r>
              <a:rPr lang="en-US" sz="1800" b="1" dirty="0" smtClean="0"/>
              <a:t>XML Processing Using DOM API :</a:t>
            </a:r>
          </a:p>
          <a:p>
            <a:r>
              <a:rPr lang="en-IN" sz="1800" dirty="0"/>
              <a:t>A DOM implementation presents an XML document as a tree </a:t>
            </a:r>
            <a:r>
              <a:rPr lang="en-IN" sz="1800" dirty="0" smtClean="0"/>
              <a:t>structure</a:t>
            </a:r>
          </a:p>
          <a:p>
            <a:r>
              <a:rPr lang="en-IN" sz="1800" dirty="0"/>
              <a:t>The DOM is extremely useful for random-access applications</a:t>
            </a:r>
            <a:r>
              <a:rPr lang="en-IN" sz="1800" dirty="0" smtClean="0"/>
              <a:t>.</a:t>
            </a:r>
          </a:p>
          <a:p>
            <a:pPr marL="114300" indent="0">
              <a:buNone/>
            </a:pPr>
            <a:endParaRPr lang="en-US" sz="1800" b="1" dirty="0" smtClean="0"/>
          </a:p>
          <a:p>
            <a:pPr marL="114300" indent="0">
              <a:buNone/>
            </a:pPr>
            <a:r>
              <a:rPr lang="en-US" sz="1800" b="1" dirty="0" smtClean="0"/>
              <a:t>DOM XML Parse with </a:t>
            </a:r>
            <a:r>
              <a:rPr lang="en-IN" sz="1800" b="1" dirty="0" err="1"/>
              <a:t>minidom</a:t>
            </a:r>
            <a:r>
              <a:rPr lang="en-US" sz="1800" b="1" dirty="0" smtClean="0"/>
              <a:t>:</a:t>
            </a:r>
          </a:p>
          <a:p>
            <a:pPr marL="114300" indent="0">
              <a:buNone/>
            </a:pPr>
            <a:r>
              <a:rPr lang="en-IN" sz="1800" dirty="0" smtClean="0"/>
              <a:t>	</a:t>
            </a:r>
            <a:r>
              <a:rPr lang="en-IN" sz="1800" dirty="0" err="1" smtClean="0"/>
              <a:t>objectName</a:t>
            </a:r>
            <a:r>
              <a:rPr lang="en-IN" sz="1800" dirty="0" smtClean="0"/>
              <a:t> = </a:t>
            </a:r>
            <a:r>
              <a:rPr lang="en-IN" sz="1800" dirty="0" err="1"/>
              <a:t>xml.dom.minidom.parse</a:t>
            </a:r>
            <a:r>
              <a:rPr lang="en-IN" sz="1800" dirty="0" smtClean="0"/>
              <a:t>(“xml file name")</a:t>
            </a:r>
          </a:p>
          <a:p>
            <a:pPr marL="114300" indent="0">
              <a:buNone/>
            </a:pPr>
            <a:endParaRPr lang="en-US" sz="1800" b="1" dirty="0" smtClean="0"/>
          </a:p>
          <a:p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 </a:t>
            </a:r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XML Processing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1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332803"/>
            <a:ext cx="8460432" cy="6525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 smtClean="0"/>
              <a:t>JSON Processing  Methods in ‘</a:t>
            </a:r>
            <a:r>
              <a:rPr lang="en-US" sz="1800" b="1" dirty="0" err="1" smtClean="0"/>
              <a:t>json</a:t>
            </a:r>
            <a:r>
              <a:rPr lang="en-US" sz="1800" b="1" dirty="0" smtClean="0"/>
              <a:t>’ module:</a:t>
            </a:r>
          </a:p>
          <a:p>
            <a:r>
              <a:rPr lang="en-IN" sz="1600" dirty="0" err="1"/>
              <a:t>json.loads</a:t>
            </a:r>
            <a:r>
              <a:rPr lang="en-IN" sz="1600" dirty="0"/>
              <a:t>() </a:t>
            </a:r>
            <a:r>
              <a:rPr lang="en-IN" sz="1600" dirty="0" smtClean="0"/>
              <a:t> -  </a:t>
            </a:r>
            <a:r>
              <a:rPr lang="en-IN" sz="1600" dirty="0"/>
              <a:t>Convert from JSON to Python </a:t>
            </a:r>
            <a:r>
              <a:rPr lang="en-IN" sz="1600" dirty="0" smtClean="0"/>
              <a:t>dictionary</a:t>
            </a:r>
          </a:p>
          <a:p>
            <a:r>
              <a:rPr lang="en-IN" sz="1600" dirty="0" err="1"/>
              <a:t>json.dumps</a:t>
            </a:r>
            <a:r>
              <a:rPr lang="en-IN" sz="1600" dirty="0"/>
              <a:t>   -  Convert Python object (e.g.: </a:t>
            </a:r>
            <a:r>
              <a:rPr lang="en-IN" sz="1600" dirty="0" err="1"/>
              <a:t>Dict</a:t>
            </a:r>
            <a:r>
              <a:rPr lang="en-IN" sz="1600" dirty="0"/>
              <a:t>) to a JSON </a:t>
            </a:r>
            <a:r>
              <a:rPr lang="en-IN" sz="1600" dirty="0" smtClean="0"/>
              <a:t>string</a:t>
            </a:r>
          </a:p>
          <a:p>
            <a:pPr marL="114300" indent="0">
              <a:buNone/>
            </a:pPr>
            <a:endParaRPr lang="en-IN" sz="1600" dirty="0"/>
          </a:p>
          <a:p>
            <a:r>
              <a:rPr lang="en-IN" sz="1600" dirty="0" err="1" smtClean="0"/>
              <a:t>json.load</a:t>
            </a:r>
            <a:r>
              <a:rPr lang="en-IN" sz="1600" dirty="0"/>
              <a:t>() -  It reads the string from the file, parses the JSON data and populates as a Python </a:t>
            </a:r>
            <a:r>
              <a:rPr lang="en-IN" sz="1600" dirty="0" err="1" smtClean="0"/>
              <a:t>Dict</a:t>
            </a:r>
            <a:r>
              <a:rPr lang="en-IN" sz="1600" dirty="0" smtClean="0"/>
              <a:t> object.</a:t>
            </a:r>
          </a:p>
          <a:p>
            <a:r>
              <a:rPr lang="en-IN" sz="1600" dirty="0" err="1"/>
              <a:t>json.dump</a:t>
            </a:r>
            <a:r>
              <a:rPr lang="en-IN" sz="1600" dirty="0"/>
              <a:t>()  - To write the JSON (in the form of Python </a:t>
            </a:r>
            <a:r>
              <a:rPr lang="en-IN" sz="1600" dirty="0" err="1"/>
              <a:t>Dict</a:t>
            </a:r>
            <a:r>
              <a:rPr lang="en-IN" sz="1600" dirty="0"/>
              <a:t>) to the </a:t>
            </a:r>
            <a:r>
              <a:rPr lang="en-IN" sz="1600" dirty="0" smtClean="0"/>
              <a:t>output file </a:t>
            </a:r>
            <a:r>
              <a:rPr lang="en-IN" sz="1600" dirty="0"/>
              <a:t>file. It transforms your Python </a:t>
            </a:r>
            <a:r>
              <a:rPr lang="en-IN" sz="1600" dirty="0" err="1"/>
              <a:t>Dict</a:t>
            </a:r>
            <a:r>
              <a:rPr lang="en-IN" sz="1600" dirty="0"/>
              <a:t> </a:t>
            </a:r>
            <a:r>
              <a:rPr lang="en-IN" sz="1600" dirty="0" smtClean="0"/>
              <a:t>object </a:t>
            </a:r>
            <a:r>
              <a:rPr lang="en-IN" sz="1600" dirty="0"/>
              <a:t>into the serialized JSON string.</a:t>
            </a:r>
          </a:p>
          <a:p>
            <a:pPr marL="114300" indent="0">
              <a:buNone/>
            </a:pPr>
            <a:endParaRPr lang="en-IN" sz="1600" dirty="0" smtClean="0"/>
          </a:p>
          <a:p>
            <a:pPr marL="114300" indent="0">
              <a:buNone/>
            </a:pPr>
            <a:r>
              <a:rPr lang="en-IN" sz="1600" b="1" dirty="0" smtClean="0"/>
              <a:t>When we convert </a:t>
            </a:r>
            <a:r>
              <a:rPr lang="en-IN" sz="1600" b="1" dirty="0"/>
              <a:t>from Python to JSON, Python objects are converted into the JSON </a:t>
            </a:r>
            <a:r>
              <a:rPr lang="en-IN" sz="1600" b="1" dirty="0" smtClean="0"/>
              <a:t>equivalent:</a:t>
            </a:r>
            <a:endParaRPr lang="en-US" sz="1600" b="1" dirty="0"/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202034"/>
          </a:xfrm>
        </p:spPr>
        <p:txBody>
          <a:bodyPr/>
          <a:lstStyle/>
          <a:p>
            <a:r>
              <a:rPr lang="en-US" sz="2000" b="1" dirty="0" smtClean="0"/>
              <a:t>                      Python – JSON Processing  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52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427184"/>
              </p:ext>
            </p:extLst>
          </p:nvPr>
        </p:nvGraphicFramePr>
        <p:xfrm>
          <a:off x="395536" y="3284984"/>
          <a:ext cx="4064000" cy="347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Python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dirty="0">
                          <a:effectLst/>
                        </a:rPr>
                        <a:t>JSON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>
                          <a:effectLst/>
                        </a:rPr>
                        <a:t>dict</a:t>
                      </a:r>
                      <a:endParaRPr lang="en-IN" sz="1400" dirty="0">
                        <a:effectLst/>
                      </a:endParaRP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Object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list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Array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tuple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Array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>
                          <a:effectLst/>
                        </a:rPr>
                        <a:t>str</a:t>
                      </a:r>
                      <a:endParaRPr lang="en-IN" sz="1400" dirty="0">
                        <a:effectLst/>
                      </a:endParaRP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String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>
                          <a:effectLst/>
                        </a:rPr>
                        <a:t>int</a:t>
                      </a:r>
                      <a:endParaRPr lang="en-IN" sz="1400" dirty="0">
                        <a:effectLst/>
                      </a:endParaRP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Number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float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Number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True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true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False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false</a:t>
                      </a:r>
                    </a:p>
                  </a:txBody>
                  <a:tcPr marL="67137" marR="67137" marT="67137" marB="67137"/>
                </a:tc>
              </a:tr>
              <a:tr h="23042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None</a:t>
                      </a:r>
                    </a:p>
                  </a:txBody>
                  <a:tcPr marL="134273" marR="67137" marT="67137" marB="6713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null</a:t>
                      </a:r>
                    </a:p>
                  </a:txBody>
                  <a:tcPr marL="67137" marR="67137" marT="67137" marB="6713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548679"/>
            <a:ext cx="8460432" cy="6120681"/>
          </a:xfrm>
        </p:spPr>
        <p:txBody>
          <a:bodyPr>
            <a:normAutofit fontScale="62500" lnSpcReduction="20000"/>
          </a:bodyPr>
          <a:lstStyle/>
          <a:p>
            <a:pPr marL="114300" indent="0" fontAlgn="base">
              <a:buNone/>
            </a:pPr>
            <a:r>
              <a:rPr lang="en-IN" sz="2600" b="1" dirty="0" smtClean="0"/>
              <a:t>MongoDB Features:</a:t>
            </a:r>
          </a:p>
          <a:p>
            <a:pPr marL="114300" indent="0" fontAlgn="base">
              <a:buNone/>
            </a:pPr>
            <a:endParaRPr lang="en-IN" sz="2900" dirty="0"/>
          </a:p>
          <a:p>
            <a:pPr fontAlgn="base"/>
            <a:r>
              <a:rPr lang="en-IN" sz="2900" dirty="0"/>
              <a:t>MongoDB is a NQSQL database.</a:t>
            </a:r>
          </a:p>
          <a:p>
            <a:pPr fontAlgn="base"/>
            <a:r>
              <a:rPr lang="en-IN" sz="2900" dirty="0"/>
              <a:t>It is a document oriented database </a:t>
            </a:r>
          </a:p>
          <a:p>
            <a:pPr fontAlgn="base"/>
            <a:r>
              <a:rPr lang="en-IN" sz="2900" dirty="0"/>
              <a:t> it stores data in </a:t>
            </a:r>
            <a:r>
              <a:rPr lang="en-IN" sz="2900" b="1" dirty="0"/>
              <a:t>collections</a:t>
            </a:r>
            <a:r>
              <a:rPr lang="en-IN" sz="2900" dirty="0"/>
              <a:t> (like </a:t>
            </a:r>
            <a:r>
              <a:rPr lang="en-IN" sz="2900" b="1" dirty="0"/>
              <a:t>Tables</a:t>
            </a:r>
            <a:r>
              <a:rPr lang="en-IN" sz="2900" dirty="0"/>
              <a:t> in a RDBMS)  made out of individual </a:t>
            </a:r>
            <a:r>
              <a:rPr lang="en-IN" sz="2900" b="1" dirty="0"/>
              <a:t>documents</a:t>
            </a:r>
            <a:r>
              <a:rPr lang="en-IN" sz="2900" dirty="0"/>
              <a:t> (like </a:t>
            </a:r>
            <a:r>
              <a:rPr lang="en-IN" sz="2900" b="1" dirty="0"/>
              <a:t>Rows</a:t>
            </a:r>
            <a:r>
              <a:rPr lang="en-IN" sz="2900" dirty="0"/>
              <a:t> in a RDBMS) .</a:t>
            </a:r>
          </a:p>
          <a:p>
            <a:pPr fontAlgn="base"/>
            <a:r>
              <a:rPr lang="en-IN" sz="2900" dirty="0"/>
              <a:t>It uses JSON documents  (called </a:t>
            </a:r>
            <a:r>
              <a:rPr lang="en-IN" sz="2900" b="1" dirty="0"/>
              <a:t>BSON</a:t>
            </a:r>
            <a:r>
              <a:rPr lang="en-IN" sz="2900" dirty="0"/>
              <a:t>) to store data  </a:t>
            </a:r>
          </a:p>
          <a:p>
            <a:pPr fontAlgn="base"/>
            <a:r>
              <a:rPr lang="en-IN" sz="2900" dirty="0"/>
              <a:t>BSON (short for Bin­ary JSON ) is a binary representation of JSON document and built specifically for MongoDB.</a:t>
            </a:r>
          </a:p>
          <a:p>
            <a:pPr fontAlgn="base"/>
            <a:r>
              <a:rPr lang="en-IN" sz="2900" dirty="0"/>
              <a:t>A MongoDB  database is broken up into a series of BSON files on disk, with increasing size up to 2GB</a:t>
            </a:r>
          </a:p>
          <a:p>
            <a:pPr fontAlgn="base"/>
            <a:r>
              <a:rPr lang="en-US" sz="2900" dirty="0"/>
              <a:t>Each  document  (called as Row in RDBMS) in </a:t>
            </a:r>
            <a:r>
              <a:rPr lang="en-IN" sz="2900" dirty="0"/>
              <a:t>MongoDB has unique “‘_id” field</a:t>
            </a:r>
          </a:p>
          <a:p>
            <a:pPr fontAlgn="base"/>
            <a:r>
              <a:rPr lang="en-IN" sz="2900" dirty="0"/>
              <a:t>If an '_id' field is not provided, then MongoDB will create an '_id' field and assign a unique _id for each document(s)</a:t>
            </a:r>
          </a:p>
          <a:p>
            <a:pPr fontAlgn="base"/>
            <a:endParaRPr lang="en-IN" sz="2900" dirty="0"/>
          </a:p>
          <a:p>
            <a:pPr marL="114300" indent="0" fontAlgn="base">
              <a:buNone/>
            </a:pPr>
            <a:r>
              <a:rPr lang="en-US" sz="2900" dirty="0"/>
              <a:t>MongoDB URL:  http://&lt;host&gt;:27017/</a:t>
            </a:r>
          </a:p>
          <a:p>
            <a:pPr fontAlgn="base"/>
            <a:endParaRPr lang="en-IN" sz="2900" dirty="0"/>
          </a:p>
          <a:p>
            <a:pPr marL="114300" indent="0" fontAlgn="base">
              <a:buNone/>
            </a:pPr>
            <a:r>
              <a:rPr lang="en-IN" sz="2900" dirty="0"/>
              <a:t>MonoDB Data-Types: </a:t>
            </a:r>
          </a:p>
          <a:p>
            <a:pPr marL="114300" indent="0" fontAlgn="base">
              <a:buNone/>
            </a:pPr>
            <a:r>
              <a:rPr lang="en-IN" sz="2900" dirty="0"/>
              <a:t>String,Integer,Boolean,Double,Min/Max, Keys, Arrays, Object, Null, Symbol, Date</a:t>
            </a:r>
          </a:p>
          <a:p>
            <a:pPr marL="114300" indent="0" fontAlgn="base">
              <a:buNone/>
            </a:pPr>
            <a:endParaRPr lang="en-IN" sz="2900" dirty="0"/>
          </a:p>
          <a:p>
            <a:pPr marL="114300" indent="0" fontAlgn="base">
              <a:buNone/>
            </a:pPr>
            <a:endParaRPr lang="en-IN" sz="2600" b="1" dirty="0"/>
          </a:p>
          <a:p>
            <a:pPr marL="114300" indent="0" fontAlgn="base">
              <a:buNone/>
            </a:pPr>
            <a:endParaRPr lang="en-IN" sz="1800" dirty="0"/>
          </a:p>
          <a:p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 </a:t>
            </a:r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			MongoDB Basics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19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548679"/>
            <a:ext cx="8460432" cy="630946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800" b="1" dirty="0" smtClean="0"/>
              <a:t>Comparing SQL and NOSQL</a:t>
            </a:r>
            <a:endParaRPr lang="en-IN" sz="1800" b="1" dirty="0"/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MongoDB Basics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54</a:t>
            </a:fld>
            <a:endParaRPr lang="en-IN"/>
          </a:p>
        </p:txBody>
      </p:sp>
      <p:pic>
        <p:nvPicPr>
          <p:cNvPr id="2050" name="Picture 2" descr="Image result for sql vs no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424936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3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56" y="548679"/>
            <a:ext cx="8460432" cy="630946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r>
              <a:rPr lang="en-US" sz="1800" dirty="0" smtClean="0"/>
              <a:t> </a:t>
            </a:r>
            <a:r>
              <a:rPr lang="en-IN" sz="1800" b="1" dirty="0"/>
              <a:t>Comparing MongoDB and RDBMS Objects</a:t>
            </a:r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endParaRPr lang="en-IN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MongoDB Basics (contd.)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55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217659"/>
              </p:ext>
            </p:extLst>
          </p:nvPr>
        </p:nvGraphicFramePr>
        <p:xfrm>
          <a:off x="251520" y="1268760"/>
          <a:ext cx="7920880" cy="2590800"/>
        </p:xfrm>
        <a:graphic>
          <a:graphicData uri="http://schemas.openxmlformats.org/drawingml/2006/table">
            <a:tbl>
              <a:tblPr/>
              <a:tblGrid>
                <a:gridCol w="2016224"/>
                <a:gridCol w="5904656"/>
              </a:tblGrid>
              <a:tr h="11925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1" dirty="0" smtClean="0">
                          <a:effectLst/>
                        </a:rPr>
                        <a:t>          RDBMS</a:t>
                      </a:r>
                      <a:endParaRPr lang="en-IN" sz="1600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>
                          <a:effectLst/>
                        </a:rPr>
                        <a:t>MongoDB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Database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Database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Table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Collection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Tuple/Row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Document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column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Field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Table Join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Embedded Documents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Primary Key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dirty="0">
                          <a:effectLst/>
                        </a:rPr>
                        <a:t>Primary Key (Default </a:t>
                      </a:r>
                      <a:r>
                        <a:rPr lang="en-IN" sz="1600" dirty="0" smtClean="0">
                          <a:effectLst/>
                        </a:rPr>
                        <a:t>key</a:t>
                      </a:r>
                      <a:r>
                        <a:rPr lang="en-IN" sz="1600" baseline="0" dirty="0" smtClean="0">
                          <a:effectLst/>
                        </a:rPr>
                        <a:t> </a:t>
                      </a:r>
                      <a:r>
                        <a:rPr lang="en-IN" sz="1600" b="1" i="1" baseline="0" dirty="0" smtClean="0">
                          <a:effectLst/>
                        </a:rPr>
                        <a:t> </a:t>
                      </a:r>
                      <a:r>
                        <a:rPr lang="en-IN" sz="1600" b="1" i="1" dirty="0" smtClean="0">
                          <a:effectLst/>
                        </a:rPr>
                        <a:t>_id  </a:t>
                      </a:r>
                      <a:r>
                        <a:rPr lang="en-IN" sz="1600" dirty="0">
                          <a:effectLst/>
                        </a:rPr>
                        <a:t>is provided by </a:t>
                      </a:r>
                      <a:r>
                        <a:rPr lang="en-IN" sz="1600" dirty="0" smtClean="0">
                          <a:effectLst/>
                        </a:rPr>
                        <a:t>MongoDB)</a:t>
                      </a:r>
                    </a:p>
                    <a:p>
                      <a:pPr algn="l" fontAlgn="base"/>
                      <a:endParaRPr lang="en-IN" sz="16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4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288032"/>
          </a:xfrm>
        </p:spPr>
        <p:txBody>
          <a:bodyPr/>
          <a:lstStyle/>
          <a:p>
            <a:r>
              <a:rPr lang="en-US" sz="2000" b="1" dirty="0" smtClean="0"/>
              <a:t>                                   MongoDB </a:t>
            </a:r>
            <a:r>
              <a:rPr lang="en-US" sz="2000" b="1" dirty="0"/>
              <a:t>Basics (contd.)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3"/>
            <a:ext cx="8388424" cy="6345978"/>
          </a:xfrm>
        </p:spPr>
        <p:txBody>
          <a:bodyPr/>
          <a:lstStyle/>
          <a:p>
            <a:pPr marL="114300" indent="0">
              <a:buNone/>
            </a:pPr>
            <a:r>
              <a:rPr lang="en-IN" sz="2000" b="1" dirty="0"/>
              <a:t>MongoDB - Data Modelling</a:t>
            </a:r>
            <a:r>
              <a:rPr lang="en-IN" sz="2000" b="1" dirty="0" smtClean="0"/>
              <a:t>:</a:t>
            </a:r>
            <a:endParaRPr lang="en-IN" sz="2000" b="1" dirty="0"/>
          </a:p>
          <a:p>
            <a:pPr marL="114300" indent="0">
              <a:buNone/>
            </a:pPr>
            <a:r>
              <a:rPr lang="en-IN" sz="1800" b="1" dirty="0"/>
              <a:t>Some considerations while designing Schema in </a:t>
            </a:r>
            <a:r>
              <a:rPr lang="en-IN" sz="1800" b="1" dirty="0" smtClean="0"/>
              <a:t>MongoDB-</a:t>
            </a:r>
            <a:endParaRPr lang="en-IN" sz="1800" b="1" dirty="0"/>
          </a:p>
          <a:p>
            <a:r>
              <a:rPr lang="en-IN" sz="1800" dirty="0"/>
              <a:t>Design schema according to </a:t>
            </a:r>
            <a:r>
              <a:rPr lang="en-IN" sz="1800" dirty="0" smtClean="0"/>
              <a:t>our requirements</a:t>
            </a:r>
            <a:r>
              <a:rPr lang="en-IN" sz="1800" dirty="0"/>
              <a:t>.</a:t>
            </a:r>
          </a:p>
          <a:p>
            <a:r>
              <a:rPr lang="en-IN" sz="1800" dirty="0"/>
              <a:t>We can </a:t>
            </a:r>
            <a:r>
              <a:rPr lang="en-IN" sz="1800" dirty="0" smtClean="0"/>
              <a:t>combine </a:t>
            </a:r>
            <a:r>
              <a:rPr lang="en-IN" sz="1800" dirty="0"/>
              <a:t>objects into one document </a:t>
            </a:r>
            <a:r>
              <a:rPr lang="en-IN" sz="1800" dirty="0" smtClean="0"/>
              <a:t>(we must not </a:t>
            </a:r>
            <a:r>
              <a:rPr lang="en-IN" sz="1800" dirty="0"/>
              <a:t>use joins).</a:t>
            </a:r>
          </a:p>
          <a:p>
            <a:r>
              <a:rPr lang="en-IN" sz="1800" dirty="0"/>
              <a:t>We can </a:t>
            </a:r>
            <a:r>
              <a:rPr lang="en-IN" sz="1800" dirty="0" smtClean="0"/>
              <a:t>duplicate </a:t>
            </a:r>
            <a:r>
              <a:rPr lang="en-IN" sz="1800" dirty="0"/>
              <a:t>the data (but limited) because disk space is cheap as compared to compute time.</a:t>
            </a:r>
          </a:p>
          <a:p>
            <a:r>
              <a:rPr lang="en-IN" sz="1800" dirty="0" smtClean="0"/>
              <a:t>We can do joins </a:t>
            </a:r>
            <a:r>
              <a:rPr lang="en-IN" sz="1800" dirty="0"/>
              <a:t>while </a:t>
            </a:r>
            <a:r>
              <a:rPr lang="en-IN" sz="1800" i="1" dirty="0"/>
              <a:t>write</a:t>
            </a:r>
            <a:r>
              <a:rPr lang="en-IN" sz="1800" dirty="0"/>
              <a:t>, not on </a:t>
            </a:r>
            <a:r>
              <a:rPr lang="en-IN" sz="1800" i="1" dirty="0"/>
              <a:t>read</a:t>
            </a:r>
            <a:r>
              <a:rPr lang="en-IN" sz="1800" dirty="0" smtClean="0"/>
              <a:t>.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IN" sz="1800" b="1" dirty="0"/>
              <a:t>Differences between RDBMS and MongoDB schema design:</a:t>
            </a:r>
          </a:p>
          <a:p>
            <a:pPr marL="114300" indent="0">
              <a:buNone/>
            </a:pPr>
            <a:r>
              <a:rPr lang="en-US" sz="1800" i="1" dirty="0" smtClean="0"/>
              <a:t>For example</a:t>
            </a:r>
            <a:r>
              <a:rPr lang="en-US" sz="1800" i="1" dirty="0"/>
              <a:t>: </a:t>
            </a:r>
            <a:r>
              <a:rPr lang="en-US" sz="1800" dirty="0"/>
              <a:t>Let us consider a </a:t>
            </a:r>
            <a:r>
              <a:rPr lang="en-US" sz="1800" b="1" dirty="0"/>
              <a:t>Blog site </a:t>
            </a:r>
            <a:r>
              <a:rPr lang="en-US" sz="1800" dirty="0"/>
              <a:t>having </a:t>
            </a:r>
            <a:r>
              <a:rPr lang="en-US" sz="1800" b="1" dirty="0"/>
              <a:t>Post, Comment and </a:t>
            </a:r>
            <a:r>
              <a:rPr lang="en-US" sz="1800" b="1" dirty="0" smtClean="0"/>
              <a:t>Tag features</a:t>
            </a:r>
            <a:r>
              <a:rPr lang="en-US" sz="1800" dirty="0" smtClean="0"/>
              <a:t>. </a:t>
            </a:r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In a </a:t>
            </a:r>
            <a:r>
              <a:rPr lang="en-US" sz="1800" b="1" dirty="0"/>
              <a:t>RDBMS schema</a:t>
            </a:r>
            <a:r>
              <a:rPr lang="en-US" sz="1800" dirty="0"/>
              <a:t>, we will end up having following  </a:t>
            </a:r>
            <a:r>
              <a:rPr lang="en-US" sz="1800" b="1" dirty="0"/>
              <a:t>three tables  </a:t>
            </a:r>
            <a:r>
              <a:rPr lang="en-US" sz="1800" dirty="0"/>
              <a:t>(Post table, Comments table and Tag </a:t>
            </a:r>
            <a:r>
              <a:rPr lang="en-US" sz="1800" dirty="0" smtClean="0"/>
              <a:t>table)</a:t>
            </a:r>
            <a:endParaRPr lang="en-US" sz="1800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56</a:t>
            </a:fld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25144"/>
            <a:ext cx="7930155" cy="2097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42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                        MongoDB </a:t>
            </a:r>
            <a:r>
              <a:rPr lang="en-US" sz="2000" b="1" dirty="0"/>
              <a:t>Basics (contd.)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4664"/>
            <a:ext cx="8604448" cy="6336704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600" b="1" dirty="0"/>
              <a:t>MongoDB - Data </a:t>
            </a:r>
            <a:r>
              <a:rPr lang="en-IN" sz="1600" b="1" dirty="0" smtClean="0"/>
              <a:t>Modelling </a:t>
            </a:r>
            <a:r>
              <a:rPr lang="en-US" sz="1600" b="1" dirty="0"/>
              <a:t>(contd.) </a:t>
            </a:r>
            <a:r>
              <a:rPr lang="en-IN" sz="1600" b="1" dirty="0" smtClean="0"/>
              <a:t>:</a:t>
            </a:r>
            <a:endParaRPr lang="en-IN" sz="1600" dirty="0"/>
          </a:p>
          <a:p>
            <a:pPr marL="114300" indent="0">
              <a:buNone/>
            </a:pPr>
            <a:r>
              <a:rPr lang="en-IN" sz="1600" dirty="0"/>
              <a:t>But in MongoDB schema design, we can have </a:t>
            </a:r>
            <a:r>
              <a:rPr lang="en-IN" sz="1600" b="1" dirty="0"/>
              <a:t>one collection Post </a:t>
            </a:r>
            <a:r>
              <a:rPr lang="en-IN" sz="1600" dirty="0"/>
              <a:t>and with the following structure −</a:t>
            </a:r>
          </a:p>
          <a:p>
            <a:pPr marL="114300" indent="0">
              <a:buNone/>
            </a:pPr>
            <a:endParaRPr lang="en-IN" sz="1200" dirty="0" smtClean="0"/>
          </a:p>
          <a:p>
            <a:pPr marL="114300" indent="0">
              <a:buNone/>
            </a:pPr>
            <a:r>
              <a:rPr lang="en-IN" sz="1200" b="1" dirty="0"/>
              <a:t>{</a:t>
            </a:r>
          </a:p>
          <a:p>
            <a:pPr marL="114300" indent="0">
              <a:buNone/>
            </a:pPr>
            <a:r>
              <a:rPr lang="en-IN" sz="1200" b="1" dirty="0"/>
              <a:t>   </a:t>
            </a:r>
            <a:r>
              <a:rPr lang="en-IN" sz="1400" b="1" dirty="0"/>
              <a:t>_id: POST_ID</a:t>
            </a:r>
          </a:p>
          <a:p>
            <a:pPr marL="114300" indent="0">
              <a:buNone/>
            </a:pPr>
            <a:r>
              <a:rPr lang="en-IN" sz="1200" dirty="0"/>
              <a:t>   title: TITLE_OF_POST, </a:t>
            </a:r>
          </a:p>
          <a:p>
            <a:pPr marL="114300" indent="0">
              <a:buNone/>
            </a:pPr>
            <a:r>
              <a:rPr lang="en-IN" sz="1200" dirty="0"/>
              <a:t>   description: POST_DESCRIPTION,</a:t>
            </a:r>
          </a:p>
          <a:p>
            <a:pPr marL="114300" indent="0">
              <a:buNone/>
            </a:pPr>
            <a:r>
              <a:rPr lang="en-IN" sz="1200" dirty="0"/>
              <a:t>   by: POST_BY,</a:t>
            </a:r>
          </a:p>
          <a:p>
            <a:pPr marL="114300" indent="0">
              <a:buNone/>
            </a:pPr>
            <a:r>
              <a:rPr lang="en-IN" sz="1200" dirty="0"/>
              <a:t>   url: URL_OF_POST,</a:t>
            </a:r>
          </a:p>
          <a:p>
            <a:pPr marL="114300" indent="0">
              <a:buNone/>
            </a:pPr>
            <a:r>
              <a:rPr lang="en-IN" sz="1200" b="1" dirty="0"/>
              <a:t>   </a:t>
            </a:r>
            <a:r>
              <a:rPr lang="en-IN" sz="1400" b="1" dirty="0"/>
              <a:t>tags</a:t>
            </a:r>
            <a:r>
              <a:rPr lang="en-IN" sz="1200" b="1" dirty="0"/>
              <a:t>: [TAG1, TAG2, TAG3],</a:t>
            </a:r>
          </a:p>
          <a:p>
            <a:pPr marL="114300" indent="0">
              <a:buNone/>
            </a:pPr>
            <a:r>
              <a:rPr lang="en-IN" sz="1200" dirty="0"/>
              <a:t>   likes: TOTAL_LIKES, </a:t>
            </a:r>
          </a:p>
          <a:p>
            <a:pPr marL="114300" indent="0">
              <a:buNone/>
            </a:pPr>
            <a:r>
              <a:rPr lang="en-IN" sz="1200" dirty="0"/>
              <a:t>   </a:t>
            </a:r>
            <a:r>
              <a:rPr lang="en-IN" sz="1600" b="1" dirty="0"/>
              <a:t>comments</a:t>
            </a:r>
            <a:r>
              <a:rPr lang="en-IN" sz="1200" dirty="0"/>
              <a:t>: [	</a:t>
            </a:r>
          </a:p>
          <a:p>
            <a:pPr marL="114300" indent="0">
              <a:buNone/>
            </a:pPr>
            <a:r>
              <a:rPr lang="en-IN" sz="1200" dirty="0"/>
              <a:t>      {</a:t>
            </a:r>
          </a:p>
          <a:p>
            <a:pPr marL="114300" indent="0">
              <a:buNone/>
            </a:pPr>
            <a:r>
              <a:rPr lang="en-IN" sz="1200" dirty="0"/>
              <a:t>         </a:t>
            </a:r>
            <a:r>
              <a:rPr lang="en-IN" sz="1200" dirty="0" err="1"/>
              <a:t>user:'COMMENT_BY</a:t>
            </a:r>
            <a:r>
              <a:rPr lang="en-IN" sz="1200" dirty="0"/>
              <a:t>',</a:t>
            </a:r>
          </a:p>
          <a:p>
            <a:pPr marL="114300" indent="0">
              <a:buNone/>
            </a:pPr>
            <a:r>
              <a:rPr lang="en-IN" sz="1200" dirty="0"/>
              <a:t>         message: TEXT,</a:t>
            </a:r>
          </a:p>
          <a:p>
            <a:pPr marL="114300" indent="0">
              <a:buNone/>
            </a:pPr>
            <a:r>
              <a:rPr lang="en-IN" sz="1200" dirty="0"/>
              <a:t>         </a:t>
            </a:r>
            <a:r>
              <a:rPr lang="en-IN" sz="1200" dirty="0" err="1"/>
              <a:t>dateCreated</a:t>
            </a:r>
            <a:r>
              <a:rPr lang="en-IN" sz="1200" dirty="0"/>
              <a:t>: DATE_TIME,</a:t>
            </a:r>
          </a:p>
          <a:p>
            <a:pPr marL="114300" indent="0">
              <a:buNone/>
            </a:pPr>
            <a:r>
              <a:rPr lang="en-IN" sz="1200" dirty="0"/>
              <a:t>         like: LIKES </a:t>
            </a:r>
          </a:p>
          <a:p>
            <a:pPr marL="114300" indent="0">
              <a:buNone/>
            </a:pPr>
            <a:r>
              <a:rPr lang="en-IN" sz="1200" dirty="0"/>
              <a:t>      },</a:t>
            </a:r>
          </a:p>
          <a:p>
            <a:pPr marL="114300" indent="0">
              <a:buNone/>
            </a:pPr>
            <a:r>
              <a:rPr lang="en-IN" sz="1200" dirty="0"/>
              <a:t>      {</a:t>
            </a:r>
          </a:p>
          <a:p>
            <a:pPr marL="114300" indent="0">
              <a:buNone/>
            </a:pPr>
            <a:r>
              <a:rPr lang="en-IN" sz="1200" dirty="0"/>
              <a:t>         </a:t>
            </a:r>
            <a:r>
              <a:rPr lang="en-IN" sz="1200" dirty="0" err="1"/>
              <a:t>user:'COMMENT_BY</a:t>
            </a:r>
            <a:r>
              <a:rPr lang="en-IN" sz="1200" dirty="0"/>
              <a:t>',</a:t>
            </a:r>
          </a:p>
          <a:p>
            <a:pPr marL="114300" indent="0">
              <a:buNone/>
            </a:pPr>
            <a:r>
              <a:rPr lang="en-IN" sz="1200" dirty="0"/>
              <a:t>         message: TEXT,</a:t>
            </a:r>
          </a:p>
          <a:p>
            <a:pPr marL="114300" indent="0">
              <a:buNone/>
            </a:pPr>
            <a:r>
              <a:rPr lang="en-IN" sz="1200" dirty="0"/>
              <a:t>         </a:t>
            </a:r>
            <a:r>
              <a:rPr lang="en-IN" sz="1200" dirty="0" err="1"/>
              <a:t>dateCreated</a:t>
            </a:r>
            <a:r>
              <a:rPr lang="en-IN" sz="1200" dirty="0"/>
              <a:t>: DATE_TIME,</a:t>
            </a:r>
          </a:p>
          <a:p>
            <a:pPr marL="114300" indent="0">
              <a:buNone/>
            </a:pPr>
            <a:r>
              <a:rPr lang="en-IN" sz="1200" dirty="0"/>
              <a:t>         like: LIKES</a:t>
            </a:r>
          </a:p>
          <a:p>
            <a:pPr marL="114300" indent="0">
              <a:buNone/>
            </a:pPr>
            <a:r>
              <a:rPr lang="en-IN" sz="1200" dirty="0"/>
              <a:t>      }</a:t>
            </a:r>
          </a:p>
          <a:p>
            <a:pPr marL="114300" indent="0">
              <a:buNone/>
            </a:pPr>
            <a:r>
              <a:rPr lang="en-IN" sz="1200" dirty="0"/>
              <a:t>   ]</a:t>
            </a:r>
          </a:p>
          <a:p>
            <a:pPr marL="114300" indent="0">
              <a:buNone/>
            </a:pPr>
            <a:r>
              <a:rPr lang="en-IN" sz="1200" b="1" dirty="0"/>
              <a:t>}</a:t>
            </a:r>
            <a:r>
              <a:rPr lang="en-IN" sz="1200" dirty="0"/>
              <a:t/>
            </a:r>
            <a:br>
              <a:rPr lang="en-IN" sz="1200" dirty="0"/>
            </a:br>
            <a:endParaRPr lang="en-I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5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620000" cy="360040"/>
          </a:xfrm>
        </p:spPr>
        <p:txBody>
          <a:bodyPr/>
          <a:lstStyle/>
          <a:p>
            <a:r>
              <a:rPr lang="en-US" sz="2000" b="1" dirty="0" smtClean="0"/>
              <a:t>                       PYTHON -   MongoDB  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8604448" cy="626469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800" b="1" dirty="0" smtClean="0"/>
              <a:t>Accessing MongoDB With Python:</a:t>
            </a:r>
          </a:p>
          <a:p>
            <a:r>
              <a:rPr lang="en-IN" sz="1600" dirty="0"/>
              <a:t>In this </a:t>
            </a:r>
            <a:r>
              <a:rPr lang="en-IN" sz="1600" dirty="0" smtClean="0"/>
              <a:t>demo we </a:t>
            </a:r>
            <a:r>
              <a:rPr lang="en-IN" sz="1600" dirty="0"/>
              <a:t>will use the MongoDB driver "</a:t>
            </a:r>
            <a:r>
              <a:rPr lang="en-IN" sz="1600" dirty="0" smtClean="0"/>
              <a:t>PyMongo“</a:t>
            </a:r>
          </a:p>
          <a:p>
            <a:r>
              <a:rPr lang="en-IN" sz="1600" dirty="0" smtClean="0"/>
              <a:t>We can use </a:t>
            </a:r>
            <a:r>
              <a:rPr lang="en-IN" sz="1600" dirty="0"/>
              <a:t>PIP to install "</a:t>
            </a:r>
            <a:r>
              <a:rPr lang="en-IN" sz="1600" dirty="0" smtClean="0"/>
              <a:t>PyMongo“ driver</a:t>
            </a:r>
            <a:endParaRPr lang="en-IN" sz="1600" b="1" dirty="0"/>
          </a:p>
          <a:p>
            <a:pPr marL="114300" indent="0">
              <a:buNone/>
            </a:pPr>
            <a:r>
              <a:rPr lang="en-US" sz="1600" b="1" dirty="0" smtClean="0"/>
              <a:t>	E.g.:   </a:t>
            </a:r>
            <a:r>
              <a:rPr lang="en-IN" sz="1600" dirty="0" smtClean="0"/>
              <a:t>C:\Python\Python36-32\Scripts&gt; </a:t>
            </a:r>
            <a:r>
              <a:rPr lang="en-IN" sz="1600" b="1" dirty="0" smtClean="0"/>
              <a:t>python </a:t>
            </a:r>
            <a:r>
              <a:rPr lang="en-IN" sz="1600" b="1" dirty="0"/>
              <a:t>-m pip install </a:t>
            </a:r>
            <a:r>
              <a:rPr lang="en-IN" sz="1600" b="1" dirty="0" smtClean="0"/>
              <a:t>pymongo</a:t>
            </a:r>
          </a:p>
          <a:p>
            <a:pPr marL="114300" indent="0">
              <a:buNone/>
            </a:pPr>
            <a:endParaRPr lang="en-US" sz="1600" b="1" dirty="0" smtClean="0"/>
          </a:p>
          <a:p>
            <a:pPr marL="114300" indent="0">
              <a:buNone/>
            </a:pPr>
            <a:r>
              <a:rPr lang="en-US" sz="1800" b="1" dirty="0" smtClean="0"/>
              <a:t>Sample Code:</a:t>
            </a:r>
          </a:p>
          <a:p>
            <a:pPr marL="114300" indent="0">
              <a:buNone/>
            </a:pPr>
            <a:endParaRPr lang="en-IN" sz="1800" b="1" dirty="0"/>
          </a:p>
          <a:p>
            <a:pPr marL="114300" indent="0">
              <a:buNone/>
            </a:pPr>
            <a:r>
              <a:rPr lang="en-IN" sz="1600" b="1" dirty="0" smtClean="0"/>
              <a:t>try</a:t>
            </a:r>
            <a:r>
              <a:rPr lang="en-IN" sz="1600" b="1" dirty="0"/>
              <a:t>: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i="1" dirty="0"/>
              <a:t>    # First </a:t>
            </a:r>
            <a:r>
              <a:rPr lang="en-IN" sz="1600" i="1" dirty="0" smtClean="0"/>
              <a:t>we create </a:t>
            </a:r>
            <a:r>
              <a:rPr lang="en-IN" sz="1600" i="1" dirty="0"/>
              <a:t>a MongoDB Client</a:t>
            </a:r>
            <a:br>
              <a:rPr lang="en-IN" sz="1600" i="1" dirty="0"/>
            </a:br>
            <a:r>
              <a:rPr lang="en-IN" sz="1600" dirty="0"/>
              <a:t>    </a:t>
            </a:r>
            <a:r>
              <a:rPr lang="en-IN" sz="1600" b="1" dirty="0"/>
              <a:t>myMongodbClient = pymongo.MongoClient("mongodb://localhost:27017/")</a:t>
            </a:r>
            <a:br>
              <a:rPr lang="en-IN" sz="1600" b="1" dirty="0"/>
            </a:br>
            <a:r>
              <a:rPr lang="en-IN" sz="1600" dirty="0"/>
              <a:t>    </a:t>
            </a:r>
            <a:r>
              <a:rPr lang="en-IN" sz="1600" i="1" dirty="0"/>
              <a:t># Create a database named "mydatabase"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b="1" dirty="0"/>
              <a:t>    myMongodb = myMongodbClient["mydatabase"]</a:t>
            </a:r>
            <a:br>
              <a:rPr lang="en-IN" sz="1600" b="1" dirty="0"/>
            </a:br>
            <a:r>
              <a:rPr lang="en-IN" sz="1600" dirty="0"/>
              <a:t>    </a:t>
            </a:r>
            <a:r>
              <a:rPr lang="en-IN" sz="1600" i="1" dirty="0"/>
              <a:t># Create a collection named "customers"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b="1" dirty="0"/>
              <a:t>    myCollection = myMongodb["customers"]</a:t>
            </a:r>
            <a:br>
              <a:rPr lang="en-IN" sz="1600" b="1" dirty="0"/>
            </a:br>
            <a:r>
              <a:rPr lang="en-IN" sz="1600" i="1" dirty="0"/>
              <a:t>    # If </a:t>
            </a:r>
            <a:r>
              <a:rPr lang="en-IN" sz="1600" i="1" dirty="0" smtClean="0"/>
              <a:t>a </a:t>
            </a:r>
            <a:r>
              <a:rPr lang="en-IN" sz="1600" i="1" dirty="0"/>
              <a:t>'_id' field is not provided,then MongoDB will assign a unique _id for each document(s)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b="1" dirty="0"/>
              <a:t>    myDictionary = { "_id": 3, "name": "Dinesh3", "address": "Bengaluru3" }</a:t>
            </a:r>
            <a:br>
              <a:rPr lang="en-IN" sz="1600" b="1" dirty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</a:t>
            </a:r>
            <a:r>
              <a:rPr lang="en-IN" sz="1600" i="1" dirty="0"/>
              <a:t># Insert a document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</a:t>
            </a:r>
            <a:r>
              <a:rPr lang="en-IN" sz="1600" b="1" dirty="0"/>
              <a:t>myInsertedId = myCollection.insert_one(myDictionary)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print("unique id: ",myInsertedId.inserted_id)</a:t>
            </a:r>
            <a:br>
              <a:rPr lang="en-IN" sz="1600" dirty="0"/>
            </a:br>
            <a:r>
              <a:rPr lang="en-IN" sz="1600" dirty="0"/>
              <a:t>    print()</a:t>
            </a:r>
            <a:br>
              <a:rPr lang="en-IN" sz="1600" dirty="0"/>
            </a:br>
            <a:r>
              <a:rPr lang="en-IN" sz="1600" b="1" dirty="0"/>
              <a:t>except pymongo.errors.DuplicateKeyError as dke: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print("ERROR</a:t>
            </a:r>
            <a:r>
              <a:rPr lang="en-IN" sz="1600" dirty="0" smtClean="0"/>
              <a:t>:“, </a:t>
            </a:r>
            <a:r>
              <a:rPr lang="en-IN" sz="1600" dirty="0"/>
              <a:t>dke</a:t>
            </a:r>
            <a:r>
              <a:rPr lang="en-IN" sz="1600" dirty="0" smtClean="0"/>
              <a:t>)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66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202034"/>
          </a:xfrm>
        </p:spPr>
        <p:txBody>
          <a:bodyPr/>
          <a:lstStyle/>
          <a:p>
            <a:r>
              <a:rPr lang="en-US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897688" cy="59766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IN" sz="2400" dirty="0" smtClean="0"/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 References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docs.python.org/3/tutorial/index.html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book.pythontips.com/en/latest/map_filter.html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://www.geeksforgeeks.org/python-map-function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api.mongodb.com/python/current/tutorial.html</a:t>
            </a:r>
            <a:endParaRPr lang="en-US" sz="1600" dirty="0" smtClean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05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Introduction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7920880" cy="57160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900" b="1" dirty="0" smtClean="0"/>
              <a:t>Python</a:t>
            </a:r>
            <a:r>
              <a:rPr lang="en-IN" sz="1900" b="1" dirty="0"/>
              <a:t> </a:t>
            </a:r>
            <a:r>
              <a:rPr lang="en-IN" sz="1900" b="1" dirty="0" smtClean="0"/>
              <a:t>Frameworks:</a:t>
            </a:r>
          </a:p>
          <a:p>
            <a:r>
              <a:rPr lang="en-IN" sz="1900" dirty="0" err="1" smtClean="0"/>
              <a:t>Django</a:t>
            </a:r>
            <a:r>
              <a:rPr lang="en-IN" sz="1900" dirty="0" smtClean="0"/>
              <a:t>  	-  </a:t>
            </a:r>
            <a:r>
              <a:rPr lang="en-IN" sz="1900" i="1" dirty="0" smtClean="0"/>
              <a:t>https</a:t>
            </a:r>
            <a:r>
              <a:rPr lang="en-IN" sz="1900" i="1" dirty="0"/>
              <a:t>://www.djangoproject.com/</a:t>
            </a:r>
          </a:p>
          <a:p>
            <a:r>
              <a:rPr lang="en-US" sz="1900" dirty="0" smtClean="0"/>
              <a:t>Bottle   	 </a:t>
            </a:r>
            <a:r>
              <a:rPr lang="en-US" sz="1900" dirty="0"/>
              <a:t>-  </a:t>
            </a:r>
            <a:r>
              <a:rPr lang="en-US" sz="1900" i="1" dirty="0"/>
              <a:t>http://bottlepy.org/</a:t>
            </a:r>
          </a:p>
          <a:p>
            <a:r>
              <a:rPr lang="en-US" sz="1900" dirty="0" smtClean="0"/>
              <a:t>Flask    	  </a:t>
            </a:r>
            <a:r>
              <a:rPr lang="en-US" sz="1900" dirty="0"/>
              <a:t>-  </a:t>
            </a:r>
            <a:r>
              <a:rPr lang="en-US" sz="1900" i="1" dirty="0">
                <a:hlinkClick r:id="rId2"/>
              </a:rPr>
              <a:t>http://flask.pocoo.org</a:t>
            </a:r>
            <a:r>
              <a:rPr lang="en-US" sz="1900" i="1" dirty="0" smtClean="0">
                <a:hlinkClick r:id="rId2"/>
              </a:rPr>
              <a:t>/</a:t>
            </a:r>
            <a:endParaRPr lang="en-US" sz="1900" i="1" dirty="0" smtClean="0"/>
          </a:p>
          <a:p>
            <a:r>
              <a:rPr lang="en-US" sz="1900" i="1" dirty="0"/>
              <a:t>etc</a:t>
            </a:r>
            <a:r>
              <a:rPr lang="en-US" sz="1900" i="1" dirty="0" smtClean="0"/>
              <a:t>. </a:t>
            </a:r>
          </a:p>
          <a:p>
            <a:endParaRPr lang="en-IN" sz="1900" dirty="0" smtClean="0"/>
          </a:p>
          <a:p>
            <a:pPr marL="0" indent="0">
              <a:buNone/>
            </a:pPr>
            <a:r>
              <a:rPr lang="en-IN" sz="1900" b="1" dirty="0"/>
              <a:t>Python Libraries for Data </a:t>
            </a:r>
            <a:r>
              <a:rPr lang="en-IN" sz="1900" b="1" dirty="0" smtClean="0"/>
              <a:t>Science:</a:t>
            </a:r>
            <a:r>
              <a:rPr lang="en-IN" sz="1900" b="1" dirty="0"/>
              <a:t> </a:t>
            </a:r>
          </a:p>
          <a:p>
            <a:r>
              <a:rPr lang="en-IN" sz="1900" dirty="0" err="1" smtClean="0"/>
              <a:t>NumPy</a:t>
            </a:r>
            <a:r>
              <a:rPr lang="en-IN" sz="1900" dirty="0"/>
              <a:t>	- </a:t>
            </a:r>
            <a:r>
              <a:rPr lang="en-IN" sz="1900" dirty="0" smtClean="0"/>
              <a:t> </a:t>
            </a:r>
            <a:r>
              <a:rPr lang="en-IN" sz="1900" i="1" dirty="0"/>
              <a:t>http://www.numpy.org/</a:t>
            </a:r>
          </a:p>
          <a:p>
            <a:r>
              <a:rPr lang="en-IN" sz="1900" dirty="0" err="1" smtClean="0"/>
              <a:t>SciPy</a:t>
            </a:r>
            <a:r>
              <a:rPr lang="en-IN" sz="1900" dirty="0"/>
              <a:t>	- </a:t>
            </a:r>
            <a:r>
              <a:rPr lang="en-IN" sz="1900" dirty="0" smtClean="0"/>
              <a:t> 	-  </a:t>
            </a:r>
            <a:r>
              <a:rPr lang="en-IN" sz="1900" i="1" dirty="0" smtClean="0"/>
              <a:t>https</a:t>
            </a:r>
            <a:r>
              <a:rPr lang="en-IN" sz="1900" i="1" dirty="0"/>
              <a:t>://www.scipy.org/</a:t>
            </a:r>
          </a:p>
          <a:p>
            <a:r>
              <a:rPr lang="en-IN" sz="1900" dirty="0"/>
              <a:t>Pandas	- </a:t>
            </a:r>
            <a:r>
              <a:rPr lang="en-IN" sz="1900" dirty="0" smtClean="0"/>
              <a:t> </a:t>
            </a:r>
            <a:r>
              <a:rPr lang="en-IN" sz="1900" i="1" dirty="0">
                <a:hlinkClick r:id="rId3"/>
              </a:rPr>
              <a:t>https://pandas.pydata.org</a:t>
            </a:r>
            <a:r>
              <a:rPr lang="en-IN" sz="1900" i="1" dirty="0" smtClean="0">
                <a:hlinkClick r:id="rId3"/>
              </a:rPr>
              <a:t>/</a:t>
            </a:r>
            <a:endParaRPr lang="en-IN" sz="1900" i="1" dirty="0" smtClean="0"/>
          </a:p>
          <a:p>
            <a:r>
              <a:rPr lang="en-US" sz="1900" i="1" dirty="0" smtClean="0"/>
              <a:t>etc.</a:t>
            </a:r>
          </a:p>
          <a:p>
            <a:endParaRPr lang="en-US" sz="1900" dirty="0" smtClean="0"/>
          </a:p>
          <a:p>
            <a:pPr marL="0" indent="0">
              <a:buNone/>
            </a:pPr>
            <a:r>
              <a:rPr lang="en-IN" sz="1900" b="1" dirty="0"/>
              <a:t>Graphical User Interfaces:</a:t>
            </a:r>
          </a:p>
          <a:p>
            <a:pPr indent="-342900"/>
            <a:r>
              <a:rPr lang="en-IN" sz="1900" dirty="0" err="1"/>
              <a:t>Tk</a:t>
            </a:r>
            <a:r>
              <a:rPr lang="en-IN" sz="1900" dirty="0"/>
              <a:t> GUI </a:t>
            </a:r>
            <a:r>
              <a:rPr lang="en-IN" sz="1900" dirty="0" smtClean="0"/>
              <a:t>toolkit</a:t>
            </a:r>
            <a:endParaRPr lang="en-IN" sz="1900" dirty="0"/>
          </a:p>
          <a:p>
            <a:pPr indent="-342900"/>
            <a:r>
              <a:rPr lang="en-IN" sz="1900" dirty="0" err="1"/>
              <a:t>PyGUI</a:t>
            </a:r>
            <a:endParaRPr lang="en-IN" sz="1900" dirty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b="1" dirty="0"/>
              <a:t>Python IDE:</a:t>
            </a:r>
          </a:p>
          <a:p>
            <a:pPr indent="-342900"/>
            <a:r>
              <a:rPr lang="en-US" sz="1900" dirty="0" err="1" smtClean="0"/>
              <a:t>PyCharm</a:t>
            </a:r>
            <a:r>
              <a:rPr lang="en-US" sz="1900" dirty="0" smtClean="0"/>
              <a:t> (community edition)</a:t>
            </a:r>
          </a:p>
          <a:p>
            <a:pPr indent="-342900"/>
            <a:r>
              <a:rPr lang="en-US" sz="1900" dirty="0" smtClean="0"/>
              <a:t>Eclipse with Python plugin like </a:t>
            </a:r>
            <a:r>
              <a:rPr lang="en-US" sz="1900" dirty="0" err="1" smtClean="0"/>
              <a:t>PyDev</a:t>
            </a:r>
            <a:endParaRPr lang="en-US" sz="1900" dirty="0" smtClean="0"/>
          </a:p>
          <a:p>
            <a:pPr marL="285750" indent="-285750"/>
            <a:r>
              <a:rPr lang="en-IN" sz="1900" dirty="0"/>
              <a:t>Visual Studio Code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400" b="1" dirty="0" smtClean="0"/>
              <a:t> </a:t>
            </a:r>
            <a:endParaRPr lang="en-IN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8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099" y="188640"/>
            <a:ext cx="7054049" cy="418058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JVM vs. </a:t>
            </a:r>
            <a:r>
              <a:rPr lang="en-US" sz="2400" b="1" dirty="0"/>
              <a:t>C</a:t>
            </a:r>
            <a:r>
              <a:rPr lang="en-US" sz="2400" b="1" dirty="0" smtClean="0"/>
              <a:t>LR vs.  PVM (Python Virtual Machine)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5" y="764704"/>
            <a:ext cx="8040697" cy="59320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7</a:t>
            </a:fld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13176"/>
            <a:ext cx="705678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2" y="847300"/>
            <a:ext cx="83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JVM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46438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PVM</a:t>
            </a:r>
            <a:endParaRPr lang="en-IN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12968"/>
            <a:ext cx="75819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2257" y="23395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CLR</a:t>
            </a:r>
            <a:endParaRPr lang="en-IN" b="1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62" y="2852936"/>
            <a:ext cx="6076169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5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504056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/>
              <a:t>Python  </a:t>
            </a:r>
            <a:r>
              <a:rPr lang="en-IN" sz="2400" b="1" dirty="0" err="1" smtClean="0"/>
              <a:t>vs</a:t>
            </a:r>
            <a:r>
              <a:rPr lang="en-IN" sz="2400" b="1" dirty="0" smtClean="0"/>
              <a:t>  Java Syntax 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836712"/>
            <a:ext cx="8229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 smtClean="0"/>
              <a:t>Python </a:t>
            </a:r>
            <a:r>
              <a:rPr lang="en-IN" sz="2000" b="1" dirty="0"/>
              <a:t>Syntax compared to </a:t>
            </a:r>
            <a:r>
              <a:rPr lang="en-IN" sz="2000" b="1" dirty="0" smtClean="0"/>
              <a:t>other programming languages:</a:t>
            </a:r>
            <a:endParaRPr lang="en-IN" sz="2000" dirty="0"/>
          </a:p>
          <a:p>
            <a:r>
              <a:rPr lang="en-IN" sz="2000" dirty="0" smtClean="0"/>
              <a:t>It uses </a:t>
            </a:r>
            <a:r>
              <a:rPr lang="en-IN" sz="2000" b="1" dirty="0" smtClean="0"/>
              <a:t>new lines </a:t>
            </a:r>
            <a:r>
              <a:rPr lang="en-IN" sz="2000" dirty="0" smtClean="0"/>
              <a:t>to complete a command, (other programming languages which often use semicolons or parentheses).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 smtClean="0"/>
              <a:t> </a:t>
            </a:r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r>
              <a:rPr lang="en-IN" sz="2000" dirty="0" smtClean="0"/>
              <a:t>It uses </a:t>
            </a:r>
            <a:r>
              <a:rPr lang="en-IN" sz="2000" b="1" dirty="0" smtClean="0"/>
              <a:t>indentation</a:t>
            </a:r>
            <a:r>
              <a:rPr lang="en-IN" sz="2000" dirty="0" smtClean="0"/>
              <a:t> (space) to indicate a block of code. (Other programming languages often use curly-brackets for this purpose.)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/>
              <a:t>		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8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683568" y="1988840"/>
            <a:ext cx="2664296" cy="13834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Python:</a:t>
            </a:r>
          </a:p>
          <a:p>
            <a:pPr marL="0" indent="0">
              <a:buNone/>
            </a:pPr>
            <a:r>
              <a:rPr lang="en-IN" dirty="0"/>
              <a:t>x = 10	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print(x</a:t>
            </a:r>
            <a:r>
              <a:rPr lang="en-IN" dirty="0"/>
              <a:t>)</a:t>
            </a:r>
            <a:endParaRPr lang="en-IN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712746" y="1916832"/>
            <a:ext cx="2811582" cy="13834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Java: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x =10;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(x);</a:t>
            </a:r>
            <a:endParaRPr lang="en-IN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39552" y="4509120"/>
            <a:ext cx="3024336" cy="20882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Python:</a:t>
            </a:r>
          </a:p>
          <a:p>
            <a:pPr marL="0" indent="0">
              <a:buNone/>
            </a:pPr>
            <a:r>
              <a:rPr lang="en-IN" dirty="0"/>
              <a:t>if x &gt; 10		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smtClean="0"/>
              <a:t>print(x)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IN" dirty="0"/>
              <a:t>print(x+1)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print</a:t>
            </a:r>
            <a:r>
              <a:rPr lang="en-IN" dirty="0" smtClean="0"/>
              <a:t>(‘</a:t>
            </a:r>
            <a:r>
              <a:rPr lang="en-IN" dirty="0" err="1" smtClean="0"/>
              <a:t>helo</a:t>
            </a:r>
            <a:r>
              <a:rPr lang="en-IN" dirty="0" smtClean="0"/>
              <a:t>’)</a:t>
            </a:r>
            <a:endParaRPr lang="en-IN" dirty="0"/>
          </a:p>
          <a:p>
            <a:pPr marL="0" indent="0">
              <a:lnSpc>
                <a:spcPct val="120000"/>
              </a:lnSpc>
              <a:buNone/>
            </a:pPr>
            <a:endParaRPr lang="en-IN" b="1" dirty="0" smtClean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716016" y="4509120"/>
            <a:ext cx="2952328" cy="2232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b="1" dirty="0" smtClean="0"/>
              <a:t>Java:</a:t>
            </a:r>
          </a:p>
          <a:p>
            <a:pPr marL="0" indent="0">
              <a:buNone/>
            </a:pPr>
            <a:r>
              <a:rPr lang="en-IN" dirty="0"/>
              <a:t>If(x  &gt; 10) 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System.out.println</a:t>
            </a:r>
            <a:r>
              <a:rPr lang="en-IN" dirty="0" smtClean="0"/>
              <a:t>(x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System.out.println</a:t>
            </a:r>
            <a:r>
              <a:rPr lang="en-IN" dirty="0" smtClean="0"/>
              <a:t>(x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(“</a:t>
            </a:r>
            <a:r>
              <a:rPr lang="en-IN" dirty="0" err="1" smtClean="0"/>
              <a:t>helo</a:t>
            </a:r>
            <a:r>
              <a:rPr lang="en-IN" dirty="0" smtClean="0"/>
              <a:t>”);</a:t>
            </a:r>
            <a:endParaRPr lang="en-IN" dirty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19530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560840" cy="36004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2800" b="1" dirty="0" smtClean="0"/>
              <a:t>		</a:t>
            </a:r>
            <a:r>
              <a:rPr lang="en-IN" sz="2400" b="1" dirty="0" smtClean="0"/>
              <a:t>Python  </a:t>
            </a:r>
            <a:r>
              <a:rPr lang="en-IN" sz="2400" b="1" dirty="0" err="1" smtClean="0"/>
              <a:t>vs</a:t>
            </a:r>
            <a:r>
              <a:rPr lang="en-IN" sz="2400" b="1" dirty="0" smtClean="0"/>
              <a:t>  Java Syntax (contd.) 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6" y="476672"/>
            <a:ext cx="8226834" cy="626469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 smtClean="0"/>
              <a:t>Method:</a:t>
            </a:r>
            <a:endParaRPr lang="en-IN" sz="1800" b="1" dirty="0" smtClean="0"/>
          </a:p>
          <a:p>
            <a:endParaRPr lang="en-IN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1800" b="1" dirty="0" smtClean="0"/>
              <a:t>Class and  Constructor:</a:t>
            </a:r>
            <a:endParaRPr lang="en-US" sz="1800" b="1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1" dirty="0" smtClean="0"/>
              <a:t>Inheritance:</a:t>
            </a:r>
            <a:endParaRPr lang="en-IN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47FA-F4E5-49BE-AA2B-568C5DB3E291}" type="slidenum">
              <a:rPr lang="en-IN" smtClean="0"/>
              <a:t>9</a:t>
            </a:fld>
            <a:endParaRPr lang="en-IN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72626" y="836712"/>
            <a:ext cx="3651301" cy="1008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Python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IN" sz="1400" b="1" dirty="0" err="1" smtClean="0"/>
              <a:t>def</a:t>
            </a:r>
            <a:r>
              <a:rPr lang="en-IN" sz="1400" dirty="0" smtClean="0"/>
              <a:t> </a:t>
            </a:r>
            <a:r>
              <a:rPr lang="en-IN" sz="1400" dirty="0" err="1" smtClean="0"/>
              <a:t>my_func</a:t>
            </a:r>
            <a:r>
              <a:rPr lang="en-IN" sz="1400" dirty="0" smtClean="0"/>
              <a:t>:</a:t>
            </a:r>
          </a:p>
          <a:p>
            <a:pPr marL="0" indent="0">
              <a:buNone/>
            </a:pPr>
            <a:r>
              <a:rPr lang="en-US" sz="1400" dirty="0" smtClean="0"/>
              <a:t>     </a:t>
            </a:r>
            <a:r>
              <a:rPr lang="en-IN" sz="1400" dirty="0"/>
              <a:t>print(‘</a:t>
            </a:r>
            <a:r>
              <a:rPr lang="en-IN" sz="1400" dirty="0" err="1"/>
              <a:t>helo</a:t>
            </a:r>
            <a:r>
              <a:rPr lang="en-IN" sz="1400" dirty="0"/>
              <a:t>’)</a:t>
            </a:r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07572" y="808972"/>
            <a:ext cx="3564395" cy="9862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Java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IN" sz="1400" dirty="0"/>
              <a:t>p</a:t>
            </a:r>
            <a:r>
              <a:rPr lang="en-IN" sz="1400" dirty="0" smtClean="0"/>
              <a:t>ublic void </a:t>
            </a:r>
            <a:r>
              <a:rPr lang="en-IN" sz="1400" dirty="0" err="1" smtClean="0"/>
              <a:t>myFunc</a:t>
            </a:r>
            <a:r>
              <a:rPr lang="en-IN" sz="1400" dirty="0" smtClean="0"/>
              <a:t>(){</a:t>
            </a: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    </a:t>
            </a:r>
            <a:r>
              <a:rPr lang="en-IN" sz="1400" dirty="0" err="1" smtClean="0"/>
              <a:t>System.out.println</a:t>
            </a:r>
            <a:r>
              <a:rPr lang="en-IN" sz="1400" dirty="0" smtClean="0"/>
              <a:t>(x);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IN" sz="1400" dirty="0" smtClean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03962" y="2636912"/>
            <a:ext cx="3980006" cy="17281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/>
              <a:t>Python</a:t>
            </a:r>
            <a:r>
              <a:rPr lang="en-IN" sz="1400" b="1" u="sng" dirty="0" smtClean="0"/>
              <a:t>:</a:t>
            </a:r>
          </a:p>
          <a:p>
            <a:pPr marL="0" indent="0">
              <a:buNone/>
            </a:pPr>
            <a:r>
              <a:rPr lang="en-US" sz="1400" b="1" dirty="0"/>
              <a:t>c</a:t>
            </a:r>
            <a:r>
              <a:rPr lang="en-US" sz="1400" b="1" dirty="0" smtClean="0"/>
              <a:t>lass </a:t>
            </a:r>
            <a:r>
              <a:rPr lang="en-US" sz="1400" dirty="0" smtClean="0"/>
              <a:t>Employee</a:t>
            </a:r>
            <a:r>
              <a:rPr lang="en-US" sz="1400" b="1" dirty="0" smtClean="0"/>
              <a:t>:</a:t>
            </a:r>
          </a:p>
          <a:p>
            <a:pPr marL="0" indent="0">
              <a:buNone/>
            </a:pPr>
            <a:r>
              <a:rPr lang="en-US" sz="1400" b="1" dirty="0" smtClean="0"/>
              <a:t>       </a:t>
            </a:r>
            <a:r>
              <a:rPr lang="en-IN" sz="1400" b="1" dirty="0" err="1"/>
              <a:t>def</a:t>
            </a:r>
            <a:r>
              <a:rPr lang="en-IN" sz="1400" b="1" dirty="0"/>
              <a:t> __init__(</a:t>
            </a:r>
            <a:r>
              <a:rPr lang="en-IN" sz="1400" b="1" dirty="0" err="1" smtClean="0"/>
              <a:t>self</a:t>
            </a:r>
            <a:r>
              <a:rPr lang="en-IN" sz="1400" dirty="0" err="1" smtClean="0"/>
              <a:t>,empName</a:t>
            </a:r>
            <a:r>
              <a:rPr lang="en-IN" sz="1400" dirty="0" smtClean="0"/>
              <a:t>): 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</a:t>
            </a:r>
            <a:r>
              <a:rPr lang="en-IN" sz="1400" b="1" dirty="0" err="1" smtClean="0"/>
              <a:t>self</a:t>
            </a:r>
            <a:r>
              <a:rPr lang="en-IN" sz="1400" dirty="0" err="1" smtClean="0"/>
              <a:t>.empName</a:t>
            </a:r>
            <a:r>
              <a:rPr lang="en-IN" sz="1400" dirty="0" smtClean="0"/>
              <a:t> = </a:t>
            </a:r>
            <a:r>
              <a:rPr lang="en-IN" sz="1400" dirty="0" err="1" smtClean="0"/>
              <a:t>empName</a:t>
            </a:r>
            <a:r>
              <a:rPr lang="en-IN" sz="1400" dirty="0" smtClean="0"/>
              <a:t>    </a:t>
            </a:r>
            <a:r>
              <a:rPr lang="en-US" sz="1400" b="1" dirty="0" smtClean="0"/>
              <a:t>     </a:t>
            </a:r>
            <a:endParaRPr lang="en-IN" sz="1400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4515600" y="2456892"/>
            <a:ext cx="3708413" cy="1908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400" b="1" u="sng" dirty="0" smtClean="0"/>
              <a:t>Java:</a:t>
            </a:r>
          </a:p>
          <a:p>
            <a:pPr marL="0" indent="0">
              <a:buNone/>
            </a:pPr>
            <a:r>
              <a:rPr lang="en-US" sz="1400" b="1" dirty="0"/>
              <a:t>class </a:t>
            </a:r>
            <a:r>
              <a:rPr lang="en-US" sz="1400" dirty="0" smtClean="0"/>
              <a:t>Employee</a:t>
            </a:r>
            <a:r>
              <a:rPr lang="en-US" sz="1400" b="1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     String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;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public </a:t>
            </a:r>
            <a:r>
              <a:rPr lang="en-US" sz="1400" dirty="0" smtClean="0"/>
              <a:t>Employee(String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){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</a:t>
            </a:r>
            <a:r>
              <a:rPr lang="en-US" sz="1400" dirty="0" err="1" smtClean="0"/>
              <a:t>this.empName</a:t>
            </a:r>
            <a:r>
              <a:rPr lang="en-US" sz="1400" dirty="0" smtClean="0"/>
              <a:t> = </a:t>
            </a:r>
            <a:r>
              <a:rPr lang="en-US" sz="1400" dirty="0" err="1" smtClean="0"/>
              <a:t>empName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b="1" dirty="0" smtClean="0"/>
              <a:t>     }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  <a:endParaRPr lang="en-IN" sz="1400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19895" y="5301208"/>
            <a:ext cx="3980006" cy="14345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u="sng" dirty="0" smtClean="0"/>
              <a:t>Python</a:t>
            </a:r>
            <a:r>
              <a:rPr lang="en-IN" b="1" u="sng" dirty="0" smtClean="0"/>
              <a:t>:</a:t>
            </a:r>
          </a:p>
          <a:p>
            <a:pPr marL="0" indent="0">
              <a:buNone/>
            </a:pPr>
            <a:r>
              <a:rPr lang="en-US" sz="1600" b="1" dirty="0" smtClean="0"/>
              <a:t>class </a:t>
            </a:r>
            <a:r>
              <a:rPr lang="en-US" sz="1600" dirty="0" err="1" smtClean="0"/>
              <a:t>ChildClass</a:t>
            </a:r>
            <a:r>
              <a:rPr lang="en-US" sz="1600" dirty="0" smtClean="0"/>
              <a:t>(</a:t>
            </a:r>
            <a:r>
              <a:rPr lang="en-US" sz="1600" dirty="0" err="1" smtClean="0"/>
              <a:t>ParentClass</a:t>
            </a:r>
            <a:r>
              <a:rPr lang="en-US" sz="1600" dirty="0" smtClean="0"/>
              <a:t>)</a:t>
            </a:r>
            <a:r>
              <a:rPr lang="en-US" sz="1600" b="1" dirty="0" smtClean="0"/>
              <a:t>:</a:t>
            </a:r>
          </a:p>
          <a:p>
            <a:pPr marL="0" indent="0">
              <a:buNone/>
            </a:pPr>
            <a:r>
              <a:rPr lang="en-US" sz="1600" b="1" dirty="0" smtClean="0"/>
              <a:t>       ……………………..</a:t>
            </a:r>
            <a:endParaRPr lang="en-IN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b="1" dirty="0" smtClean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759598" y="5301208"/>
            <a:ext cx="3464416" cy="1356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1600" b="1" u="sng" dirty="0" smtClean="0"/>
              <a:t>Java:</a:t>
            </a:r>
          </a:p>
          <a:p>
            <a:pPr marL="0" indent="0">
              <a:buNone/>
            </a:pPr>
            <a:r>
              <a:rPr lang="en-US" sz="1600" b="1" dirty="0"/>
              <a:t>class </a:t>
            </a:r>
            <a:r>
              <a:rPr lang="en-US" sz="1600" dirty="0" err="1" smtClean="0"/>
              <a:t>ChildClass</a:t>
            </a:r>
            <a:r>
              <a:rPr lang="en-US" sz="1600" dirty="0" smtClean="0"/>
              <a:t> extends </a:t>
            </a:r>
            <a:r>
              <a:rPr lang="en-US" sz="1600" dirty="0" err="1" smtClean="0"/>
              <a:t>ParentClass</a:t>
            </a:r>
            <a:r>
              <a:rPr lang="en-US" sz="1600" dirty="0" smtClean="0"/>
              <a:t> </a:t>
            </a:r>
            <a:r>
              <a:rPr lang="en-US" sz="1600" b="1" dirty="0" smtClean="0"/>
              <a:t>{</a:t>
            </a:r>
          </a:p>
          <a:p>
            <a:pPr marL="0" indent="0">
              <a:buNone/>
            </a:pPr>
            <a:r>
              <a:rPr lang="en-US" sz="1600" dirty="0" smtClean="0"/>
              <a:t>     …………………………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985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2530</TotalTime>
  <Words>3452</Words>
  <Application>Microsoft Office PowerPoint</Application>
  <PresentationFormat>On-screen Show (4:3)</PresentationFormat>
  <Paragraphs>1068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Adjacency</vt:lpstr>
      <vt:lpstr>         Python 3.0 </vt:lpstr>
      <vt:lpstr>Python Introduction</vt:lpstr>
      <vt:lpstr>Python Introduction (contd.)</vt:lpstr>
      <vt:lpstr>    Contents</vt:lpstr>
      <vt:lpstr> Python Environment Setup</vt:lpstr>
      <vt:lpstr>Python Introduction (contd.)</vt:lpstr>
      <vt:lpstr>JVM vs. CLR vs.  PVM (Python Virtual Machine)</vt:lpstr>
      <vt:lpstr>  Python  vs  Java Syntax </vt:lpstr>
      <vt:lpstr>  Python  vs  Java Syntax (contd.) </vt:lpstr>
      <vt:lpstr>Python Naming Convention</vt:lpstr>
      <vt:lpstr>  Python Variables</vt:lpstr>
      <vt:lpstr>Python - Casting Variable Type</vt:lpstr>
      <vt:lpstr>Python operators</vt:lpstr>
      <vt:lpstr>Arithmetic operators:</vt:lpstr>
      <vt:lpstr>Assignment operators:</vt:lpstr>
      <vt:lpstr>Comparison operators:</vt:lpstr>
      <vt:lpstr>Logical operators:</vt:lpstr>
      <vt:lpstr>Membership operators:</vt:lpstr>
      <vt:lpstr>  Arrays And Collections</vt:lpstr>
      <vt:lpstr>  Loops And Decision-Making</vt:lpstr>
      <vt:lpstr> Comments And Print</vt:lpstr>
      <vt:lpstr>Defining functions</vt:lpstr>
      <vt:lpstr>  Lambda</vt:lpstr>
      <vt:lpstr> Built-in Functions</vt:lpstr>
      <vt:lpstr>Built-in Functions (contd.)</vt:lpstr>
      <vt:lpstr>  Sample String Built-in Functions  </vt:lpstr>
      <vt:lpstr>String Special Operators</vt:lpstr>
      <vt:lpstr>Python's object-oriented programming</vt:lpstr>
      <vt:lpstr>Python  Modules</vt:lpstr>
      <vt:lpstr>Python  Modules (contd.)</vt:lpstr>
      <vt:lpstr>Python  Package</vt:lpstr>
      <vt:lpstr>Python  Package  (contd.)</vt:lpstr>
      <vt:lpstr>Python  Class</vt:lpstr>
      <vt:lpstr>Python  Class (contd.)</vt:lpstr>
      <vt:lpstr>Python Garbage Collection </vt:lpstr>
      <vt:lpstr>Python Exception Handling</vt:lpstr>
      <vt:lpstr>Python Exception Handling (contd.)</vt:lpstr>
      <vt:lpstr>Python Built-in Exceptions and User-defined Exceptions</vt:lpstr>
      <vt:lpstr>Python - Threads</vt:lpstr>
      <vt:lpstr>Python – Threads (contd.)</vt:lpstr>
      <vt:lpstr>Python – Threads (contd.)</vt:lpstr>
      <vt:lpstr>Python – Threads (contd.)</vt:lpstr>
      <vt:lpstr>Python – Threads (contd.)</vt:lpstr>
      <vt:lpstr>Python – Date And Time</vt:lpstr>
      <vt:lpstr>                  Python – Files I/O Methods</vt:lpstr>
      <vt:lpstr>                       Python – Files I/O Methods (Contd.)</vt:lpstr>
      <vt:lpstr>                      Python – Files I/O Methods (Contd.)</vt:lpstr>
      <vt:lpstr>                      Python – XML Processing</vt:lpstr>
      <vt:lpstr>                      Python – XML Processing (Contd.)</vt:lpstr>
      <vt:lpstr>                      Python – XML Processing (Contd.)</vt:lpstr>
      <vt:lpstr>                      Python – XML Processing (Contd.)</vt:lpstr>
      <vt:lpstr>                      Python – JSON Processing  </vt:lpstr>
      <vt:lpstr>    MongoDB Basics</vt:lpstr>
      <vt:lpstr> MongoDB Basics (contd.)</vt:lpstr>
      <vt:lpstr> MongoDB Basics (contd.)</vt:lpstr>
      <vt:lpstr>                                   MongoDB Basics (contd.)</vt:lpstr>
      <vt:lpstr>                         MongoDB Basics (contd.)</vt:lpstr>
      <vt:lpstr>                       PYTHON -   MongoDB 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343</cp:revision>
  <dcterms:created xsi:type="dcterms:W3CDTF">2018-09-15T15:55:49Z</dcterms:created>
  <dcterms:modified xsi:type="dcterms:W3CDTF">2018-12-12T02:52:30Z</dcterms:modified>
</cp:coreProperties>
</file>