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99" r:id="rId24"/>
    <p:sldId id="298" r:id="rId25"/>
    <p:sldId id="297" r:id="rId26"/>
    <p:sldId id="300" r:id="rId27"/>
    <p:sldId id="301" r:id="rId28"/>
    <p:sldId id="302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4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毕设</a:t>
            </a:r>
            <a:r>
              <a:rPr lang="zh-CN" altLang="en-US"/>
              <a:t>设想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Feb 11th</a:t>
            </a:r>
            <a:endParaRPr lang="en-US" altLang="zh-CN"/>
          </a:p>
          <a:p>
            <a:r>
              <a:rPr lang="en-US" altLang="zh-CN"/>
              <a:t>Jun Li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毕设准备</a:t>
            </a:r>
            <a:r>
              <a:rPr lang="zh-CN" altLang="en-US"/>
              <a:t>工作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Feb 12th~ Feb 18th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流程图-导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0" y="79375"/>
            <a:ext cx="6844665" cy="669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架构图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图片 7" descr="架构图-导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1155" y="0"/>
            <a:ext cx="675195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子问题分析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549910"/>
          <a:ext cx="1051560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动机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研究点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。</a:t>
                      </a:r>
                      <a:endParaRPr lang="zh-CN" altLang="en-US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。</a:t>
                      </a:r>
                      <a:endParaRPr lang="zh-CN" altLang="en-US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endParaRPr lang="zh-CN" altLang="en-US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78230" y="1169035"/>
            <a:ext cx="2697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模式之间的关系如何定义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78230" y="2094865"/>
            <a:ext cx="2697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如何发现模式之间的关系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230" y="3020695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如何设计模式调度器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78230" y="408114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采用什么方法生成实验所需</a:t>
            </a:r>
            <a:endParaRPr lang="zh-CN" altLang="en-US"/>
          </a:p>
          <a:p>
            <a:r>
              <a:rPr lang="zh-CN" altLang="en-US"/>
              <a:t>模式集</a:t>
            </a:r>
            <a:r>
              <a:rPr lang="en-US" altLang="zh-CN"/>
              <a:t>(Quartz)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592320" y="1169035"/>
            <a:ext cx="1783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奠定研究的基础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92320" y="20948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核心算法一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92320" y="3020695"/>
            <a:ext cx="1382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>
                <a:sym typeface="+mn-ea"/>
              </a:rPr>
              <a:t>核心算法二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439285" y="3829050"/>
            <a:ext cx="31616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06070" indent="-306070" algn="l" fontAlgn="auto">
              <a:buFont typeface="+mj-lt"/>
              <a:buAutoNum type="arabicPeriod"/>
            </a:pP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可以自动化地生成指定量子门类型和指定规模下的所有模式</a:t>
            </a:r>
            <a:endParaRPr lang="zh-CN" altLang="en-US"/>
          </a:p>
          <a:p>
            <a:pPr marL="342900" indent="-342900" algn="l">
              <a:buFont typeface="+mj-lt"/>
              <a:buAutoNum type="arabicPeriod"/>
            </a:pP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的模式生成过程与我们的模式分类标准相符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943215" y="958850"/>
            <a:ext cx="3315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如何表示模式</a:t>
            </a:r>
            <a:r>
              <a:rPr lang="en-US" altLang="zh-CN">
                <a:sym typeface="+mn-ea"/>
              </a:rPr>
              <a:t>(*)</a:t>
            </a:r>
            <a:endParaRPr lang="en-US" altLang="zh-CN">
              <a:sym typeface="+mn-ea"/>
            </a:endParaRPr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如何依据模式的表示方式定义模式之间的关系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943215" y="1880870"/>
            <a:ext cx="2411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算法如何设计</a:t>
            </a:r>
            <a:endParaRPr lang="zh-CN" altLang="en-US"/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手动发现</a:t>
            </a:r>
            <a:endParaRPr lang="zh-CN" altLang="en-US"/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如何自动化地发现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943215" y="2800985"/>
            <a:ext cx="3211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依据模式之间的关系</a:t>
            </a:r>
            <a:endParaRPr lang="zh-CN" altLang="en-US"/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依据以门类型和门数量对模式进行的分类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43215" y="3665855"/>
            <a:ext cx="33159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如何使用</a:t>
            </a:r>
            <a:r>
              <a:rPr lang="en-US" altLang="zh-CN">
                <a:sym typeface="+mn-ea"/>
              </a:rPr>
              <a:t>Quartz</a:t>
            </a:r>
            <a:endParaRPr lang="en-US" altLang="zh-CN"/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是否可以利用</a:t>
            </a: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的生成过程简化模式分类部分的工作</a:t>
            </a:r>
            <a:endParaRPr lang="en-US" altLang="zh-CN"/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如何将</a:t>
            </a: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的输出格式转换为</a:t>
            </a:r>
            <a:r>
              <a:rPr lang="en-US" altLang="zh-CN">
                <a:sym typeface="+mn-ea"/>
              </a:rPr>
              <a:t>(*)</a:t>
            </a:r>
            <a:r>
              <a:rPr lang="zh-CN" altLang="en-US">
                <a:sym typeface="+mn-ea"/>
              </a:rPr>
              <a:t>处的格式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78230" y="5678805"/>
            <a:ext cx="2387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benchmark</a:t>
            </a:r>
            <a:r>
              <a:rPr lang="zh-CN" altLang="en-US"/>
              <a:t>如何设计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92320" y="56788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测试集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943215" y="5540375"/>
            <a:ext cx="31026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00050" indent="-400050">
              <a:buFont typeface="+mj-lt"/>
              <a:buAutoNum type="romanUcPeriod"/>
            </a:pPr>
            <a:r>
              <a:rPr lang="zh-CN" altLang="en-US"/>
              <a:t>针对模式集</a:t>
            </a:r>
            <a:endParaRPr lang="zh-CN" altLang="en-US"/>
          </a:p>
          <a:p>
            <a:pPr marL="400050" indent="-400050">
              <a:buFont typeface="+mj-lt"/>
              <a:buAutoNum type="romanUcPeriod"/>
            </a:pPr>
            <a:r>
              <a:rPr lang="zh-CN" altLang="en-US"/>
              <a:t>贴合实际</a:t>
            </a:r>
            <a:r>
              <a:rPr lang="en-US" altLang="zh-CN"/>
              <a:t>or</a:t>
            </a:r>
            <a:r>
              <a:rPr lang="zh-CN" altLang="en-US"/>
              <a:t>突出优化效果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3" grpId="1"/>
      <p:bldP spid="6" grpId="0"/>
      <p:bldP spid="6" grpId="1"/>
      <p:bldP spid="10" grpId="0"/>
      <p:bldP spid="10" grpId="1"/>
      <p:bldP spid="7" grpId="0"/>
      <p:bldP spid="7" grpId="1"/>
      <p:bldP spid="11" grpId="0"/>
      <p:bldP spid="11" grpId="1"/>
      <p:bldP spid="8" grpId="0"/>
      <p:bldP spid="8" grpId="1"/>
      <p:bldP spid="3" grpId="0"/>
      <p:bldP spid="3" grpId="1"/>
      <p:bldP spid="17" grpId="0"/>
      <p:bldP spid="17" grpId="1"/>
      <p:bldP spid="1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r>
              <a:rPr lang="en-US" altLang="zh-CN"/>
              <a:t>Quartz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57980"/>
            <a:ext cx="10515600" cy="1485265"/>
          </a:xfrm>
        </p:spPr>
        <p:txBody>
          <a:bodyPr/>
          <a:p>
            <a:r>
              <a:rPr lang="zh-CN" altLang="en-US"/>
              <a:t>使用方法</a:t>
            </a:r>
            <a:endParaRPr lang="zh-CN" altLang="en-US"/>
          </a:p>
          <a:p>
            <a:r>
              <a:rPr lang="zh-CN" altLang="en-US"/>
              <a:t>输出格式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838200" y="1577340"/>
          <a:ext cx="10515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动机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研究点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r>
                        <a:rPr lang="zh-CN" altLang="en-US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。</a:t>
                      </a:r>
                      <a:endParaRPr lang="zh-CN" altLang="en-US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。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49655" y="241617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采用什么方法生成实验所需</a:t>
            </a:r>
            <a:endParaRPr lang="zh-CN" altLang="en-US"/>
          </a:p>
          <a:p>
            <a:r>
              <a:rPr lang="zh-CN" altLang="en-US"/>
              <a:t>模式集</a:t>
            </a:r>
            <a:r>
              <a:rPr lang="en-US" altLang="zh-CN"/>
              <a:t>(Quartz)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410075" y="2047875"/>
            <a:ext cx="31616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06070" indent="-306070" algn="l" fontAlgn="auto">
              <a:buFont typeface="+mj-lt"/>
              <a:buAutoNum type="arabicPeriod"/>
            </a:pP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可以自动化地生成指定量子门类型和指定规模下的所有模式</a:t>
            </a:r>
            <a:endParaRPr lang="zh-CN" altLang="en-US"/>
          </a:p>
          <a:p>
            <a:pPr marL="342900" indent="-342900" algn="l">
              <a:buFont typeface="+mj-lt"/>
              <a:buAutoNum type="arabicPeriod"/>
            </a:pP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的模式生成过程与我们的模式分类标准相符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48295" y="2047875"/>
            <a:ext cx="33159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如何使用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Quartz</a:t>
            </a:r>
            <a:endParaRPr lang="en-US" altLang="zh-CN"/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是否可以利用</a:t>
            </a: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的生成过程简化模式分类部分的工作</a:t>
            </a:r>
            <a:endParaRPr lang="en-US" altLang="zh-CN"/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如何将</a:t>
            </a: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输出格式</a:t>
            </a:r>
            <a:r>
              <a:rPr lang="zh-CN" altLang="en-US">
                <a:sym typeface="+mn-ea"/>
              </a:rPr>
              <a:t>转换为</a:t>
            </a:r>
            <a:r>
              <a:rPr lang="en-US" altLang="zh-CN">
                <a:sym typeface="+mn-ea"/>
              </a:rPr>
              <a:t>(*)</a:t>
            </a:r>
            <a:r>
              <a:rPr lang="zh-CN" altLang="en-US">
                <a:sym typeface="+mn-ea"/>
              </a:rPr>
              <a:t>处的格式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8" grpId="1"/>
      <p:bldP spid="12" grpId="1"/>
      <p:bldP spid="16" grpId="1"/>
      <p:bldP spid="3" grpId="0" build="p"/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Quartz</a:t>
            </a:r>
            <a:r>
              <a:rPr lang="zh-CN" altLang="en-US"/>
              <a:t>的使用方法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835" cy="442722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pattern </a:t>
            </a:r>
            <a:r>
              <a:rPr lang="zh-CN" altLang="en-US"/>
              <a:t>的生成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gen_ecc_set(</a:t>
            </a:r>
            <a:r>
              <a:rPr lang="zh-CN" altLang="en-US">
                <a:solidFill>
                  <a:srgbClr val="FF0000"/>
                </a:solidFill>
              </a:rPr>
              <a:t>{Gate set}</a:t>
            </a:r>
            <a:r>
              <a:rPr lang="zh-CN" altLang="en-US"/>
              <a:t>, "</a:t>
            </a:r>
            <a:r>
              <a:rPr lang="en-US" altLang="zh-CN"/>
              <a:t>set name</a:t>
            </a:r>
            <a:r>
              <a:rPr lang="zh-CN" altLang="en-US"/>
              <a:t>", true, true, </a:t>
            </a:r>
            <a:r>
              <a:rPr lang="zh-CN" altLang="en-US">
                <a:solidFill>
                  <a:srgbClr val="FF0000"/>
                </a:solidFill>
              </a:rPr>
              <a:t>q</a:t>
            </a:r>
            <a:r>
              <a:rPr lang="zh-CN" altLang="en-US"/>
              <a:t>, </a:t>
            </a:r>
            <a:r>
              <a:rPr lang="zh-CN" altLang="en-US">
                <a:solidFill>
                  <a:srgbClr val="FF0000"/>
                </a:solidFill>
              </a:rPr>
              <a:t>m</a:t>
            </a:r>
            <a:r>
              <a:rPr lang="zh-CN" altLang="en-US"/>
              <a:t>, </a:t>
            </a:r>
            <a:r>
              <a:rPr lang="zh-CN" altLang="en-US">
                <a:solidFill>
                  <a:srgbClr val="FF0000"/>
                </a:solidFill>
              </a:rPr>
              <a:t>n</a:t>
            </a:r>
            <a:r>
              <a:rPr lang="zh-CN" altLang="en-US"/>
              <a:t>);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{Gate set}</a:t>
            </a:r>
            <a:r>
              <a:rPr lang="zh-CN" altLang="en-US"/>
              <a:t>：门类型列表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q</a:t>
            </a:r>
            <a:r>
              <a:rPr lang="zh-CN" altLang="en-US"/>
              <a:t>：量子比特数量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m</a:t>
            </a:r>
            <a:r>
              <a:rPr lang="zh-CN" altLang="en-US"/>
              <a:t>：参数数量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n</a:t>
            </a:r>
            <a:r>
              <a:rPr lang="zh-CN" altLang="en-US"/>
              <a:t>：门数量上限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optimization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可以参考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的使用方法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72225" cy="4351655"/>
          </a:xfrm>
        </p:spPr>
        <p:txBody>
          <a:bodyPr/>
          <a:p>
            <a:r>
              <a:rPr lang="en-US" altLang="zh-CN">
                <a:sym typeface="+mn-ea"/>
              </a:rPr>
              <a:t>Qaurtz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34</a:t>
            </a:r>
            <a:r>
              <a:rPr lang="zh-CN" altLang="en-US">
                <a:sym typeface="+mn-ea"/>
              </a:rPr>
              <a:t>种门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{Gate set}</a:t>
            </a:r>
            <a:r>
              <a:rPr lang="zh-CN" altLang="en-US">
                <a:sym typeface="+mn-ea"/>
              </a:rPr>
              <a:t>如何选择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0355" y="0"/>
            <a:ext cx="3901440" cy="6821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Quartz</a:t>
            </a:r>
            <a:r>
              <a:rPr lang="zh-CN" altLang="en-US"/>
              <a:t>的使用方法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3575" cy="4351655"/>
          </a:xfrm>
        </p:spPr>
        <p:txBody>
          <a:bodyPr/>
          <a:p>
            <a:pPr marL="0" indent="0">
              <a:buNone/>
            </a:pPr>
            <a:r>
              <a:rPr lang="zh-CN" altLang="en-US"/>
              <a:t>测试：</a:t>
            </a:r>
            <a:endParaRPr lang="zh-CN" altLang="en-US"/>
          </a:p>
          <a:p>
            <a:r>
              <a:rPr lang="zh-CN" altLang="en-US"/>
              <a:t>gen_ecc_set({GateType::t, GateType::tdg, GateType::h, GateType::x,GateType::cx, GateType::add},"</a:t>
            </a:r>
            <a:r>
              <a:rPr lang="en-US" altLang="zh-CN"/>
              <a:t>test</a:t>
            </a:r>
            <a:r>
              <a:rPr lang="zh-CN" altLang="en-US"/>
              <a:t>", true, true, </a:t>
            </a:r>
            <a:r>
              <a:rPr lang="zh-CN" altLang="en-US">
                <a:solidFill>
                  <a:srgbClr val="FF0000"/>
                </a:solidFill>
              </a:rPr>
              <a:t>3</a:t>
            </a:r>
            <a:r>
              <a:rPr lang="zh-CN" altLang="en-US"/>
              <a:t>, 0, </a:t>
            </a:r>
            <a:r>
              <a:rPr lang="zh-CN" altLang="en-US">
                <a:solidFill>
                  <a:srgbClr val="FF0000"/>
                </a:solidFill>
              </a:rPr>
              <a:t>5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Number of transformations of 3_2_5 = </a:t>
            </a:r>
            <a:r>
              <a:rPr lang="zh-CN" altLang="en-US">
                <a:solidFill>
                  <a:srgbClr val="FF0000"/>
                </a:solidFill>
              </a:rPr>
              <a:t>5184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6</a:t>
            </a:r>
            <a:r>
              <a:rPr lang="zh-CN" altLang="en-US"/>
              <a:t>种类型的门，</a:t>
            </a:r>
            <a:r>
              <a:rPr lang="en-US" altLang="zh-CN"/>
              <a:t>3</a:t>
            </a:r>
            <a:r>
              <a:rPr lang="zh-CN" altLang="en-US"/>
              <a:t>个量子比特，最多</a:t>
            </a:r>
            <a:r>
              <a:rPr lang="en-US" altLang="zh-CN"/>
              <a:t>5</a:t>
            </a:r>
            <a:r>
              <a:rPr lang="zh-CN" altLang="en-US"/>
              <a:t>个门，生成了</a:t>
            </a:r>
            <a:r>
              <a:rPr lang="en-US" altLang="zh-CN"/>
              <a:t>5184</a:t>
            </a:r>
            <a:r>
              <a:rPr lang="zh-CN" altLang="en-US"/>
              <a:t>个</a:t>
            </a:r>
            <a:r>
              <a:rPr lang="en-US" altLang="zh-CN"/>
              <a:t>pattern</a:t>
            </a:r>
            <a:endParaRPr lang="en-US" altLang="zh-CN"/>
          </a:p>
          <a:p>
            <a:r>
              <a:rPr lang="zh-CN" altLang="en-US"/>
              <a:t>有亿点多</a:t>
            </a:r>
            <a:endParaRPr lang="zh-CN" altLang="en-US"/>
          </a:p>
          <a:p>
            <a:r>
              <a:rPr lang="en-US" altLang="zh-CN"/>
              <a:t>dag vs pattern --&gt; pattern vs pattern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Quartz</a:t>
            </a:r>
            <a:r>
              <a:rPr lang="zh-CN" altLang="en-US"/>
              <a:t>的输出格式</a:t>
            </a:r>
            <a:endParaRPr lang="zh-CN" altLang="en-US"/>
          </a:p>
        </p:txBody>
      </p:sp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21585"/>
            <a:ext cx="10601960" cy="4081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9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Quartz</a:t>
            </a:r>
            <a:r>
              <a:rPr lang="zh-CN" altLang="en-US"/>
              <a:t>的输出格式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5785"/>
            <a:ext cx="10737850" cy="4341495"/>
          </a:xfrm>
        </p:spPr>
        <p:txBody>
          <a:bodyPr/>
          <a:p>
            <a:pPr marL="0" indent="0">
              <a:buNone/>
            </a:pPr>
            <a:r>
              <a:rPr lang="zh-CN" altLang="en-US"/>
              <a:t>一个</a:t>
            </a:r>
            <a:r>
              <a:rPr lang="en-US" altLang="zh-CN"/>
              <a:t>pattern: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q,m,tm,n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/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/>
            <a:endParaRPr lang="en-US" altLang="zh-CN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"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"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:gate type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["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Q0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"]: </a:t>
            </a: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>
                <a:solidFill>
                  <a:schemeClr val="tx1"/>
                </a:solidFill>
              </a:rPr>
              <a:t> for qubit; 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en-US" altLang="zh-CN">
                <a:solidFill>
                  <a:schemeClr val="tx1"/>
                </a:solidFill>
              </a:rPr>
              <a:t> for para; number ‘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>
                <a:solidFill>
                  <a:schemeClr val="tx1"/>
                </a:solidFill>
              </a:rPr>
              <a:t>’ for id</a:t>
            </a:r>
            <a:endParaRPr lang="en-US" altLang="zh-CN">
              <a:solidFill>
                <a:schemeClr val="tx1"/>
              </a:solidFill>
            </a:endParaRPr>
          </a:p>
          <a:p>
            <a:pPr marL="0" indent="0"/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" y="2404745"/>
            <a:ext cx="11907520" cy="810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" y="3930015"/>
            <a:ext cx="11673205" cy="809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设想：实现一个</a:t>
            </a:r>
            <a:r>
              <a:rPr lang="en-US" altLang="zh-CN"/>
              <a:t>Pattern Scheduler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38525" y="1403985"/>
            <a:ext cx="6065520" cy="49669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Quartz</a:t>
            </a:r>
            <a:r>
              <a:rPr lang="zh-CN" altLang="en-US"/>
              <a:t>的输出格式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87980"/>
            <a:ext cx="11008360" cy="3289300"/>
          </a:xfrm>
        </p:spPr>
        <p:txBody>
          <a:bodyPr/>
          <a:p>
            <a:r>
              <a:rPr lang="zh-CN" altLang="en-US"/>
              <a:t>所以只需要读</a:t>
            </a:r>
            <a:r>
              <a:rPr lang="zh-CN" altLang="en-US">
                <a:solidFill>
                  <a:srgbClr val="FF0000"/>
                </a:solidFill>
              </a:rPr>
              <a:t>前面四个数字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后面的门列表</a:t>
            </a:r>
            <a:r>
              <a:rPr lang="zh-CN" altLang="en-US"/>
              <a:t>即可得到一个</a:t>
            </a:r>
            <a:r>
              <a:rPr lang="en-US" altLang="zh-CN"/>
              <a:t>pattern</a:t>
            </a:r>
            <a:endParaRPr lang="en-US" altLang="zh-CN"/>
          </a:p>
          <a:p>
            <a:r>
              <a:rPr lang="zh-CN" altLang="en-US"/>
              <a:t>输出格式</a:t>
            </a:r>
            <a:r>
              <a:rPr lang="en-US" altLang="zh-CN"/>
              <a:t>--&gt;</a:t>
            </a:r>
            <a:endParaRPr lang="en-US" altLang="zh-CN"/>
          </a:p>
          <a:p>
            <a:r>
              <a:rPr lang="zh-CN" altLang="en-US"/>
              <a:t>实现一个</a:t>
            </a:r>
            <a:r>
              <a:rPr lang="en-US" altLang="zh-CN"/>
              <a:t>json</a:t>
            </a:r>
            <a:r>
              <a:rPr lang="zh-CN" altLang="en-US"/>
              <a:t>的接口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" y="1691005"/>
            <a:ext cx="11610975" cy="810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主要收获：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 Quartz</a:t>
            </a:r>
            <a:r>
              <a:rPr lang="zh-CN" altLang="en-US"/>
              <a:t>的使用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需要解决的问题：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看看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5184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个模式中，有包含关系的有多少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实现模式读取的接口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Feb 26th ~ March 5th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上次组会前完成了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5955"/>
          </a:xfrm>
        </p:spPr>
        <p:txBody>
          <a:bodyPr>
            <a:normAutofit lnSpcReduction="10000"/>
          </a:bodyPr>
          <a:p>
            <a:pPr marL="0" indent="0"/>
            <a:r>
              <a:rPr lang="zh-CN" altLang="en-US" sz="3200"/>
              <a:t>模式之间包含关系的定义</a:t>
            </a:r>
            <a:endParaRPr lang="zh-CN" altLang="en-US" sz="3200"/>
          </a:p>
          <a:p>
            <a:pPr marL="0" indent="0"/>
            <a:r>
              <a:rPr lang="zh-CN" altLang="en-US" sz="3200"/>
              <a:t>模式之间包含关系的信息采集</a:t>
            </a:r>
            <a:endParaRPr lang="zh-CN" altLang="en-US" sz="3200"/>
          </a:p>
          <a:p>
            <a:pPr marL="0" indent="0"/>
            <a:endParaRPr lang="zh-CN" altLang="en-US" sz="3200"/>
          </a:p>
          <a:p>
            <a:pPr marL="0" indent="0"/>
            <a:endParaRPr lang="zh-CN" altLang="en-US" sz="3200"/>
          </a:p>
          <a:p>
            <a:pPr marL="0" indent="0"/>
            <a:endParaRPr lang="zh-CN" altLang="en-US" sz="3200"/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80604020202020204" pitchFamily="34" charset="0"/>
              <a:buChar char="•"/>
            </a:pPr>
            <a:r>
              <a:rPr lang="zh-CN" altLang="en-US" sz="3200">
                <a:sym typeface="+mn-ea"/>
              </a:rPr>
              <a:t>DataExtracter的接口</a:t>
            </a:r>
            <a:endParaRPr lang="zh-CN" altLang="en-US" sz="3200">
              <a:sym typeface="+mn-ea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80604020202020204" pitchFamily="34" charset="0"/>
              <a:buChar char="•"/>
            </a:pPr>
            <a:r>
              <a:rPr lang="zh-CN" altLang="en-US" sz="3200">
                <a:sym typeface="+mn-ea"/>
              </a:rPr>
              <a:t>对上周采集的信息的整理</a:t>
            </a:r>
            <a:r>
              <a:rPr lang="en-US" altLang="zh-CN" sz="3200">
                <a:sym typeface="+mn-ea"/>
              </a:rPr>
              <a:t> </a:t>
            </a:r>
            <a:endParaRPr lang="en-US" altLang="zh-CN" sz="3200">
              <a:sym typeface="+mn-ea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80604020202020204" pitchFamily="34" charset="0"/>
              <a:buChar char="•"/>
            </a:pPr>
            <a:r>
              <a:rPr lang="zh-CN" altLang="en-US" sz="3200">
                <a:sym typeface="+mn-ea"/>
              </a:rPr>
              <a:t>以及各类</a:t>
            </a:r>
            <a:r>
              <a:rPr lang="en-US" altLang="zh-CN" sz="3200">
                <a:sym typeface="+mn-ea"/>
              </a:rPr>
              <a:t>json</a:t>
            </a:r>
            <a:r>
              <a:rPr lang="zh-CN" altLang="en-US" sz="3200">
                <a:sym typeface="+mn-ea"/>
              </a:rPr>
              <a:t>文件的读取</a:t>
            </a:r>
            <a:endParaRPr lang="zh-CN" altLang="en-US" sz="3200">
              <a:sym typeface="+mn-ea"/>
            </a:endParaRPr>
          </a:p>
          <a:p>
            <a:pPr marL="0" indent="0"/>
            <a:endParaRPr lang="zh-CN" altLang="en-US"/>
          </a:p>
          <a:p>
            <a:pPr marL="0" indent="0"/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7575" y="3592195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atin typeface="+mj-lt"/>
                <a:ea typeface="+mj-ea"/>
                <a:cs typeface="+mj-cs"/>
              </a:rPr>
              <a:t>这周完成了</a:t>
            </a:r>
            <a:endParaRPr lang="zh-CN" altLang="en-US" sz="4400"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7575" y="4683125"/>
            <a:ext cx="101346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80604020202020204" pitchFamily="34" charset="0"/>
              <a:buChar char="•"/>
            </a:pPr>
            <a:endParaRPr lang="zh-CN" altLang="en-US" sz="28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4" grpId="0"/>
      <p:bldP spid="4" grpId="1"/>
      <p:bldP spid="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DataExtracter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2035175"/>
            <a:ext cx="11400155" cy="3750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-10748"/>
          <a:stretch>
            <a:fillRect/>
          </a:stretch>
        </p:blipFill>
        <p:spPr>
          <a:xfrm>
            <a:off x="1523365" y="1593215"/>
            <a:ext cx="8590915" cy="508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数据整理的结果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355" y="1593215"/>
            <a:ext cx="9813290" cy="4815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DataExtracter </a:t>
            </a:r>
            <a:r>
              <a:rPr lang="zh-CN" altLang="en-US"/>
              <a:t>目前对于</a:t>
            </a:r>
            <a:r>
              <a:rPr lang="en-US" altLang="zh-CN"/>
              <a:t>dag </a:t>
            </a:r>
            <a:r>
              <a:rPr lang="zh-CN" altLang="en-US"/>
              <a:t>的存储还是</a:t>
            </a:r>
            <a:r>
              <a:rPr lang="en-US" altLang="zh-CN"/>
              <a:t>std::string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类似</a:t>
            </a:r>
            <a:r>
              <a:rPr lang="en-US" altLang="zh-CN"/>
              <a:t> [["tdg", ["Q2"],["Q2"]],["tdg", ["Q2"],["Q2"]]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原因：还没有想好模式应该怎么定义</a:t>
            </a:r>
            <a:endParaRPr lang="zh-CN" altLang="en-US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首先需要解决：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和</a:t>
            </a:r>
            <a:r>
              <a:rPr lang="en-US" altLang="zh-CN"/>
              <a:t>QCIR</a:t>
            </a:r>
            <a:r>
              <a:rPr lang="zh-CN" altLang="en-US"/>
              <a:t>接轨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or </a:t>
            </a:r>
            <a:r>
              <a:rPr lang="zh-CN" altLang="en-US"/>
              <a:t>自己定义模式并实现后续的优化</a:t>
            </a:r>
            <a:r>
              <a:rPr lang="en-US" altLang="zh-CN"/>
              <a:t>?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Thanks for listening!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085273"/>
            <a:ext cx="9144000" cy="1655762"/>
          </a:xfrm>
        </p:spPr>
        <p:txBody>
          <a:bodyPr/>
          <a:p>
            <a:r>
              <a:rPr lang="en-US" altLang="zh-CN"/>
              <a:t>Jun Li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QCIR</a:t>
            </a:r>
            <a:r>
              <a:rPr lang="zh-CN" altLang="en-US"/>
              <a:t>中的</a:t>
            </a:r>
            <a:r>
              <a:rPr lang="en-US" altLang="zh-CN"/>
              <a:t>pattern scheduler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75245" y="131445"/>
            <a:ext cx="3587750" cy="6402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2975" y="1976120"/>
            <a:ext cx="59753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+mn-ea"/>
                <a:cs typeface="+mn-ea"/>
              </a:rPr>
              <a:t>原本的匹配顺序是由</a:t>
            </a:r>
            <a:r>
              <a:rPr lang="en-US" altLang="zh-CN" sz="2800">
                <a:latin typeface="+mn-ea"/>
                <a:cs typeface="+mn-ea"/>
              </a:rPr>
              <a:t>json</a:t>
            </a:r>
            <a:r>
              <a:rPr lang="zh-CN" altLang="en-US" sz="2800">
                <a:latin typeface="+mn-ea"/>
                <a:cs typeface="+mn-ea"/>
              </a:rPr>
              <a:t>文件中</a:t>
            </a:r>
            <a:r>
              <a:rPr lang="en-US" altLang="zh-CN" sz="2800">
                <a:latin typeface="+mn-ea"/>
                <a:cs typeface="+mn-ea"/>
              </a:rPr>
              <a:t>pattern</a:t>
            </a:r>
            <a:r>
              <a:rPr lang="zh-CN" altLang="en-US" sz="2800">
                <a:latin typeface="+mn-ea"/>
                <a:cs typeface="+mn-ea"/>
              </a:rPr>
              <a:t>的先后确定的</a:t>
            </a:r>
            <a:endParaRPr lang="zh-CN" altLang="en-US" sz="2800"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7110" y="3634105"/>
            <a:ext cx="561975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+mn-ea"/>
                <a:cs typeface="+mn-ea"/>
                <a:sym typeface="+mn-ea"/>
              </a:rPr>
              <a:t>如右图，QCIR先检测RZ_merge是否匹配，然后检测RZ_cancellation是否匹配</a:t>
            </a:r>
            <a:endParaRPr lang="zh-CN" altLang="en-US" sz="2800">
              <a:latin typeface="+mn-ea"/>
              <a:cs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设想</a:t>
            </a:r>
            <a:r>
              <a:rPr lang="zh-CN" altLang="en-US">
                <a:sym typeface="+mn-ea"/>
              </a:rPr>
              <a:t>来源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先匹配了小的模式</a:t>
            </a:r>
            <a:r>
              <a:rPr lang="en-US" altLang="zh-CN"/>
              <a:t>A</a:t>
            </a:r>
            <a:r>
              <a:rPr lang="zh-CN" altLang="en-US"/>
              <a:t>，导致包含了</a:t>
            </a:r>
            <a:r>
              <a:rPr lang="en-US" altLang="zh-CN"/>
              <a:t>A</a:t>
            </a:r>
            <a:r>
              <a:rPr lang="zh-CN" altLang="en-US"/>
              <a:t>的更大的模式</a:t>
            </a:r>
            <a:r>
              <a:rPr lang="en-US" altLang="zh-CN"/>
              <a:t>B</a:t>
            </a:r>
            <a:r>
              <a:rPr lang="zh-CN" altLang="en-US"/>
              <a:t>无法匹配</a:t>
            </a:r>
            <a:endParaRPr lang="zh-CN" altLang="en-US"/>
          </a:p>
          <a:p>
            <a:r>
              <a:rPr lang="zh-CN" altLang="en-US"/>
              <a:t>解决方案：</a:t>
            </a:r>
            <a:r>
              <a:rPr lang="en-US" altLang="zh-CN"/>
              <a:t>1</a:t>
            </a:r>
            <a:r>
              <a:rPr lang="zh-CN" altLang="en-US"/>
              <a:t>）优先匹配</a:t>
            </a:r>
            <a:r>
              <a:rPr lang="en-US" altLang="zh-CN"/>
              <a:t>B</a:t>
            </a:r>
            <a:r>
              <a:rPr lang="zh-CN" altLang="en-US"/>
              <a:t>，缺点：代价高　２）优先匹配</a:t>
            </a:r>
            <a:r>
              <a:rPr lang="en-US" altLang="zh-CN"/>
              <a:t>A</a:t>
            </a:r>
            <a:r>
              <a:rPr lang="zh-CN" altLang="en-US"/>
              <a:t>，匹配上以后，再去检查包含</a:t>
            </a:r>
            <a:r>
              <a:rPr lang="en-US" altLang="zh-CN"/>
              <a:t>A</a:t>
            </a:r>
            <a:r>
              <a:rPr lang="zh-CN" altLang="en-US"/>
              <a:t>的其他模式是否匹配，缺点：需要预先掌握模式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之间的关系</a:t>
            </a:r>
            <a:endParaRPr lang="zh-CN" altLang="en-US"/>
          </a:p>
          <a:p>
            <a:r>
              <a:rPr lang="zh-CN" altLang="en-US"/>
              <a:t>还可以依据包含的门类型的不同和门数量的不同对模式进行分类，以跳过不必要的</a:t>
            </a:r>
            <a:r>
              <a:rPr lang="zh-CN" altLang="en-US"/>
              <a:t>匹配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首先可以简单实现一下</a:t>
            </a:r>
            <a:r>
              <a:rPr lang="en-US" altLang="zh-CN"/>
              <a:t>Quartz</a:t>
            </a:r>
            <a:r>
              <a:rPr lang="zh-CN" altLang="en-US"/>
              <a:t>，利用</a:t>
            </a:r>
            <a:r>
              <a:rPr lang="en-US" altLang="zh-CN"/>
              <a:t>Quartz</a:t>
            </a:r>
            <a:r>
              <a:rPr lang="zh-CN" altLang="en-US"/>
              <a:t>生成针对所有不同类型和数量的门的所有可以化简的</a:t>
            </a:r>
            <a:r>
              <a:rPr lang="zh-CN" altLang="en-US"/>
              <a:t>模式。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0595" y="263525"/>
            <a:ext cx="10290810" cy="5842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Quartz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量子线路超级优化器</a:t>
            </a:r>
            <a:endParaRPr lang="zh-CN" altLang="en-US"/>
          </a:p>
          <a:p>
            <a:r>
              <a:rPr lang="zh-CN" altLang="en-US" i="1"/>
              <a:t>自动生成</a:t>
            </a:r>
            <a:r>
              <a:rPr lang="en-US" altLang="zh-CN" i="1"/>
              <a:t> </a:t>
            </a:r>
            <a:r>
              <a:rPr lang="zh-CN" altLang="en-US"/>
              <a:t>和验证指定规模下的所有可能的优化模式</a:t>
            </a:r>
            <a:r>
              <a:rPr lang="en-US" altLang="zh-CN"/>
              <a:t>(pattern)</a:t>
            </a:r>
            <a:endParaRPr lang="en-US" altLang="zh-CN"/>
          </a:p>
          <a:p>
            <a:r>
              <a:rPr lang="zh-CN" altLang="en-US"/>
              <a:t>就是说：给定门的类型和门的数量　可以生成该门数量以内的所有</a:t>
            </a:r>
            <a:r>
              <a:rPr lang="en-US" altLang="zh-CN"/>
              <a:t>pattern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https://github.com/quantum-compiler/quartz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首先可以简单实现一下</a:t>
            </a: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，利用</a:t>
            </a: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生成针对所有不同类型和数量的门的所有可以化简的模式。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其次找到这些模式之间的关系：如包含关系，可拆分关系等等</a:t>
            </a:r>
            <a:endParaRPr lang="zh-CN" altLang="en-US"/>
          </a:p>
          <a:p>
            <a:r>
              <a:rPr lang="zh-CN" altLang="en-US">
                <a:sym typeface="+mn-ea"/>
              </a:rPr>
              <a:t>依据模式之间的关系，安排匹配的顺序</a:t>
            </a:r>
            <a:endParaRPr lang="zh-CN" altLang="en-US"/>
          </a:p>
          <a:p>
            <a:r>
              <a:rPr lang="zh-CN" altLang="en-US">
                <a:sym typeface="+mn-ea"/>
              </a:rPr>
              <a:t>实验验证优化效果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有无相关工作</a:t>
            </a:r>
            <a:r>
              <a:rPr lang="en-US" altLang="zh-CN"/>
              <a:t> (Tket Qiskit)</a:t>
            </a:r>
            <a:endParaRPr lang="en-US" altLang="zh-CN"/>
          </a:p>
          <a:p>
            <a:r>
              <a:rPr lang="zh-CN" altLang="en-US"/>
              <a:t>优化方法较为</a:t>
            </a:r>
            <a:r>
              <a:rPr lang="zh-CN" altLang="en-US"/>
              <a:t>单一</a:t>
            </a:r>
            <a:endParaRPr lang="zh-CN" altLang="en-US"/>
          </a:p>
          <a:p>
            <a:r>
              <a:rPr lang="zh-CN" altLang="en-US"/>
              <a:t>优化的效果不确定能</a:t>
            </a:r>
            <a:r>
              <a:rPr lang="zh-CN" altLang="en-US"/>
              <a:t>很明显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853,&quot;width&quot;:8369}"/>
</p:tagLst>
</file>

<file path=ppt/tags/tag2.xml><?xml version="1.0" encoding="utf-8"?>
<p:tagLst xmlns:p="http://schemas.openxmlformats.org/presentationml/2006/main">
  <p:tag name="KSO_WM_BEAUTIFY_FLAG" val=""/>
  <p:tag name="KSO_WM_UNIT_PLACING_PICTURE_USER_VIEWPORT" val="{&quot;height&quot;:6853,&quot;width&quot;:3841}"/>
</p:tagLst>
</file>

<file path=ppt/tags/tag3.xml><?xml version="1.0" encoding="utf-8"?>
<p:tagLst xmlns:p="http://schemas.openxmlformats.org/presentationml/2006/main">
  <p:tag name="KSO_WM_UNIT_PLACING_PICTURE_USER_VIEWPORT" val="{&quot;height&quot;:6853,&quot;width&quot;:12071}"/>
</p:tagLst>
</file>

<file path=ppt/tags/tag4.xml><?xml version="1.0" encoding="utf-8"?>
<p:tagLst xmlns:p="http://schemas.openxmlformats.org/presentationml/2006/main">
  <p:tag name="COMMONDATA" val="eyJoZGlkIjoiMzgwYWUwNzA0YWFkYmZkZTRjYjU3MDNhZmEyMjUyNW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2098</Words>
  <Application>WPS 演示</Application>
  <PresentationFormat>宽屏</PresentationFormat>
  <Paragraphs>257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DejaVu Sans</vt:lpstr>
      <vt:lpstr>微软雅黑</vt:lpstr>
      <vt:lpstr>文泉驿微米黑</vt:lpstr>
      <vt:lpstr>Calibri</vt:lpstr>
      <vt:lpstr>微软雅黑</vt:lpstr>
      <vt:lpstr>宋体</vt:lpstr>
      <vt:lpstr>Arial Unicode MS</vt:lpstr>
      <vt:lpstr>MalOtf</vt:lpstr>
      <vt:lpstr>文泉驿正黑</vt:lpstr>
      <vt:lpstr>Office 主题</vt:lpstr>
      <vt:lpstr>毕设设想</vt:lpstr>
      <vt:lpstr>设想：实现一个Pattern Scheduler</vt:lpstr>
      <vt:lpstr>QCIR中的pattern scheduler</vt:lpstr>
      <vt:lpstr>设想来源</vt:lpstr>
      <vt:lpstr>实现过程</vt:lpstr>
      <vt:lpstr>PowerPoint 演示文稿</vt:lpstr>
      <vt:lpstr>Quartz</vt:lpstr>
      <vt:lpstr>实现过程</vt:lpstr>
      <vt:lpstr>问题</vt:lpstr>
      <vt:lpstr>毕设准备工作</vt:lpstr>
      <vt:lpstr>流程图</vt:lpstr>
      <vt:lpstr>架构图</vt:lpstr>
      <vt:lpstr>子问题分析</vt:lpstr>
      <vt:lpstr>测试Quartz</vt:lpstr>
      <vt:lpstr>Quartz的使用方法</vt:lpstr>
      <vt:lpstr>Quartz的使用方法 </vt:lpstr>
      <vt:lpstr>Quartz的使用方法</vt:lpstr>
      <vt:lpstr>Quartz的输出格式</vt:lpstr>
      <vt:lpstr>Quartz的输出格式</vt:lpstr>
      <vt:lpstr>Quartz的输出格式</vt:lpstr>
      <vt:lpstr>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jun</cp:lastModifiedBy>
  <cp:revision>27</cp:revision>
  <dcterms:created xsi:type="dcterms:W3CDTF">2023-03-05T07:30:15Z</dcterms:created>
  <dcterms:modified xsi:type="dcterms:W3CDTF">2023-03-05T07:30:15Z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82F6E0B892A54588BC25BA5F7E7955DF</vt:lpwstr>
  </property>
  <property fmtid="{D5CDD505-2E9C-101B-9397-08002B2CF9AE}" pid="3" name="KSOProductBuildVer">
    <vt:lpwstr>2052-11.1.0.11664</vt:lpwstr>
  </property>
</Properties>
</file>