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70" r:id="rId2"/>
    <p:sldId id="258" r:id="rId3"/>
    <p:sldId id="259" r:id="rId4"/>
    <p:sldId id="260" r:id="rId5"/>
    <p:sldId id="261" r:id="rId6"/>
    <p:sldId id="262" r:id="rId7"/>
    <p:sldId id="263" r:id="rId8"/>
    <p:sldId id="264" r:id="rId9"/>
    <p:sldId id="265" r:id="rId10"/>
    <p:sldId id="271" r:id="rId11"/>
    <p:sldId id="272" r:id="rId12"/>
    <p:sldId id="273" r:id="rId13"/>
    <p:sldId id="274"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862872C-9DC5-462F-B4CA-9B3838EFDE5D}">
          <p14:sldIdLst>
            <p14:sldId id="270"/>
            <p14:sldId id="258"/>
            <p14:sldId id="259"/>
            <p14:sldId id="260"/>
            <p14:sldId id="261"/>
            <p14:sldId id="262"/>
            <p14:sldId id="263"/>
            <p14:sldId id="264"/>
            <p14:sldId id="265"/>
          </p14:sldIdLst>
        </p14:section>
        <p14:section name="Extended" id="{2FBC246F-CC73-46BD-A4A1-E21A7007FAF2}">
          <p14:sldIdLst>
            <p14:sldId id="271"/>
            <p14:sldId id="272"/>
            <p14:sldId id="273"/>
            <p14:sldId id="27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旭东 唐" initials="旭东" lastIdx="1" clrIdx="0">
    <p:extLst>
      <p:ext uri="{19B8F6BF-5375-455C-9EA6-DF929625EA0E}">
        <p15:presenceInfo xmlns:p15="http://schemas.microsoft.com/office/powerpoint/2012/main" userId="feac09070b49c7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3826" autoAdjust="0"/>
  </p:normalViewPr>
  <p:slideViewPr>
    <p:cSldViewPr snapToGrid="0">
      <p:cViewPr varScale="1">
        <p:scale>
          <a:sx n="72" d="100"/>
          <a:sy n="72" d="100"/>
        </p:scale>
        <p:origin x="42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9B786B-720D-4231-BCE4-B03723C7EEF3}" type="datetimeFigureOut">
              <a:rPr lang="zh-CN" altLang="en-US" smtClean="0"/>
              <a:t>2020/5/11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CA028-3C45-4638-A73A-3C4EE1C6DAEB}" type="slidenum">
              <a:rPr lang="zh-CN" altLang="en-US" smtClean="0"/>
              <a:t>‹#›</a:t>
            </a:fld>
            <a:endParaRPr lang="zh-CN" altLang="en-US"/>
          </a:p>
        </p:txBody>
      </p:sp>
    </p:spTree>
    <p:extLst>
      <p:ext uri="{BB962C8B-B14F-4D97-AF65-F5344CB8AC3E}">
        <p14:creationId xmlns:p14="http://schemas.microsoft.com/office/powerpoint/2010/main" val="129095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1CA028-3C45-4638-A73A-3C4EE1C6DAE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57330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1F3EBA66-C72F-42E3-862B-D7EB106D1A57}" type="datetimeFigureOut">
              <a:rPr lang="zh-CN" altLang="en-US" smtClean="0"/>
              <a:t>2020/5/11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2977511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F3EBA66-C72F-42E3-862B-D7EB106D1A57}" type="datetimeFigureOut">
              <a:rPr lang="zh-CN" altLang="en-US" smtClean="0"/>
              <a:t>2020/5/11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9024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F3EBA66-C72F-42E3-862B-D7EB106D1A57}" type="datetimeFigureOut">
              <a:rPr lang="zh-CN" altLang="en-US" smtClean="0"/>
              <a:t>2020/5/11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12332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F3EBA66-C72F-42E3-862B-D7EB106D1A57}" type="datetimeFigureOut">
              <a:rPr lang="zh-CN" altLang="en-US" smtClean="0"/>
              <a:t>2020/5/11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1913711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F3EBA66-C72F-42E3-862B-D7EB106D1A57}" type="datetimeFigureOut">
              <a:rPr lang="zh-CN" altLang="en-US" smtClean="0"/>
              <a:t>2020/5/11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202661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F3EBA66-C72F-42E3-862B-D7EB106D1A57}" type="datetimeFigureOut">
              <a:rPr lang="zh-CN" altLang="en-US" smtClean="0"/>
              <a:t>2020/5/11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1918131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F3EBA66-C72F-42E3-862B-D7EB106D1A57}" type="datetimeFigureOut">
              <a:rPr lang="zh-CN" altLang="en-US" smtClean="0"/>
              <a:t>2020/5/11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3981840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F3EBA66-C72F-42E3-862B-D7EB106D1A57}" type="datetimeFigureOut">
              <a:rPr lang="zh-CN" altLang="en-US" smtClean="0"/>
              <a:t>2020/5/11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647419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F3EBA66-C72F-42E3-862B-D7EB106D1A57}" type="datetimeFigureOut">
              <a:rPr lang="zh-CN" altLang="en-US" smtClean="0"/>
              <a:t>2020/5/11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1372129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F3EBA66-C72F-42E3-862B-D7EB106D1A57}" type="datetimeFigureOut">
              <a:rPr lang="zh-CN" altLang="en-US" smtClean="0"/>
              <a:t>2020/5/11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3834511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F3EBA66-C72F-42E3-862B-D7EB106D1A57}" type="datetimeFigureOut">
              <a:rPr lang="zh-CN" altLang="en-US" smtClean="0"/>
              <a:t>2020/5/11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2417068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EBA66-C72F-42E3-862B-D7EB106D1A57}" type="datetimeFigureOut">
              <a:rPr lang="zh-CN" altLang="en-US" smtClean="0"/>
              <a:t>2020/5/11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3381887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61153B38-D204-4AFA-904D-8611674CF62D}"/>
              </a:ext>
            </a:extLst>
          </p:cNvPr>
          <p:cNvSpPr/>
          <p:nvPr/>
        </p:nvSpPr>
        <p:spPr>
          <a:xfrm>
            <a:off x="468820" y="1117067"/>
            <a:ext cx="2228846" cy="5482483"/>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矩形 8">
            <a:extLst>
              <a:ext uri="{FF2B5EF4-FFF2-40B4-BE49-F238E27FC236}">
                <a16:creationId xmlns:a16="http://schemas.microsoft.com/office/drawing/2014/main" id="{AC924AD8-3A75-454C-AFE2-C5912A3E9408}"/>
              </a:ext>
            </a:extLst>
          </p:cNvPr>
          <p:cNvSpPr/>
          <p:nvPr/>
        </p:nvSpPr>
        <p:spPr bwMode="auto">
          <a:xfrm>
            <a:off x="6803957" y="5585088"/>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Metering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32" name="矩形 31">
            <a:extLst>
              <a:ext uri="{FF2B5EF4-FFF2-40B4-BE49-F238E27FC236}">
                <a16:creationId xmlns:a16="http://schemas.microsoft.com/office/drawing/2014/main" id="{EE193927-43A9-4C0A-9F0A-DDE366974F78}"/>
              </a:ext>
            </a:extLst>
          </p:cNvPr>
          <p:cNvSpPr/>
          <p:nvPr/>
        </p:nvSpPr>
        <p:spPr bwMode="auto">
          <a:xfrm>
            <a:off x="795651" y="127197"/>
            <a:ext cx="1575184" cy="737639"/>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Avionics</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35" name="流程图: 接点 34">
            <a:extLst>
              <a:ext uri="{FF2B5EF4-FFF2-40B4-BE49-F238E27FC236}">
                <a16:creationId xmlns:a16="http://schemas.microsoft.com/office/drawing/2014/main" id="{7DF2118C-E9A1-4EE5-99C8-C0EF8EE3CFCD}"/>
              </a:ext>
            </a:extLst>
          </p:cNvPr>
          <p:cNvSpPr/>
          <p:nvPr/>
        </p:nvSpPr>
        <p:spPr bwMode="auto">
          <a:xfrm>
            <a:off x="7524311" y="6248347"/>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2" name="矩形: 圆角 1">
            <a:extLst>
              <a:ext uri="{FF2B5EF4-FFF2-40B4-BE49-F238E27FC236}">
                <a16:creationId xmlns:a16="http://schemas.microsoft.com/office/drawing/2014/main" id="{79CB5ED1-88C0-4763-9F3E-30AD7399A8E5}"/>
              </a:ext>
            </a:extLst>
          </p:cNvPr>
          <p:cNvSpPr/>
          <p:nvPr/>
        </p:nvSpPr>
        <p:spPr>
          <a:xfrm>
            <a:off x="703882" y="1415802"/>
            <a:ext cx="1758723" cy="4931517"/>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BSCU</a:t>
            </a:r>
            <a:endParaRPr kumimoji="0" lang="zh-CN" altLang="en-US"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圆角 2">
            <a:extLst>
              <a:ext uri="{FF2B5EF4-FFF2-40B4-BE49-F238E27FC236}">
                <a16:creationId xmlns:a16="http://schemas.microsoft.com/office/drawing/2014/main" id="{516D30E1-E75B-4D03-BAB8-D9227CDC6F26}"/>
              </a:ext>
            </a:extLst>
          </p:cNvPr>
          <p:cNvSpPr/>
          <p:nvPr/>
        </p:nvSpPr>
        <p:spPr>
          <a:xfrm>
            <a:off x="6744674" y="238938"/>
            <a:ext cx="1693747" cy="737639"/>
          </a:xfrm>
          <a:prstGeom prst="roundRect">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Blue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Hydraulic Pump</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51" name="文本框 50">
            <a:extLst>
              <a:ext uri="{FF2B5EF4-FFF2-40B4-BE49-F238E27FC236}">
                <a16:creationId xmlns:a16="http://schemas.microsoft.com/office/drawing/2014/main" id="{7D002BE2-759D-4E3E-91DD-5735B7B0704D}"/>
              </a:ext>
            </a:extLst>
          </p:cNvPr>
          <p:cNvSpPr txBox="1"/>
          <p:nvPr/>
        </p:nvSpPr>
        <p:spPr>
          <a:xfrm>
            <a:off x="6872696" y="1100270"/>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8" name="直接箭头连接符 57">
            <a:extLst>
              <a:ext uri="{FF2B5EF4-FFF2-40B4-BE49-F238E27FC236}">
                <a16:creationId xmlns:a16="http://schemas.microsoft.com/office/drawing/2014/main" id="{4B9475E5-2ED7-45D0-871A-EAEBB3343BBD}"/>
              </a:ext>
            </a:extLst>
          </p:cNvPr>
          <p:cNvCxnSpPr>
            <a:cxnSpLocks/>
            <a:stCxn id="32" idx="2"/>
          </p:cNvCxnSpPr>
          <p:nvPr/>
        </p:nvCxnSpPr>
        <p:spPr>
          <a:xfrm>
            <a:off x="1583243" y="864836"/>
            <a:ext cx="0" cy="527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7A6F35CE-E726-42CF-8F01-854911233F34}"/>
              </a:ext>
            </a:extLst>
          </p:cNvPr>
          <p:cNvSpPr txBox="1"/>
          <p:nvPr/>
        </p:nvSpPr>
        <p:spPr>
          <a:xfrm>
            <a:off x="1070121" y="868355"/>
            <a:ext cx="102624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Wheel Speed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2" name="矩形 61">
            <a:extLst>
              <a:ext uri="{FF2B5EF4-FFF2-40B4-BE49-F238E27FC236}">
                <a16:creationId xmlns:a16="http://schemas.microsoft.com/office/drawing/2014/main" id="{DE3026ED-9151-4A4D-B55B-89E540F28F28}"/>
              </a:ext>
            </a:extLst>
          </p:cNvPr>
          <p:cNvSpPr/>
          <p:nvPr/>
        </p:nvSpPr>
        <p:spPr bwMode="auto">
          <a:xfrm>
            <a:off x="10492259" y="5583194"/>
            <a:ext cx="1575184" cy="737639"/>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Braking Pedal</a:t>
            </a:r>
          </a:p>
        </p:txBody>
      </p:sp>
      <p:sp>
        <p:nvSpPr>
          <p:cNvPr id="69" name="文本框 68">
            <a:extLst>
              <a:ext uri="{FF2B5EF4-FFF2-40B4-BE49-F238E27FC236}">
                <a16:creationId xmlns:a16="http://schemas.microsoft.com/office/drawing/2014/main" id="{56CCB5CC-E7CD-49AC-B3DE-A88E231901AC}"/>
              </a:ext>
            </a:extLst>
          </p:cNvPr>
          <p:cNvSpPr txBox="1"/>
          <p:nvPr/>
        </p:nvSpPr>
        <p:spPr>
          <a:xfrm>
            <a:off x="8567831" y="5566045"/>
            <a:ext cx="1854995"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Mechanical Pedal Position</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61A6944A-A376-4748-94FF-1F1B07810753}"/>
              </a:ext>
            </a:extLst>
          </p:cNvPr>
          <p:cNvSpPr txBox="1"/>
          <p:nvPr/>
        </p:nvSpPr>
        <p:spPr>
          <a:xfrm>
            <a:off x="8376962" y="1739990"/>
            <a:ext cx="1374094"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(Reserve)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4" name="矩形: 圆角 73">
            <a:extLst>
              <a:ext uri="{FF2B5EF4-FFF2-40B4-BE49-F238E27FC236}">
                <a16:creationId xmlns:a16="http://schemas.microsoft.com/office/drawing/2014/main" id="{66BA5A83-9770-45AB-8FEA-A6A632DAACB0}"/>
              </a:ext>
            </a:extLst>
          </p:cNvPr>
          <p:cNvSpPr/>
          <p:nvPr/>
        </p:nvSpPr>
        <p:spPr>
          <a:xfrm>
            <a:off x="10047919" y="1790335"/>
            <a:ext cx="1693747" cy="737639"/>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Accumulator</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85" name="矩形 84">
            <a:extLst>
              <a:ext uri="{FF2B5EF4-FFF2-40B4-BE49-F238E27FC236}">
                <a16:creationId xmlns:a16="http://schemas.microsoft.com/office/drawing/2014/main" id="{0C0135B3-19A8-4E72-BC60-84C30079DBE9}"/>
              </a:ext>
            </a:extLst>
          </p:cNvPr>
          <p:cNvSpPr/>
          <p:nvPr/>
        </p:nvSpPr>
        <p:spPr bwMode="auto">
          <a:xfrm>
            <a:off x="6806518" y="4088172"/>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Anti-Skid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cxnSp>
        <p:nvCxnSpPr>
          <p:cNvPr id="39" name="直接连接符 38">
            <a:extLst>
              <a:ext uri="{FF2B5EF4-FFF2-40B4-BE49-F238E27FC236}">
                <a16:creationId xmlns:a16="http://schemas.microsoft.com/office/drawing/2014/main" id="{DFE090B6-87AE-41B6-B569-06950D0D5E2E}"/>
              </a:ext>
            </a:extLst>
          </p:cNvPr>
          <p:cNvCxnSpPr>
            <a:stCxn id="85" idx="2"/>
            <a:endCxn id="9" idx="0"/>
          </p:cNvCxnSpPr>
          <p:nvPr/>
        </p:nvCxnSpPr>
        <p:spPr>
          <a:xfrm flipH="1">
            <a:off x="7591549" y="4825811"/>
            <a:ext cx="2561" cy="75927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0" name="文本框 89">
            <a:extLst>
              <a:ext uri="{FF2B5EF4-FFF2-40B4-BE49-F238E27FC236}">
                <a16:creationId xmlns:a16="http://schemas.microsoft.com/office/drawing/2014/main" id="{708F387E-7319-4378-B99D-F4E0A86A02C9}"/>
              </a:ext>
            </a:extLst>
          </p:cNvPr>
          <p:cNvSpPr txBox="1"/>
          <p:nvPr/>
        </p:nvSpPr>
        <p:spPr>
          <a:xfrm>
            <a:off x="6871883" y="5026635"/>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92" name="连接符: 肘形 91">
            <a:extLst>
              <a:ext uri="{FF2B5EF4-FFF2-40B4-BE49-F238E27FC236}">
                <a16:creationId xmlns:a16="http://schemas.microsoft.com/office/drawing/2014/main" id="{946F96C0-B6D8-4184-97B0-B2DC8A955CBB}"/>
              </a:ext>
            </a:extLst>
          </p:cNvPr>
          <p:cNvCxnSpPr>
            <a:cxnSpLocks/>
            <a:stCxn id="62" idx="1"/>
            <a:endCxn id="9" idx="3"/>
          </p:cNvCxnSpPr>
          <p:nvPr/>
        </p:nvCxnSpPr>
        <p:spPr>
          <a:xfrm rot="10800000" flipV="1">
            <a:off x="8379141" y="5952014"/>
            <a:ext cx="2113118" cy="1894"/>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07C18BE2-3A39-40BE-9F93-9D19E3DDF373}"/>
              </a:ext>
            </a:extLst>
          </p:cNvPr>
          <p:cNvSpPr/>
          <p:nvPr/>
        </p:nvSpPr>
        <p:spPr bwMode="auto">
          <a:xfrm>
            <a:off x="3651637" y="3014413"/>
            <a:ext cx="4725325" cy="641871"/>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Selector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CBE41569-9B76-4666-8EEE-4E3B68E0767C}"/>
              </a:ext>
            </a:extLst>
          </p:cNvPr>
          <p:cNvCxnSpPr>
            <a:cxnSpLocks/>
            <a:stCxn id="3" idx="2"/>
          </p:cNvCxnSpPr>
          <p:nvPr/>
        </p:nvCxnSpPr>
        <p:spPr>
          <a:xfrm>
            <a:off x="7591548" y="976577"/>
            <a:ext cx="0" cy="20349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连接符: 肘形 15">
            <a:extLst>
              <a:ext uri="{FF2B5EF4-FFF2-40B4-BE49-F238E27FC236}">
                <a16:creationId xmlns:a16="http://schemas.microsoft.com/office/drawing/2014/main" id="{3B11C7E8-A2BF-47FE-A0CC-05AA265A8D68}"/>
              </a:ext>
            </a:extLst>
          </p:cNvPr>
          <p:cNvCxnSpPr>
            <a:cxnSpLocks/>
            <a:stCxn id="74" idx="1"/>
          </p:cNvCxnSpPr>
          <p:nvPr/>
        </p:nvCxnSpPr>
        <p:spPr>
          <a:xfrm rot="10800000" flipV="1">
            <a:off x="7591547" y="2159155"/>
            <a:ext cx="2456372" cy="232818"/>
          </a:xfrm>
          <a:prstGeom prst="bentConnector3">
            <a:avLst>
              <a:gd name="adj1" fmla="val 99931"/>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16772615-29AA-43F7-82EE-57EEB6A911BD}"/>
              </a:ext>
            </a:extLst>
          </p:cNvPr>
          <p:cNvCxnSpPr>
            <a:endCxn id="85" idx="0"/>
          </p:cNvCxnSpPr>
          <p:nvPr/>
        </p:nvCxnSpPr>
        <p:spPr>
          <a:xfrm>
            <a:off x="7591548" y="3656284"/>
            <a:ext cx="2562" cy="4318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5" name="文本框 74">
            <a:extLst>
              <a:ext uri="{FF2B5EF4-FFF2-40B4-BE49-F238E27FC236}">
                <a16:creationId xmlns:a16="http://schemas.microsoft.com/office/drawing/2014/main" id="{1FDB8AAB-1E39-41B7-9D72-A37349A85D58}"/>
              </a:ext>
            </a:extLst>
          </p:cNvPr>
          <p:cNvSpPr txBox="1"/>
          <p:nvPr/>
        </p:nvSpPr>
        <p:spPr>
          <a:xfrm>
            <a:off x="6878607" y="3739820"/>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6" name="矩形 75">
            <a:extLst>
              <a:ext uri="{FF2B5EF4-FFF2-40B4-BE49-F238E27FC236}">
                <a16:creationId xmlns:a16="http://schemas.microsoft.com/office/drawing/2014/main" id="{0267420F-42C2-4EAD-B82F-70DE4584FCC7}"/>
              </a:ext>
            </a:extLst>
          </p:cNvPr>
          <p:cNvSpPr/>
          <p:nvPr/>
        </p:nvSpPr>
        <p:spPr bwMode="auto">
          <a:xfrm>
            <a:off x="4155954" y="1536259"/>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200" b="1" dirty="0">
                <a:latin typeface="Arial" panose="020B0604020202020204" pitchFamily="34" charset="0"/>
              </a:rPr>
              <a:t>Shutoff Valve</a:t>
            </a:r>
            <a:endParaRPr lang="zh-CN" altLang="en-US" sz="1200" b="1" dirty="0">
              <a:latin typeface="Arial" panose="020B0604020202020204" pitchFamily="34" charset="0"/>
            </a:endParaRPr>
          </a:p>
        </p:txBody>
      </p:sp>
      <p:sp>
        <p:nvSpPr>
          <p:cNvPr id="77" name="矩形 76">
            <a:extLst>
              <a:ext uri="{FF2B5EF4-FFF2-40B4-BE49-F238E27FC236}">
                <a16:creationId xmlns:a16="http://schemas.microsoft.com/office/drawing/2014/main" id="{848CB7D5-468D-4F77-9A27-08B3F9956B80}"/>
              </a:ext>
            </a:extLst>
          </p:cNvPr>
          <p:cNvSpPr/>
          <p:nvPr/>
        </p:nvSpPr>
        <p:spPr bwMode="auto">
          <a:xfrm>
            <a:off x="4149018" y="4866207"/>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200" b="1" dirty="0">
                <a:latin typeface="Arial" panose="020B0604020202020204" pitchFamily="34" charset="0"/>
              </a:rPr>
              <a:t>Metering Valve</a:t>
            </a:r>
            <a:endParaRPr lang="zh-CN" altLang="en-US" sz="1200" b="1" dirty="0">
              <a:latin typeface="Arial" panose="020B0604020202020204" pitchFamily="34" charset="0"/>
            </a:endParaRPr>
          </a:p>
        </p:txBody>
      </p:sp>
      <p:cxnSp>
        <p:nvCxnSpPr>
          <p:cNvPr id="78" name="直接连接符 77">
            <a:extLst>
              <a:ext uri="{FF2B5EF4-FFF2-40B4-BE49-F238E27FC236}">
                <a16:creationId xmlns:a16="http://schemas.microsoft.com/office/drawing/2014/main" id="{4295AFDA-2F57-43D9-A669-73D09C378EE1}"/>
              </a:ext>
            </a:extLst>
          </p:cNvPr>
          <p:cNvCxnSpPr>
            <a:cxnSpLocks/>
            <a:stCxn id="81" idx="2"/>
            <a:endCxn id="76" idx="0"/>
          </p:cNvCxnSpPr>
          <p:nvPr/>
        </p:nvCxnSpPr>
        <p:spPr>
          <a:xfrm>
            <a:off x="4943545" y="976577"/>
            <a:ext cx="1" cy="55968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流程图: 接点 79">
            <a:extLst>
              <a:ext uri="{FF2B5EF4-FFF2-40B4-BE49-F238E27FC236}">
                <a16:creationId xmlns:a16="http://schemas.microsoft.com/office/drawing/2014/main" id="{3D452FBE-C382-46A1-B3FC-D706E5C598E6}"/>
              </a:ext>
            </a:extLst>
          </p:cNvPr>
          <p:cNvSpPr/>
          <p:nvPr/>
        </p:nvSpPr>
        <p:spPr bwMode="auto">
          <a:xfrm>
            <a:off x="4879907" y="551785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81" name="矩形: 圆角 80">
            <a:extLst>
              <a:ext uri="{FF2B5EF4-FFF2-40B4-BE49-F238E27FC236}">
                <a16:creationId xmlns:a16="http://schemas.microsoft.com/office/drawing/2014/main" id="{BC0C8175-CE75-4F8D-AA7E-B4C08101FAD3}"/>
              </a:ext>
            </a:extLst>
          </p:cNvPr>
          <p:cNvSpPr/>
          <p:nvPr/>
        </p:nvSpPr>
        <p:spPr>
          <a:xfrm>
            <a:off x="4096671" y="238938"/>
            <a:ext cx="1693747" cy="737639"/>
          </a:xfrm>
          <a:prstGeom prst="roundRect">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Arial" panose="020B0604020202020204" pitchFamily="34" charset="0"/>
              </a:rPr>
              <a:t>Green </a:t>
            </a:r>
          </a:p>
          <a:p>
            <a:pPr algn="ctr"/>
            <a:r>
              <a:rPr lang="en-US" altLang="zh-CN" sz="1200" b="1" dirty="0">
                <a:solidFill>
                  <a:schemeClr val="tx1"/>
                </a:solidFill>
                <a:latin typeface="Arial" panose="020B0604020202020204" pitchFamily="34" charset="0"/>
              </a:rPr>
              <a:t>Hydraulic Pump</a:t>
            </a:r>
            <a:endParaRPr lang="zh-CN" altLang="en-US" sz="1200" b="1" dirty="0">
              <a:solidFill>
                <a:schemeClr val="tx1"/>
              </a:solidFill>
              <a:latin typeface="Arial" panose="020B0604020202020204" pitchFamily="34" charset="0"/>
            </a:endParaRPr>
          </a:p>
        </p:txBody>
      </p:sp>
      <p:sp>
        <p:nvSpPr>
          <p:cNvPr id="83" name="文本框 82">
            <a:extLst>
              <a:ext uri="{FF2B5EF4-FFF2-40B4-BE49-F238E27FC236}">
                <a16:creationId xmlns:a16="http://schemas.microsoft.com/office/drawing/2014/main" id="{C8B7784E-6421-40BE-A3C6-CBCFB3158DD8}"/>
              </a:ext>
            </a:extLst>
          </p:cNvPr>
          <p:cNvSpPr txBox="1"/>
          <p:nvPr/>
        </p:nvSpPr>
        <p:spPr>
          <a:xfrm>
            <a:off x="4224693" y="1106204"/>
            <a:ext cx="1374094" cy="261610"/>
          </a:xfrm>
          <a:prstGeom prst="rect">
            <a:avLst/>
          </a:prstGeom>
          <a:noFill/>
        </p:spPr>
        <p:txBody>
          <a:bodyPr wrap="none" rtlCol="0">
            <a:spAutoFit/>
          </a:bodyPr>
          <a:lstStyle/>
          <a:p>
            <a:r>
              <a:rPr lang="en-US" altLang="zh-CN" sz="1100" b="1" dirty="0"/>
              <a:t>Hydraulic Pressure</a:t>
            </a:r>
            <a:endParaRPr lang="zh-CN" altLang="en-US" sz="1100" b="1" dirty="0"/>
          </a:p>
        </p:txBody>
      </p:sp>
      <p:cxnSp>
        <p:nvCxnSpPr>
          <p:cNvPr id="40" name="直接连接符 39">
            <a:extLst>
              <a:ext uri="{FF2B5EF4-FFF2-40B4-BE49-F238E27FC236}">
                <a16:creationId xmlns:a16="http://schemas.microsoft.com/office/drawing/2014/main" id="{91B58F76-6FC6-422E-8184-2A06BC60AF7B}"/>
              </a:ext>
            </a:extLst>
          </p:cNvPr>
          <p:cNvCxnSpPr>
            <a:cxnSpLocks/>
            <a:stCxn id="76" idx="2"/>
          </p:cNvCxnSpPr>
          <p:nvPr/>
        </p:nvCxnSpPr>
        <p:spPr>
          <a:xfrm flipH="1">
            <a:off x="4943545" y="2273898"/>
            <a:ext cx="1" cy="73763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19388200-19E9-43AF-93E5-D3EB44A70108}"/>
              </a:ext>
            </a:extLst>
          </p:cNvPr>
          <p:cNvCxnSpPr>
            <a:cxnSpLocks/>
            <a:stCxn id="77" idx="0"/>
          </p:cNvCxnSpPr>
          <p:nvPr/>
        </p:nvCxnSpPr>
        <p:spPr>
          <a:xfrm flipV="1">
            <a:off x="4936610" y="3663182"/>
            <a:ext cx="0" cy="1203025"/>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B0EA68FB-3853-4EB9-A42F-B3991CD4565C}"/>
              </a:ext>
            </a:extLst>
          </p:cNvPr>
          <p:cNvSpPr txBox="1"/>
          <p:nvPr/>
        </p:nvSpPr>
        <p:spPr>
          <a:xfrm>
            <a:off x="4231928" y="2426981"/>
            <a:ext cx="1374094" cy="261610"/>
          </a:xfrm>
          <a:prstGeom prst="rect">
            <a:avLst/>
          </a:prstGeom>
          <a:noFill/>
        </p:spPr>
        <p:txBody>
          <a:bodyPr wrap="none" rtlCol="0">
            <a:spAutoFit/>
          </a:bodyPr>
          <a:lstStyle/>
          <a:p>
            <a:r>
              <a:rPr lang="en-US" altLang="zh-CN" sz="1100" b="1" dirty="0"/>
              <a:t>Hydraulic Pressure</a:t>
            </a:r>
            <a:endParaRPr lang="zh-CN" altLang="en-US" sz="1100" b="1" dirty="0"/>
          </a:p>
        </p:txBody>
      </p:sp>
      <p:sp>
        <p:nvSpPr>
          <p:cNvPr id="87" name="文本框 86">
            <a:extLst>
              <a:ext uri="{FF2B5EF4-FFF2-40B4-BE49-F238E27FC236}">
                <a16:creationId xmlns:a16="http://schemas.microsoft.com/office/drawing/2014/main" id="{1C90BCF7-52DE-4E9B-8F1B-B74B5C00BEFA}"/>
              </a:ext>
            </a:extLst>
          </p:cNvPr>
          <p:cNvSpPr txBox="1"/>
          <p:nvPr/>
        </p:nvSpPr>
        <p:spPr>
          <a:xfrm>
            <a:off x="4221605" y="3663182"/>
            <a:ext cx="1374094" cy="261610"/>
          </a:xfrm>
          <a:prstGeom prst="rect">
            <a:avLst/>
          </a:prstGeom>
          <a:noFill/>
        </p:spPr>
        <p:txBody>
          <a:bodyPr wrap="none" rtlCol="0">
            <a:spAutoFit/>
          </a:bodyPr>
          <a:lstStyle/>
          <a:p>
            <a:r>
              <a:rPr lang="en-US" altLang="zh-CN" sz="1100" b="1" dirty="0"/>
              <a:t>Hydraulic Pressure</a:t>
            </a:r>
            <a:endParaRPr lang="zh-CN" altLang="en-US" sz="1100" b="1" dirty="0"/>
          </a:p>
        </p:txBody>
      </p:sp>
      <p:cxnSp>
        <p:nvCxnSpPr>
          <p:cNvPr id="50" name="连接符: 肘形 49">
            <a:extLst>
              <a:ext uri="{FF2B5EF4-FFF2-40B4-BE49-F238E27FC236}">
                <a16:creationId xmlns:a16="http://schemas.microsoft.com/office/drawing/2014/main" id="{4D0A916F-47A8-4804-A811-1AA492ABEE8E}"/>
              </a:ext>
            </a:extLst>
          </p:cNvPr>
          <p:cNvCxnSpPr>
            <a:stCxn id="2" idx="3"/>
            <a:endCxn id="9" idx="1"/>
          </p:cNvCxnSpPr>
          <p:nvPr/>
        </p:nvCxnSpPr>
        <p:spPr>
          <a:xfrm>
            <a:off x="2462605" y="3881561"/>
            <a:ext cx="4341352" cy="2072347"/>
          </a:xfrm>
          <a:prstGeom prst="bentConnector3">
            <a:avLst>
              <a:gd name="adj1" fmla="val 1528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连接符: 肘形 90">
            <a:extLst>
              <a:ext uri="{FF2B5EF4-FFF2-40B4-BE49-F238E27FC236}">
                <a16:creationId xmlns:a16="http://schemas.microsoft.com/office/drawing/2014/main" id="{D1B0544A-F196-42CD-BBB2-A27417AACE7E}"/>
              </a:ext>
            </a:extLst>
          </p:cNvPr>
          <p:cNvCxnSpPr>
            <a:stCxn id="2" idx="3"/>
            <a:endCxn id="77" idx="1"/>
          </p:cNvCxnSpPr>
          <p:nvPr/>
        </p:nvCxnSpPr>
        <p:spPr>
          <a:xfrm>
            <a:off x="2462605" y="3881561"/>
            <a:ext cx="1686413" cy="1353466"/>
          </a:xfrm>
          <a:prstGeom prst="bentConnector3">
            <a:avLst>
              <a:gd name="adj1" fmla="val 3945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连接符: 肘形 102">
            <a:extLst>
              <a:ext uri="{FF2B5EF4-FFF2-40B4-BE49-F238E27FC236}">
                <a16:creationId xmlns:a16="http://schemas.microsoft.com/office/drawing/2014/main" id="{127512B1-390F-4BDB-A45C-E521039A28BE}"/>
              </a:ext>
            </a:extLst>
          </p:cNvPr>
          <p:cNvCxnSpPr>
            <a:cxnSpLocks/>
            <a:endCxn id="106" idx="0"/>
          </p:cNvCxnSpPr>
          <p:nvPr/>
        </p:nvCxnSpPr>
        <p:spPr>
          <a:xfrm>
            <a:off x="2453431" y="3131655"/>
            <a:ext cx="2417390" cy="1328422"/>
          </a:xfrm>
          <a:prstGeom prst="bentConnector4">
            <a:avLst>
              <a:gd name="adj1" fmla="val 40383"/>
              <a:gd name="adj2" fmla="val 9994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弧形 105">
            <a:extLst>
              <a:ext uri="{FF2B5EF4-FFF2-40B4-BE49-F238E27FC236}">
                <a16:creationId xmlns:a16="http://schemas.microsoft.com/office/drawing/2014/main" id="{3BED9098-B2C7-4BF0-9C2D-CDF89AAB8F22}"/>
              </a:ext>
            </a:extLst>
          </p:cNvPr>
          <p:cNvSpPr/>
          <p:nvPr/>
        </p:nvSpPr>
        <p:spPr>
          <a:xfrm>
            <a:off x="4870733" y="4396799"/>
            <a:ext cx="135723" cy="133345"/>
          </a:xfrm>
          <a:prstGeom prst="arc">
            <a:avLst>
              <a:gd name="adj1" fmla="val 10972019"/>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1" name="直接箭头连接符 110">
            <a:extLst>
              <a:ext uri="{FF2B5EF4-FFF2-40B4-BE49-F238E27FC236}">
                <a16:creationId xmlns:a16="http://schemas.microsoft.com/office/drawing/2014/main" id="{D9BC4FFF-82C4-4055-A84A-5DE93CB33340}"/>
              </a:ext>
            </a:extLst>
          </p:cNvPr>
          <p:cNvCxnSpPr>
            <a:cxnSpLocks/>
            <a:stCxn id="106" idx="2"/>
            <a:endCxn id="85" idx="1"/>
          </p:cNvCxnSpPr>
          <p:nvPr/>
        </p:nvCxnSpPr>
        <p:spPr>
          <a:xfrm flipV="1">
            <a:off x="5006456" y="4456992"/>
            <a:ext cx="1800062" cy="64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连接符: 肘形 113">
            <a:extLst>
              <a:ext uri="{FF2B5EF4-FFF2-40B4-BE49-F238E27FC236}">
                <a16:creationId xmlns:a16="http://schemas.microsoft.com/office/drawing/2014/main" id="{7A9569C2-EC36-4E0F-8BE3-C5FD354B6D17}"/>
              </a:ext>
            </a:extLst>
          </p:cNvPr>
          <p:cNvCxnSpPr>
            <a:endCxn id="76" idx="1"/>
          </p:cNvCxnSpPr>
          <p:nvPr/>
        </p:nvCxnSpPr>
        <p:spPr>
          <a:xfrm flipV="1">
            <a:off x="2462605" y="1905079"/>
            <a:ext cx="1693349" cy="582257"/>
          </a:xfrm>
          <a:prstGeom prst="bentConnector3">
            <a:avLst>
              <a:gd name="adj1" fmla="val 5761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文本框 115">
            <a:extLst>
              <a:ext uri="{FF2B5EF4-FFF2-40B4-BE49-F238E27FC236}">
                <a16:creationId xmlns:a16="http://schemas.microsoft.com/office/drawing/2014/main" id="{87EA84D5-5F22-4F2E-9C1F-87571D6153C6}"/>
              </a:ext>
            </a:extLst>
          </p:cNvPr>
          <p:cNvSpPr txBox="1"/>
          <p:nvPr/>
        </p:nvSpPr>
        <p:spPr>
          <a:xfrm>
            <a:off x="5136612" y="4184891"/>
            <a:ext cx="1494320" cy="261610"/>
          </a:xfrm>
          <a:prstGeom prst="rect">
            <a:avLst/>
          </a:prstGeom>
          <a:noFill/>
        </p:spPr>
        <p:txBody>
          <a:bodyPr wrap="none" rtlCol="0">
            <a:spAutoFit/>
          </a:bodyPr>
          <a:lstStyle/>
          <a:p>
            <a:r>
              <a:rPr lang="en-US" altLang="zh-CN" sz="1100" b="1" dirty="0"/>
              <a:t>Anti-Skid Command</a:t>
            </a:r>
            <a:endParaRPr lang="zh-CN" altLang="en-US" sz="1100" b="1" dirty="0"/>
          </a:p>
        </p:txBody>
      </p:sp>
      <p:sp>
        <p:nvSpPr>
          <p:cNvPr id="117" name="文本框 116">
            <a:extLst>
              <a:ext uri="{FF2B5EF4-FFF2-40B4-BE49-F238E27FC236}">
                <a16:creationId xmlns:a16="http://schemas.microsoft.com/office/drawing/2014/main" id="{E9BB0D8F-1CC5-4627-B109-4B7A7BF11323}"/>
              </a:ext>
            </a:extLst>
          </p:cNvPr>
          <p:cNvSpPr txBox="1"/>
          <p:nvPr/>
        </p:nvSpPr>
        <p:spPr>
          <a:xfrm>
            <a:off x="3828563" y="5982077"/>
            <a:ext cx="1375698" cy="261610"/>
          </a:xfrm>
          <a:prstGeom prst="rect">
            <a:avLst/>
          </a:prstGeom>
          <a:noFill/>
        </p:spPr>
        <p:txBody>
          <a:bodyPr wrap="none" rtlCol="0">
            <a:spAutoFit/>
          </a:bodyPr>
          <a:lstStyle/>
          <a:p>
            <a:r>
              <a:rPr lang="en-US" altLang="zh-CN" sz="1100" b="1" dirty="0"/>
              <a:t>Braking Command</a:t>
            </a:r>
            <a:endParaRPr lang="zh-CN" altLang="en-US" sz="1100" b="1" dirty="0"/>
          </a:p>
        </p:txBody>
      </p:sp>
      <p:sp>
        <p:nvSpPr>
          <p:cNvPr id="118" name="文本框 117">
            <a:extLst>
              <a:ext uri="{FF2B5EF4-FFF2-40B4-BE49-F238E27FC236}">
                <a16:creationId xmlns:a16="http://schemas.microsoft.com/office/drawing/2014/main" id="{30DB7BBE-104F-4289-93E5-FC5014A5CA93}"/>
              </a:ext>
            </a:extLst>
          </p:cNvPr>
          <p:cNvSpPr txBox="1"/>
          <p:nvPr/>
        </p:nvSpPr>
        <p:spPr>
          <a:xfrm>
            <a:off x="2824061" y="4973416"/>
            <a:ext cx="1375698" cy="261610"/>
          </a:xfrm>
          <a:prstGeom prst="rect">
            <a:avLst/>
          </a:prstGeom>
          <a:noFill/>
        </p:spPr>
        <p:txBody>
          <a:bodyPr wrap="none" rtlCol="0">
            <a:spAutoFit/>
          </a:bodyPr>
          <a:lstStyle/>
          <a:p>
            <a:r>
              <a:rPr lang="en-US" altLang="zh-CN" sz="1100" b="1" dirty="0"/>
              <a:t>Braking Command</a:t>
            </a:r>
            <a:endParaRPr lang="zh-CN" altLang="en-US" sz="1100" b="1" dirty="0"/>
          </a:p>
        </p:txBody>
      </p:sp>
      <p:cxnSp>
        <p:nvCxnSpPr>
          <p:cNvPr id="13" name="连接符: 肘形 12">
            <a:extLst>
              <a:ext uri="{FF2B5EF4-FFF2-40B4-BE49-F238E27FC236}">
                <a16:creationId xmlns:a16="http://schemas.microsoft.com/office/drawing/2014/main" id="{F4C2D604-59E1-40A5-8656-0E8890D81A98}"/>
              </a:ext>
            </a:extLst>
          </p:cNvPr>
          <p:cNvCxnSpPr>
            <a:cxnSpLocks/>
          </p:cNvCxnSpPr>
          <p:nvPr/>
        </p:nvCxnSpPr>
        <p:spPr>
          <a:xfrm rot="16200000" flipH="1">
            <a:off x="3428619" y="2504141"/>
            <a:ext cx="514155" cy="485394"/>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239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72777"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r>
              <a:rPr lang="en-US" altLang="zh-CN" sz="3600" dirty="0"/>
              <a:t>Selector Valve</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938878"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5612771" y="4388128"/>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919808"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919808"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97569"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66902"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CD70124-C7F4-4E8E-BCD2-AD233A6078DD}"/>
              </a:ext>
            </a:extLst>
          </p:cNvPr>
          <p:cNvCxnSpPr>
            <a:cxnSpLocks/>
            <a:stCxn id="38" idx="6"/>
            <a:endCxn id="66" idx="2"/>
          </p:cNvCxnSpPr>
          <p:nvPr/>
        </p:nvCxnSpPr>
        <p:spPr>
          <a:xfrm flipV="1">
            <a:off x="1788947" y="4682224"/>
            <a:ext cx="951436" cy="18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6462840" y="3415736"/>
            <a:ext cx="581458" cy="126108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6462840" y="4676816"/>
            <a:ext cx="581458" cy="12346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667475" y="3596812"/>
            <a:ext cx="1636558"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GreenHydraulicOut := 0</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BlueHydraulicOut := 0</a:t>
            </a:r>
            <a:endPar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66" name="椭圆 65">
            <a:extLst>
              <a:ext uri="{FF2B5EF4-FFF2-40B4-BE49-F238E27FC236}">
                <a16:creationId xmlns:a16="http://schemas.microsoft.com/office/drawing/2014/main" id="{9244916A-8073-40F8-B0C1-043D20CBDCB5}"/>
              </a:ext>
            </a:extLst>
          </p:cNvPr>
          <p:cNvSpPr/>
          <p:nvPr/>
        </p:nvSpPr>
        <p:spPr>
          <a:xfrm>
            <a:off x="2740383" y="439353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4" name="文本框 83">
            <a:extLst>
              <a:ext uri="{FF2B5EF4-FFF2-40B4-BE49-F238E27FC236}">
                <a16:creationId xmlns:a16="http://schemas.microsoft.com/office/drawing/2014/main" id="{D71D1066-335E-4449-8987-4BD15B18E3CE}"/>
              </a:ext>
            </a:extLst>
          </p:cNvPr>
          <p:cNvSpPr txBox="1"/>
          <p:nvPr/>
        </p:nvSpPr>
        <p:spPr>
          <a:xfrm>
            <a:off x="3299357" y="4012072"/>
            <a:ext cx="1311209"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receiveGreenHyd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(GreenHydraulicIn)</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524006"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562550"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respond to commands from the BSCU to apply hydraulic pressure to </a:t>
            </a:r>
            <a:r>
              <a:rPr lang="en-US" altLang="zh-CN" dirty="0">
                <a:solidFill>
                  <a:prstClr val="black"/>
                </a:solidFill>
                <a:latin typeface="等线" panose="020F0502020204030204"/>
                <a:ea typeface="等线" panose="02010600030101010101" pitchFamily="2" charset="-122"/>
              </a:rPr>
              <a:t>other valves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95410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Inherit hydraulic pressure from </a:t>
            </a:r>
            <a:r>
              <a:rPr lang="en-US" altLang="zh-CN" dirty="0">
                <a:solidFill>
                  <a:prstClr val="black"/>
                </a:solidFill>
                <a:latin typeface="等线" panose="020F0502020204030204"/>
                <a:ea typeface="等线" panose="02010600030101010101" pitchFamily="2" charset="-122"/>
              </a:rPr>
              <a:t>green and blue lines and provide hydraulic pressure to the correspond valve in either of the two line.</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6" name="文本框 45">
            <a:extLst>
              <a:ext uri="{FF2B5EF4-FFF2-40B4-BE49-F238E27FC236}">
                <a16:creationId xmlns:a16="http://schemas.microsoft.com/office/drawing/2014/main" id="{BC682366-FEC4-4917-82AA-C6E6CA2C8E7F}"/>
              </a:ext>
            </a:extLst>
          </p:cNvPr>
          <p:cNvSpPr txBox="1"/>
          <p:nvPr/>
        </p:nvSpPr>
        <p:spPr>
          <a:xfrm>
            <a:off x="1693405" y="4121583"/>
            <a:ext cx="1191137"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receiveSYSVal</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(SystemValidity)</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5" name="椭圆 34">
            <a:extLst>
              <a:ext uri="{FF2B5EF4-FFF2-40B4-BE49-F238E27FC236}">
                <a16:creationId xmlns:a16="http://schemas.microsoft.com/office/drawing/2014/main" id="{DFF37B22-7427-4AE5-A45F-FB244E89CCCA}"/>
              </a:ext>
            </a:extLst>
          </p:cNvPr>
          <p:cNvSpPr/>
          <p:nvPr/>
        </p:nvSpPr>
        <p:spPr>
          <a:xfrm>
            <a:off x="4248657" y="439323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0" name="直接箭头连接符 9">
            <a:extLst>
              <a:ext uri="{FF2B5EF4-FFF2-40B4-BE49-F238E27FC236}">
                <a16:creationId xmlns:a16="http://schemas.microsoft.com/office/drawing/2014/main" id="{B161E10B-739A-4EFA-BC7C-1BEDC831EB62}"/>
              </a:ext>
            </a:extLst>
          </p:cNvPr>
          <p:cNvCxnSpPr>
            <a:stCxn id="66" idx="6"/>
            <a:endCxn id="35" idx="2"/>
          </p:cNvCxnSpPr>
          <p:nvPr/>
        </p:nvCxnSpPr>
        <p:spPr>
          <a:xfrm flipV="1">
            <a:off x="3590452" y="4681919"/>
            <a:ext cx="658205" cy="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B629488A-26A7-4267-B5AD-C56B24013C1C}"/>
              </a:ext>
            </a:extLst>
          </p:cNvPr>
          <p:cNvCxnSpPr>
            <a:stCxn id="35" idx="6"/>
            <a:endCxn id="39" idx="2"/>
          </p:cNvCxnSpPr>
          <p:nvPr/>
        </p:nvCxnSpPr>
        <p:spPr>
          <a:xfrm flipV="1">
            <a:off x="5098726" y="4676816"/>
            <a:ext cx="514045" cy="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AC03942C-858F-4E06-95D7-9BEBC1ACFD34}"/>
              </a:ext>
            </a:extLst>
          </p:cNvPr>
          <p:cNvSpPr txBox="1"/>
          <p:nvPr/>
        </p:nvSpPr>
        <p:spPr>
          <a:xfrm>
            <a:off x="4735358" y="4005249"/>
            <a:ext cx="1311209"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receiveBlueHyd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a:solidFill>
                  <a:prstClr val="black"/>
                </a:solidFill>
                <a:latin typeface="Cambria Math" panose="02040503050406030204" pitchFamily="18" charset="0"/>
                <a:ea typeface="宋体" panose="02010600030101010101" pitchFamily="2" charset="-122"/>
              </a:rPr>
              <a:t>Blue</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HydraulicIn</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graphicFrame>
        <p:nvGraphicFramePr>
          <p:cNvPr id="44" name="表格 43">
            <a:extLst>
              <a:ext uri="{FF2B5EF4-FFF2-40B4-BE49-F238E27FC236}">
                <a16:creationId xmlns:a16="http://schemas.microsoft.com/office/drawing/2014/main" id="{CCE1ECB9-80E4-4570-BC21-3FF776952107}"/>
              </a:ext>
            </a:extLst>
          </p:cNvPr>
          <p:cNvGraphicFramePr>
            <a:graphicFrameLocks noGrp="1"/>
          </p:cNvGraphicFramePr>
          <p:nvPr>
            <p:extLst>
              <p:ext uri="{D42A27DB-BD31-4B8C-83A1-F6EECF244321}">
                <p14:modId xmlns:p14="http://schemas.microsoft.com/office/powerpoint/2010/main" val="2026908749"/>
              </p:ext>
            </p:extLst>
          </p:nvPr>
        </p:nvGraphicFramePr>
        <p:xfrm>
          <a:off x="8029928" y="2851355"/>
          <a:ext cx="4001230" cy="3541760"/>
        </p:xfrm>
        <a:graphic>
          <a:graphicData uri="http://schemas.openxmlformats.org/drawingml/2006/table">
            <a:tbl>
              <a:tblPr firstRow="1" firstCol="1" bandRow="1">
                <a:tableStyleId>{5C22544A-7EE6-4342-B048-85BDC9FD1C3A}</a:tableStyleId>
              </a:tblPr>
              <a:tblGrid>
                <a:gridCol w="1499966">
                  <a:extLst>
                    <a:ext uri="{9D8B030D-6E8A-4147-A177-3AD203B41FA5}">
                      <a16:colId xmlns:a16="http://schemas.microsoft.com/office/drawing/2014/main" val="3777668777"/>
                    </a:ext>
                  </a:extLst>
                </a:gridCol>
                <a:gridCol w="1250526">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52555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SystemValidity</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Boolean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522513">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GreenHydraulicIn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34895360"/>
                  </a:ext>
                </a:extLst>
              </a:tr>
              <a:tr h="5739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BlueHydraulicIn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rPr>
                        <a:t>Input</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916594074"/>
                  </a:ext>
                </a:extLst>
              </a:tr>
              <a:tr h="663130">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GreenHydraulicOut</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599355">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BlueHydraulicOut</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bl>
          </a:graphicData>
        </a:graphic>
      </p:graphicFrame>
      <p:graphicFrame>
        <p:nvGraphicFramePr>
          <p:cNvPr id="48" name="表格 47">
            <a:extLst>
              <a:ext uri="{FF2B5EF4-FFF2-40B4-BE49-F238E27FC236}">
                <a16:creationId xmlns:a16="http://schemas.microsoft.com/office/drawing/2014/main" id="{A1191ECB-D096-4F03-B8EF-BF57A4874DA1}"/>
              </a:ext>
            </a:extLst>
          </p:cNvPr>
          <p:cNvGraphicFramePr>
            <a:graphicFrameLocks noGrp="1"/>
          </p:cNvGraphicFramePr>
          <p:nvPr>
            <p:extLst>
              <p:ext uri="{D42A27DB-BD31-4B8C-83A1-F6EECF244321}">
                <p14:modId xmlns:p14="http://schemas.microsoft.com/office/powerpoint/2010/main" val="694474166"/>
              </p:ext>
            </p:extLst>
          </p:nvPr>
        </p:nvGraphicFramePr>
        <p:xfrm>
          <a:off x="5406887" y="296967"/>
          <a:ext cx="6633653" cy="1814665"/>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3350732">
                  <a:extLst>
                    <a:ext uri="{9D8B030D-6E8A-4147-A177-3AD203B41FA5}">
                      <a16:colId xmlns:a16="http://schemas.microsoft.com/office/drawing/2014/main" val="4127807553"/>
                    </a:ext>
                  </a:extLst>
                </a:gridCol>
                <a:gridCol w="2250588">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SystemValidity &amp; GreenHydraulicIn &gt; 0</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GreenHydraulicOut := GreenHydraulicIn;</a:t>
                      </a:r>
                    </a:p>
                    <a:p>
                      <a:pPr lvl="0" algn="ctr">
                        <a:spcAft>
                          <a:spcPts val="0"/>
                        </a:spcAft>
                      </a:pPr>
                      <a:r>
                        <a:rPr lang="en-US" sz="1400" i="1" kern="100" dirty="0">
                          <a:effectLst/>
                        </a:rPr>
                        <a:t>BlueHydraulicOut := 0</a:t>
                      </a: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9322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(!SystemValidity | GreenHydraulicIn == 0) &amp; BlueHydraulic &gt; 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BlueHydraulicOut := BlueHydraulicIn;</a:t>
                      </a:r>
                    </a:p>
                    <a:p>
                      <a:pPr lvl="0" algn="ctr">
                        <a:spcAft>
                          <a:spcPts val="0"/>
                        </a:spcAft>
                      </a:pPr>
                      <a:r>
                        <a:rPr lang="en-US" altLang="zh-CN" sz="1400" i="1" kern="100" dirty="0">
                          <a:effectLst/>
                        </a:rPr>
                        <a:t>GreenHydraulicOut := 0</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bl>
          </a:graphicData>
        </a:graphic>
      </p:graphicFrame>
      <p:sp>
        <p:nvSpPr>
          <p:cNvPr id="32" name="椭圆 31">
            <a:extLst>
              <a:ext uri="{FF2B5EF4-FFF2-40B4-BE49-F238E27FC236}">
                <a16:creationId xmlns:a16="http://schemas.microsoft.com/office/drawing/2014/main" id="{4E74C741-6635-4267-B16E-F9F350A17CF1}"/>
              </a:ext>
            </a:extLst>
          </p:cNvPr>
          <p:cNvSpPr/>
          <p:nvPr/>
        </p:nvSpPr>
        <p:spPr>
          <a:xfrm>
            <a:off x="6932495" y="4388128"/>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S3</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 name="直接箭头连接符 4">
            <a:extLst>
              <a:ext uri="{FF2B5EF4-FFF2-40B4-BE49-F238E27FC236}">
                <a16:creationId xmlns:a16="http://schemas.microsoft.com/office/drawing/2014/main" id="{8B0A77F6-CD81-4602-80A8-2C7425DD48CB}"/>
              </a:ext>
            </a:extLst>
          </p:cNvPr>
          <p:cNvCxnSpPr>
            <a:stCxn id="40" idx="4"/>
            <a:endCxn id="32" idx="0"/>
          </p:cNvCxnSpPr>
          <p:nvPr/>
        </p:nvCxnSpPr>
        <p:spPr>
          <a:xfrm>
            <a:off x="7344843" y="3500291"/>
            <a:ext cx="12687" cy="887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5797B78E-12F4-4B45-A5C7-DD00F62CF5C8}"/>
              </a:ext>
            </a:extLst>
          </p:cNvPr>
          <p:cNvCxnSpPr>
            <a:stCxn id="41" idx="0"/>
            <a:endCxn id="32" idx="4"/>
          </p:cNvCxnSpPr>
          <p:nvPr/>
        </p:nvCxnSpPr>
        <p:spPr>
          <a:xfrm flipV="1">
            <a:off x="7344843" y="4965503"/>
            <a:ext cx="12687" cy="861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454845CE-B90A-47A6-B5DC-135BAC6AD9BC}"/>
              </a:ext>
            </a:extLst>
          </p:cNvPr>
          <p:cNvSpPr txBox="1"/>
          <p:nvPr/>
        </p:nvSpPr>
        <p:spPr>
          <a:xfrm>
            <a:off x="6562550" y="5128597"/>
            <a:ext cx="1569421"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sendBlueHyd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(Blue</a:t>
            </a:r>
            <a:r>
              <a:rPr lang="en-US" altLang="zh-CN" sz="1200" i="1" dirty="0" err="1">
                <a:solidFill>
                  <a:prstClr val="black"/>
                </a:solidFill>
                <a:latin typeface="Cambria Math" panose="02040503050406030204" pitchFamily="18" charset="0"/>
                <a:ea typeface="宋体" panose="02010600030101010101" pitchFamily="2" charset="-122"/>
              </a:rPr>
              <a:t>HydraulicOut</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p>
        </p:txBody>
      </p:sp>
      <p:sp>
        <p:nvSpPr>
          <p:cNvPr id="42" name="文本框 41">
            <a:extLst>
              <a:ext uri="{FF2B5EF4-FFF2-40B4-BE49-F238E27FC236}">
                <a16:creationId xmlns:a16="http://schemas.microsoft.com/office/drawing/2014/main" id="{BBCE3BD9-CB88-462C-89CC-49D526490E9B}"/>
              </a:ext>
            </a:extLst>
          </p:cNvPr>
          <p:cNvSpPr txBox="1"/>
          <p:nvPr/>
        </p:nvSpPr>
        <p:spPr>
          <a:xfrm>
            <a:off x="6530374" y="3772386"/>
            <a:ext cx="1569421"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sendBlueHyd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(Blue</a:t>
            </a:r>
            <a:r>
              <a:rPr lang="en-US" altLang="zh-CN" sz="1200" i="1" dirty="0" err="1">
                <a:solidFill>
                  <a:prstClr val="black"/>
                </a:solidFill>
                <a:latin typeface="Cambria Math" panose="02040503050406030204" pitchFamily="18" charset="0"/>
                <a:ea typeface="宋体" panose="02010600030101010101" pitchFamily="2" charset="-122"/>
              </a:rPr>
              <a:t>HydraulicOut</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p>
        </p:txBody>
      </p:sp>
      <p:cxnSp>
        <p:nvCxnSpPr>
          <p:cNvPr id="9" name="连接符: 肘形 8">
            <a:extLst>
              <a:ext uri="{FF2B5EF4-FFF2-40B4-BE49-F238E27FC236}">
                <a16:creationId xmlns:a16="http://schemas.microsoft.com/office/drawing/2014/main" id="{A9459E89-083B-4C91-B897-B74F6D039232}"/>
              </a:ext>
            </a:extLst>
          </p:cNvPr>
          <p:cNvCxnSpPr>
            <a:cxnSpLocks/>
            <a:stCxn id="32" idx="4"/>
            <a:endCxn id="38" idx="4"/>
          </p:cNvCxnSpPr>
          <p:nvPr/>
        </p:nvCxnSpPr>
        <p:spPr>
          <a:xfrm rot="5400000">
            <a:off x="4357093" y="1972324"/>
            <a:ext cx="7259" cy="5993617"/>
          </a:xfrm>
          <a:prstGeom prst="curvedConnector3">
            <a:avLst>
              <a:gd name="adj1" fmla="val 7529646"/>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3EC8C1CE-A068-4C46-8EA4-B472F022EB40}"/>
              </a:ext>
            </a:extLst>
          </p:cNvPr>
          <p:cNvSpPr txBox="1"/>
          <p:nvPr/>
        </p:nvSpPr>
        <p:spPr>
          <a:xfrm>
            <a:off x="3176731" y="5583598"/>
            <a:ext cx="1569421"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sendGreenHyd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a:solidFill>
                  <a:prstClr val="black"/>
                </a:solidFill>
                <a:latin typeface="Cambria Math" panose="02040503050406030204" pitchFamily="18" charset="0"/>
                <a:ea typeface="宋体" panose="02010600030101010101" pitchFamily="2" charset="-122"/>
              </a:rPr>
              <a:t>GreenHydraulicOut</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p>
        </p:txBody>
      </p:sp>
    </p:spTree>
    <p:extLst>
      <p:ext uri="{BB962C8B-B14F-4D97-AF65-F5344CB8AC3E}">
        <p14:creationId xmlns:p14="http://schemas.microsoft.com/office/powerpoint/2010/main" val="952068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fontScale="90000"/>
          </a:bodyPr>
          <a:lstStyle/>
          <a:p>
            <a:r>
              <a:rPr lang="en-US" altLang="zh-CN" sz="3600" dirty="0"/>
              <a:t>Anti-Skid Valve</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742760" y="4388128"/>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CD70124-C7F4-4E8E-BCD2-AD233A6078DD}"/>
              </a:ext>
            </a:extLst>
          </p:cNvPr>
          <p:cNvCxnSpPr>
            <a:cxnSpLocks/>
            <a:stCxn id="38" idx="6"/>
            <a:endCxn id="66" idx="2"/>
          </p:cNvCxnSpPr>
          <p:nvPr/>
        </p:nvCxnSpPr>
        <p:spPr>
          <a:xfrm flipV="1">
            <a:off x="1744560" y="4682224"/>
            <a:ext cx="951436" cy="18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5592829" y="3415736"/>
            <a:ext cx="1407082" cy="126108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5592829" y="4676816"/>
            <a:ext cx="1407082" cy="12346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552473" y="3881250"/>
            <a:ext cx="1636558" cy="184666"/>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AntiSkidHydraulic := 0</a:t>
            </a:r>
          </a:p>
        </p:txBody>
      </p:sp>
      <p:sp>
        <p:nvSpPr>
          <p:cNvPr id="66" name="椭圆 65">
            <a:extLst>
              <a:ext uri="{FF2B5EF4-FFF2-40B4-BE49-F238E27FC236}">
                <a16:creationId xmlns:a16="http://schemas.microsoft.com/office/drawing/2014/main" id="{9244916A-8073-40F8-B0C1-043D20CBDCB5}"/>
              </a:ext>
            </a:extLst>
          </p:cNvPr>
          <p:cNvSpPr/>
          <p:nvPr/>
        </p:nvSpPr>
        <p:spPr>
          <a:xfrm>
            <a:off x="2695996" y="439353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4" name="文本框 83">
            <a:extLst>
              <a:ext uri="{FF2B5EF4-FFF2-40B4-BE49-F238E27FC236}">
                <a16:creationId xmlns:a16="http://schemas.microsoft.com/office/drawing/2014/main" id="{D71D1066-335E-4449-8987-4BD15B18E3CE}"/>
              </a:ext>
            </a:extLst>
          </p:cNvPr>
          <p:cNvSpPr txBox="1"/>
          <p:nvPr/>
        </p:nvSpPr>
        <p:spPr>
          <a:xfrm>
            <a:off x="3486623" y="4107266"/>
            <a:ext cx="1311209"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receiveHydraulic</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109645" y="376266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096000" y="5455398"/>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99" name="连接符: 肘形 98">
            <a:extLst>
              <a:ext uri="{FF2B5EF4-FFF2-40B4-BE49-F238E27FC236}">
                <a16:creationId xmlns:a16="http://schemas.microsoft.com/office/drawing/2014/main" id="{398FAB46-1E7F-47C7-B05E-BA91160489A8}"/>
              </a:ext>
            </a:extLst>
          </p:cNvPr>
          <p:cNvCxnSpPr>
            <a:stCxn id="41" idx="3"/>
            <a:endCxn id="38"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B634F471-6646-4B75-9EA5-C830D45EB6BC}"/>
              </a:ext>
            </a:extLst>
          </p:cNvPr>
          <p:cNvCxnSpPr>
            <a:stCxn id="40" idx="1"/>
            <a:endCxn id="38"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1631216"/>
          </a:xfrm>
          <a:prstGeom prst="rect">
            <a:avLst/>
          </a:prstGeom>
          <a:noFill/>
        </p:spPr>
        <p:txBody>
          <a:bodyPr wrap="square" rtlCol="0">
            <a:spAutoFit/>
          </a:bodyPr>
          <a:lstStyle/>
          <a:p>
            <a:pPr lvl="0" algn="just">
              <a:defRPr/>
            </a:pPr>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sz="1400" dirty="0">
                <a:solidFill>
                  <a:prstClr val="black"/>
                </a:solidFill>
              </a:rPr>
              <a:t>The Anti-Skid Valves will follow BSCU commands to control hydraulic pressure to the braking pads. These valves are used to restrict the hydraulic line pressure to the brakes in order to prevent locking of the wheels. The anti-skid system prevents wheel skids. It optimizes braking by reducing brake pressure when the pilot or autobrake system meters pressure in excess of that required to skid the tires</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0" name="文本框 29">
            <a:extLst>
              <a:ext uri="{FF2B5EF4-FFF2-40B4-BE49-F238E27FC236}">
                <a16:creationId xmlns:a16="http://schemas.microsoft.com/office/drawing/2014/main" id="{8D184458-DF91-48B6-9071-04335B2529ED}"/>
              </a:ext>
            </a:extLst>
          </p:cNvPr>
          <p:cNvSpPr txBox="1"/>
          <p:nvPr/>
        </p:nvSpPr>
        <p:spPr>
          <a:xfrm>
            <a:off x="4157451" y="3026937"/>
            <a:ext cx="1569421"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sendASHyd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(AntiSkidHydraulic)</a:t>
            </a:r>
          </a:p>
        </p:txBody>
      </p:sp>
      <p:sp>
        <p:nvSpPr>
          <p:cNvPr id="46" name="文本框 45">
            <a:extLst>
              <a:ext uri="{FF2B5EF4-FFF2-40B4-BE49-F238E27FC236}">
                <a16:creationId xmlns:a16="http://schemas.microsoft.com/office/drawing/2014/main" id="{BC682366-FEC4-4917-82AA-C6E6CA2C8E7F}"/>
              </a:ext>
            </a:extLst>
          </p:cNvPr>
          <p:cNvSpPr txBox="1"/>
          <p:nvPr/>
        </p:nvSpPr>
        <p:spPr>
          <a:xfrm>
            <a:off x="1649018" y="4121583"/>
            <a:ext cx="1191137"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receiveASCmd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a:solidFill>
                  <a:prstClr val="black"/>
                </a:solidFill>
                <a:latin typeface="Cambria Math" panose="02040503050406030204" pitchFamily="18" charset="0"/>
                <a:ea typeface="宋体" panose="02010600030101010101" pitchFamily="2" charset="-122"/>
              </a:rPr>
              <a:t>AntiSkidCmd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10" name="直接箭头连接符 9">
            <a:extLst>
              <a:ext uri="{FF2B5EF4-FFF2-40B4-BE49-F238E27FC236}">
                <a16:creationId xmlns:a16="http://schemas.microsoft.com/office/drawing/2014/main" id="{B161E10B-739A-4EFA-BC7C-1BEDC831EB62}"/>
              </a:ext>
            </a:extLst>
          </p:cNvPr>
          <p:cNvCxnSpPr>
            <a:cxnSpLocks/>
            <a:stCxn id="66" idx="6"/>
            <a:endCxn id="39" idx="2"/>
          </p:cNvCxnSpPr>
          <p:nvPr/>
        </p:nvCxnSpPr>
        <p:spPr>
          <a:xfrm flipV="1">
            <a:off x="3546065" y="4676816"/>
            <a:ext cx="1196695" cy="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8" name="表格 47">
            <a:extLst>
              <a:ext uri="{FF2B5EF4-FFF2-40B4-BE49-F238E27FC236}">
                <a16:creationId xmlns:a16="http://schemas.microsoft.com/office/drawing/2014/main" id="{A1191ECB-D096-4F03-B8EF-BF57A4874DA1}"/>
              </a:ext>
            </a:extLst>
          </p:cNvPr>
          <p:cNvGraphicFramePr>
            <a:graphicFrameLocks noGrp="1"/>
          </p:cNvGraphicFramePr>
          <p:nvPr>
            <p:extLst>
              <p:ext uri="{D42A27DB-BD31-4B8C-83A1-F6EECF244321}">
                <p14:modId xmlns:p14="http://schemas.microsoft.com/office/powerpoint/2010/main" val="2300168075"/>
              </p:ext>
            </p:extLst>
          </p:nvPr>
        </p:nvGraphicFramePr>
        <p:xfrm>
          <a:off x="5406887" y="501157"/>
          <a:ext cx="6633653" cy="1613741"/>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3350732">
                  <a:extLst>
                    <a:ext uri="{9D8B030D-6E8A-4147-A177-3AD203B41FA5}">
                      <a16:colId xmlns:a16="http://schemas.microsoft.com/office/drawing/2014/main" val="4127807553"/>
                    </a:ext>
                  </a:extLst>
                </a:gridCol>
                <a:gridCol w="2250588">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AntiSkidCmd &lt;= Hydraulic</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AntiSkidHydraulic := AntiSkidCmd</a:t>
                      </a: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4473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AntiSkidCmd &gt; Hydraulic</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AntiSkidHydraulic := Hydraulic</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bl>
          </a:graphicData>
        </a:graphic>
      </p:graphicFrame>
      <p:sp>
        <p:nvSpPr>
          <p:cNvPr id="32" name="文本框 31">
            <a:extLst>
              <a:ext uri="{FF2B5EF4-FFF2-40B4-BE49-F238E27FC236}">
                <a16:creationId xmlns:a16="http://schemas.microsoft.com/office/drawing/2014/main" id="{8624051B-0F92-49CE-A2B1-0EE66969227C}"/>
              </a:ext>
            </a:extLst>
          </p:cNvPr>
          <p:cNvSpPr txBox="1"/>
          <p:nvPr/>
        </p:nvSpPr>
        <p:spPr>
          <a:xfrm>
            <a:off x="4144412" y="5992705"/>
            <a:ext cx="1569421"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sendASHyd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(AntiSkidHydraulic)</a:t>
            </a:r>
          </a:p>
        </p:txBody>
      </p:sp>
      <p:graphicFrame>
        <p:nvGraphicFramePr>
          <p:cNvPr id="33" name="表格 32">
            <a:extLst>
              <a:ext uri="{FF2B5EF4-FFF2-40B4-BE49-F238E27FC236}">
                <a16:creationId xmlns:a16="http://schemas.microsoft.com/office/drawing/2014/main" id="{E4D3768A-0C4C-4633-908A-ED61189F62BA}"/>
              </a:ext>
            </a:extLst>
          </p:cNvPr>
          <p:cNvGraphicFramePr>
            <a:graphicFrameLocks noGrp="1"/>
          </p:cNvGraphicFramePr>
          <p:nvPr>
            <p:extLst>
              <p:ext uri="{D42A27DB-BD31-4B8C-83A1-F6EECF244321}">
                <p14:modId xmlns:p14="http://schemas.microsoft.com/office/powerpoint/2010/main" val="2329760525"/>
              </p:ext>
            </p:extLst>
          </p:nvPr>
        </p:nvGraphicFramePr>
        <p:xfrm>
          <a:off x="8029928" y="2851355"/>
          <a:ext cx="4001230" cy="2761357"/>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AntiSkidCmd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Hydraulic</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AntiSkidHydraulic</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sp>
        <p:nvSpPr>
          <p:cNvPr id="3" name="矩形 2">
            <a:extLst>
              <a:ext uri="{FF2B5EF4-FFF2-40B4-BE49-F238E27FC236}">
                <a16:creationId xmlns:a16="http://schemas.microsoft.com/office/drawing/2014/main" id="{78D3FE73-B447-425F-9F3E-EABFEFA3A929}"/>
              </a:ext>
            </a:extLst>
          </p:cNvPr>
          <p:cNvSpPr/>
          <p:nvPr/>
        </p:nvSpPr>
        <p:spPr>
          <a:xfrm>
            <a:off x="6086408" y="306674"/>
            <a:ext cx="6016958" cy="21609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B592D997-D411-42B8-8104-802998079977}"/>
              </a:ext>
            </a:extLst>
          </p:cNvPr>
          <p:cNvSpPr/>
          <p:nvPr/>
        </p:nvSpPr>
        <p:spPr>
          <a:xfrm>
            <a:off x="4144411" y="2491138"/>
            <a:ext cx="3610027" cy="4263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F84E585-735C-4306-BE28-945BD463A80E}"/>
              </a:ext>
            </a:extLst>
          </p:cNvPr>
          <p:cNvSpPr txBox="1"/>
          <p:nvPr/>
        </p:nvSpPr>
        <p:spPr>
          <a:xfrm>
            <a:off x="7977019" y="5829989"/>
            <a:ext cx="4086591"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The red bolder part can be replaced by……</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3050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fontScale="90000"/>
          </a:bodyPr>
          <a:lstStyle/>
          <a:p>
            <a:r>
              <a:rPr lang="en-US" altLang="zh-CN" sz="3600" dirty="0"/>
              <a:t>Anti-Skid Valve</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343259" y="4388128"/>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CD70124-C7F4-4E8E-BCD2-AD233A6078DD}"/>
              </a:ext>
            </a:extLst>
          </p:cNvPr>
          <p:cNvCxnSpPr>
            <a:cxnSpLocks/>
            <a:stCxn id="38" idx="6"/>
            <a:endCxn id="66" idx="2"/>
          </p:cNvCxnSpPr>
          <p:nvPr/>
        </p:nvCxnSpPr>
        <p:spPr>
          <a:xfrm flipV="1">
            <a:off x="1744560" y="4682224"/>
            <a:ext cx="889290" cy="18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552473" y="3881250"/>
            <a:ext cx="1636558" cy="184666"/>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AntiSkidHydraulic := 0</a:t>
            </a:r>
          </a:p>
        </p:txBody>
      </p:sp>
      <p:sp>
        <p:nvSpPr>
          <p:cNvPr id="66" name="椭圆 65">
            <a:extLst>
              <a:ext uri="{FF2B5EF4-FFF2-40B4-BE49-F238E27FC236}">
                <a16:creationId xmlns:a16="http://schemas.microsoft.com/office/drawing/2014/main" id="{9244916A-8073-40F8-B0C1-043D20CBDCB5}"/>
              </a:ext>
            </a:extLst>
          </p:cNvPr>
          <p:cNvSpPr/>
          <p:nvPr/>
        </p:nvSpPr>
        <p:spPr>
          <a:xfrm>
            <a:off x="2633850" y="439353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4" name="文本框 83">
            <a:extLst>
              <a:ext uri="{FF2B5EF4-FFF2-40B4-BE49-F238E27FC236}">
                <a16:creationId xmlns:a16="http://schemas.microsoft.com/office/drawing/2014/main" id="{D71D1066-335E-4449-8987-4BD15B18E3CE}"/>
              </a:ext>
            </a:extLst>
          </p:cNvPr>
          <p:cNvSpPr txBox="1"/>
          <p:nvPr/>
        </p:nvSpPr>
        <p:spPr>
          <a:xfrm>
            <a:off x="3255796" y="4151656"/>
            <a:ext cx="1311209"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receiveHydraulic</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0" name="文本框 29">
            <a:extLst>
              <a:ext uri="{FF2B5EF4-FFF2-40B4-BE49-F238E27FC236}">
                <a16:creationId xmlns:a16="http://schemas.microsoft.com/office/drawing/2014/main" id="{8D184458-DF91-48B6-9071-04335B2529ED}"/>
              </a:ext>
            </a:extLst>
          </p:cNvPr>
          <p:cNvSpPr txBox="1"/>
          <p:nvPr/>
        </p:nvSpPr>
        <p:spPr>
          <a:xfrm>
            <a:off x="3198872" y="5742599"/>
            <a:ext cx="1569421"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sendASHyd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(AntiSkidHydraulic)</a:t>
            </a:r>
          </a:p>
        </p:txBody>
      </p:sp>
      <p:sp>
        <p:nvSpPr>
          <p:cNvPr id="46" name="文本框 45">
            <a:extLst>
              <a:ext uri="{FF2B5EF4-FFF2-40B4-BE49-F238E27FC236}">
                <a16:creationId xmlns:a16="http://schemas.microsoft.com/office/drawing/2014/main" id="{BC682366-FEC4-4917-82AA-C6E6CA2C8E7F}"/>
              </a:ext>
            </a:extLst>
          </p:cNvPr>
          <p:cNvSpPr txBox="1"/>
          <p:nvPr/>
        </p:nvSpPr>
        <p:spPr>
          <a:xfrm>
            <a:off x="1604628" y="4130461"/>
            <a:ext cx="1191137"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receiveASCmd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10" name="直接箭头连接符 9">
            <a:extLst>
              <a:ext uri="{FF2B5EF4-FFF2-40B4-BE49-F238E27FC236}">
                <a16:creationId xmlns:a16="http://schemas.microsoft.com/office/drawing/2014/main" id="{B161E10B-739A-4EFA-BC7C-1BEDC831EB62}"/>
              </a:ext>
            </a:extLst>
          </p:cNvPr>
          <p:cNvCxnSpPr>
            <a:cxnSpLocks/>
            <a:stCxn id="66" idx="6"/>
            <a:endCxn id="39" idx="2"/>
          </p:cNvCxnSpPr>
          <p:nvPr/>
        </p:nvCxnSpPr>
        <p:spPr>
          <a:xfrm flipV="1">
            <a:off x="3483919" y="4676816"/>
            <a:ext cx="859340" cy="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8" name="表格 47">
            <a:extLst>
              <a:ext uri="{FF2B5EF4-FFF2-40B4-BE49-F238E27FC236}">
                <a16:creationId xmlns:a16="http://schemas.microsoft.com/office/drawing/2014/main" id="{A1191ECB-D096-4F03-B8EF-BF57A4874DA1}"/>
              </a:ext>
            </a:extLst>
          </p:cNvPr>
          <p:cNvGraphicFramePr>
            <a:graphicFrameLocks noGrp="1"/>
          </p:cNvGraphicFramePr>
          <p:nvPr>
            <p:extLst>
              <p:ext uri="{D42A27DB-BD31-4B8C-83A1-F6EECF244321}">
                <p14:modId xmlns:p14="http://schemas.microsoft.com/office/powerpoint/2010/main" val="3920289996"/>
              </p:ext>
            </p:extLst>
          </p:nvPr>
        </p:nvGraphicFramePr>
        <p:xfrm>
          <a:off x="5406887" y="501157"/>
          <a:ext cx="6633653" cy="1069010"/>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1524050">
                  <a:extLst>
                    <a:ext uri="{9D8B030D-6E8A-4147-A177-3AD203B41FA5}">
                      <a16:colId xmlns:a16="http://schemas.microsoft.com/office/drawing/2014/main" val="4127807553"/>
                    </a:ext>
                  </a:extLst>
                </a:gridCol>
                <a:gridCol w="4077270">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null</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AntiSkidHydraulic := min(AntiSkidCmd, Hydraulic)</a:t>
                      </a: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bl>
          </a:graphicData>
        </a:graphic>
      </p:graphicFrame>
      <p:graphicFrame>
        <p:nvGraphicFramePr>
          <p:cNvPr id="33" name="表格 32">
            <a:extLst>
              <a:ext uri="{FF2B5EF4-FFF2-40B4-BE49-F238E27FC236}">
                <a16:creationId xmlns:a16="http://schemas.microsoft.com/office/drawing/2014/main" id="{E4D3768A-0C4C-4633-908A-ED61189F62BA}"/>
              </a:ext>
            </a:extLst>
          </p:cNvPr>
          <p:cNvGraphicFramePr>
            <a:graphicFrameLocks noGrp="1"/>
          </p:cNvGraphicFramePr>
          <p:nvPr>
            <p:extLst>
              <p:ext uri="{D42A27DB-BD31-4B8C-83A1-F6EECF244321}">
                <p14:modId xmlns:p14="http://schemas.microsoft.com/office/powerpoint/2010/main" val="2086197123"/>
              </p:ext>
            </p:extLst>
          </p:nvPr>
        </p:nvGraphicFramePr>
        <p:xfrm>
          <a:off x="8029928" y="2851355"/>
          <a:ext cx="4001230" cy="2761357"/>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AntiSkidCmd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Hydraulic</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AntiSkidHydraulic</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sp>
        <p:nvSpPr>
          <p:cNvPr id="34" name="椭圆 33">
            <a:extLst>
              <a:ext uri="{FF2B5EF4-FFF2-40B4-BE49-F238E27FC236}">
                <a16:creationId xmlns:a16="http://schemas.microsoft.com/office/drawing/2014/main" id="{9A712A7D-9D2F-49AC-B90E-722DF9F5B2E4}"/>
              </a:ext>
            </a:extLst>
          </p:cNvPr>
          <p:cNvSpPr/>
          <p:nvPr/>
        </p:nvSpPr>
        <p:spPr>
          <a:xfrm>
            <a:off x="6379858" y="4388128"/>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 name="直接箭头连接符 4">
            <a:extLst>
              <a:ext uri="{FF2B5EF4-FFF2-40B4-BE49-F238E27FC236}">
                <a16:creationId xmlns:a16="http://schemas.microsoft.com/office/drawing/2014/main" id="{DF8D983D-71F0-45AA-9759-5CC580A54B66}"/>
              </a:ext>
            </a:extLst>
          </p:cNvPr>
          <p:cNvCxnSpPr>
            <a:stCxn id="39" idx="6"/>
            <a:endCxn id="34" idx="2"/>
          </p:cNvCxnSpPr>
          <p:nvPr/>
        </p:nvCxnSpPr>
        <p:spPr>
          <a:xfrm>
            <a:off x="5193328" y="4676816"/>
            <a:ext cx="11865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DA6B521D-6C28-4BF3-9627-0762A48F3AA5}"/>
              </a:ext>
            </a:extLst>
          </p:cNvPr>
          <p:cNvSpPr txBox="1"/>
          <p:nvPr/>
        </p:nvSpPr>
        <p:spPr>
          <a:xfrm>
            <a:off x="5718780" y="4403358"/>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cxnSp>
        <p:nvCxnSpPr>
          <p:cNvPr id="7" name="连接符: 肘形 6">
            <a:extLst>
              <a:ext uri="{FF2B5EF4-FFF2-40B4-BE49-F238E27FC236}">
                <a16:creationId xmlns:a16="http://schemas.microsoft.com/office/drawing/2014/main" id="{CE2C0DF2-F482-4D5D-AA3A-2686EDA4E68D}"/>
              </a:ext>
            </a:extLst>
          </p:cNvPr>
          <p:cNvCxnSpPr>
            <a:stCxn id="34" idx="4"/>
            <a:endCxn id="38" idx="4"/>
          </p:cNvCxnSpPr>
          <p:nvPr/>
        </p:nvCxnSpPr>
        <p:spPr>
          <a:xfrm rot="5400000">
            <a:off x="4058581" y="2226449"/>
            <a:ext cx="7259" cy="5485367"/>
          </a:xfrm>
          <a:prstGeom prst="curvedConnector3">
            <a:avLst>
              <a:gd name="adj1" fmla="val 985332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DC182CD8-342D-4864-BC9B-95B3FE174F7D}"/>
              </a:ext>
            </a:extLst>
          </p:cNvPr>
          <p:cNvSpPr txBox="1"/>
          <p:nvPr/>
        </p:nvSpPr>
        <p:spPr>
          <a:xfrm>
            <a:off x="88634" y="746069"/>
            <a:ext cx="5318253" cy="1631216"/>
          </a:xfrm>
          <a:prstGeom prst="rect">
            <a:avLst/>
          </a:prstGeom>
          <a:noFill/>
        </p:spPr>
        <p:txBody>
          <a:bodyPr wrap="square" rtlCol="0">
            <a:spAutoFit/>
          </a:bodyPr>
          <a:lstStyle/>
          <a:p>
            <a:pPr lvl="0" algn="just">
              <a:defRPr/>
            </a:pPr>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sz="1400" dirty="0">
                <a:solidFill>
                  <a:prstClr val="black"/>
                </a:solidFill>
              </a:rPr>
              <a:t>The Anti-Skid Valves will follow BSCU commands to control hydraulic pressure to the braking pads. These valves are used to restrict the hydraulic line pressure to the brakes in order to prevent locking of the wheels. The anti-skid system prevents wheel skids. It optimizes braking by reducing brake pressure when the pilot or autobrake system meters pressure in excess of that required to skid the tires</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89564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pPr algn="ctr"/>
            <a:r>
              <a:rPr lang="en-US" altLang="zh-CN" sz="3600" dirty="0"/>
              <a:t>Wheel</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1249596"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5088981" y="4388128"/>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608287"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777620"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CD70124-C7F4-4E8E-BCD2-AD233A6078DD}"/>
              </a:ext>
            </a:extLst>
          </p:cNvPr>
          <p:cNvCxnSpPr>
            <a:cxnSpLocks/>
            <a:stCxn id="38" idx="6"/>
            <a:endCxn id="39" idx="2"/>
          </p:cNvCxnSpPr>
          <p:nvPr/>
        </p:nvCxnSpPr>
        <p:spPr>
          <a:xfrm flipV="1">
            <a:off x="2099665" y="4676816"/>
            <a:ext cx="2989316" cy="72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907578" y="3881250"/>
            <a:ext cx="1636558" cy="184666"/>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WheelPressure</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 := 0</a:t>
            </a:r>
          </a:p>
        </p:txBody>
      </p:sp>
      <p:sp>
        <p:nvSpPr>
          <p:cNvPr id="84" name="文本框 83">
            <a:extLst>
              <a:ext uri="{FF2B5EF4-FFF2-40B4-BE49-F238E27FC236}">
                <a16:creationId xmlns:a16="http://schemas.microsoft.com/office/drawing/2014/main" id="{D71D1066-335E-4449-8987-4BD15B18E3CE}"/>
              </a:ext>
            </a:extLst>
          </p:cNvPr>
          <p:cNvSpPr txBox="1"/>
          <p:nvPr/>
        </p:nvSpPr>
        <p:spPr>
          <a:xfrm>
            <a:off x="2168749" y="4219599"/>
            <a:ext cx="2875842"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receiveMeterHyd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(GreenMeterHydraulic. BlueMeterHydraulic)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07" name="文本框 106">
            <a:extLst>
              <a:ext uri="{FF2B5EF4-FFF2-40B4-BE49-F238E27FC236}">
                <a16:creationId xmlns:a16="http://schemas.microsoft.com/office/drawing/2014/main" id="{FB846D00-403B-4149-9BC7-37AEBB4C4BF7}"/>
              </a:ext>
            </a:extLst>
          </p:cNvPr>
          <p:cNvSpPr txBox="1"/>
          <p:nvPr/>
        </p:nvSpPr>
        <p:spPr>
          <a:xfrm>
            <a:off x="88634" y="1056790"/>
            <a:ext cx="5318253" cy="984885"/>
          </a:xfrm>
          <a:prstGeom prst="rect">
            <a:avLst/>
          </a:prstGeom>
          <a:noFill/>
        </p:spPr>
        <p:txBody>
          <a:bodyPr wrap="square" rtlCol="0">
            <a:spAutoFit/>
          </a:bodyPr>
          <a:lstStyle/>
          <a:p>
            <a:pPr lvl="0" algn="ju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dirty="0">
                <a:solidFill>
                  <a:prstClr val="black"/>
                </a:solidFill>
              </a:rPr>
              <a:t>Receive hydraulic pressure from both blue and green line, then choose one of the activated line’s pressure as wheel brake pressure</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0" name="文本框 29">
            <a:extLst>
              <a:ext uri="{FF2B5EF4-FFF2-40B4-BE49-F238E27FC236}">
                <a16:creationId xmlns:a16="http://schemas.microsoft.com/office/drawing/2014/main" id="{8D184458-DF91-48B6-9071-04335B2529ED}"/>
              </a:ext>
            </a:extLst>
          </p:cNvPr>
          <p:cNvSpPr txBox="1"/>
          <p:nvPr/>
        </p:nvSpPr>
        <p:spPr>
          <a:xfrm>
            <a:off x="3693681" y="5843142"/>
            <a:ext cx="1569421"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sendWheelPressure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(WheelPressure)</a:t>
            </a:r>
          </a:p>
        </p:txBody>
      </p:sp>
      <p:graphicFrame>
        <p:nvGraphicFramePr>
          <p:cNvPr id="48" name="表格 47">
            <a:extLst>
              <a:ext uri="{FF2B5EF4-FFF2-40B4-BE49-F238E27FC236}">
                <a16:creationId xmlns:a16="http://schemas.microsoft.com/office/drawing/2014/main" id="{A1191ECB-D096-4F03-B8EF-BF57A4874DA1}"/>
              </a:ext>
            </a:extLst>
          </p:cNvPr>
          <p:cNvGraphicFramePr>
            <a:graphicFrameLocks noGrp="1"/>
          </p:cNvGraphicFramePr>
          <p:nvPr>
            <p:extLst>
              <p:ext uri="{D42A27DB-BD31-4B8C-83A1-F6EECF244321}">
                <p14:modId xmlns:p14="http://schemas.microsoft.com/office/powerpoint/2010/main" val="1032160926"/>
              </p:ext>
            </p:extLst>
          </p:nvPr>
        </p:nvGraphicFramePr>
        <p:xfrm>
          <a:off x="5406887" y="865142"/>
          <a:ext cx="6633653" cy="1069010"/>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1524050">
                  <a:extLst>
                    <a:ext uri="{9D8B030D-6E8A-4147-A177-3AD203B41FA5}">
                      <a16:colId xmlns:a16="http://schemas.microsoft.com/office/drawing/2014/main" val="4127807553"/>
                    </a:ext>
                  </a:extLst>
                </a:gridCol>
                <a:gridCol w="4077270">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null</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WheelPressure := </a:t>
                      </a:r>
                    </a:p>
                    <a:p>
                      <a:pPr lvl="0" algn="ctr">
                        <a:spcAft>
                          <a:spcPts val="0"/>
                        </a:spcAft>
                      </a:pPr>
                      <a:r>
                        <a:rPr lang="en-US" sz="1400" i="1" kern="100" dirty="0">
                          <a:effectLst/>
                        </a:rPr>
                        <a:t>GreenMeterHydraulic + BlueMeterHydraulic</a:t>
                      </a: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bl>
          </a:graphicData>
        </a:graphic>
      </p:graphicFrame>
      <p:graphicFrame>
        <p:nvGraphicFramePr>
          <p:cNvPr id="33" name="表格 32">
            <a:extLst>
              <a:ext uri="{FF2B5EF4-FFF2-40B4-BE49-F238E27FC236}">
                <a16:creationId xmlns:a16="http://schemas.microsoft.com/office/drawing/2014/main" id="{E4D3768A-0C4C-4633-908A-ED61189F62BA}"/>
              </a:ext>
            </a:extLst>
          </p:cNvPr>
          <p:cNvGraphicFramePr>
            <a:graphicFrameLocks noGrp="1"/>
          </p:cNvGraphicFramePr>
          <p:nvPr>
            <p:extLst>
              <p:ext uri="{D42A27DB-BD31-4B8C-83A1-F6EECF244321}">
                <p14:modId xmlns:p14="http://schemas.microsoft.com/office/powerpoint/2010/main" val="3535034243"/>
              </p:ext>
            </p:extLst>
          </p:nvPr>
        </p:nvGraphicFramePr>
        <p:xfrm>
          <a:off x="8029928" y="2851355"/>
          <a:ext cx="4001230" cy="2761357"/>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WheelPressure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GreenMeter</a:t>
                      </a:r>
                    </a:p>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Hydraulic</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BlueMeter</a:t>
                      </a:r>
                    </a:p>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Hydraulic</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sp>
        <p:nvSpPr>
          <p:cNvPr id="26" name="椭圆 25">
            <a:extLst>
              <a:ext uri="{FF2B5EF4-FFF2-40B4-BE49-F238E27FC236}">
                <a16:creationId xmlns:a16="http://schemas.microsoft.com/office/drawing/2014/main" id="{3C245778-E0F3-4CF0-ABF2-89A016C8AF2A}"/>
              </a:ext>
            </a:extLst>
          </p:cNvPr>
          <p:cNvSpPr/>
          <p:nvPr/>
        </p:nvSpPr>
        <p:spPr>
          <a:xfrm>
            <a:off x="6857117" y="438812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9" name="直接箭头连接符 8">
            <a:extLst>
              <a:ext uri="{FF2B5EF4-FFF2-40B4-BE49-F238E27FC236}">
                <a16:creationId xmlns:a16="http://schemas.microsoft.com/office/drawing/2014/main" id="{07833A90-8A35-4734-A6CC-A875BEB74C31}"/>
              </a:ext>
            </a:extLst>
          </p:cNvPr>
          <p:cNvCxnSpPr>
            <a:stCxn id="39" idx="6"/>
            <a:endCxn id="26" idx="2"/>
          </p:cNvCxnSpPr>
          <p:nvPr/>
        </p:nvCxnSpPr>
        <p:spPr>
          <a:xfrm flipV="1">
            <a:off x="5939050" y="4676815"/>
            <a:ext cx="91806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连接符: 肘形 11">
            <a:extLst>
              <a:ext uri="{FF2B5EF4-FFF2-40B4-BE49-F238E27FC236}">
                <a16:creationId xmlns:a16="http://schemas.microsoft.com/office/drawing/2014/main" id="{89EB2E6A-C03A-4AF3-B577-0EA32EAED080}"/>
              </a:ext>
            </a:extLst>
          </p:cNvPr>
          <p:cNvCxnSpPr>
            <a:stCxn id="26" idx="4"/>
            <a:endCxn id="38" idx="4"/>
          </p:cNvCxnSpPr>
          <p:nvPr/>
        </p:nvCxnSpPr>
        <p:spPr>
          <a:xfrm rot="5400000">
            <a:off x="4474762" y="2165372"/>
            <a:ext cx="7260" cy="5607521"/>
          </a:xfrm>
          <a:prstGeom prst="curvedConnector3">
            <a:avLst>
              <a:gd name="adj1" fmla="val 11074835"/>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E12A7383-CD0E-4806-A4E0-53A2722A4302}"/>
              </a:ext>
            </a:extLst>
          </p:cNvPr>
          <p:cNvSpPr txBox="1"/>
          <p:nvPr/>
        </p:nvSpPr>
        <p:spPr>
          <a:xfrm>
            <a:off x="6304721" y="4409504"/>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Tree>
    <p:extLst>
      <p:ext uri="{BB962C8B-B14F-4D97-AF65-F5344CB8AC3E}">
        <p14:creationId xmlns:p14="http://schemas.microsoft.com/office/powerpoint/2010/main" val="3347468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r>
              <a:rPr lang="en-US" altLang="zh-CN" sz="3600" dirty="0"/>
              <a:t>Metering Valve</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787151" y="438140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CD70124-C7F4-4E8E-BCD2-AD233A6078DD}"/>
              </a:ext>
            </a:extLst>
          </p:cNvPr>
          <p:cNvCxnSpPr>
            <a:cxnSpLocks/>
            <a:stCxn id="38" idx="5"/>
            <a:endCxn id="66" idx="2"/>
          </p:cNvCxnSpPr>
          <p:nvPr/>
        </p:nvCxnSpPr>
        <p:spPr>
          <a:xfrm>
            <a:off x="1620070" y="4888207"/>
            <a:ext cx="1461359" cy="9761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5637220" y="3415736"/>
            <a:ext cx="1362691" cy="12543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5637220" y="4670092"/>
            <a:ext cx="1362691" cy="12414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603975" y="3978164"/>
            <a:ext cx="101609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MeterHyd := 0</a:t>
            </a:r>
          </a:p>
        </p:txBody>
      </p:sp>
      <p:sp>
        <p:nvSpPr>
          <p:cNvPr id="59" name="文本框 58">
            <a:extLst>
              <a:ext uri="{FF2B5EF4-FFF2-40B4-BE49-F238E27FC236}">
                <a16:creationId xmlns:a16="http://schemas.microsoft.com/office/drawing/2014/main" id="{20D3EAC9-8501-4B07-8E4A-F4AC9317A863}"/>
              </a:ext>
            </a:extLst>
          </p:cNvPr>
          <p:cNvSpPr txBox="1"/>
          <p:nvPr/>
        </p:nvSpPr>
        <p:spPr>
          <a:xfrm>
            <a:off x="1474125" y="5332877"/>
            <a:ext cx="1947297"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receiveASHyd(AntiSkidHyd)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66" name="椭圆 65">
            <a:extLst>
              <a:ext uri="{FF2B5EF4-FFF2-40B4-BE49-F238E27FC236}">
                <a16:creationId xmlns:a16="http://schemas.microsoft.com/office/drawing/2014/main" id="{9244916A-8073-40F8-B0C1-043D20CBDCB5}"/>
              </a:ext>
            </a:extLst>
          </p:cNvPr>
          <p:cNvSpPr/>
          <p:nvPr/>
        </p:nvSpPr>
        <p:spPr>
          <a:xfrm>
            <a:off x="3081429" y="557569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0" name="椭圆 69">
            <a:extLst>
              <a:ext uri="{FF2B5EF4-FFF2-40B4-BE49-F238E27FC236}">
                <a16:creationId xmlns:a16="http://schemas.microsoft.com/office/drawing/2014/main" id="{A7F7BF0F-B7C2-4718-8E76-7DCBF071F240}"/>
              </a:ext>
            </a:extLst>
          </p:cNvPr>
          <p:cNvSpPr/>
          <p:nvPr/>
        </p:nvSpPr>
        <p:spPr>
          <a:xfrm>
            <a:off x="2724703" y="341573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a:t>
            </a:r>
            <a:r>
              <a:rPr lang="en-US" altLang="zh-CN" sz="1600" dirty="0">
                <a:solidFill>
                  <a:prstClr val="black"/>
                </a:solidFill>
                <a:latin typeface="等线" panose="020F0502020204030204"/>
                <a:ea typeface="等线" panose="02010600030101010101" pitchFamily="2" charset="-122"/>
              </a:rPr>
              <a: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72" name="直接箭头连接符 71">
            <a:extLst>
              <a:ext uri="{FF2B5EF4-FFF2-40B4-BE49-F238E27FC236}">
                <a16:creationId xmlns:a16="http://schemas.microsoft.com/office/drawing/2014/main" id="{F3390A85-62D3-4A2B-BA8A-986EB7204938}"/>
              </a:ext>
            </a:extLst>
          </p:cNvPr>
          <p:cNvCxnSpPr>
            <a:cxnSpLocks/>
            <a:stCxn id="66" idx="0"/>
            <a:endCxn id="70" idx="4"/>
          </p:cNvCxnSpPr>
          <p:nvPr/>
        </p:nvCxnSpPr>
        <p:spPr>
          <a:xfrm flipH="1" flipV="1">
            <a:off x="3149738" y="3993111"/>
            <a:ext cx="356726" cy="158258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F7BE0B7D-5EC8-4E69-BE3D-641C968E8FA9}"/>
              </a:ext>
            </a:extLst>
          </p:cNvPr>
          <p:cNvCxnSpPr>
            <a:stCxn id="70" idx="6"/>
            <a:endCxn id="39" idx="1"/>
          </p:cNvCxnSpPr>
          <p:nvPr/>
        </p:nvCxnSpPr>
        <p:spPr>
          <a:xfrm>
            <a:off x="3574772" y="3704424"/>
            <a:ext cx="1336869" cy="76153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D71D1066-335E-4449-8987-4BD15B18E3CE}"/>
              </a:ext>
            </a:extLst>
          </p:cNvPr>
          <p:cNvSpPr txBox="1"/>
          <p:nvPr/>
        </p:nvSpPr>
        <p:spPr>
          <a:xfrm>
            <a:off x="2350749" y="4903833"/>
            <a:ext cx="205579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receiveBRKCMD(BrakingCMD)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5" name="文本框 84">
            <a:extLst>
              <a:ext uri="{FF2B5EF4-FFF2-40B4-BE49-F238E27FC236}">
                <a16:creationId xmlns:a16="http://schemas.microsoft.com/office/drawing/2014/main" id="{B8A3B649-8319-4184-B692-11ACF970D164}"/>
              </a:ext>
            </a:extLst>
          </p:cNvPr>
          <p:cNvSpPr txBox="1"/>
          <p:nvPr/>
        </p:nvSpPr>
        <p:spPr>
          <a:xfrm>
            <a:off x="3421422" y="4020647"/>
            <a:ext cx="2291618"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receiveMechCMD(MechanicalCMD)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204409"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225202"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b="1" dirty="0">
                <a:solidFill>
                  <a:prstClr val="black"/>
                </a:solidFill>
                <a:latin typeface="Cambria Math" panose="02040503050406030204" pitchFamily="18" charset="0"/>
                <a:ea typeface="宋体" panose="02010600030101010101" pitchFamily="2" charset="-122"/>
              </a:rPr>
              <a:t>②</a:t>
            </a:r>
            <a:endParaRPr kumimoji="0" lang="zh-CN" altLang="en-US" sz="1200" b="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99" name="连接符: 肘形 98">
            <a:extLst>
              <a:ext uri="{FF2B5EF4-FFF2-40B4-BE49-F238E27FC236}">
                <a16:creationId xmlns:a16="http://schemas.microsoft.com/office/drawing/2014/main" id="{398FAB46-1E7F-47C7-B05E-BA91160489A8}"/>
              </a:ext>
            </a:extLst>
          </p:cNvPr>
          <p:cNvCxnSpPr>
            <a:stCxn id="41" idx="3"/>
            <a:endCxn id="38"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B634F471-6646-4B75-9EA5-C830D45EB6BC}"/>
              </a:ext>
            </a:extLst>
          </p:cNvPr>
          <p:cNvCxnSpPr>
            <a:stCxn id="40" idx="1"/>
            <a:endCxn id="38"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2129772454"/>
              </p:ext>
            </p:extLst>
          </p:nvPr>
        </p:nvGraphicFramePr>
        <p:xfrm>
          <a:off x="8029928" y="2851355"/>
          <a:ext cx="4001230" cy="3552959"/>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AntiSkidHyd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79160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BrakingCMD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MechanicalCMD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MeterHyd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3410197777"/>
              </p:ext>
            </p:extLst>
          </p:nvPr>
        </p:nvGraphicFramePr>
        <p:xfrm>
          <a:off x="5477663" y="581370"/>
          <a:ext cx="6633653" cy="1603515"/>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3292985">
                  <a:extLst>
                    <a:ext uri="{9D8B030D-6E8A-4147-A177-3AD203B41FA5}">
                      <a16:colId xmlns:a16="http://schemas.microsoft.com/office/drawing/2014/main" val="4127807553"/>
                    </a:ext>
                  </a:extLst>
                </a:gridCol>
                <a:gridCol w="2147248">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a:effectLst/>
                        </a:rPr>
                        <a:t>Action</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BrakingCMD | MechanicalCMD == true</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MeterHyd:=AntiSkidHyd</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a:effectLst/>
                        </a:rPr>
                        <a:t>2</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BrakingCMD | MechanicalCMD == false</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MeterHyd:=0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707886"/>
          </a:xfrm>
          <a:prstGeom prst="rect">
            <a:avLst/>
          </a:prstGeom>
          <a:noFill/>
        </p:spPr>
        <p:txBody>
          <a:bodyPr wrap="square" rtlCol="0">
            <a:spAutoFit/>
          </a:bodyPr>
          <a:lstStyle/>
          <a:p>
            <a:pPr algn="just"/>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dirty="0"/>
              <a:t>control pressure to the demanded level and to provide regulation for the Anti-Skid function</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984885"/>
          </a:xfrm>
          <a:prstGeom prst="rect">
            <a:avLst/>
          </a:prstGeom>
          <a:noFill/>
        </p:spPr>
        <p:txBody>
          <a:bodyPr wrap="square" rtlCol="0">
            <a:spAutoFit/>
          </a:bodyPr>
          <a:lstStyle/>
          <a:p>
            <a:pPr algn="just"/>
            <a:r>
              <a:rPr lang="en-US" altLang="zh-CN" sz="2000" b="1" dirty="0">
                <a:solidFill>
                  <a:prstClr val="black"/>
                </a:solidFill>
                <a:latin typeface="等线" panose="020F0502020204030204"/>
                <a:ea typeface="等线" panose="02010600030101010101" pitchFamily="2" charset="-122"/>
              </a:rPr>
              <a:t>Behavior</a:t>
            </a: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lang="en-US" altLang="zh-CN" dirty="0"/>
              <a:t>Inherit hydraulic pressure from Anti-Skid module when there exists at least a TRUE value among Braking command &amp; Mechanical command</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9" name="文本框 108">
            <a:extLst>
              <a:ext uri="{FF2B5EF4-FFF2-40B4-BE49-F238E27FC236}">
                <a16:creationId xmlns:a16="http://schemas.microsoft.com/office/drawing/2014/main" id="{173821C4-A1EB-4C83-A418-6EA8ABE74BE2}"/>
              </a:ext>
            </a:extLst>
          </p:cNvPr>
          <p:cNvSpPr txBox="1"/>
          <p:nvPr/>
        </p:nvSpPr>
        <p:spPr>
          <a:xfrm>
            <a:off x="3652308" y="3015190"/>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sendMeterHyd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(MeterHyd)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10" name="文本框 109">
            <a:extLst>
              <a:ext uri="{FF2B5EF4-FFF2-40B4-BE49-F238E27FC236}">
                <a16:creationId xmlns:a16="http://schemas.microsoft.com/office/drawing/2014/main" id="{4C444FE7-D487-4E1B-A46F-13160A986DE4}"/>
              </a:ext>
            </a:extLst>
          </p:cNvPr>
          <p:cNvSpPr txBox="1"/>
          <p:nvPr/>
        </p:nvSpPr>
        <p:spPr>
          <a:xfrm>
            <a:off x="3998963" y="6227427"/>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err="1">
                <a:solidFill>
                  <a:prstClr val="black"/>
                </a:solidFill>
                <a:latin typeface="Cambria Math" panose="02040503050406030204" pitchFamily="18" charset="0"/>
                <a:ea typeface="宋体" panose="02010600030101010101" pitchFamily="2" charset="-122"/>
              </a:rPr>
              <a:t>sendMeterHyd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(MeterHyd)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1873152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787151" y="438140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CD70124-C7F4-4E8E-BCD2-AD233A6078DD}"/>
              </a:ext>
            </a:extLst>
          </p:cNvPr>
          <p:cNvCxnSpPr>
            <a:cxnSpLocks/>
            <a:stCxn id="38" idx="5"/>
            <a:endCxn id="66" idx="2"/>
          </p:cNvCxnSpPr>
          <p:nvPr/>
        </p:nvCxnSpPr>
        <p:spPr>
          <a:xfrm>
            <a:off x="1620070" y="4888207"/>
            <a:ext cx="1461359" cy="9761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5637220" y="3415736"/>
            <a:ext cx="1362691" cy="12543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5637220" y="4670092"/>
            <a:ext cx="1362691" cy="12414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564219" y="3978165"/>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AntiSkidHyd := 0</a:t>
            </a:r>
          </a:p>
        </p:txBody>
      </p:sp>
      <p:sp>
        <p:nvSpPr>
          <p:cNvPr id="59" name="文本框 58">
            <a:extLst>
              <a:ext uri="{FF2B5EF4-FFF2-40B4-BE49-F238E27FC236}">
                <a16:creationId xmlns:a16="http://schemas.microsoft.com/office/drawing/2014/main" id="{20D3EAC9-8501-4B07-8E4A-F4AC9317A863}"/>
              </a:ext>
            </a:extLst>
          </p:cNvPr>
          <p:cNvSpPr txBox="1"/>
          <p:nvPr/>
        </p:nvSpPr>
        <p:spPr>
          <a:xfrm>
            <a:off x="1497390" y="5304130"/>
            <a:ext cx="1853537"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receiveSOHyd(ShutOffHyd)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66" name="椭圆 65">
            <a:extLst>
              <a:ext uri="{FF2B5EF4-FFF2-40B4-BE49-F238E27FC236}">
                <a16:creationId xmlns:a16="http://schemas.microsoft.com/office/drawing/2014/main" id="{9244916A-8073-40F8-B0C1-043D20CBDCB5}"/>
              </a:ext>
            </a:extLst>
          </p:cNvPr>
          <p:cNvSpPr/>
          <p:nvPr/>
        </p:nvSpPr>
        <p:spPr>
          <a:xfrm>
            <a:off x="3081429" y="557569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0" name="椭圆 69">
            <a:extLst>
              <a:ext uri="{FF2B5EF4-FFF2-40B4-BE49-F238E27FC236}">
                <a16:creationId xmlns:a16="http://schemas.microsoft.com/office/drawing/2014/main" id="{A7F7BF0F-B7C2-4718-8E76-7DCBF071F240}"/>
              </a:ext>
            </a:extLst>
          </p:cNvPr>
          <p:cNvSpPr/>
          <p:nvPr/>
        </p:nvSpPr>
        <p:spPr>
          <a:xfrm>
            <a:off x="2724703" y="341573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72" name="直接箭头连接符 71">
            <a:extLst>
              <a:ext uri="{FF2B5EF4-FFF2-40B4-BE49-F238E27FC236}">
                <a16:creationId xmlns:a16="http://schemas.microsoft.com/office/drawing/2014/main" id="{F3390A85-62D3-4A2B-BA8A-986EB7204938}"/>
              </a:ext>
            </a:extLst>
          </p:cNvPr>
          <p:cNvCxnSpPr>
            <a:cxnSpLocks/>
            <a:stCxn id="66" idx="0"/>
            <a:endCxn id="70" idx="4"/>
          </p:cNvCxnSpPr>
          <p:nvPr/>
        </p:nvCxnSpPr>
        <p:spPr>
          <a:xfrm flipH="1" flipV="1">
            <a:off x="3149738" y="3993111"/>
            <a:ext cx="356726" cy="158258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F7BE0B7D-5EC8-4E69-BE3D-641C968E8FA9}"/>
              </a:ext>
            </a:extLst>
          </p:cNvPr>
          <p:cNvCxnSpPr>
            <a:stCxn id="70" idx="6"/>
            <a:endCxn id="39" idx="1"/>
          </p:cNvCxnSpPr>
          <p:nvPr/>
        </p:nvCxnSpPr>
        <p:spPr>
          <a:xfrm>
            <a:off x="3574772" y="3704424"/>
            <a:ext cx="1336869" cy="76153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D71D1066-335E-4449-8987-4BD15B18E3CE}"/>
              </a:ext>
            </a:extLst>
          </p:cNvPr>
          <p:cNvSpPr txBox="1"/>
          <p:nvPr/>
        </p:nvSpPr>
        <p:spPr>
          <a:xfrm>
            <a:off x="2350749" y="4903833"/>
            <a:ext cx="212848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receiveAccHyd(AccumulatorHyd)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5" name="文本框 84">
            <a:extLst>
              <a:ext uri="{FF2B5EF4-FFF2-40B4-BE49-F238E27FC236}">
                <a16:creationId xmlns:a16="http://schemas.microsoft.com/office/drawing/2014/main" id="{B8A3B649-8319-4184-B692-11ACF970D164}"/>
              </a:ext>
            </a:extLst>
          </p:cNvPr>
          <p:cNvSpPr txBox="1"/>
          <p:nvPr/>
        </p:nvSpPr>
        <p:spPr>
          <a:xfrm>
            <a:off x="3421422" y="4020647"/>
            <a:ext cx="198546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receiveASCMD(AntiSkidCMD)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204409"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225202"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99" name="连接符: 肘形 98">
            <a:extLst>
              <a:ext uri="{FF2B5EF4-FFF2-40B4-BE49-F238E27FC236}">
                <a16:creationId xmlns:a16="http://schemas.microsoft.com/office/drawing/2014/main" id="{398FAB46-1E7F-47C7-B05E-BA91160489A8}"/>
              </a:ext>
            </a:extLst>
          </p:cNvPr>
          <p:cNvCxnSpPr>
            <a:stCxn id="41" idx="3"/>
            <a:endCxn id="38"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B634F471-6646-4B75-9EA5-C830D45EB6BC}"/>
              </a:ext>
            </a:extLst>
          </p:cNvPr>
          <p:cNvCxnSpPr>
            <a:stCxn id="40" idx="1"/>
            <a:endCxn id="38"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1082439659"/>
              </p:ext>
            </p:extLst>
          </p:nvPr>
        </p:nvGraphicFramePr>
        <p:xfrm>
          <a:off x="8029928" y="2851355"/>
          <a:ext cx="4001230" cy="3552959"/>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ShutOffHyd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79160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AccumulatorHyd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AntiSkidCMD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AntiSkidHyd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333206684"/>
              </p:ext>
            </p:extLst>
          </p:nvPr>
        </p:nvGraphicFramePr>
        <p:xfrm>
          <a:off x="5477663" y="581370"/>
          <a:ext cx="6633653" cy="1603515"/>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1643358">
                  <a:extLst>
                    <a:ext uri="{9D8B030D-6E8A-4147-A177-3AD203B41FA5}">
                      <a16:colId xmlns:a16="http://schemas.microsoft.com/office/drawing/2014/main" val="4127807553"/>
                    </a:ext>
                  </a:extLst>
                </a:gridCol>
                <a:gridCol w="3796875">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ASCMD == true</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AntiSkidHyd:=ShutOffHyd + AccumulatorHyd</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a:effectLst/>
                        </a:rPr>
                        <a:t>2</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ASCMD== false</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AntiSkidHyd:=0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707886"/>
          </a:xfrm>
          <a:prstGeom prst="rect">
            <a:avLst/>
          </a:prstGeom>
          <a:noFill/>
        </p:spPr>
        <p:txBody>
          <a:bodyPr wrap="square" rtlCol="0">
            <a:spAutoFit/>
          </a:bodyPr>
          <a:lstStyle/>
          <a:p>
            <a:pPr lvl="0" algn="just"/>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dirty="0"/>
              <a:t>restrict the hydraulic line pressure to the brakes in order to prevent locking of the wheels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98488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Inherit hydraulic pressure from Shut Off or Accumulator module when Anti-Skid command is TRUE</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9" name="文本框 28">
            <a:extLst>
              <a:ext uri="{FF2B5EF4-FFF2-40B4-BE49-F238E27FC236}">
                <a16:creationId xmlns:a16="http://schemas.microsoft.com/office/drawing/2014/main" id="{15AFDD2B-59A6-47EF-BBB7-3262971122ED}"/>
              </a:ext>
            </a:extLst>
          </p:cNvPr>
          <p:cNvSpPr txBox="1"/>
          <p:nvPr/>
        </p:nvSpPr>
        <p:spPr>
          <a:xfrm>
            <a:off x="3998963" y="6227426"/>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sendASHyd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err="1">
                <a:solidFill>
                  <a:prstClr val="black"/>
                </a:solidFill>
                <a:latin typeface="Cambria Math" panose="02040503050406030204" pitchFamily="18" charset="0"/>
                <a:ea typeface="宋体" panose="02010600030101010101" pitchFamily="2" charset="-122"/>
              </a:rPr>
              <a:t>AntiSkid</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0" name="文本框 29">
            <a:extLst>
              <a:ext uri="{FF2B5EF4-FFF2-40B4-BE49-F238E27FC236}">
                <a16:creationId xmlns:a16="http://schemas.microsoft.com/office/drawing/2014/main" id="{8D184458-DF91-48B6-9071-04335B2529ED}"/>
              </a:ext>
            </a:extLst>
          </p:cNvPr>
          <p:cNvSpPr txBox="1"/>
          <p:nvPr/>
        </p:nvSpPr>
        <p:spPr>
          <a:xfrm>
            <a:off x="4158288" y="3032857"/>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sendASHyd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err="1">
                <a:solidFill>
                  <a:prstClr val="black"/>
                </a:solidFill>
                <a:latin typeface="Cambria Math" panose="02040503050406030204" pitchFamily="18" charset="0"/>
                <a:ea typeface="宋体" panose="02010600030101010101" pitchFamily="2" charset="-122"/>
              </a:rPr>
              <a:t>AntiSkid</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3" name="标题 1">
            <a:extLst>
              <a:ext uri="{FF2B5EF4-FFF2-40B4-BE49-F238E27FC236}">
                <a16:creationId xmlns:a16="http://schemas.microsoft.com/office/drawing/2014/main" id="{22C15A43-A7CE-4E93-A039-921584CBCC0D}"/>
              </a:ext>
            </a:extLst>
          </p:cNvPr>
          <p:cNvSpPr txBox="1">
            <a:spLocks/>
          </p:cNvSpPr>
          <p:nvPr/>
        </p:nvSpPr>
        <p:spPr>
          <a:xfrm>
            <a:off x="1290624" y="98364"/>
            <a:ext cx="3094428" cy="76392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a:t>Anti-Skid Valve</a:t>
            </a:r>
            <a:endParaRPr lang="zh-CN" altLang="en-US" sz="3600" dirty="0"/>
          </a:p>
        </p:txBody>
      </p:sp>
    </p:spTree>
    <p:extLst>
      <p:ext uri="{BB962C8B-B14F-4D97-AF65-F5344CB8AC3E}">
        <p14:creationId xmlns:p14="http://schemas.microsoft.com/office/powerpoint/2010/main" val="2176692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r>
              <a:rPr lang="en-US" altLang="zh-CN" sz="3600" dirty="0"/>
              <a:t>Shutoff Valve</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787151" y="438140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CD70124-C7F4-4E8E-BCD2-AD233A6078DD}"/>
              </a:ext>
            </a:extLst>
          </p:cNvPr>
          <p:cNvCxnSpPr>
            <a:cxnSpLocks/>
            <a:stCxn id="38" idx="6"/>
            <a:endCxn id="66" idx="2"/>
          </p:cNvCxnSpPr>
          <p:nvPr/>
        </p:nvCxnSpPr>
        <p:spPr>
          <a:xfrm flipV="1">
            <a:off x="1744560" y="4682224"/>
            <a:ext cx="1191136" cy="18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5637220" y="3415736"/>
            <a:ext cx="1362691" cy="12543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5637220" y="4670092"/>
            <a:ext cx="1362691" cy="12414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564219" y="3978165"/>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err="1">
                <a:solidFill>
                  <a:prstClr val="black"/>
                </a:solidFill>
                <a:latin typeface="Cambria Math" panose="02040503050406030204" pitchFamily="18" charset="0"/>
                <a:ea typeface="宋体" panose="02010600030101010101" pitchFamily="2" charset="-122"/>
              </a:rPr>
              <a:t>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 := 0</a:t>
            </a:r>
          </a:p>
        </p:txBody>
      </p:sp>
      <p:sp>
        <p:nvSpPr>
          <p:cNvPr id="66" name="椭圆 65">
            <a:extLst>
              <a:ext uri="{FF2B5EF4-FFF2-40B4-BE49-F238E27FC236}">
                <a16:creationId xmlns:a16="http://schemas.microsoft.com/office/drawing/2014/main" id="{9244916A-8073-40F8-B0C1-043D20CBDCB5}"/>
              </a:ext>
            </a:extLst>
          </p:cNvPr>
          <p:cNvSpPr/>
          <p:nvPr/>
        </p:nvSpPr>
        <p:spPr>
          <a:xfrm>
            <a:off x="2935696" y="439353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4" name="文本框 83">
            <a:extLst>
              <a:ext uri="{FF2B5EF4-FFF2-40B4-BE49-F238E27FC236}">
                <a16:creationId xmlns:a16="http://schemas.microsoft.com/office/drawing/2014/main" id="{D71D1066-335E-4449-8987-4BD15B18E3CE}"/>
              </a:ext>
            </a:extLst>
          </p:cNvPr>
          <p:cNvSpPr txBox="1"/>
          <p:nvPr/>
        </p:nvSpPr>
        <p:spPr>
          <a:xfrm>
            <a:off x="3508858" y="4182754"/>
            <a:ext cx="1898029"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receiveHydraulic</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204409"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225202"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99" name="连接符: 肘形 98">
            <a:extLst>
              <a:ext uri="{FF2B5EF4-FFF2-40B4-BE49-F238E27FC236}">
                <a16:creationId xmlns:a16="http://schemas.microsoft.com/office/drawing/2014/main" id="{398FAB46-1E7F-47C7-B05E-BA91160489A8}"/>
              </a:ext>
            </a:extLst>
          </p:cNvPr>
          <p:cNvCxnSpPr>
            <a:stCxn id="41" idx="3"/>
            <a:endCxn id="38"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B634F471-6646-4B75-9EA5-C830D45EB6BC}"/>
              </a:ext>
            </a:extLst>
          </p:cNvPr>
          <p:cNvCxnSpPr>
            <a:stCxn id="40" idx="1"/>
            <a:endCxn id="38"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4027238242"/>
              </p:ext>
            </p:extLst>
          </p:nvPr>
        </p:nvGraphicFramePr>
        <p:xfrm>
          <a:off x="8029928" y="2851355"/>
          <a:ext cx="4001230" cy="2761357"/>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Hydraulic</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ShutOffCMD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ShutOffHyd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2716653746"/>
              </p:ext>
            </p:extLst>
          </p:nvPr>
        </p:nvGraphicFramePr>
        <p:xfrm>
          <a:off x="5477663" y="581370"/>
          <a:ext cx="6633653" cy="1603515"/>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1643358">
                  <a:extLst>
                    <a:ext uri="{9D8B030D-6E8A-4147-A177-3AD203B41FA5}">
                      <a16:colId xmlns:a16="http://schemas.microsoft.com/office/drawing/2014/main" val="4127807553"/>
                    </a:ext>
                  </a:extLst>
                </a:gridCol>
                <a:gridCol w="3796875">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SOCMD == true</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ShutOffHyd:=Hydraulic</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a:effectLst/>
                        </a:rPr>
                        <a:t>2</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SOCMD== false</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ShutOffHyd:=0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707886"/>
          </a:xfrm>
          <a:prstGeom prst="rect">
            <a:avLst/>
          </a:prstGeom>
          <a:noFill/>
        </p:spPr>
        <p:txBody>
          <a:bodyPr wrap="square" rtlCol="0">
            <a:spAutoFit/>
          </a:bodyPr>
          <a:lstStyle/>
          <a:p>
            <a:pPr lvl="0" algn="just"/>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dirty="0"/>
              <a:t>respond to commands from the BSCU to apply hydraulic pressure to the braking discs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Inherit hydraulic pressure from Hydraulic Pump module when Shutoff command is TRUE</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9" name="文本框 28">
            <a:extLst>
              <a:ext uri="{FF2B5EF4-FFF2-40B4-BE49-F238E27FC236}">
                <a16:creationId xmlns:a16="http://schemas.microsoft.com/office/drawing/2014/main" id="{15AFDD2B-59A6-47EF-BBB7-3262971122ED}"/>
              </a:ext>
            </a:extLst>
          </p:cNvPr>
          <p:cNvSpPr txBox="1"/>
          <p:nvPr/>
        </p:nvSpPr>
        <p:spPr>
          <a:xfrm>
            <a:off x="3998963" y="6227426"/>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sendSOHyd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err="1">
                <a:solidFill>
                  <a:prstClr val="black"/>
                </a:solidFill>
                <a:latin typeface="Cambria Math" panose="02040503050406030204" pitchFamily="18" charset="0"/>
                <a:ea typeface="宋体" panose="02010600030101010101" pitchFamily="2" charset="-122"/>
              </a:rPr>
              <a:t>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0" name="文本框 29">
            <a:extLst>
              <a:ext uri="{FF2B5EF4-FFF2-40B4-BE49-F238E27FC236}">
                <a16:creationId xmlns:a16="http://schemas.microsoft.com/office/drawing/2014/main" id="{8D184458-DF91-48B6-9071-04335B2529ED}"/>
              </a:ext>
            </a:extLst>
          </p:cNvPr>
          <p:cNvSpPr txBox="1"/>
          <p:nvPr/>
        </p:nvSpPr>
        <p:spPr>
          <a:xfrm>
            <a:off x="4158288" y="3032857"/>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sendSOHyd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err="1">
                <a:solidFill>
                  <a:prstClr val="black"/>
                </a:solidFill>
                <a:latin typeface="Cambria Math" panose="02040503050406030204" pitchFamily="18" charset="0"/>
                <a:ea typeface="宋体" panose="02010600030101010101" pitchFamily="2" charset="-122"/>
              </a:rPr>
              <a:t>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42" name="直接箭头连接符 41">
            <a:extLst>
              <a:ext uri="{FF2B5EF4-FFF2-40B4-BE49-F238E27FC236}">
                <a16:creationId xmlns:a16="http://schemas.microsoft.com/office/drawing/2014/main" id="{F63AF4D0-025D-4566-9511-98697A29F994}"/>
              </a:ext>
            </a:extLst>
          </p:cNvPr>
          <p:cNvCxnSpPr>
            <a:cxnSpLocks/>
            <a:stCxn id="66" idx="6"/>
            <a:endCxn id="39" idx="2"/>
          </p:cNvCxnSpPr>
          <p:nvPr/>
        </p:nvCxnSpPr>
        <p:spPr>
          <a:xfrm flipV="1">
            <a:off x="3785765" y="4670092"/>
            <a:ext cx="1001386" cy="1213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BC682366-FEC4-4917-82AA-C6E6CA2C8E7F}"/>
              </a:ext>
            </a:extLst>
          </p:cNvPr>
          <p:cNvSpPr txBox="1"/>
          <p:nvPr/>
        </p:nvSpPr>
        <p:spPr>
          <a:xfrm>
            <a:off x="1548888" y="4195641"/>
            <a:ext cx="198546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receiveSOCMD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err="1">
                <a:solidFill>
                  <a:prstClr val="black"/>
                </a:solidFill>
                <a:latin typeface="Cambria Math" panose="02040503050406030204" pitchFamily="18" charset="0"/>
                <a:ea typeface="宋体" panose="02010600030101010101" pitchFamily="2" charset="-122"/>
              </a:rPr>
              <a:t>ShutOff</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22500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fontScale="90000"/>
          </a:bodyPr>
          <a:lstStyle/>
          <a:p>
            <a:r>
              <a:rPr lang="en-US" altLang="zh-CN" sz="3600" dirty="0"/>
              <a:t>Hydraulic Pump</a:t>
            </a:r>
            <a:endParaRPr lang="zh-CN" altLang="en-US" sz="3600" dirty="0"/>
          </a:p>
        </p:txBody>
      </p: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3820090393"/>
              </p:ext>
            </p:extLst>
          </p:nvPr>
        </p:nvGraphicFramePr>
        <p:xfrm>
          <a:off x="8029928" y="2851355"/>
          <a:ext cx="4001230" cy="1448993"/>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Hydraulic</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40011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provide hydraulic pressure to the </a:t>
            </a:r>
            <a:r>
              <a:rPr lang="en-US" altLang="zh-CN" dirty="0">
                <a:solidFill>
                  <a:prstClr val="black"/>
                </a:solidFill>
                <a:latin typeface="等线" panose="020F0502020204030204"/>
                <a:ea typeface="等线" panose="02010600030101010101" pitchFamily="2" charset="-122"/>
              </a:rPr>
              <a:t>system</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Maintain a positive hydraulic pressure out for the system</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8" name="椭圆 27">
            <a:extLst>
              <a:ext uri="{FF2B5EF4-FFF2-40B4-BE49-F238E27FC236}">
                <a16:creationId xmlns:a16="http://schemas.microsoft.com/office/drawing/2014/main" id="{B1E2BE0E-DB53-4DA0-87C9-26AC9F303A48}"/>
              </a:ext>
            </a:extLst>
          </p:cNvPr>
          <p:cNvSpPr/>
          <p:nvPr/>
        </p:nvSpPr>
        <p:spPr>
          <a:xfrm>
            <a:off x="3295785" y="472936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 name="连接符: 肘形 3">
            <a:extLst>
              <a:ext uri="{FF2B5EF4-FFF2-40B4-BE49-F238E27FC236}">
                <a16:creationId xmlns:a16="http://schemas.microsoft.com/office/drawing/2014/main" id="{00D7B023-7B61-4887-BB4F-482E86240D40}"/>
              </a:ext>
            </a:extLst>
          </p:cNvPr>
          <p:cNvCxnSpPr>
            <a:stCxn id="28" idx="7"/>
            <a:endCxn id="28" idx="1"/>
          </p:cNvCxnSpPr>
          <p:nvPr/>
        </p:nvCxnSpPr>
        <p:spPr>
          <a:xfrm rot="16200000" flipV="1">
            <a:off x="3720820" y="4513372"/>
            <a:ext cx="12700" cy="601089"/>
          </a:xfrm>
          <a:prstGeom prst="curvedConnector3">
            <a:avLst>
              <a:gd name="adj1" fmla="val 5345787"/>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D728D430-2103-4BDE-9A64-E2B3B987D7D1}"/>
              </a:ext>
            </a:extLst>
          </p:cNvPr>
          <p:cNvSpPr txBox="1"/>
          <p:nvPr/>
        </p:nvSpPr>
        <p:spPr>
          <a:xfrm>
            <a:off x="3024031" y="3821929"/>
            <a:ext cx="1754704"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err="1">
                <a:solidFill>
                  <a:prstClr val="black"/>
                </a:solidFill>
                <a:latin typeface="Cambria Math" panose="02040503050406030204" pitchFamily="18" charset="0"/>
                <a:ea typeface="宋体" panose="02010600030101010101" pitchFamily="2" charset="-122"/>
              </a:rPr>
              <a:t>sendHydraulic</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9" name="直接连接符 8">
            <a:extLst>
              <a:ext uri="{FF2B5EF4-FFF2-40B4-BE49-F238E27FC236}">
                <a16:creationId xmlns:a16="http://schemas.microsoft.com/office/drawing/2014/main" id="{8C334128-7BC0-425C-87B3-25C5B6B7FB14}"/>
              </a:ext>
            </a:extLst>
          </p:cNvPr>
          <p:cNvCxnSpPr/>
          <p:nvPr/>
        </p:nvCxnSpPr>
        <p:spPr>
          <a:xfrm>
            <a:off x="1773141" y="4729362"/>
            <a:ext cx="0" cy="5773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2108DC8-DC77-42E2-947E-11C72F89312B}"/>
              </a:ext>
            </a:extLst>
          </p:cNvPr>
          <p:cNvCxnSpPr>
            <a:endCxn id="28" idx="2"/>
          </p:cNvCxnSpPr>
          <p:nvPr/>
        </p:nvCxnSpPr>
        <p:spPr>
          <a:xfrm flipV="1">
            <a:off x="1775791" y="5018050"/>
            <a:ext cx="1519994" cy="111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85A44F22-D670-4DCA-BE6B-44B7CE00A31A}"/>
              </a:ext>
            </a:extLst>
          </p:cNvPr>
          <p:cNvSpPr txBox="1"/>
          <p:nvPr/>
        </p:nvSpPr>
        <p:spPr>
          <a:xfrm>
            <a:off x="2051355" y="4759043"/>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Hydraulic := 10</a:t>
            </a:r>
          </a:p>
        </p:txBody>
      </p:sp>
      <p:sp>
        <p:nvSpPr>
          <p:cNvPr id="13" name="文本框 12">
            <a:extLst>
              <a:ext uri="{FF2B5EF4-FFF2-40B4-BE49-F238E27FC236}">
                <a16:creationId xmlns:a16="http://schemas.microsoft.com/office/drawing/2014/main" id="{C20CF296-E4C0-4665-8E12-18897CF1073E}"/>
              </a:ext>
            </a:extLst>
          </p:cNvPr>
          <p:cNvSpPr txBox="1"/>
          <p:nvPr/>
        </p:nvSpPr>
        <p:spPr>
          <a:xfrm>
            <a:off x="6162439" y="746069"/>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Notice: </a:t>
            </a:r>
            <a:r>
              <a:rPr lang="en-US" altLang="zh-CN" dirty="0">
                <a:solidFill>
                  <a:prstClr val="black"/>
                </a:solidFill>
                <a:latin typeface="等线" panose="020F0502020204030204"/>
                <a:ea typeface="等线" panose="02010600030101010101" pitchFamily="2" charset="-122"/>
              </a:rPr>
              <a:t>The green/blue hydraulic pump use the same component model in current design</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86050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r>
              <a:rPr lang="en-US" altLang="zh-CN" sz="3600" dirty="0"/>
              <a:t>Accumulator</a:t>
            </a:r>
            <a:endParaRPr lang="zh-CN" altLang="en-US" sz="3600" dirty="0"/>
          </a:p>
        </p:txBody>
      </p: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nvGraphicFramePr>
        <p:xfrm>
          <a:off x="8029928" y="2851355"/>
          <a:ext cx="4001230" cy="1448993"/>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Hydraulic</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9563366" cy="707886"/>
          </a:xfrm>
          <a:prstGeom prst="rect">
            <a:avLst/>
          </a:prstGeom>
          <a:noFill/>
        </p:spPr>
        <p:txBody>
          <a:bodyPr wrap="square" rtlCol="0">
            <a:spAutoFit/>
          </a:bodyPr>
          <a:lstStyle/>
          <a:p>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dirty="0"/>
              <a:t>provide enough pressure to apply pressure for the required number of presses of the braking pedal and supply pressure to the parking brake as well</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9274312" cy="40011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Maintain a positive hydraulic pressure out for the system</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8" name="椭圆 27">
            <a:extLst>
              <a:ext uri="{FF2B5EF4-FFF2-40B4-BE49-F238E27FC236}">
                <a16:creationId xmlns:a16="http://schemas.microsoft.com/office/drawing/2014/main" id="{B1E2BE0E-DB53-4DA0-87C9-26AC9F303A48}"/>
              </a:ext>
            </a:extLst>
          </p:cNvPr>
          <p:cNvSpPr/>
          <p:nvPr/>
        </p:nvSpPr>
        <p:spPr>
          <a:xfrm>
            <a:off x="3295785" y="472936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 name="连接符: 肘形 3">
            <a:extLst>
              <a:ext uri="{FF2B5EF4-FFF2-40B4-BE49-F238E27FC236}">
                <a16:creationId xmlns:a16="http://schemas.microsoft.com/office/drawing/2014/main" id="{00D7B023-7B61-4887-BB4F-482E86240D40}"/>
              </a:ext>
            </a:extLst>
          </p:cNvPr>
          <p:cNvCxnSpPr>
            <a:stCxn id="28" idx="7"/>
            <a:endCxn id="28" idx="1"/>
          </p:cNvCxnSpPr>
          <p:nvPr/>
        </p:nvCxnSpPr>
        <p:spPr>
          <a:xfrm rot="16200000" flipV="1">
            <a:off x="3720820" y="4513372"/>
            <a:ext cx="12700" cy="601089"/>
          </a:xfrm>
          <a:prstGeom prst="curvedConnector3">
            <a:avLst>
              <a:gd name="adj1" fmla="val 5345787"/>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8C334128-7BC0-425C-87B3-25C5B6B7FB14}"/>
              </a:ext>
            </a:extLst>
          </p:cNvPr>
          <p:cNvCxnSpPr/>
          <p:nvPr/>
        </p:nvCxnSpPr>
        <p:spPr>
          <a:xfrm>
            <a:off x="1773141" y="4729362"/>
            <a:ext cx="0" cy="5773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2108DC8-DC77-42E2-947E-11C72F89312B}"/>
              </a:ext>
            </a:extLst>
          </p:cNvPr>
          <p:cNvCxnSpPr>
            <a:endCxn id="28" idx="2"/>
          </p:cNvCxnSpPr>
          <p:nvPr/>
        </p:nvCxnSpPr>
        <p:spPr>
          <a:xfrm flipV="1">
            <a:off x="1775791" y="5018050"/>
            <a:ext cx="1519994" cy="111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85A44F22-D670-4DCA-BE6B-44B7CE00A31A}"/>
              </a:ext>
            </a:extLst>
          </p:cNvPr>
          <p:cNvSpPr txBox="1"/>
          <p:nvPr/>
        </p:nvSpPr>
        <p:spPr>
          <a:xfrm>
            <a:off x="2051355" y="4759043"/>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Hydraulic := 10</a:t>
            </a:r>
          </a:p>
        </p:txBody>
      </p:sp>
      <p:sp>
        <p:nvSpPr>
          <p:cNvPr id="13" name="文本框 12">
            <a:extLst>
              <a:ext uri="{FF2B5EF4-FFF2-40B4-BE49-F238E27FC236}">
                <a16:creationId xmlns:a16="http://schemas.microsoft.com/office/drawing/2014/main" id="{8A235EE5-5CFA-4A71-8F4E-6C4075A3A8C7}"/>
              </a:ext>
            </a:extLst>
          </p:cNvPr>
          <p:cNvSpPr txBox="1"/>
          <p:nvPr/>
        </p:nvSpPr>
        <p:spPr>
          <a:xfrm>
            <a:off x="2741831" y="3846793"/>
            <a:ext cx="212848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AccHyd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(AccumulatorHyd)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1982124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rmAutofit/>
          </a:bodyPr>
          <a:lstStyle/>
          <a:p>
            <a:r>
              <a:rPr lang="en-US" altLang="zh-CN" sz="3600" dirty="0"/>
              <a:t>Parking Brake</a:t>
            </a:r>
            <a:endParaRPr lang="zh-CN" altLang="en-US" sz="3600" dirty="0"/>
          </a:p>
        </p:txBody>
      </p: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3109344993"/>
              </p:ext>
            </p:extLst>
          </p:nvPr>
        </p:nvGraphicFramePr>
        <p:xfrm>
          <a:off x="8029928" y="2851355"/>
          <a:ext cx="4001230" cy="2761357"/>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Handle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Brake</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ClampingForce</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Boolean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3771531225"/>
              </p:ext>
            </p:extLst>
          </p:nvPr>
        </p:nvGraphicFramePr>
        <p:xfrm>
          <a:off x="5406887" y="36908"/>
          <a:ext cx="6633653" cy="2391078"/>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3109381">
                  <a:extLst>
                    <a:ext uri="{9D8B030D-6E8A-4147-A177-3AD203B41FA5}">
                      <a16:colId xmlns:a16="http://schemas.microsoft.com/office/drawing/2014/main" val="4127807553"/>
                    </a:ext>
                  </a:extLst>
                </a:gridCol>
                <a:gridCol w="2330852">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B</a:t>
                      </a:r>
                      <a:r>
                        <a:rPr lang="en-US" altLang="zh-CN" sz="1400" i="1" kern="100" dirty="0">
                          <a:effectLst/>
                        </a:rPr>
                        <a:t>rake</a:t>
                      </a:r>
                      <a:r>
                        <a:rPr lang="en-US" sz="1400" i="1" kern="100" dirty="0">
                          <a:effectLst/>
                        </a:rPr>
                        <a:t> == true || Brake == off </a:t>
                      </a:r>
                    </a:p>
                    <a:p>
                      <a:pPr lvl="0" algn="ctr">
                        <a:spcAft>
                          <a:spcPts val="0"/>
                        </a:spcAft>
                      </a:pPr>
                      <a:r>
                        <a:rPr lang="en-US" sz="1400" i="1" kern="100" dirty="0">
                          <a:effectLst/>
                        </a:rPr>
                        <a:t>&amp; Handle == false</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ClampingForce:=false</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9322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Brake == true || Brake == off </a:t>
                      </a:r>
                    </a:p>
                    <a:p>
                      <a:pPr lvl="0" algn="ctr">
                        <a:spcAft>
                          <a:spcPts val="0"/>
                        </a:spcAft>
                      </a:pPr>
                      <a:r>
                        <a:rPr lang="en-US" altLang="zh-CN" sz="1400" i="1" kern="100" dirty="0">
                          <a:effectLst/>
                        </a:rPr>
                        <a:t>&amp; Handle == true</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ClampingForce:=true</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453646">
                <a:tc>
                  <a:txBody>
                    <a:bodyPr/>
                    <a:lstStyle/>
                    <a:p>
                      <a:pPr marL="0" lvl="0" algn="ctr" defTabSz="914400" rtl="0" eaLnBrk="1" latinLnBrk="0" hangingPunct="1">
                        <a:spcAft>
                          <a:spcPts val="0"/>
                        </a:spcAft>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Brake == false &amp; Handle == false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ClampingForce:=true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446315308"/>
                  </a:ext>
                </a:extLst>
              </a:tr>
              <a:tr h="441702">
                <a:tc>
                  <a:txBody>
                    <a:bodyPr/>
                    <a:lstStyle/>
                    <a:p>
                      <a:pPr lvl="0" algn="ctr">
                        <a:spcAft>
                          <a:spcPts val="0"/>
                        </a:spcAft>
                      </a:pPr>
                      <a:r>
                        <a:rPr lang="en-US" altLang="zh-CN" sz="1400" b="1" kern="100" dirty="0">
                          <a:solidFill>
                            <a:schemeClr val="lt1"/>
                          </a:solidFill>
                          <a:effectLst/>
                          <a:latin typeface="Arial"/>
                          <a:ea typeface="+mn-ea"/>
                          <a:cs typeface="+mn-cs"/>
                        </a:rPr>
                        <a:t>4</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Brake == false &amp; Handle == true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ClampingForce:=false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384874676"/>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3" y="746069"/>
            <a:ext cx="5235035" cy="1631216"/>
          </a:xfrm>
          <a:prstGeom prst="rect">
            <a:avLst/>
          </a:prstGeom>
          <a:noFill/>
        </p:spPr>
        <p:txBody>
          <a:bodyPr wrap="square" rtlCol="0">
            <a:spAutoFit/>
          </a:bodyPr>
          <a:lstStyle/>
          <a:p>
            <a:pPr algn="just"/>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sz="1400" dirty="0"/>
              <a:t>The parking brake handle will be used to set the parking brake system. To set the parking brake, the brake pedals must be fully depressed. The parking brake handle can then be pulled up and will latch when the pedals are released. The brake system will maintain brake clamping force without further flight crew action once the parking brake has been set. The brake pedals must be depressed to unlatch the parking brake handle. </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8" name="矩形 27">
            <a:extLst>
              <a:ext uri="{FF2B5EF4-FFF2-40B4-BE49-F238E27FC236}">
                <a16:creationId xmlns:a16="http://schemas.microsoft.com/office/drawing/2014/main" id="{7CDA362E-BA45-47F8-8503-F29A03FD626B}"/>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3" name="椭圆 42">
            <a:extLst>
              <a:ext uri="{FF2B5EF4-FFF2-40B4-BE49-F238E27FC236}">
                <a16:creationId xmlns:a16="http://schemas.microsoft.com/office/drawing/2014/main" id="{0D29EF35-C0FC-4B29-BD19-1D2D94F934E3}"/>
              </a:ext>
            </a:extLst>
          </p:cNvPr>
          <p:cNvSpPr/>
          <p:nvPr/>
        </p:nvSpPr>
        <p:spPr>
          <a:xfrm>
            <a:off x="1264810" y="455531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Up</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4" name="连接符: 肘形 3">
            <a:extLst>
              <a:ext uri="{FF2B5EF4-FFF2-40B4-BE49-F238E27FC236}">
                <a16:creationId xmlns:a16="http://schemas.microsoft.com/office/drawing/2014/main" id="{233444AF-398C-408E-AED7-588A303E5800}"/>
              </a:ext>
            </a:extLst>
          </p:cNvPr>
          <p:cNvCxnSpPr>
            <a:stCxn id="43" idx="7"/>
            <a:endCxn id="43" idx="1"/>
          </p:cNvCxnSpPr>
          <p:nvPr/>
        </p:nvCxnSpPr>
        <p:spPr>
          <a:xfrm rot="16200000" flipV="1">
            <a:off x="1689845" y="4339323"/>
            <a:ext cx="12700" cy="601089"/>
          </a:xfrm>
          <a:prstGeom prst="curvedConnector3">
            <a:avLst>
              <a:gd name="adj1" fmla="val 5345787"/>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9F0B9879-829D-4088-8C42-FDB2F2B66423}"/>
              </a:ext>
            </a:extLst>
          </p:cNvPr>
          <p:cNvCxnSpPr/>
          <p:nvPr/>
        </p:nvCxnSpPr>
        <p:spPr>
          <a:xfrm>
            <a:off x="402565" y="4555313"/>
            <a:ext cx="0" cy="5773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A6A8A4AB-30F6-40AD-BEBF-B45A6E500017}"/>
              </a:ext>
            </a:extLst>
          </p:cNvPr>
          <p:cNvCxnSpPr>
            <a:cxnSpLocks/>
            <a:endCxn id="43" idx="2"/>
          </p:cNvCxnSpPr>
          <p:nvPr/>
        </p:nvCxnSpPr>
        <p:spPr>
          <a:xfrm>
            <a:off x="402565" y="4844001"/>
            <a:ext cx="86224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2" name="椭圆 51">
            <a:extLst>
              <a:ext uri="{FF2B5EF4-FFF2-40B4-BE49-F238E27FC236}">
                <a16:creationId xmlns:a16="http://schemas.microsoft.com/office/drawing/2014/main" id="{265957C9-BF2A-49CB-AE08-088D48515B06}"/>
              </a:ext>
            </a:extLst>
          </p:cNvPr>
          <p:cNvSpPr/>
          <p:nvPr/>
        </p:nvSpPr>
        <p:spPr>
          <a:xfrm>
            <a:off x="6096000" y="455531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Down</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3" name="连接符: 肘形 3">
            <a:extLst>
              <a:ext uri="{FF2B5EF4-FFF2-40B4-BE49-F238E27FC236}">
                <a16:creationId xmlns:a16="http://schemas.microsoft.com/office/drawing/2014/main" id="{E1455F67-FE3A-4C2A-A12E-AF265B83DE7C}"/>
              </a:ext>
            </a:extLst>
          </p:cNvPr>
          <p:cNvCxnSpPr>
            <a:stCxn id="52" idx="7"/>
            <a:endCxn id="52" idx="1"/>
          </p:cNvCxnSpPr>
          <p:nvPr/>
        </p:nvCxnSpPr>
        <p:spPr>
          <a:xfrm rot="16200000" flipV="1">
            <a:off x="6521035" y="4339323"/>
            <a:ext cx="12700" cy="601089"/>
          </a:xfrm>
          <a:prstGeom prst="curvedConnector3">
            <a:avLst>
              <a:gd name="adj1" fmla="val 5345787"/>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 name="连接符: 肘形 3">
            <a:extLst>
              <a:ext uri="{FF2B5EF4-FFF2-40B4-BE49-F238E27FC236}">
                <a16:creationId xmlns:a16="http://schemas.microsoft.com/office/drawing/2014/main" id="{554FF70B-359F-4BA8-BBFB-EC9768AE5D7C}"/>
              </a:ext>
            </a:extLst>
          </p:cNvPr>
          <p:cNvCxnSpPr>
            <a:stCxn id="43" idx="7"/>
            <a:endCxn id="52" idx="1"/>
          </p:cNvCxnSpPr>
          <p:nvPr/>
        </p:nvCxnSpPr>
        <p:spPr>
          <a:xfrm rot="5400000" flipH="1" flipV="1">
            <a:off x="4105439" y="2524818"/>
            <a:ext cx="12700" cy="4230101"/>
          </a:xfrm>
          <a:prstGeom prst="curvedConnector3">
            <a:avLst>
              <a:gd name="adj1" fmla="val 2465787"/>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 name="连接符: 肘形 5">
            <a:extLst>
              <a:ext uri="{FF2B5EF4-FFF2-40B4-BE49-F238E27FC236}">
                <a16:creationId xmlns:a16="http://schemas.microsoft.com/office/drawing/2014/main" id="{17A96543-2949-44B2-ADC5-ED148F66A9D2}"/>
              </a:ext>
            </a:extLst>
          </p:cNvPr>
          <p:cNvCxnSpPr>
            <a:stCxn id="52" idx="3"/>
            <a:endCxn id="43" idx="5"/>
          </p:cNvCxnSpPr>
          <p:nvPr/>
        </p:nvCxnSpPr>
        <p:spPr>
          <a:xfrm rot="5400000">
            <a:off x="4105440" y="2933083"/>
            <a:ext cx="12700" cy="4230101"/>
          </a:xfrm>
          <a:prstGeom prst="curvedConnector3">
            <a:avLst>
              <a:gd name="adj1" fmla="val 2465787"/>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62C5975E-86BA-4F93-A36E-19A14B01957C}"/>
              </a:ext>
            </a:extLst>
          </p:cNvPr>
          <p:cNvSpPr txBox="1"/>
          <p:nvPr/>
        </p:nvSpPr>
        <p:spPr>
          <a:xfrm>
            <a:off x="1602832" y="3678072"/>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56" name="文本框 55">
            <a:extLst>
              <a:ext uri="{FF2B5EF4-FFF2-40B4-BE49-F238E27FC236}">
                <a16:creationId xmlns:a16="http://schemas.microsoft.com/office/drawing/2014/main" id="{D2771D99-949B-4007-ABB7-4D3B44C18696}"/>
              </a:ext>
            </a:extLst>
          </p:cNvPr>
          <p:cNvSpPr txBox="1"/>
          <p:nvPr/>
        </p:nvSpPr>
        <p:spPr>
          <a:xfrm>
            <a:off x="6427671" y="3731982"/>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sp>
        <p:nvSpPr>
          <p:cNvPr id="57" name="文本框 56">
            <a:extLst>
              <a:ext uri="{FF2B5EF4-FFF2-40B4-BE49-F238E27FC236}">
                <a16:creationId xmlns:a16="http://schemas.microsoft.com/office/drawing/2014/main" id="{66B92A42-2644-4760-A516-52A39F6207A8}"/>
              </a:ext>
            </a:extLst>
          </p:cNvPr>
          <p:cNvSpPr txBox="1"/>
          <p:nvPr/>
        </p:nvSpPr>
        <p:spPr>
          <a:xfrm>
            <a:off x="3912384" y="4056120"/>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sp>
        <p:nvSpPr>
          <p:cNvPr id="59" name="文本框 58">
            <a:extLst>
              <a:ext uri="{FF2B5EF4-FFF2-40B4-BE49-F238E27FC236}">
                <a16:creationId xmlns:a16="http://schemas.microsoft.com/office/drawing/2014/main" id="{1A728F47-13C1-480B-B212-CCD06C802167}"/>
              </a:ext>
            </a:extLst>
          </p:cNvPr>
          <p:cNvSpPr txBox="1"/>
          <p:nvPr/>
        </p:nvSpPr>
        <p:spPr>
          <a:xfrm>
            <a:off x="3915233" y="5547675"/>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④</a:t>
            </a:r>
          </a:p>
        </p:txBody>
      </p:sp>
    </p:spTree>
    <p:extLst>
      <p:ext uri="{BB962C8B-B14F-4D97-AF65-F5344CB8AC3E}">
        <p14:creationId xmlns:p14="http://schemas.microsoft.com/office/powerpoint/2010/main" val="1687225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rmAutofit/>
          </a:bodyPr>
          <a:lstStyle/>
          <a:p>
            <a:pPr algn="ctr"/>
            <a:r>
              <a:rPr lang="en-US" altLang="zh-CN" sz="3600" dirty="0"/>
              <a:t>BSCU</a:t>
            </a:r>
            <a:endParaRPr lang="zh-CN" altLang="en-US" sz="3600" dirty="0"/>
          </a:p>
        </p:txBody>
      </p:sp>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4178253028"/>
              </p:ext>
            </p:extLst>
          </p:nvPr>
        </p:nvGraphicFramePr>
        <p:xfrm>
          <a:off x="5406887" y="36908"/>
          <a:ext cx="6633653" cy="2357580"/>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3096666">
                  <a:extLst>
                    <a:ext uri="{9D8B030D-6E8A-4147-A177-3AD203B41FA5}">
                      <a16:colId xmlns:a16="http://schemas.microsoft.com/office/drawing/2014/main" val="4127807553"/>
                    </a:ext>
                  </a:extLst>
                </a:gridCol>
                <a:gridCol w="2504654">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null</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receiveSpeed(WheelSpeed)</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9322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null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receivePedal(PedalPosition)</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453646">
                <a:tc>
                  <a:txBody>
                    <a:bodyPr/>
                    <a:lstStyle/>
                    <a:p>
                      <a:pPr marL="0" lvl="0" algn="ctr" defTabSz="914400" rtl="0" eaLnBrk="1" latinLnBrk="0" hangingPunct="1">
                        <a:spcAft>
                          <a:spcPts val="0"/>
                        </a:spcAft>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PedalPostion != 0</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ShutOffCMD := true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446315308"/>
                  </a:ext>
                </a:extLst>
              </a:tr>
              <a:tr h="441702">
                <a:tc>
                  <a:txBody>
                    <a:bodyPr/>
                    <a:lstStyle/>
                    <a:p>
                      <a:pPr lvl="0" algn="ctr">
                        <a:spcAft>
                          <a:spcPts val="0"/>
                        </a:spcAft>
                      </a:pPr>
                      <a:r>
                        <a:rPr lang="en-US" altLang="zh-CN" sz="1400" b="1" kern="100" dirty="0">
                          <a:solidFill>
                            <a:schemeClr val="lt1"/>
                          </a:solidFill>
                          <a:effectLst/>
                          <a:latin typeface="Arial"/>
                          <a:ea typeface="+mn-ea"/>
                          <a:cs typeface="+mn-cs"/>
                        </a:rPr>
                        <a:t>4</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PedalPosition == 0</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ShutOffCMD := false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384874676"/>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3" y="746069"/>
            <a:ext cx="5235035" cy="1846659"/>
          </a:xfrm>
          <a:prstGeom prst="rect">
            <a:avLst/>
          </a:prstGeom>
          <a:noFill/>
        </p:spPr>
        <p:txBody>
          <a:bodyPr wrap="square" rtlCol="0">
            <a:spAutoFit/>
          </a:bodyPr>
          <a:lstStyle/>
          <a:p>
            <a:pPr lvl="0" algn="just"/>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sz="1400" dirty="0">
                <a:solidFill>
                  <a:prstClr val="black"/>
                </a:solidFill>
              </a:rPr>
              <a:t>The brake pedal position is electrically fed to a braking computer. This in turn produces corresponding control signals to the brakes. In addition, this computer monitors various signals which denote certain critical aircraft and system states, to provide correct brake functions and improve system fault tolerance, and generates warnings, indications and maintenance information to other systems. This computer is accordingly named the Braking System Control Unit (BSCU).</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8" name="矩形 27">
            <a:extLst>
              <a:ext uri="{FF2B5EF4-FFF2-40B4-BE49-F238E27FC236}">
                <a16:creationId xmlns:a16="http://schemas.microsoft.com/office/drawing/2014/main" id="{7CDA362E-BA45-47F8-8503-F29A03FD626B}"/>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3" name="椭圆 42">
            <a:extLst>
              <a:ext uri="{FF2B5EF4-FFF2-40B4-BE49-F238E27FC236}">
                <a16:creationId xmlns:a16="http://schemas.microsoft.com/office/drawing/2014/main" id="{0D29EF35-C0FC-4B29-BD19-1D2D94F934E3}"/>
              </a:ext>
            </a:extLst>
          </p:cNvPr>
          <p:cNvSpPr/>
          <p:nvPr/>
        </p:nvSpPr>
        <p:spPr>
          <a:xfrm>
            <a:off x="520891" y="302499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Exec1</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9" name="椭圆 18">
            <a:extLst>
              <a:ext uri="{FF2B5EF4-FFF2-40B4-BE49-F238E27FC236}">
                <a16:creationId xmlns:a16="http://schemas.microsoft.com/office/drawing/2014/main" id="{E003BA40-9110-4C23-A8DE-BD73C92D342A}"/>
              </a:ext>
            </a:extLst>
          </p:cNvPr>
          <p:cNvSpPr/>
          <p:nvPr/>
        </p:nvSpPr>
        <p:spPr>
          <a:xfrm>
            <a:off x="3134796" y="3690988"/>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a:t>
            </a:r>
            <a:r>
              <a:rPr lang="en-US" altLang="zh-CN" sz="1600" dirty="0">
                <a:solidFill>
                  <a:prstClr val="black"/>
                </a:solidFill>
                <a:latin typeface="等线" panose="020F0502020204030204"/>
                <a:ea typeface="等线" panose="02010600030101010101" pitchFamily="2" charset="-122"/>
              </a:rPr>
              <a: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0" name="椭圆 19">
            <a:extLst>
              <a:ext uri="{FF2B5EF4-FFF2-40B4-BE49-F238E27FC236}">
                <a16:creationId xmlns:a16="http://schemas.microsoft.com/office/drawing/2014/main" id="{08B90743-14BF-4DB9-A67C-DC03AD57061F}"/>
              </a:ext>
            </a:extLst>
          </p:cNvPr>
          <p:cNvSpPr/>
          <p:nvPr/>
        </p:nvSpPr>
        <p:spPr>
          <a:xfrm>
            <a:off x="3803645" y="47571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1" name="椭圆 20">
            <a:extLst>
              <a:ext uri="{FF2B5EF4-FFF2-40B4-BE49-F238E27FC236}">
                <a16:creationId xmlns:a16="http://schemas.microsoft.com/office/drawing/2014/main" id="{EFBB7BA5-0485-49EE-9899-0F5D4CCDDB98}"/>
              </a:ext>
            </a:extLst>
          </p:cNvPr>
          <p:cNvSpPr/>
          <p:nvPr/>
        </p:nvSpPr>
        <p:spPr>
          <a:xfrm>
            <a:off x="4569895" y="360236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a:t>
            </a:r>
            <a:r>
              <a:rPr lang="en-US" altLang="zh-CN" sz="1600" dirty="0">
                <a:solidFill>
                  <a:prstClr val="black"/>
                </a:solidFill>
                <a:latin typeface="等线" panose="020F0502020204030204"/>
                <a:ea typeface="等线" panose="02010600030101010101" pitchFamily="2" charset="-122"/>
              </a:rPr>
              <a: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2" name="椭圆 21">
            <a:extLst>
              <a:ext uri="{FF2B5EF4-FFF2-40B4-BE49-F238E27FC236}">
                <a16:creationId xmlns:a16="http://schemas.microsoft.com/office/drawing/2014/main" id="{659B50AB-4FE0-4AF2-923A-D7823DB678FB}"/>
              </a:ext>
            </a:extLst>
          </p:cNvPr>
          <p:cNvSpPr/>
          <p:nvPr/>
        </p:nvSpPr>
        <p:spPr>
          <a:xfrm>
            <a:off x="5300552" y="475055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Exec2</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3" name="椭圆 22">
            <a:extLst>
              <a:ext uri="{FF2B5EF4-FFF2-40B4-BE49-F238E27FC236}">
                <a16:creationId xmlns:a16="http://schemas.microsoft.com/office/drawing/2014/main" id="{EFA6481B-A191-437A-BEE7-E33248EA35B7}"/>
              </a:ext>
            </a:extLst>
          </p:cNvPr>
          <p:cNvSpPr/>
          <p:nvPr/>
        </p:nvSpPr>
        <p:spPr>
          <a:xfrm>
            <a:off x="5323668" y="582324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4" name="椭圆 23">
            <a:extLst>
              <a:ext uri="{FF2B5EF4-FFF2-40B4-BE49-F238E27FC236}">
                <a16:creationId xmlns:a16="http://schemas.microsoft.com/office/drawing/2014/main" id="{1BAF53B3-CAD3-4F90-9B0A-04AE6C90F46A}"/>
              </a:ext>
            </a:extLst>
          </p:cNvPr>
          <p:cNvSpPr/>
          <p:nvPr/>
        </p:nvSpPr>
        <p:spPr>
          <a:xfrm>
            <a:off x="6817225" y="460737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 name="连接符: 肘形 4">
            <a:extLst>
              <a:ext uri="{FF2B5EF4-FFF2-40B4-BE49-F238E27FC236}">
                <a16:creationId xmlns:a16="http://schemas.microsoft.com/office/drawing/2014/main" id="{FEB40E23-3468-4CBE-9812-2C911F3C2581}"/>
              </a:ext>
            </a:extLst>
          </p:cNvPr>
          <p:cNvCxnSpPr>
            <a:stCxn id="23" idx="2"/>
            <a:endCxn id="43" idx="4"/>
          </p:cNvCxnSpPr>
          <p:nvPr/>
        </p:nvCxnSpPr>
        <p:spPr>
          <a:xfrm rot="10800000">
            <a:off x="945926" y="3602365"/>
            <a:ext cx="4377742" cy="2509566"/>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 name="连接符: 肘形 7">
            <a:extLst>
              <a:ext uri="{FF2B5EF4-FFF2-40B4-BE49-F238E27FC236}">
                <a16:creationId xmlns:a16="http://schemas.microsoft.com/office/drawing/2014/main" id="{E74D7731-3950-4CC7-8400-52323FEE3E41}"/>
              </a:ext>
            </a:extLst>
          </p:cNvPr>
          <p:cNvCxnSpPr>
            <a:stCxn id="24" idx="0"/>
            <a:endCxn id="43" idx="7"/>
          </p:cNvCxnSpPr>
          <p:nvPr/>
        </p:nvCxnSpPr>
        <p:spPr>
          <a:xfrm rot="16200000" flipV="1">
            <a:off x="3495451" y="860565"/>
            <a:ext cx="1497829" cy="5995790"/>
          </a:xfrm>
          <a:prstGeom prst="curvedConnector3">
            <a:avLst>
              <a:gd name="adj1" fmla="val 10435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53C7791-5C58-4C02-8B5F-ACE95265F8A8}"/>
              </a:ext>
            </a:extLst>
          </p:cNvPr>
          <p:cNvCxnSpPr>
            <a:stCxn id="19" idx="6"/>
            <a:endCxn id="21" idx="2"/>
          </p:cNvCxnSpPr>
          <p:nvPr/>
        </p:nvCxnSpPr>
        <p:spPr>
          <a:xfrm flipV="1">
            <a:off x="3984865" y="3891054"/>
            <a:ext cx="585030" cy="886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B1386B1B-CF8D-4DD1-A03F-2A3FC1F1D7D3}"/>
              </a:ext>
            </a:extLst>
          </p:cNvPr>
          <p:cNvCxnSpPr>
            <a:stCxn id="19" idx="5"/>
            <a:endCxn id="20" idx="0"/>
          </p:cNvCxnSpPr>
          <p:nvPr/>
        </p:nvCxnSpPr>
        <p:spPr>
          <a:xfrm>
            <a:off x="3860375" y="4183808"/>
            <a:ext cx="368305" cy="5733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7871F84-B987-4F01-8F26-0530F1EE2866}"/>
              </a:ext>
            </a:extLst>
          </p:cNvPr>
          <p:cNvCxnSpPr>
            <a:stCxn id="21" idx="5"/>
            <a:endCxn id="22" idx="0"/>
          </p:cNvCxnSpPr>
          <p:nvPr/>
        </p:nvCxnSpPr>
        <p:spPr>
          <a:xfrm>
            <a:off x="5295474" y="4095186"/>
            <a:ext cx="430113" cy="6553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CBA5EF9B-A2F2-472B-9A1D-26DE65DF17FA}"/>
              </a:ext>
            </a:extLst>
          </p:cNvPr>
          <p:cNvCxnSpPr>
            <a:stCxn id="20" idx="6"/>
            <a:endCxn id="22" idx="2"/>
          </p:cNvCxnSpPr>
          <p:nvPr/>
        </p:nvCxnSpPr>
        <p:spPr>
          <a:xfrm flipV="1">
            <a:off x="4653714" y="5039239"/>
            <a:ext cx="646838" cy="65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FBE31D6-011F-4413-9951-1B8DCAB37420}"/>
              </a:ext>
            </a:extLst>
          </p:cNvPr>
          <p:cNvCxnSpPr>
            <a:cxnSpLocks/>
            <a:stCxn id="22" idx="4"/>
            <a:endCxn id="23" idx="0"/>
          </p:cNvCxnSpPr>
          <p:nvPr/>
        </p:nvCxnSpPr>
        <p:spPr>
          <a:xfrm>
            <a:off x="5725587" y="5327926"/>
            <a:ext cx="23116" cy="49531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8C551171-FAEC-42BC-88DE-CD6F3BD142B3}"/>
              </a:ext>
            </a:extLst>
          </p:cNvPr>
          <p:cNvCxnSpPr>
            <a:stCxn id="22" idx="6"/>
            <a:endCxn id="24" idx="2"/>
          </p:cNvCxnSpPr>
          <p:nvPr/>
        </p:nvCxnSpPr>
        <p:spPr>
          <a:xfrm flipV="1">
            <a:off x="6150621" y="4896062"/>
            <a:ext cx="666604" cy="1431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1CEC9BF2-7ABF-4376-AF39-BA9D13C168DE}"/>
              </a:ext>
            </a:extLst>
          </p:cNvPr>
          <p:cNvSpPr/>
          <p:nvPr/>
        </p:nvSpPr>
        <p:spPr>
          <a:xfrm>
            <a:off x="1824561" y="335799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97" name="直接箭头连接符 96">
            <a:extLst>
              <a:ext uri="{FF2B5EF4-FFF2-40B4-BE49-F238E27FC236}">
                <a16:creationId xmlns:a16="http://schemas.microsoft.com/office/drawing/2014/main" id="{8EF4C0F0-5BF4-40B9-B6A1-A05E46D62213}"/>
              </a:ext>
            </a:extLst>
          </p:cNvPr>
          <p:cNvCxnSpPr>
            <a:cxnSpLocks/>
            <a:stCxn id="43" idx="5"/>
            <a:endCxn id="50" idx="2"/>
          </p:cNvCxnSpPr>
          <p:nvPr/>
        </p:nvCxnSpPr>
        <p:spPr>
          <a:xfrm>
            <a:off x="1246470" y="3517810"/>
            <a:ext cx="578091" cy="1288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DC43651F-83F4-49FF-BB98-DACFE6265EF7}"/>
              </a:ext>
            </a:extLst>
          </p:cNvPr>
          <p:cNvCxnSpPr>
            <a:cxnSpLocks/>
            <a:stCxn id="50" idx="5"/>
            <a:endCxn id="19" idx="2"/>
          </p:cNvCxnSpPr>
          <p:nvPr/>
        </p:nvCxnSpPr>
        <p:spPr>
          <a:xfrm>
            <a:off x="2550140" y="3850810"/>
            <a:ext cx="584656" cy="12886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657E2524-E5F8-4FB3-BC37-E94F9DB0F7A9}"/>
              </a:ext>
            </a:extLst>
          </p:cNvPr>
          <p:cNvCxnSpPr/>
          <p:nvPr/>
        </p:nvCxnSpPr>
        <p:spPr>
          <a:xfrm flipH="1">
            <a:off x="185980" y="2696705"/>
            <a:ext cx="247973" cy="24797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E01EF304-8044-4349-B4C2-30BDD7F4C942}"/>
              </a:ext>
            </a:extLst>
          </p:cNvPr>
          <p:cNvCxnSpPr>
            <a:endCxn id="43" idx="1"/>
          </p:cNvCxnSpPr>
          <p:nvPr/>
        </p:nvCxnSpPr>
        <p:spPr>
          <a:xfrm>
            <a:off x="299258" y="2826327"/>
            <a:ext cx="346123" cy="28321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78" name="表格 77">
            <a:extLst>
              <a:ext uri="{FF2B5EF4-FFF2-40B4-BE49-F238E27FC236}">
                <a16:creationId xmlns:a16="http://schemas.microsoft.com/office/drawing/2014/main" id="{6BEDD6E2-3FE7-48C1-A4D2-193A50D40629}"/>
              </a:ext>
            </a:extLst>
          </p:cNvPr>
          <p:cNvGraphicFramePr>
            <a:graphicFrameLocks noGrp="1"/>
          </p:cNvGraphicFramePr>
          <p:nvPr>
            <p:extLst>
              <p:ext uri="{D42A27DB-BD31-4B8C-83A1-F6EECF244321}">
                <p14:modId xmlns:p14="http://schemas.microsoft.com/office/powerpoint/2010/main" val="1398857299"/>
              </p:ext>
            </p:extLst>
          </p:nvPr>
        </p:nvGraphicFramePr>
        <p:xfrm>
          <a:off x="8029928" y="2851355"/>
          <a:ext cx="4001230" cy="3541760"/>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52555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WheelSpeed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522513">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PedalPosition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34895360"/>
                  </a:ext>
                </a:extLst>
              </a:tr>
              <a:tr h="5739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BrakingCMD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Boolean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rPr>
                        <a:t>Output</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916594074"/>
                  </a:ext>
                </a:extLst>
              </a:tr>
              <a:tr h="663130">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ShutOffCMD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599355">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AntiSkidCMD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bl>
          </a:graphicData>
        </a:graphic>
      </p:graphicFrame>
      <p:sp>
        <p:nvSpPr>
          <p:cNvPr id="81" name="文本框 80">
            <a:extLst>
              <a:ext uri="{FF2B5EF4-FFF2-40B4-BE49-F238E27FC236}">
                <a16:creationId xmlns:a16="http://schemas.microsoft.com/office/drawing/2014/main" id="{B2476438-3CD5-41D9-A39E-9ECC92E1F37A}"/>
              </a:ext>
            </a:extLst>
          </p:cNvPr>
          <p:cNvSpPr txBox="1"/>
          <p:nvPr/>
        </p:nvSpPr>
        <p:spPr>
          <a:xfrm>
            <a:off x="501041" y="2745474"/>
            <a:ext cx="4152673" cy="184882"/>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BrakingCMD := true; ShutOffCMD := false; BrakingCMD := false</a:t>
            </a:r>
          </a:p>
        </p:txBody>
      </p:sp>
      <p:sp>
        <p:nvSpPr>
          <p:cNvPr id="82" name="文本框 81">
            <a:extLst>
              <a:ext uri="{FF2B5EF4-FFF2-40B4-BE49-F238E27FC236}">
                <a16:creationId xmlns:a16="http://schemas.microsoft.com/office/drawing/2014/main" id="{61474C50-F6B8-4A67-83BD-B813541E5069}"/>
              </a:ext>
            </a:extLst>
          </p:cNvPr>
          <p:cNvSpPr txBox="1"/>
          <p:nvPr/>
        </p:nvSpPr>
        <p:spPr>
          <a:xfrm>
            <a:off x="1535515" y="3343669"/>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3" name="文本框 82">
            <a:extLst>
              <a:ext uri="{FF2B5EF4-FFF2-40B4-BE49-F238E27FC236}">
                <a16:creationId xmlns:a16="http://schemas.microsoft.com/office/drawing/2014/main" id="{8A3981A7-46A3-453B-8529-0506671892ED}"/>
              </a:ext>
            </a:extLst>
          </p:cNvPr>
          <p:cNvSpPr txBox="1"/>
          <p:nvPr/>
        </p:nvSpPr>
        <p:spPr>
          <a:xfrm>
            <a:off x="2851775" y="3656766"/>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sp>
        <p:nvSpPr>
          <p:cNvPr id="84" name="文本框 83">
            <a:extLst>
              <a:ext uri="{FF2B5EF4-FFF2-40B4-BE49-F238E27FC236}">
                <a16:creationId xmlns:a16="http://schemas.microsoft.com/office/drawing/2014/main" id="{25E1959B-2310-42B2-AB4C-85F143A65CCC}"/>
              </a:ext>
            </a:extLst>
          </p:cNvPr>
          <p:cNvSpPr txBox="1"/>
          <p:nvPr/>
        </p:nvSpPr>
        <p:spPr>
          <a:xfrm>
            <a:off x="3803645" y="4409010"/>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sp>
        <p:nvSpPr>
          <p:cNvPr id="85" name="文本框 84">
            <a:extLst>
              <a:ext uri="{FF2B5EF4-FFF2-40B4-BE49-F238E27FC236}">
                <a16:creationId xmlns:a16="http://schemas.microsoft.com/office/drawing/2014/main" id="{B81A2A18-26BC-41BE-8C79-1BBEDF40CD04}"/>
              </a:ext>
            </a:extLst>
          </p:cNvPr>
          <p:cNvSpPr txBox="1"/>
          <p:nvPr/>
        </p:nvSpPr>
        <p:spPr>
          <a:xfrm>
            <a:off x="4151002" y="3671659"/>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④</a:t>
            </a:r>
          </a:p>
        </p:txBody>
      </p:sp>
      <p:sp>
        <p:nvSpPr>
          <p:cNvPr id="86" name="文本框 85">
            <a:extLst>
              <a:ext uri="{FF2B5EF4-FFF2-40B4-BE49-F238E27FC236}">
                <a16:creationId xmlns:a16="http://schemas.microsoft.com/office/drawing/2014/main" id="{5535E10A-4256-47BA-A050-3F9A6D9ED357}"/>
              </a:ext>
            </a:extLst>
          </p:cNvPr>
          <p:cNvSpPr txBox="1"/>
          <p:nvPr/>
        </p:nvSpPr>
        <p:spPr>
          <a:xfrm>
            <a:off x="4873888" y="5113637"/>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⑤</a:t>
            </a:r>
          </a:p>
        </p:txBody>
      </p:sp>
      <p:sp>
        <p:nvSpPr>
          <p:cNvPr id="87" name="文本框 86">
            <a:extLst>
              <a:ext uri="{FF2B5EF4-FFF2-40B4-BE49-F238E27FC236}">
                <a16:creationId xmlns:a16="http://schemas.microsoft.com/office/drawing/2014/main" id="{C0DF46E0-470C-403D-A25D-558A221767C6}"/>
              </a:ext>
            </a:extLst>
          </p:cNvPr>
          <p:cNvSpPr txBox="1"/>
          <p:nvPr/>
        </p:nvSpPr>
        <p:spPr>
          <a:xfrm>
            <a:off x="5507896" y="4173176"/>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⑥</a:t>
            </a:r>
          </a:p>
        </p:txBody>
      </p:sp>
      <p:sp>
        <p:nvSpPr>
          <p:cNvPr id="88" name="文本框 87">
            <a:extLst>
              <a:ext uri="{FF2B5EF4-FFF2-40B4-BE49-F238E27FC236}">
                <a16:creationId xmlns:a16="http://schemas.microsoft.com/office/drawing/2014/main" id="{B1B8FF41-2685-4EC7-8332-8A6C74477B78}"/>
              </a:ext>
            </a:extLst>
          </p:cNvPr>
          <p:cNvSpPr txBox="1"/>
          <p:nvPr/>
        </p:nvSpPr>
        <p:spPr>
          <a:xfrm>
            <a:off x="5774494" y="5445688"/>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⑦</a:t>
            </a:r>
          </a:p>
        </p:txBody>
      </p:sp>
      <p:sp>
        <p:nvSpPr>
          <p:cNvPr id="89" name="文本框 88">
            <a:extLst>
              <a:ext uri="{FF2B5EF4-FFF2-40B4-BE49-F238E27FC236}">
                <a16:creationId xmlns:a16="http://schemas.microsoft.com/office/drawing/2014/main" id="{F97EA1D5-C00F-454E-BB88-39EEB78AB195}"/>
              </a:ext>
            </a:extLst>
          </p:cNvPr>
          <p:cNvSpPr txBox="1"/>
          <p:nvPr/>
        </p:nvSpPr>
        <p:spPr>
          <a:xfrm>
            <a:off x="6415306" y="5018039"/>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⑧</a:t>
            </a:r>
          </a:p>
        </p:txBody>
      </p:sp>
      <p:sp>
        <p:nvSpPr>
          <p:cNvPr id="90" name="文本框 89">
            <a:extLst>
              <a:ext uri="{FF2B5EF4-FFF2-40B4-BE49-F238E27FC236}">
                <a16:creationId xmlns:a16="http://schemas.microsoft.com/office/drawing/2014/main" id="{BD8BD86F-DCD8-4F42-B36B-3DA568ACF7DB}"/>
              </a:ext>
            </a:extLst>
          </p:cNvPr>
          <p:cNvSpPr txBox="1"/>
          <p:nvPr/>
        </p:nvSpPr>
        <p:spPr>
          <a:xfrm>
            <a:off x="1236383" y="5638577"/>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sendASCMD(AntiSkidCMD)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91" name="文本框 90">
            <a:extLst>
              <a:ext uri="{FF2B5EF4-FFF2-40B4-BE49-F238E27FC236}">
                <a16:creationId xmlns:a16="http://schemas.microsoft.com/office/drawing/2014/main" id="{39239714-0915-4F1C-8B6D-79FCBEE8EFF5}"/>
              </a:ext>
            </a:extLst>
          </p:cNvPr>
          <p:cNvSpPr txBox="1"/>
          <p:nvPr/>
        </p:nvSpPr>
        <p:spPr>
          <a:xfrm>
            <a:off x="5503127" y="2955318"/>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sendASCMD(AntiSkidCMD)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3136100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rmAutofit/>
          </a:bodyPr>
          <a:lstStyle/>
          <a:p>
            <a:pPr algn="ctr"/>
            <a:r>
              <a:rPr lang="en-US" altLang="zh-CN" sz="3600" dirty="0"/>
              <a:t>BSCU</a:t>
            </a:r>
            <a:endParaRPr lang="zh-CN" altLang="en-US" sz="3600" dirty="0"/>
          </a:p>
        </p:txBody>
      </p:sp>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206351612"/>
              </p:ext>
            </p:extLst>
          </p:nvPr>
        </p:nvGraphicFramePr>
        <p:xfrm>
          <a:off x="5406887" y="36908"/>
          <a:ext cx="6633653" cy="2357580"/>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3096666">
                  <a:extLst>
                    <a:ext uri="{9D8B030D-6E8A-4147-A177-3AD203B41FA5}">
                      <a16:colId xmlns:a16="http://schemas.microsoft.com/office/drawing/2014/main" val="4127807553"/>
                    </a:ext>
                  </a:extLst>
                </a:gridCol>
                <a:gridCol w="2504654">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5</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null</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snedSOCMD(ShutOffCMD)</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9322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6</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null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sendSOCMD(ShutOffCMD)</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453646">
                <a:tc>
                  <a:txBody>
                    <a:bodyPr/>
                    <a:lstStyle/>
                    <a:p>
                      <a:pPr marL="0" lvl="0" algn="ctr" defTabSz="914400" rtl="0" eaLnBrk="1" latinLnBrk="0" hangingPunct="1">
                        <a:spcAft>
                          <a:spcPts val="0"/>
                        </a:spcAft>
                      </a:pPr>
                      <a:r>
                        <a:rPr lang="en-US" altLang="zh-CN" sz="1400" b="1" kern="100" dirty="0">
                          <a:solidFill>
                            <a:schemeClr val="lt1"/>
                          </a:solidFill>
                          <a:effectLst/>
                          <a:latin typeface="Arial"/>
                          <a:ea typeface="+mn-ea"/>
                          <a:cs typeface="+mn-cs"/>
                        </a:rPr>
                        <a:t>7</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WheelSpeed &gt; 8</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AntiSkidCMD := false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446315308"/>
                  </a:ext>
                </a:extLst>
              </a:tr>
              <a:tr h="441702">
                <a:tc>
                  <a:txBody>
                    <a:bodyPr/>
                    <a:lstStyle/>
                    <a:p>
                      <a:pPr lvl="0" algn="ctr">
                        <a:spcAft>
                          <a:spcPts val="0"/>
                        </a:spcAft>
                      </a:pPr>
                      <a:r>
                        <a:rPr lang="en-US" altLang="zh-CN" sz="1400" b="1" kern="100" dirty="0">
                          <a:solidFill>
                            <a:schemeClr val="lt1"/>
                          </a:solidFill>
                          <a:effectLst/>
                          <a:latin typeface="Arial"/>
                          <a:ea typeface="+mn-ea"/>
                          <a:cs typeface="+mn-cs"/>
                        </a:rPr>
                        <a:t>8</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WheelSpeed &lt;= 8</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AntiSkidCMD := true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384874676"/>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3" y="746069"/>
            <a:ext cx="5235035" cy="184665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The brake pedal position is electrically fed to a braking computer. This in turn produces corresponding control signals to the brakes. In addition, this computer monitors various signals which denote certain critical aircraft and system states, to provide correct brake functions and improve system fault tolerance, and generates warnings, indications and maintenance information to other systems. This computer is accordingly named the Braking System Control Unit (BSCU).</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8" name="矩形 27">
            <a:extLst>
              <a:ext uri="{FF2B5EF4-FFF2-40B4-BE49-F238E27FC236}">
                <a16:creationId xmlns:a16="http://schemas.microsoft.com/office/drawing/2014/main" id="{7CDA362E-BA45-47F8-8503-F29A03FD626B}"/>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3" name="椭圆 42">
            <a:extLst>
              <a:ext uri="{FF2B5EF4-FFF2-40B4-BE49-F238E27FC236}">
                <a16:creationId xmlns:a16="http://schemas.microsoft.com/office/drawing/2014/main" id="{0D29EF35-C0FC-4B29-BD19-1D2D94F934E3}"/>
              </a:ext>
            </a:extLst>
          </p:cNvPr>
          <p:cNvSpPr/>
          <p:nvPr/>
        </p:nvSpPr>
        <p:spPr>
          <a:xfrm>
            <a:off x="520891" y="302499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Exec1</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9" name="椭圆 18">
            <a:extLst>
              <a:ext uri="{FF2B5EF4-FFF2-40B4-BE49-F238E27FC236}">
                <a16:creationId xmlns:a16="http://schemas.microsoft.com/office/drawing/2014/main" id="{E003BA40-9110-4C23-A8DE-BD73C92D342A}"/>
              </a:ext>
            </a:extLst>
          </p:cNvPr>
          <p:cNvSpPr/>
          <p:nvPr/>
        </p:nvSpPr>
        <p:spPr>
          <a:xfrm>
            <a:off x="3134796" y="3690988"/>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0" name="椭圆 19">
            <a:extLst>
              <a:ext uri="{FF2B5EF4-FFF2-40B4-BE49-F238E27FC236}">
                <a16:creationId xmlns:a16="http://schemas.microsoft.com/office/drawing/2014/main" id="{08B90743-14BF-4DB9-A67C-DC03AD57061F}"/>
              </a:ext>
            </a:extLst>
          </p:cNvPr>
          <p:cNvSpPr/>
          <p:nvPr/>
        </p:nvSpPr>
        <p:spPr>
          <a:xfrm>
            <a:off x="3803645" y="47571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1" name="椭圆 20">
            <a:extLst>
              <a:ext uri="{FF2B5EF4-FFF2-40B4-BE49-F238E27FC236}">
                <a16:creationId xmlns:a16="http://schemas.microsoft.com/office/drawing/2014/main" id="{EFBB7BA5-0485-49EE-9899-0F5D4CCDDB98}"/>
              </a:ext>
            </a:extLst>
          </p:cNvPr>
          <p:cNvSpPr/>
          <p:nvPr/>
        </p:nvSpPr>
        <p:spPr>
          <a:xfrm>
            <a:off x="4569895" y="360236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2" name="椭圆 21">
            <a:extLst>
              <a:ext uri="{FF2B5EF4-FFF2-40B4-BE49-F238E27FC236}">
                <a16:creationId xmlns:a16="http://schemas.microsoft.com/office/drawing/2014/main" id="{659B50AB-4FE0-4AF2-923A-D7823DB678FB}"/>
              </a:ext>
            </a:extLst>
          </p:cNvPr>
          <p:cNvSpPr/>
          <p:nvPr/>
        </p:nvSpPr>
        <p:spPr>
          <a:xfrm>
            <a:off x="5300552" y="475055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Exec2</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3" name="椭圆 22">
            <a:extLst>
              <a:ext uri="{FF2B5EF4-FFF2-40B4-BE49-F238E27FC236}">
                <a16:creationId xmlns:a16="http://schemas.microsoft.com/office/drawing/2014/main" id="{EFA6481B-A191-437A-BEE7-E33248EA35B7}"/>
              </a:ext>
            </a:extLst>
          </p:cNvPr>
          <p:cNvSpPr/>
          <p:nvPr/>
        </p:nvSpPr>
        <p:spPr>
          <a:xfrm>
            <a:off x="5323668" y="582324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4" name="椭圆 23">
            <a:extLst>
              <a:ext uri="{FF2B5EF4-FFF2-40B4-BE49-F238E27FC236}">
                <a16:creationId xmlns:a16="http://schemas.microsoft.com/office/drawing/2014/main" id="{1BAF53B3-CAD3-4F90-9B0A-04AE6C90F46A}"/>
              </a:ext>
            </a:extLst>
          </p:cNvPr>
          <p:cNvSpPr/>
          <p:nvPr/>
        </p:nvSpPr>
        <p:spPr>
          <a:xfrm>
            <a:off x="6817225" y="460737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 name="连接符: 肘形 4">
            <a:extLst>
              <a:ext uri="{FF2B5EF4-FFF2-40B4-BE49-F238E27FC236}">
                <a16:creationId xmlns:a16="http://schemas.microsoft.com/office/drawing/2014/main" id="{FEB40E23-3468-4CBE-9812-2C911F3C2581}"/>
              </a:ext>
            </a:extLst>
          </p:cNvPr>
          <p:cNvCxnSpPr>
            <a:stCxn id="23" idx="2"/>
            <a:endCxn id="43" idx="4"/>
          </p:cNvCxnSpPr>
          <p:nvPr/>
        </p:nvCxnSpPr>
        <p:spPr>
          <a:xfrm rot="10800000">
            <a:off x="945926" y="3602365"/>
            <a:ext cx="4377742" cy="2509566"/>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 name="连接符: 肘形 7">
            <a:extLst>
              <a:ext uri="{FF2B5EF4-FFF2-40B4-BE49-F238E27FC236}">
                <a16:creationId xmlns:a16="http://schemas.microsoft.com/office/drawing/2014/main" id="{E74D7731-3950-4CC7-8400-52323FEE3E41}"/>
              </a:ext>
            </a:extLst>
          </p:cNvPr>
          <p:cNvCxnSpPr>
            <a:stCxn id="24" idx="0"/>
            <a:endCxn id="43" idx="7"/>
          </p:cNvCxnSpPr>
          <p:nvPr/>
        </p:nvCxnSpPr>
        <p:spPr>
          <a:xfrm rot="16200000" flipV="1">
            <a:off x="3495451" y="860565"/>
            <a:ext cx="1497829" cy="5995790"/>
          </a:xfrm>
          <a:prstGeom prst="curvedConnector3">
            <a:avLst>
              <a:gd name="adj1" fmla="val 10435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53C7791-5C58-4C02-8B5F-ACE95265F8A8}"/>
              </a:ext>
            </a:extLst>
          </p:cNvPr>
          <p:cNvCxnSpPr>
            <a:stCxn id="19" idx="6"/>
            <a:endCxn id="21" idx="2"/>
          </p:cNvCxnSpPr>
          <p:nvPr/>
        </p:nvCxnSpPr>
        <p:spPr>
          <a:xfrm flipV="1">
            <a:off x="3984865" y="3891054"/>
            <a:ext cx="585030" cy="886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B1386B1B-CF8D-4DD1-A03F-2A3FC1F1D7D3}"/>
              </a:ext>
            </a:extLst>
          </p:cNvPr>
          <p:cNvCxnSpPr>
            <a:stCxn id="19" idx="5"/>
            <a:endCxn id="20" idx="0"/>
          </p:cNvCxnSpPr>
          <p:nvPr/>
        </p:nvCxnSpPr>
        <p:spPr>
          <a:xfrm>
            <a:off x="3860375" y="4183808"/>
            <a:ext cx="368305" cy="5733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7871F84-B987-4F01-8F26-0530F1EE2866}"/>
              </a:ext>
            </a:extLst>
          </p:cNvPr>
          <p:cNvCxnSpPr>
            <a:stCxn id="21" idx="5"/>
            <a:endCxn id="22" idx="0"/>
          </p:cNvCxnSpPr>
          <p:nvPr/>
        </p:nvCxnSpPr>
        <p:spPr>
          <a:xfrm>
            <a:off x="5295474" y="4095186"/>
            <a:ext cx="430113" cy="6553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CBA5EF9B-A2F2-472B-9A1D-26DE65DF17FA}"/>
              </a:ext>
            </a:extLst>
          </p:cNvPr>
          <p:cNvCxnSpPr>
            <a:stCxn id="20" idx="6"/>
            <a:endCxn id="22" idx="2"/>
          </p:cNvCxnSpPr>
          <p:nvPr/>
        </p:nvCxnSpPr>
        <p:spPr>
          <a:xfrm flipV="1">
            <a:off x="4653714" y="5039239"/>
            <a:ext cx="646838" cy="65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FBE31D6-011F-4413-9951-1B8DCAB37420}"/>
              </a:ext>
            </a:extLst>
          </p:cNvPr>
          <p:cNvCxnSpPr>
            <a:cxnSpLocks/>
            <a:stCxn id="22" idx="4"/>
            <a:endCxn id="23" idx="0"/>
          </p:cNvCxnSpPr>
          <p:nvPr/>
        </p:nvCxnSpPr>
        <p:spPr>
          <a:xfrm>
            <a:off x="5725587" y="5327926"/>
            <a:ext cx="23116" cy="49531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8C551171-FAEC-42BC-88DE-CD6F3BD142B3}"/>
              </a:ext>
            </a:extLst>
          </p:cNvPr>
          <p:cNvCxnSpPr>
            <a:stCxn id="22" idx="6"/>
            <a:endCxn id="24" idx="2"/>
          </p:cNvCxnSpPr>
          <p:nvPr/>
        </p:nvCxnSpPr>
        <p:spPr>
          <a:xfrm flipV="1">
            <a:off x="6150621" y="4896062"/>
            <a:ext cx="666604" cy="1431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1CEC9BF2-7ABF-4376-AF39-BA9D13C168DE}"/>
              </a:ext>
            </a:extLst>
          </p:cNvPr>
          <p:cNvSpPr/>
          <p:nvPr/>
        </p:nvSpPr>
        <p:spPr>
          <a:xfrm>
            <a:off x="1824561" y="335799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97" name="直接箭头连接符 96">
            <a:extLst>
              <a:ext uri="{FF2B5EF4-FFF2-40B4-BE49-F238E27FC236}">
                <a16:creationId xmlns:a16="http://schemas.microsoft.com/office/drawing/2014/main" id="{8EF4C0F0-5BF4-40B9-B6A1-A05E46D62213}"/>
              </a:ext>
            </a:extLst>
          </p:cNvPr>
          <p:cNvCxnSpPr>
            <a:cxnSpLocks/>
            <a:stCxn id="43" idx="5"/>
            <a:endCxn id="50" idx="2"/>
          </p:cNvCxnSpPr>
          <p:nvPr/>
        </p:nvCxnSpPr>
        <p:spPr>
          <a:xfrm>
            <a:off x="1246470" y="3517810"/>
            <a:ext cx="578091" cy="1288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DC43651F-83F4-49FF-BB98-DACFE6265EF7}"/>
              </a:ext>
            </a:extLst>
          </p:cNvPr>
          <p:cNvCxnSpPr>
            <a:cxnSpLocks/>
            <a:stCxn id="50" idx="5"/>
            <a:endCxn id="19" idx="2"/>
          </p:cNvCxnSpPr>
          <p:nvPr/>
        </p:nvCxnSpPr>
        <p:spPr>
          <a:xfrm>
            <a:off x="2550140" y="3850810"/>
            <a:ext cx="584656" cy="12886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657E2524-E5F8-4FB3-BC37-E94F9DB0F7A9}"/>
              </a:ext>
            </a:extLst>
          </p:cNvPr>
          <p:cNvCxnSpPr/>
          <p:nvPr/>
        </p:nvCxnSpPr>
        <p:spPr>
          <a:xfrm flipH="1">
            <a:off x="185980" y="2696705"/>
            <a:ext cx="247973" cy="24797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E01EF304-8044-4349-B4C2-30BDD7F4C942}"/>
              </a:ext>
            </a:extLst>
          </p:cNvPr>
          <p:cNvCxnSpPr>
            <a:endCxn id="43" idx="1"/>
          </p:cNvCxnSpPr>
          <p:nvPr/>
        </p:nvCxnSpPr>
        <p:spPr>
          <a:xfrm>
            <a:off x="299258" y="2826327"/>
            <a:ext cx="346123" cy="28321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78" name="表格 77">
            <a:extLst>
              <a:ext uri="{FF2B5EF4-FFF2-40B4-BE49-F238E27FC236}">
                <a16:creationId xmlns:a16="http://schemas.microsoft.com/office/drawing/2014/main" id="{6BEDD6E2-3FE7-48C1-A4D2-193A50D40629}"/>
              </a:ext>
            </a:extLst>
          </p:cNvPr>
          <p:cNvGraphicFramePr>
            <a:graphicFrameLocks noGrp="1"/>
          </p:cNvGraphicFramePr>
          <p:nvPr>
            <p:extLst>
              <p:ext uri="{D42A27DB-BD31-4B8C-83A1-F6EECF244321}">
                <p14:modId xmlns:p14="http://schemas.microsoft.com/office/powerpoint/2010/main" val="4130898298"/>
              </p:ext>
            </p:extLst>
          </p:nvPr>
        </p:nvGraphicFramePr>
        <p:xfrm>
          <a:off x="8029928" y="2851355"/>
          <a:ext cx="4001230" cy="3541760"/>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52555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WheelSpeed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522513">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PedalPosition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34895360"/>
                  </a:ext>
                </a:extLst>
              </a:tr>
              <a:tr h="5739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BrakeCMD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Boolean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rPr>
                        <a:t>Output</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916594074"/>
                  </a:ext>
                </a:extLst>
              </a:tr>
              <a:tr h="663130">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ShutOffCMD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599355">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AntiSkidCMD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bl>
          </a:graphicData>
        </a:graphic>
      </p:graphicFrame>
      <p:sp>
        <p:nvSpPr>
          <p:cNvPr id="81" name="文本框 80">
            <a:extLst>
              <a:ext uri="{FF2B5EF4-FFF2-40B4-BE49-F238E27FC236}">
                <a16:creationId xmlns:a16="http://schemas.microsoft.com/office/drawing/2014/main" id="{B2476438-3CD5-41D9-A39E-9ECC92E1F37A}"/>
              </a:ext>
            </a:extLst>
          </p:cNvPr>
          <p:cNvSpPr txBox="1"/>
          <p:nvPr/>
        </p:nvSpPr>
        <p:spPr>
          <a:xfrm>
            <a:off x="501041" y="2745474"/>
            <a:ext cx="4152673" cy="184882"/>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BrakeCMD := true; ShutOffCMD := false; BrakingCMD := false</a:t>
            </a:r>
          </a:p>
        </p:txBody>
      </p:sp>
      <p:sp>
        <p:nvSpPr>
          <p:cNvPr id="82" name="文本框 81">
            <a:extLst>
              <a:ext uri="{FF2B5EF4-FFF2-40B4-BE49-F238E27FC236}">
                <a16:creationId xmlns:a16="http://schemas.microsoft.com/office/drawing/2014/main" id="{61474C50-F6B8-4A67-83BD-B813541E5069}"/>
              </a:ext>
            </a:extLst>
          </p:cNvPr>
          <p:cNvSpPr txBox="1"/>
          <p:nvPr/>
        </p:nvSpPr>
        <p:spPr>
          <a:xfrm>
            <a:off x="1535515" y="3343669"/>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3" name="文本框 82">
            <a:extLst>
              <a:ext uri="{FF2B5EF4-FFF2-40B4-BE49-F238E27FC236}">
                <a16:creationId xmlns:a16="http://schemas.microsoft.com/office/drawing/2014/main" id="{8A3981A7-46A3-453B-8529-0506671892ED}"/>
              </a:ext>
            </a:extLst>
          </p:cNvPr>
          <p:cNvSpPr txBox="1"/>
          <p:nvPr/>
        </p:nvSpPr>
        <p:spPr>
          <a:xfrm>
            <a:off x="2851775" y="3656766"/>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sp>
        <p:nvSpPr>
          <p:cNvPr id="84" name="文本框 83">
            <a:extLst>
              <a:ext uri="{FF2B5EF4-FFF2-40B4-BE49-F238E27FC236}">
                <a16:creationId xmlns:a16="http://schemas.microsoft.com/office/drawing/2014/main" id="{25E1959B-2310-42B2-AB4C-85F143A65CCC}"/>
              </a:ext>
            </a:extLst>
          </p:cNvPr>
          <p:cNvSpPr txBox="1"/>
          <p:nvPr/>
        </p:nvSpPr>
        <p:spPr>
          <a:xfrm>
            <a:off x="3803645" y="4409010"/>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sp>
        <p:nvSpPr>
          <p:cNvPr id="85" name="文本框 84">
            <a:extLst>
              <a:ext uri="{FF2B5EF4-FFF2-40B4-BE49-F238E27FC236}">
                <a16:creationId xmlns:a16="http://schemas.microsoft.com/office/drawing/2014/main" id="{B81A2A18-26BC-41BE-8C79-1BBEDF40CD04}"/>
              </a:ext>
            </a:extLst>
          </p:cNvPr>
          <p:cNvSpPr txBox="1"/>
          <p:nvPr/>
        </p:nvSpPr>
        <p:spPr>
          <a:xfrm>
            <a:off x="4151002" y="3671659"/>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④</a:t>
            </a:r>
          </a:p>
        </p:txBody>
      </p:sp>
      <p:sp>
        <p:nvSpPr>
          <p:cNvPr id="86" name="文本框 85">
            <a:extLst>
              <a:ext uri="{FF2B5EF4-FFF2-40B4-BE49-F238E27FC236}">
                <a16:creationId xmlns:a16="http://schemas.microsoft.com/office/drawing/2014/main" id="{5535E10A-4256-47BA-A050-3F9A6D9ED357}"/>
              </a:ext>
            </a:extLst>
          </p:cNvPr>
          <p:cNvSpPr txBox="1"/>
          <p:nvPr/>
        </p:nvSpPr>
        <p:spPr>
          <a:xfrm>
            <a:off x="4873888" y="5113637"/>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⑤</a:t>
            </a:r>
          </a:p>
        </p:txBody>
      </p:sp>
      <p:sp>
        <p:nvSpPr>
          <p:cNvPr id="87" name="文本框 86">
            <a:extLst>
              <a:ext uri="{FF2B5EF4-FFF2-40B4-BE49-F238E27FC236}">
                <a16:creationId xmlns:a16="http://schemas.microsoft.com/office/drawing/2014/main" id="{C0DF46E0-470C-403D-A25D-558A221767C6}"/>
              </a:ext>
            </a:extLst>
          </p:cNvPr>
          <p:cNvSpPr txBox="1"/>
          <p:nvPr/>
        </p:nvSpPr>
        <p:spPr>
          <a:xfrm>
            <a:off x="5507896" y="4173176"/>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⑥</a:t>
            </a:r>
          </a:p>
        </p:txBody>
      </p:sp>
      <p:sp>
        <p:nvSpPr>
          <p:cNvPr id="88" name="文本框 87">
            <a:extLst>
              <a:ext uri="{FF2B5EF4-FFF2-40B4-BE49-F238E27FC236}">
                <a16:creationId xmlns:a16="http://schemas.microsoft.com/office/drawing/2014/main" id="{B1B8FF41-2685-4EC7-8332-8A6C74477B78}"/>
              </a:ext>
            </a:extLst>
          </p:cNvPr>
          <p:cNvSpPr txBox="1"/>
          <p:nvPr/>
        </p:nvSpPr>
        <p:spPr>
          <a:xfrm>
            <a:off x="5774494" y="5445688"/>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⑦</a:t>
            </a:r>
          </a:p>
        </p:txBody>
      </p:sp>
      <p:sp>
        <p:nvSpPr>
          <p:cNvPr id="89" name="文本框 88">
            <a:extLst>
              <a:ext uri="{FF2B5EF4-FFF2-40B4-BE49-F238E27FC236}">
                <a16:creationId xmlns:a16="http://schemas.microsoft.com/office/drawing/2014/main" id="{F97EA1D5-C00F-454E-BB88-39EEB78AB195}"/>
              </a:ext>
            </a:extLst>
          </p:cNvPr>
          <p:cNvSpPr txBox="1"/>
          <p:nvPr/>
        </p:nvSpPr>
        <p:spPr>
          <a:xfrm>
            <a:off x="6415306" y="5018039"/>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⑧</a:t>
            </a:r>
          </a:p>
        </p:txBody>
      </p:sp>
      <p:sp>
        <p:nvSpPr>
          <p:cNvPr id="37" name="文本框 36">
            <a:extLst>
              <a:ext uri="{FF2B5EF4-FFF2-40B4-BE49-F238E27FC236}">
                <a16:creationId xmlns:a16="http://schemas.microsoft.com/office/drawing/2014/main" id="{4D59D056-4B91-4CD2-A9C9-5BD0327F6B7A}"/>
              </a:ext>
            </a:extLst>
          </p:cNvPr>
          <p:cNvSpPr txBox="1"/>
          <p:nvPr/>
        </p:nvSpPr>
        <p:spPr>
          <a:xfrm>
            <a:off x="1236383" y="5638577"/>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sendASCMD(AntiSkidCMD)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8" name="文本框 37">
            <a:extLst>
              <a:ext uri="{FF2B5EF4-FFF2-40B4-BE49-F238E27FC236}">
                <a16:creationId xmlns:a16="http://schemas.microsoft.com/office/drawing/2014/main" id="{3DABA4D2-92E8-4708-8BFB-78EBF777D965}"/>
              </a:ext>
            </a:extLst>
          </p:cNvPr>
          <p:cNvSpPr txBox="1"/>
          <p:nvPr/>
        </p:nvSpPr>
        <p:spPr>
          <a:xfrm>
            <a:off x="5503127" y="2955318"/>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sendASCMD(AntiSkidCMD)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1759065221"/>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7352</TotalTime>
  <Words>1419</Words>
  <Application>Microsoft Office PowerPoint</Application>
  <PresentationFormat>宽屏</PresentationFormat>
  <Paragraphs>474</Paragraphs>
  <Slides>13</Slides>
  <Notes>1</Notes>
  <HiddenSlides>1</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等线 Light</vt:lpstr>
      <vt:lpstr>Arial</vt:lpstr>
      <vt:lpstr>Cambria Math</vt:lpstr>
      <vt:lpstr>1_Office 主题​​</vt:lpstr>
      <vt:lpstr>PowerPoint 演示文稿</vt:lpstr>
      <vt:lpstr>Metering Valve</vt:lpstr>
      <vt:lpstr>PowerPoint 演示文稿</vt:lpstr>
      <vt:lpstr>Shutoff Valve</vt:lpstr>
      <vt:lpstr>Hydraulic Pump</vt:lpstr>
      <vt:lpstr>Accumulator</vt:lpstr>
      <vt:lpstr>Parking Brake</vt:lpstr>
      <vt:lpstr>BSCU</vt:lpstr>
      <vt:lpstr>BSCU</vt:lpstr>
      <vt:lpstr>Selector Valve</vt:lpstr>
      <vt:lpstr>Anti-Skid Valve</vt:lpstr>
      <vt:lpstr>Anti-Skid Valve</vt:lpstr>
      <vt:lpstr>Wheel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旭东 唐</dc:creator>
  <cp:lastModifiedBy>旭东 唐</cp:lastModifiedBy>
  <cp:revision>107</cp:revision>
  <dcterms:created xsi:type="dcterms:W3CDTF">2020-03-06T06:21:20Z</dcterms:created>
  <dcterms:modified xsi:type="dcterms:W3CDTF">2020-05-12T06:22:40Z</dcterms:modified>
</cp:coreProperties>
</file>