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5" r:id="rId1"/>
  </p:sldMasterIdLst>
  <p:notesMasterIdLst>
    <p:notesMasterId r:id="rId17"/>
  </p:notesMasterIdLst>
  <p:handoutMasterIdLst>
    <p:handoutMasterId r:id="rId18"/>
  </p:handoutMasterIdLst>
  <p:sldIdLst>
    <p:sldId id="1506" r:id="rId2"/>
    <p:sldId id="1521" r:id="rId3"/>
    <p:sldId id="1522" r:id="rId4"/>
    <p:sldId id="1507" r:id="rId5"/>
    <p:sldId id="1508" r:id="rId6"/>
    <p:sldId id="1523" r:id="rId7"/>
    <p:sldId id="1513" r:id="rId8"/>
    <p:sldId id="1514" r:id="rId9"/>
    <p:sldId id="1515" r:id="rId10"/>
    <p:sldId id="1509" r:id="rId11"/>
    <p:sldId id="1510" r:id="rId12"/>
    <p:sldId id="1511" r:id="rId13"/>
    <p:sldId id="1516" r:id="rId14"/>
    <p:sldId id="1517" r:id="rId15"/>
    <p:sldId id="1520" r:id="rId16"/>
  </p:sldIdLst>
  <p:sldSz cx="10440988" cy="6858000"/>
  <p:notesSz cx="6815138" cy="9945688"/>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3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5DCEA"/>
    <a:srgbClr val="FED3CE"/>
    <a:srgbClr val="1F497D"/>
    <a:srgbClr val="454578"/>
    <a:srgbClr val="DDDDDD"/>
    <a:srgbClr val="EAE064"/>
    <a:srgbClr val="FCF7D0"/>
    <a:srgbClr val="D0E5FC"/>
    <a:srgbClr val="BDD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1" autoAdjust="0"/>
    <p:restoredTop sz="84758" autoAdjust="0"/>
  </p:normalViewPr>
  <p:slideViewPr>
    <p:cSldViewPr snapToGrid="0" showGuides="1">
      <p:cViewPr varScale="1">
        <p:scale>
          <a:sx n="61" d="100"/>
          <a:sy n="61" d="100"/>
        </p:scale>
        <p:origin x="1172" y="64"/>
      </p:cViewPr>
      <p:guideLst>
        <p:guide orient="horz" pos="2150"/>
        <p:guide pos="3288"/>
      </p:guideLst>
    </p:cSldViewPr>
  </p:slideViewPr>
  <p:outlineViewPr>
    <p:cViewPr>
      <p:scale>
        <a:sx n="33" d="100"/>
        <a:sy n="33" d="100"/>
      </p:scale>
      <p:origin x="0" y="8028"/>
    </p:cViewPr>
  </p:outlineViewPr>
  <p:notesTextViewPr>
    <p:cViewPr>
      <p:scale>
        <a:sx n="100" d="100"/>
        <a:sy n="100" d="100"/>
      </p:scale>
      <p:origin x="0" y="0"/>
    </p:cViewPr>
  </p:notesTextViewPr>
  <p:sorterViewPr showFormatting="0">
    <p:cViewPr>
      <p:scale>
        <a:sx n="66" d="100"/>
        <a:sy n="66" d="100"/>
      </p:scale>
      <p:origin x="0" y="1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626"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7"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8" name="Rectangle 4"/>
          <p:cNvSpPr>
            <a:spLocks noGrp="1" noChangeArrowheads="1"/>
          </p:cNvSpPr>
          <p:nvPr>
            <p:ph type="ftr" sz="quarter" idx="2"/>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2629" name="Rectangle 5"/>
          <p:cNvSpPr>
            <a:spLocks noGrp="1" noChangeArrowheads="1"/>
          </p:cNvSpPr>
          <p:nvPr>
            <p:ph type="sldNum" sz="quarter" idx="3"/>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1" name="Rectangle 3"/>
          <p:cNvSpPr>
            <a:spLocks noGrp="1" noChangeArrowheads="1"/>
          </p:cNvSpPr>
          <p:nvPr>
            <p:ph type="dt"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228" name="Rectangle 4"/>
          <p:cNvSpPr>
            <a:spLocks noGrp="1" noRot="1" noChangeAspect="1" noTextEdit="1"/>
          </p:cNvSpPr>
          <p:nvPr>
            <p:ph type="sldImg" idx="2"/>
          </p:nvPr>
        </p:nvSpPr>
        <p:spPr>
          <a:xfrm>
            <a:off x="569913" y="746125"/>
            <a:ext cx="5676900" cy="3730625"/>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1038" y="4724400"/>
            <a:ext cx="5453063" cy="447516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22534" name="Rectangle 6"/>
          <p:cNvSpPr>
            <a:spLocks noGrp="1" noChangeArrowheads="1"/>
          </p:cNvSpPr>
          <p:nvPr>
            <p:ph type="ftr" sz="quarter" idx="4"/>
          </p:nvPr>
        </p:nvSpPr>
        <p:spPr bwMode="auto">
          <a:xfrm>
            <a:off x="0" y="9447213"/>
            <a:ext cx="2952750" cy="496888"/>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5" name="Rectangle 7"/>
          <p:cNvSpPr>
            <a:spLocks noGrp="1" noChangeArrowheads="1"/>
          </p:cNvSpPr>
          <p:nvPr>
            <p:ph type="sldNum" sz="quarter" idx="5"/>
          </p:nvPr>
        </p:nvSpPr>
        <p:spPr bwMode="auto">
          <a:xfrm>
            <a:off x="3860800" y="9447213"/>
            <a:ext cx="2952750" cy="496888"/>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As a representation of the environment, compound component “sensor data” provides the input periodically. The component “Task” generates the four inputs, while the component “Cyclic trigger” gives the ‘start’ signal to send the inputs to data processing unit.</a:t>
            </a:r>
          </a:p>
          <a:p>
            <a:r>
              <a:rPr lang="en-US" altLang="zh-CN" dirty="0"/>
              <a:t>The compound automaton BIT Diagnosis receives two signal “PLA.sin” and “PLA.cos” and gives a valid/invalid signal of its input. </a:t>
            </a:r>
          </a:p>
          <a:p>
            <a:r>
              <a:rPr lang="en-US" altLang="zh-CN" dirty="0"/>
              <a:t>The component automaton Mean Data Calculation is used to convert the collected physical quantity to its original value.</a:t>
            </a:r>
          </a:p>
          <a:p>
            <a:r>
              <a:rPr lang="en-US" altLang="zh-CN" dirty="0"/>
              <a:t>The compound automaton Extremum/Slope Diagnosis integrates the signals and gives an overall judgment whether the input signal of system is valid or not.</a:t>
            </a:r>
          </a:p>
          <a:p>
            <a:r>
              <a:rPr lang="en-US" altLang="zh-CN" dirty="0"/>
              <a:t>//The component automaton Compensation &amp; Filtering is used to give a standard output of collected data</a:t>
            </a:r>
          </a:p>
        </p:txBody>
      </p:sp>
    </p:spTree>
    <p:extLst>
      <p:ext uri="{BB962C8B-B14F-4D97-AF65-F5344CB8AC3E}">
        <p14:creationId xmlns:p14="http://schemas.microsoft.com/office/powerpoint/2010/main" val="2447597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两个方程需要用</a:t>
            </a:r>
            <a:r>
              <a:rPr lang="en-US" altLang="zh-CN" dirty="0"/>
              <a:t>c</a:t>
            </a:r>
            <a:r>
              <a:rPr lang="zh-CN" altLang="en-US" dirty="0"/>
              <a:t>语言表达</a:t>
            </a:r>
          </a:p>
        </p:txBody>
      </p:sp>
    </p:spTree>
    <p:extLst>
      <p:ext uri="{BB962C8B-B14F-4D97-AF65-F5344CB8AC3E}">
        <p14:creationId xmlns:p14="http://schemas.microsoft.com/office/powerpoint/2010/main" val="49271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146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：合并</a:t>
            </a:r>
            <a:r>
              <a:rPr lang="en-US" altLang="zh-CN" dirty="0"/>
              <a:t>receive</a:t>
            </a:r>
            <a:endParaRPr lang="zh-CN" altLang="en-US" dirty="0"/>
          </a:p>
        </p:txBody>
      </p:sp>
    </p:spTree>
    <p:extLst>
      <p:ext uri="{BB962C8B-B14F-4D97-AF65-F5344CB8AC3E}">
        <p14:creationId xmlns:p14="http://schemas.microsoft.com/office/powerpoint/2010/main" val="255732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TODO</a:t>
            </a:r>
            <a:r>
              <a:rPr lang="zh-CN" altLang="en-US" dirty="0"/>
              <a:t>：</a:t>
            </a:r>
            <a:r>
              <a:rPr lang="en-US" altLang="zh-CN" dirty="0"/>
              <a:t>Monitor</a:t>
            </a:r>
            <a:r>
              <a:rPr lang="zh-CN" altLang="en-US" dirty="0"/>
              <a:t>放在整个系统外面，先不做</a:t>
            </a:r>
            <a:r>
              <a:rPr lang="en-US" altLang="zh-CN" dirty="0"/>
              <a:t>Monitor</a:t>
            </a:r>
          </a:p>
        </p:txBody>
      </p:sp>
    </p:spTree>
    <p:extLst>
      <p:ext uri="{BB962C8B-B14F-4D97-AF65-F5344CB8AC3E}">
        <p14:creationId xmlns:p14="http://schemas.microsoft.com/office/powerpoint/2010/main" val="204071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42159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2988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accent2"/>
                </a:solidFill>
              </a:rPr>
              <a:t>TODO</a:t>
            </a:r>
            <a:r>
              <a:rPr lang="zh-CN" altLang="en-US" dirty="0">
                <a:solidFill>
                  <a:schemeClr val="accent2"/>
                </a:solidFill>
              </a:rPr>
              <a:t>：分颜色画线</a:t>
            </a:r>
          </a:p>
        </p:txBody>
      </p:sp>
    </p:spTree>
    <p:extLst>
      <p:ext uri="{BB962C8B-B14F-4D97-AF65-F5344CB8AC3E}">
        <p14:creationId xmlns:p14="http://schemas.microsoft.com/office/powerpoint/2010/main" val="95733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574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7440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660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1064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0788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15"/>
          <p:cNvSpPr>
            <a:spLocks noChangeArrowheads="1"/>
          </p:cNvSpPr>
          <p:nvPr/>
        </p:nvSpPr>
        <p:spPr bwMode="auto">
          <a:xfrm>
            <a:off x="0" y="1476375"/>
            <a:ext cx="10440988" cy="17684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6" name="Rectangle 1026"/>
          <p:cNvSpPr>
            <a:spLocks noGrp="1" noChangeArrowheads="1"/>
          </p:cNvSpPr>
          <p:nvPr>
            <p:ph type="ctrTitle"/>
          </p:nvPr>
        </p:nvSpPr>
        <p:spPr>
          <a:xfrm>
            <a:off x="1042988" y="1524000"/>
            <a:ext cx="8705850" cy="1752600"/>
          </a:xfrm>
          <a:prstGeom prst="rect">
            <a:avLst/>
          </a:prstGeom>
        </p:spPr>
        <p:txBody>
          <a:bodyPr/>
          <a:lstStyle>
            <a:lvl1pPr>
              <a:defRPr sz="4000"/>
            </a:lvl1pPr>
          </a:lstStyle>
          <a:p>
            <a:r>
              <a:rPr lang="en-US" altLang="en-US"/>
              <a:t>Click to edit Master title style</a:t>
            </a:r>
          </a:p>
        </p:txBody>
      </p:sp>
      <p:sp>
        <p:nvSpPr>
          <p:cNvPr id="6147" name="Rectangle 1027"/>
          <p:cNvSpPr>
            <a:spLocks noGrp="1" noChangeArrowheads="1"/>
          </p:cNvSpPr>
          <p:nvPr>
            <p:ph type="subTitle" idx="1"/>
          </p:nvPr>
        </p:nvSpPr>
        <p:spPr>
          <a:xfrm>
            <a:off x="2262188" y="4015408"/>
            <a:ext cx="7483475" cy="1752600"/>
          </a:xfrm>
          <a:prstGeom prst="rect">
            <a:avLst/>
          </a:prstGeom>
        </p:spPr>
        <p:txBody>
          <a:bodyPr/>
          <a:lstStyle>
            <a:lvl1pPr marL="0" indent="0">
              <a:buFont typeface="Wingdings" panose="05000000000000000000" pitchFamily="2" charset="2"/>
              <a:buNone/>
              <a:defRPr sz="1900"/>
            </a:lvl1pPr>
          </a:lstStyle>
          <a:p>
            <a:r>
              <a:rPr lang="en-US"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295900" y="1600200"/>
            <a:ext cx="4622800" cy="2185988"/>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295900" y="3938588"/>
            <a:ext cx="4622800" cy="2187575"/>
          </a:xfrm>
          <a:prstGeom prst="rect">
            <a:avLst/>
          </a:prstGeom>
        </p:spPr>
        <p:txBody>
          <a:bodyPr/>
          <a:lstStyle>
            <a:lvl1pPr>
              <a:lnSpc>
                <a:spcPct val="100000"/>
              </a:lnSpc>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lnSpc>
                <a:spcPct val="100000"/>
              </a:lnSpc>
              <a:defRPr sz="2400">
                <a:latin typeface="幼圆" panose="02010509060101010101" pitchFamily="49" charset="-122"/>
                <a:ea typeface="幼圆" panose="02010509060101010101" pitchFamily="49" charset="-122"/>
              </a:defRPr>
            </a:lvl3pPr>
            <a:lvl4pPr>
              <a:lnSpc>
                <a:spcPct val="100000"/>
              </a:lnSpc>
              <a:defRPr sz="2400">
                <a:latin typeface="幼圆" panose="02010509060101010101" pitchFamily="49" charset="-122"/>
                <a:ea typeface="幼圆" panose="02010509060101010101" pitchFamily="49" charset="-122"/>
              </a:defRPr>
            </a:lvl4pPr>
            <a:lvl5pPr>
              <a:lnSpc>
                <a:spcPct val="100000"/>
              </a:lnSpc>
              <a:defRPr sz="2400">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文本与剪贴画">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2288" y="1600200"/>
            <a:ext cx="4621212" cy="4525963"/>
          </a:xfrm>
          <a:prstGeom prst="rect">
            <a:avLst/>
          </a:prstGeom>
        </p:spPr>
        <p:txBody>
          <a:bodyPr/>
          <a:lstStyle>
            <a:lvl1pPr>
              <a:defRPr sz="2400">
                <a:latin typeface="幼圆" panose="02010509060101010101" pitchFamily="49" charset="-122"/>
                <a:ea typeface="幼圆" panose="02010509060101010101" pitchFamily="49" charset="-122"/>
              </a:defRPr>
            </a:lvl1pPr>
            <a:lvl2pPr>
              <a:lnSpc>
                <a:spcPct val="100000"/>
              </a:lnSpc>
              <a:defRPr sz="2400">
                <a:latin typeface="幼圆" panose="02010509060101010101" pitchFamily="49" charset="-122"/>
                <a:ea typeface="幼圆" panose="02010509060101010101" pitchFamily="49" charset="-122"/>
              </a:defRPr>
            </a:lvl2pPr>
            <a:lvl3pPr>
              <a:defRPr sz="2400">
                <a:latin typeface="幼圆" panose="02010509060101010101" pitchFamily="49" charset="-122"/>
                <a:ea typeface="幼圆" panose="02010509060101010101" pitchFamily="49" charset="-122"/>
              </a:defRPr>
            </a:lvl3pPr>
            <a:lvl4pPr>
              <a:defRPr sz="2400">
                <a:latin typeface="幼圆" panose="02010509060101010101" pitchFamily="49" charset="-122"/>
                <a:ea typeface="幼圆" panose="02010509060101010101" pitchFamily="49" charset="-122"/>
              </a:defRPr>
            </a:lvl4pPr>
            <a:lvl5pPr>
              <a:defRPr sz="24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295900" y="1600200"/>
            <a:ext cx="4622800" cy="4525963"/>
          </a:xfrm>
          <a:prstGeom prst="rect">
            <a:avLst/>
          </a:prstGeom>
        </p:spPr>
        <p:txBody>
          <a:bodyPr/>
          <a:lstStyle>
            <a:lvl1pPr>
              <a:defRPr sz="2400">
                <a:latin typeface="幼圆" panose="02010509060101010101" pitchFamily="49" charset="-122"/>
                <a:ea typeface="幼圆" panose="02010509060101010101" pitchFamily="49" charset="-122"/>
              </a:defRPr>
            </a:lvl1pPr>
          </a:lstStyle>
          <a:p>
            <a:pPr marL="342900" marR="0" lvl="0" indent="-342900" algn="l" defTabSz="914400" rtl="0" eaLnBrk="0" fontAlgn="base" latinLnBrk="0" hangingPunct="0">
              <a:lnSpc>
                <a:spcPct val="125000"/>
              </a:lnSpc>
              <a:spcBef>
                <a:spcPct val="35000"/>
              </a:spcBef>
              <a:spcAft>
                <a:spcPct val="0"/>
              </a:spcAft>
              <a:buClr>
                <a:schemeClr val="accent1"/>
              </a:buClr>
              <a:buSzPct val="65000"/>
              <a:buFont typeface="Wingdings" panose="05000000000000000000" pitchFamily="2" charset="2"/>
              <a:buChar char="p"/>
              <a:defRPr/>
            </a:pPr>
            <a:endParaRPr kumimoji="0" lang="zh-CN" altLang="en-US" sz="2400" b="1" i="0" u="none" strike="noStrike" kern="0" cap="none" spc="0" normalizeH="0" baseline="0" noProof="0">
              <a:ln>
                <a:noFill/>
              </a:ln>
              <a:solidFill>
                <a:schemeClr val="tx1"/>
              </a:solidFill>
              <a:effectLst/>
              <a:uLnTx/>
              <a:uFillTx/>
              <a:latin typeface="幼圆" panose="02010509060101010101" pitchFamily="49" charset="-122"/>
              <a:ea typeface="幼圆" panose="02010509060101010101" pitchFamily="49" charset="-122"/>
              <a:cs typeface="+mn-cs"/>
            </a:endParaRPr>
          </a:p>
        </p:txBody>
      </p:sp>
      <p:sp>
        <p:nvSpPr>
          <p:cNvPr id="6"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522288" y="1600200"/>
            <a:ext cx="9396412" cy="4525963"/>
          </a:xfrm>
          <a:prstGeom prst="rect">
            <a:avLst/>
          </a:prstGeom>
        </p:spPr>
        <p:txBody>
          <a:bodyPr/>
          <a:lstStyle>
            <a:lvl1pPr>
              <a:defRPr sz="2800">
                <a:latin typeface="幼圆" panose="02010509060101010101" pitchFamily="49" charset="-122"/>
                <a:ea typeface="幼圆" panose="02010509060101010101" pitchFamily="49" charset="-122"/>
              </a:defRPr>
            </a:lvl1pPr>
            <a:lvl2pPr>
              <a:defRPr sz="2400">
                <a:latin typeface="幼圆" panose="02010509060101010101" pitchFamily="49" charset="-122"/>
                <a:ea typeface="幼圆" panose="02010509060101010101" pitchFamily="49" charset="-122"/>
              </a:defRPr>
            </a:lvl2pPr>
            <a:lvl3pPr>
              <a:defRPr sz="2000">
                <a:latin typeface="幼圆" panose="02010509060101010101" pitchFamily="49" charset="-122"/>
                <a:ea typeface="幼圆" panose="02010509060101010101" pitchFamily="49" charset="-122"/>
              </a:defRPr>
            </a:lvl3pPr>
            <a:lvl4pPr>
              <a:defRPr sz="1800">
                <a:latin typeface="幼圆" panose="02010509060101010101" pitchFamily="49" charset="-122"/>
                <a:ea typeface="幼圆" panose="02010509060101010101" pitchFamily="49" charset="-122"/>
              </a:defRPr>
            </a:lvl4pPr>
            <a:lvl5pPr>
              <a:defRPr sz="1800">
                <a:latin typeface="幼圆" panose="02010509060101010101" pitchFamily="49" charset="-122"/>
                <a:ea typeface="幼圆"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 1"/>
          <p:cNvSpPr>
            <a:spLocks noGrp="1"/>
          </p:cNvSpPr>
          <p:nvPr>
            <p:ph type="title"/>
          </p:nvPr>
        </p:nvSpPr>
        <p:spPr>
          <a:xfrm>
            <a:off x="522288" y="46038"/>
            <a:ext cx="9396412" cy="1143000"/>
          </a:xfrm>
          <a:prstGeom prst="rect">
            <a:avLst/>
          </a:prstGeom>
        </p:spPr>
        <p:txBody>
          <a:bodyPr anchor="ctr"/>
          <a:lstStyle>
            <a:lvl1pPr algn="l">
              <a:defRPr sz="36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6"/>
          <p:cNvSpPr>
            <a:spLocks noGrp="1" noChangeArrowheads="1"/>
          </p:cNvSpPr>
          <p:nvPr>
            <p:ph type="sldNum" sz="quarter" idx="4"/>
          </p:nvPr>
        </p:nvSpPr>
        <p:spPr bwMode="auto">
          <a:xfrm>
            <a:off x="9934575" y="5834063"/>
            <a:ext cx="506413" cy="554038"/>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rgbClr val="404040"/>
                </a:solidFill>
                <a:latin typeface="Impact" panose="020B0806030902050204" pitchFamily="34" charset="0"/>
              </a:defRPr>
            </a:lvl1pPr>
          </a:lstStyle>
          <a:p>
            <a:pPr lvl="0" eaLnBrk="1" hangingPunct="1">
              <a:buNone/>
            </a:pPr>
            <a:fld id="{9A0DB2DC-4C9A-4742-B13C-FB6460FD3503}" type="slidenum">
              <a:rPr lang="en-US" altLang="en-US" dirty="0"/>
              <a:t>‹#›</a:t>
            </a:fld>
            <a:endParaRPr lang="en-US" altLang="en-US" dirty="0">
              <a:latin typeface="Arial" panose="020B0604020202020204" pitchFamily="34" charset="0"/>
            </a:endParaRPr>
          </a:p>
        </p:txBody>
      </p:sp>
      <p:sp>
        <p:nvSpPr>
          <p:cNvPr id="1027" name="矩形 20"/>
          <p:cNvSpPr>
            <a:spLocks noChangeArrowheads="1"/>
          </p:cNvSpPr>
          <p:nvPr userDrawn="1"/>
        </p:nvSpPr>
        <p:spPr bwMode="auto">
          <a:xfrm>
            <a:off x="0" y="0"/>
            <a:ext cx="10440988" cy="1222375"/>
          </a:xfrm>
          <a:prstGeom prst="rect">
            <a:avLst/>
          </a:prstGeom>
          <a:solidFill>
            <a:schemeClr val="tx2"/>
          </a:solidFill>
          <a:ln w="9525" algn="ctr">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cs typeface="+mj-cs"/>
        </a:defRPr>
      </a:lvl1pPr>
      <a:lvl2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2pPr>
      <a:lvl3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3pPr>
      <a:lvl4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4pPr>
      <a:lvl5pPr algn="ctr" rtl="0" eaLnBrk="0" fontAlgn="base" hangingPunct="0">
        <a:spcBef>
          <a:spcPct val="0"/>
        </a:spcBef>
        <a:spcAft>
          <a:spcPct val="0"/>
        </a:spcAft>
        <a:defRPr sz="3200" b="1">
          <a:solidFill>
            <a:schemeClr val="tx1"/>
          </a:solidFill>
          <a:latin typeface="黑体" panose="02010609060101010101" pitchFamily="2" charset="-122"/>
          <a:ea typeface="黑体" panose="02010609060101010101" pitchFamily="2" charset="-122"/>
        </a:defRPr>
      </a:lvl5pPr>
      <a:lvl6pPr marL="457200" algn="ctr" rtl="0" fontAlgn="base">
        <a:spcBef>
          <a:spcPct val="0"/>
        </a:spcBef>
        <a:spcAft>
          <a:spcPct val="0"/>
        </a:spcAft>
        <a:defRPr sz="3200">
          <a:solidFill>
            <a:schemeClr val="tx2"/>
          </a:solidFill>
          <a:latin typeface="Comic Sans MS" panose="030F0702030302020204" pitchFamily="66" charset="0"/>
        </a:defRPr>
      </a:lvl6pPr>
      <a:lvl7pPr marL="914400" algn="ctr" rtl="0" fontAlgn="base">
        <a:spcBef>
          <a:spcPct val="0"/>
        </a:spcBef>
        <a:spcAft>
          <a:spcPct val="0"/>
        </a:spcAft>
        <a:defRPr sz="3200">
          <a:solidFill>
            <a:schemeClr val="tx2"/>
          </a:solidFill>
          <a:latin typeface="Comic Sans MS" panose="030F0702030302020204" pitchFamily="66" charset="0"/>
        </a:defRPr>
      </a:lvl7pPr>
      <a:lvl8pPr marL="1371600" algn="ctr" rtl="0" fontAlgn="base">
        <a:spcBef>
          <a:spcPct val="0"/>
        </a:spcBef>
        <a:spcAft>
          <a:spcPct val="0"/>
        </a:spcAft>
        <a:defRPr sz="3200">
          <a:solidFill>
            <a:schemeClr val="tx2"/>
          </a:solidFill>
          <a:latin typeface="Comic Sans MS" panose="030F0702030302020204" pitchFamily="66" charset="0"/>
        </a:defRPr>
      </a:lvl8pPr>
      <a:lvl9pPr marL="1828800" algn="ctr" rtl="0" fontAlgn="base">
        <a:spcBef>
          <a:spcPct val="0"/>
        </a:spcBef>
        <a:spcAft>
          <a:spcPct val="0"/>
        </a:spcAft>
        <a:defRPr sz="3200">
          <a:solidFill>
            <a:schemeClr val="tx2"/>
          </a:solidFill>
          <a:latin typeface="Comic Sans MS" panose="030F0702030302020204" pitchFamily="66" charset="0"/>
        </a:defRPr>
      </a:lvl9pPr>
    </p:titleStyle>
    <p:bodyStyle>
      <a:lvl1pPr marL="342900" indent="-342900"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p"/>
        <a:defRPr sz="2000" b="1">
          <a:solidFill>
            <a:schemeClr val="tx1"/>
          </a:solidFill>
          <a:latin typeface="黑体" panose="02010609060101010101" pitchFamily="2" charset="-122"/>
          <a:ea typeface="黑体" panose="02010609060101010101" pitchFamily="2" charset="-122"/>
          <a:cs typeface="+mn-cs"/>
        </a:defRPr>
      </a:lvl1pPr>
      <a:lvl2pPr marL="669925" indent="-325755" algn="l" rtl="0" eaLnBrk="0" fontAlgn="base" hangingPunct="0">
        <a:lnSpc>
          <a:spcPct val="125000"/>
        </a:lnSpc>
        <a:spcBef>
          <a:spcPct val="35000"/>
        </a:spcBef>
        <a:spcAft>
          <a:spcPct val="0"/>
        </a:spcAft>
        <a:buClr>
          <a:schemeClr val="accent2"/>
        </a:buClr>
        <a:buSzPct val="6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2pPr>
      <a:lvl3pPr marL="1022350" indent="-351155" algn="l" rtl="0" eaLnBrk="0" fontAlgn="base" hangingPunct="0">
        <a:lnSpc>
          <a:spcPct val="125000"/>
        </a:lnSpc>
        <a:spcBef>
          <a:spcPct val="35000"/>
        </a:spcBef>
        <a:spcAft>
          <a:spcPct val="0"/>
        </a:spcAft>
        <a:buClr>
          <a:schemeClr val="accent1"/>
        </a:buClr>
        <a:buSzPct val="65000"/>
        <a:buFont typeface="Wingdings" panose="05000000000000000000" pitchFamily="2" charset="2"/>
        <a:buChar char="n"/>
        <a:defRPr sz="2000" b="1">
          <a:solidFill>
            <a:schemeClr val="tx1"/>
          </a:solidFill>
          <a:latin typeface="黑体" panose="02010609060101010101" pitchFamily="2" charset="-122"/>
          <a:ea typeface="黑体" panose="02010609060101010101" pitchFamily="2" charset="-122"/>
        </a:defRPr>
      </a:lvl3pPr>
      <a:lvl4pPr marL="1339850" indent="-316230" algn="l" rtl="0" eaLnBrk="0" fontAlgn="base" hangingPunct="0">
        <a:lnSpc>
          <a:spcPct val="125000"/>
        </a:lnSpc>
        <a:spcBef>
          <a:spcPct val="35000"/>
        </a:spcBef>
        <a:spcAft>
          <a:spcPct val="0"/>
        </a:spcAft>
        <a:buClr>
          <a:schemeClr val="accent2"/>
        </a:buClr>
        <a:buSzPct val="70000"/>
        <a:buFont typeface="Wingdings" panose="05000000000000000000" pitchFamily="2" charset="2"/>
        <a:buChar char="q"/>
        <a:defRPr sz="2000" b="1">
          <a:solidFill>
            <a:schemeClr val="tx1"/>
          </a:solidFill>
          <a:latin typeface="黑体" panose="02010609060101010101" pitchFamily="2" charset="-122"/>
          <a:ea typeface="黑体" panose="02010609060101010101" pitchFamily="2" charset="-122"/>
        </a:defRPr>
      </a:lvl4pPr>
      <a:lvl5pPr marL="1681480" indent="-339725" algn="l" rtl="0" eaLnBrk="0" fontAlgn="base" hangingPunct="0">
        <a:lnSpc>
          <a:spcPct val="125000"/>
        </a:lnSpc>
        <a:spcBef>
          <a:spcPct val="35000"/>
        </a:spcBef>
        <a:spcAft>
          <a:spcPct val="0"/>
        </a:spcAft>
        <a:buClr>
          <a:schemeClr val="accent1"/>
        </a:buClr>
        <a:buSzPct val="75000"/>
        <a:buFont typeface="Wingdings" panose="05000000000000000000" pitchFamily="2" charset="2"/>
        <a:buChar char="§"/>
        <a:defRPr sz="2000" b="1">
          <a:solidFill>
            <a:schemeClr val="tx1"/>
          </a:solidFill>
          <a:latin typeface="黑体" panose="02010609060101010101" pitchFamily="2" charset="-122"/>
          <a:ea typeface="黑体" panose="02010609060101010101" pitchFamily="2" charset="-122"/>
        </a:defRPr>
      </a:lvl5pPr>
      <a:lvl6pPr marL="21386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lnSpc>
          <a:spcPct val="125000"/>
        </a:lnSpc>
        <a:spcBef>
          <a:spcPct val="35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Architecture model</a:t>
            </a:r>
            <a:endParaRPr lang="zh-CN" altLang="en-US" dirty="0">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FBCB12D5-991F-4158-B366-DFC63C811C10}"/>
              </a:ext>
            </a:extLst>
          </p:cNvPr>
          <p:cNvSpPr/>
          <p:nvPr/>
        </p:nvSpPr>
        <p:spPr bwMode="auto">
          <a:xfrm>
            <a:off x="2899963" y="2498963"/>
            <a:ext cx="7007728" cy="3546237"/>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1" name="文本框 80">
            <a:extLst>
              <a:ext uri="{FF2B5EF4-FFF2-40B4-BE49-F238E27FC236}">
                <a16:creationId xmlns:a16="http://schemas.microsoft.com/office/drawing/2014/main" id="{5CF8C700-850D-4FE4-B544-75A49877E93A}"/>
              </a:ext>
            </a:extLst>
          </p:cNvPr>
          <p:cNvSpPr txBox="1"/>
          <p:nvPr/>
        </p:nvSpPr>
        <p:spPr>
          <a:xfrm>
            <a:off x="7914881" y="5699556"/>
            <a:ext cx="1984839" cy="307777"/>
          </a:xfrm>
          <a:prstGeom prst="rect">
            <a:avLst/>
          </a:prstGeom>
          <a:noFill/>
        </p:spPr>
        <p:txBody>
          <a:bodyPr wrap="none" rtlCol="0">
            <a:spAutoFit/>
          </a:bodyPr>
          <a:lstStyle/>
          <a:p>
            <a:r>
              <a:rPr lang="en-US" altLang="zh-CN" sz="1400" dirty="0"/>
              <a:t>Data Processing Unit</a:t>
            </a:r>
            <a:endParaRPr lang="zh-CN" altLang="en-US" sz="1400" dirty="0"/>
          </a:p>
        </p:txBody>
      </p:sp>
      <p:cxnSp>
        <p:nvCxnSpPr>
          <p:cNvPr id="82" name="直接连接符 81">
            <a:extLst>
              <a:ext uri="{FF2B5EF4-FFF2-40B4-BE49-F238E27FC236}">
                <a16:creationId xmlns:a16="http://schemas.microsoft.com/office/drawing/2014/main" id="{6577C5DC-F7A1-489D-8B3F-BD13A7B5E2D8}"/>
              </a:ext>
            </a:extLst>
          </p:cNvPr>
          <p:cNvCxnSpPr/>
          <p:nvPr/>
        </p:nvCxnSpPr>
        <p:spPr bwMode="auto">
          <a:xfrm flipV="1">
            <a:off x="410373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4" name="流程图: 接点 83">
            <a:extLst>
              <a:ext uri="{FF2B5EF4-FFF2-40B4-BE49-F238E27FC236}">
                <a16:creationId xmlns:a16="http://schemas.microsoft.com/office/drawing/2014/main" id="{74D7BDC2-6317-4939-8E9B-CE30D8789941}"/>
              </a:ext>
            </a:extLst>
          </p:cNvPr>
          <p:cNvSpPr/>
          <p:nvPr/>
        </p:nvSpPr>
        <p:spPr bwMode="auto">
          <a:xfrm>
            <a:off x="404396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87" name="直接连接符 86">
            <a:extLst>
              <a:ext uri="{FF2B5EF4-FFF2-40B4-BE49-F238E27FC236}">
                <a16:creationId xmlns:a16="http://schemas.microsoft.com/office/drawing/2014/main" id="{B60A00C5-020B-407D-83F3-67C7ECC46361}"/>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89" name="流程图: 接点 88">
            <a:extLst>
              <a:ext uri="{FF2B5EF4-FFF2-40B4-BE49-F238E27FC236}">
                <a16:creationId xmlns:a16="http://schemas.microsoft.com/office/drawing/2014/main" id="{FAC93AA2-9CE3-43A5-BCEC-8606788C87D0}"/>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92" name="肘形连接符 69">
            <a:extLst>
              <a:ext uri="{FF2B5EF4-FFF2-40B4-BE49-F238E27FC236}">
                <a16:creationId xmlns:a16="http://schemas.microsoft.com/office/drawing/2014/main" id="{7D93732F-6FBC-46F6-877C-15F3B087508E}"/>
              </a:ext>
            </a:extLst>
          </p:cNvPr>
          <p:cNvCxnSpPr>
            <a:cxnSpLocks/>
            <a:stCxn id="110" idx="4"/>
            <a:endCxn id="84" idx="0"/>
          </p:cNvCxnSpPr>
          <p:nvPr/>
        </p:nvCxnSpPr>
        <p:spPr bwMode="auto">
          <a:xfrm rot="5400000" flipH="1" flipV="1">
            <a:off x="2844131" y="1361288"/>
            <a:ext cx="210582" cy="2323549"/>
          </a:xfrm>
          <a:prstGeom prst="bentConnector5">
            <a:avLst>
              <a:gd name="adj1" fmla="val -108556"/>
              <a:gd name="adj2" fmla="val -67"/>
              <a:gd name="adj3" fmla="val 208556"/>
            </a:avLst>
          </a:prstGeom>
          <a:solidFill>
            <a:schemeClr val="accent1"/>
          </a:solidFill>
          <a:ln w="28575" cap="flat" cmpd="sng" algn="ctr">
            <a:solidFill>
              <a:schemeClr val="tx1"/>
            </a:solidFill>
            <a:prstDash val="solid"/>
            <a:round/>
            <a:headEnd type="none" w="med" len="med"/>
            <a:tailEnd type="none" w="med" len="med"/>
          </a:ln>
        </p:spPr>
      </p:cxnSp>
      <p:cxnSp>
        <p:nvCxnSpPr>
          <p:cNvPr id="94" name="肘形连接符 74">
            <a:extLst>
              <a:ext uri="{FF2B5EF4-FFF2-40B4-BE49-F238E27FC236}">
                <a16:creationId xmlns:a16="http://schemas.microsoft.com/office/drawing/2014/main" id="{46ACA4F0-437B-4612-9DB6-CBC18928CF7A}"/>
              </a:ext>
            </a:extLst>
          </p:cNvPr>
          <p:cNvCxnSpPr>
            <a:stCxn id="106" idx="0"/>
            <a:endCxn id="89" idx="0"/>
          </p:cNvCxnSpPr>
          <p:nvPr/>
        </p:nvCxnSpPr>
        <p:spPr bwMode="auto">
          <a:xfrm rot="5400000" flipH="1" flipV="1">
            <a:off x="3559910" y="-240348"/>
            <a:ext cx="79629" cy="5388835"/>
          </a:xfrm>
          <a:prstGeom prst="bentConnector3">
            <a:avLst>
              <a:gd name="adj1" fmla="val 662998"/>
            </a:avLst>
          </a:prstGeom>
          <a:solidFill>
            <a:schemeClr val="accent1"/>
          </a:solidFill>
          <a:ln w="28575" cap="flat" cmpd="sng" algn="ctr">
            <a:solidFill>
              <a:schemeClr val="tx1"/>
            </a:solidFill>
            <a:prstDash val="solid"/>
            <a:round/>
            <a:headEnd type="none" w="med" len="med"/>
            <a:tailEnd type="none" w="med" len="med"/>
          </a:ln>
        </p:spPr>
      </p:cxnSp>
      <p:sp>
        <p:nvSpPr>
          <p:cNvPr id="95" name="矩形 94">
            <a:extLst>
              <a:ext uri="{FF2B5EF4-FFF2-40B4-BE49-F238E27FC236}">
                <a16:creationId xmlns:a16="http://schemas.microsoft.com/office/drawing/2014/main" id="{829FB30B-51E2-4D1F-8625-512FCFCEBBD1}"/>
              </a:ext>
            </a:extLst>
          </p:cNvPr>
          <p:cNvSpPr/>
          <p:nvPr/>
        </p:nvSpPr>
        <p:spPr bwMode="auto">
          <a:xfrm>
            <a:off x="184938" y="2562764"/>
            <a:ext cx="2329017" cy="3286518"/>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6" name="矩形 95">
            <a:extLst>
              <a:ext uri="{FF2B5EF4-FFF2-40B4-BE49-F238E27FC236}">
                <a16:creationId xmlns:a16="http://schemas.microsoft.com/office/drawing/2014/main" id="{4A267CD3-81B6-4C9C-BF0F-39F233A31FE9}"/>
              </a:ext>
            </a:extLst>
          </p:cNvPr>
          <p:cNvSpPr/>
          <p:nvPr/>
        </p:nvSpPr>
        <p:spPr bwMode="auto">
          <a:xfrm>
            <a:off x="458792" y="2938580"/>
            <a:ext cx="1792403" cy="2602925"/>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98" name="矩形 97">
            <a:extLst>
              <a:ext uri="{FF2B5EF4-FFF2-40B4-BE49-F238E27FC236}">
                <a16:creationId xmlns:a16="http://schemas.microsoft.com/office/drawing/2014/main" id="{B804B906-1BAA-48DC-8003-EFE405355B30}"/>
              </a:ext>
            </a:extLst>
          </p:cNvPr>
          <p:cNvSpPr/>
          <p:nvPr/>
        </p:nvSpPr>
        <p:spPr>
          <a:xfrm>
            <a:off x="1239972" y="5546088"/>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104" name="直接连接符 103">
            <a:extLst>
              <a:ext uri="{FF2B5EF4-FFF2-40B4-BE49-F238E27FC236}">
                <a16:creationId xmlns:a16="http://schemas.microsoft.com/office/drawing/2014/main" id="{68A45E04-B1AC-44B6-943B-0C9D3D467211}"/>
              </a:ext>
            </a:extLst>
          </p:cNvPr>
          <p:cNvCxnSpPr/>
          <p:nvPr/>
        </p:nvCxnSpPr>
        <p:spPr bwMode="auto">
          <a:xfrm flipV="1">
            <a:off x="899452" y="256835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5" name="直接连接符 104">
            <a:extLst>
              <a:ext uri="{FF2B5EF4-FFF2-40B4-BE49-F238E27FC236}">
                <a16:creationId xmlns:a16="http://schemas.microsoft.com/office/drawing/2014/main" id="{079C872D-28E1-4A12-93A7-B8A6D829BE5A}"/>
              </a:ext>
            </a:extLst>
          </p:cNvPr>
          <p:cNvCxnSpPr/>
          <p:nvPr/>
        </p:nvCxnSpPr>
        <p:spPr bwMode="auto">
          <a:xfrm flipV="1">
            <a:off x="1785263" y="257351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流程图: 接点 105">
            <a:extLst>
              <a:ext uri="{FF2B5EF4-FFF2-40B4-BE49-F238E27FC236}">
                <a16:creationId xmlns:a16="http://schemas.microsoft.com/office/drawing/2014/main" id="{EE47969F-EBF5-4635-BD95-CC309A1C379A}"/>
              </a:ext>
            </a:extLst>
          </p:cNvPr>
          <p:cNvSpPr/>
          <p:nvPr/>
        </p:nvSpPr>
        <p:spPr bwMode="auto">
          <a:xfrm>
            <a:off x="838071"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7" name="流程图: 接点 106">
            <a:extLst>
              <a:ext uri="{FF2B5EF4-FFF2-40B4-BE49-F238E27FC236}">
                <a16:creationId xmlns:a16="http://schemas.microsoft.com/office/drawing/2014/main" id="{71FCB60B-C8ED-452E-90FF-5794C9B6D020}"/>
              </a:ext>
            </a:extLst>
          </p:cNvPr>
          <p:cNvSpPr/>
          <p:nvPr/>
        </p:nvSpPr>
        <p:spPr bwMode="auto">
          <a:xfrm>
            <a:off x="828396" y="28655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8" name="流程图: 接点 107">
            <a:extLst>
              <a:ext uri="{FF2B5EF4-FFF2-40B4-BE49-F238E27FC236}">
                <a16:creationId xmlns:a16="http://schemas.microsoft.com/office/drawing/2014/main" id="{FA5C5875-30EA-499F-B32C-DFAB11B0A5E5}"/>
              </a:ext>
            </a:extLst>
          </p:cNvPr>
          <p:cNvSpPr/>
          <p:nvPr/>
        </p:nvSpPr>
        <p:spPr bwMode="auto">
          <a:xfrm>
            <a:off x="1713432" y="28753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0" name="流程图: 接点 109">
            <a:extLst>
              <a:ext uri="{FF2B5EF4-FFF2-40B4-BE49-F238E27FC236}">
                <a16:creationId xmlns:a16="http://schemas.microsoft.com/office/drawing/2014/main" id="{478939B7-1EE2-493F-BEA0-4ABBF81FF8DF}"/>
              </a:ext>
            </a:extLst>
          </p:cNvPr>
          <p:cNvSpPr/>
          <p:nvPr/>
        </p:nvSpPr>
        <p:spPr bwMode="auto">
          <a:xfrm>
            <a:off x="1720412" y="249388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2" name="文本框 111">
            <a:extLst>
              <a:ext uri="{FF2B5EF4-FFF2-40B4-BE49-F238E27FC236}">
                <a16:creationId xmlns:a16="http://schemas.microsoft.com/office/drawing/2014/main" id="{411ECF3F-0847-4A59-A195-20B2331E7E0F}"/>
              </a:ext>
            </a:extLst>
          </p:cNvPr>
          <p:cNvSpPr txBox="1"/>
          <p:nvPr/>
        </p:nvSpPr>
        <p:spPr>
          <a:xfrm>
            <a:off x="1414204" y="2954903"/>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113" name="文本框 112">
            <a:extLst>
              <a:ext uri="{FF2B5EF4-FFF2-40B4-BE49-F238E27FC236}">
                <a16:creationId xmlns:a16="http://schemas.microsoft.com/office/drawing/2014/main" id="{B872313F-F382-40DD-99CD-B359BC487EED}"/>
              </a:ext>
            </a:extLst>
          </p:cNvPr>
          <p:cNvSpPr txBox="1"/>
          <p:nvPr/>
        </p:nvSpPr>
        <p:spPr>
          <a:xfrm>
            <a:off x="489220" y="2958088"/>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114" name="矩形 113">
            <a:extLst>
              <a:ext uri="{FF2B5EF4-FFF2-40B4-BE49-F238E27FC236}">
                <a16:creationId xmlns:a16="http://schemas.microsoft.com/office/drawing/2014/main" id="{40C61E1D-F4E6-4F9E-98F3-7847D5BF65BE}"/>
              </a:ext>
            </a:extLst>
          </p:cNvPr>
          <p:cNvSpPr/>
          <p:nvPr/>
        </p:nvSpPr>
        <p:spPr bwMode="auto">
          <a:xfrm>
            <a:off x="3019866" y="2889225"/>
            <a:ext cx="2149013" cy="205968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dirty="0">
              <a:ln>
                <a:noFill/>
              </a:ln>
              <a:solidFill>
                <a:schemeClr val="accent5"/>
              </a:solidFill>
              <a:effectLst/>
              <a:latin typeface="Arial" panose="020B0604020202020204" pitchFamily="34" charset="0"/>
            </a:endParaRPr>
          </a:p>
        </p:txBody>
      </p:sp>
      <p:sp>
        <p:nvSpPr>
          <p:cNvPr id="115" name="文本框 114">
            <a:extLst>
              <a:ext uri="{FF2B5EF4-FFF2-40B4-BE49-F238E27FC236}">
                <a16:creationId xmlns:a16="http://schemas.microsoft.com/office/drawing/2014/main" id="{1CEBAD42-163F-4E62-9631-1746D3A5AE82}"/>
              </a:ext>
            </a:extLst>
          </p:cNvPr>
          <p:cNvSpPr txBox="1"/>
          <p:nvPr/>
        </p:nvSpPr>
        <p:spPr>
          <a:xfrm>
            <a:off x="3390509" y="4665552"/>
            <a:ext cx="1580882" cy="261610"/>
          </a:xfrm>
          <a:prstGeom prst="rect">
            <a:avLst/>
          </a:prstGeom>
          <a:noFill/>
        </p:spPr>
        <p:txBody>
          <a:bodyPr wrap="none" rtlCol="0">
            <a:spAutoFit/>
          </a:bodyPr>
          <a:lstStyle/>
          <a:p>
            <a:r>
              <a:rPr lang="en-US" altLang="zh-CN" sz="1100" dirty="0"/>
              <a:t>sendBIT(PLA.Signal)</a:t>
            </a:r>
            <a:endParaRPr lang="zh-CN" altLang="en-US" sz="1100" dirty="0"/>
          </a:p>
        </p:txBody>
      </p:sp>
      <p:sp>
        <p:nvSpPr>
          <p:cNvPr id="116" name="矩形 115">
            <a:extLst>
              <a:ext uri="{FF2B5EF4-FFF2-40B4-BE49-F238E27FC236}">
                <a16:creationId xmlns:a16="http://schemas.microsoft.com/office/drawing/2014/main" id="{ADFB0834-BDE8-4427-9402-B46EE9626964}"/>
              </a:ext>
            </a:extLst>
          </p:cNvPr>
          <p:cNvSpPr/>
          <p:nvPr/>
        </p:nvSpPr>
        <p:spPr bwMode="auto">
          <a:xfrm>
            <a:off x="5422727" y="2887409"/>
            <a:ext cx="1618153" cy="206149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a:p>
            <a:pPr lvl="0" algn="ctr"/>
            <a:endParaRPr lang="en-US" altLang="zh-CN" sz="1200" dirty="0">
              <a:solidFill>
                <a:prstClr val="black"/>
              </a:solidFill>
            </a:endParaRPr>
          </a:p>
        </p:txBody>
      </p:sp>
      <p:sp>
        <p:nvSpPr>
          <p:cNvPr id="122" name="文本框 121">
            <a:extLst>
              <a:ext uri="{FF2B5EF4-FFF2-40B4-BE49-F238E27FC236}">
                <a16:creationId xmlns:a16="http://schemas.microsoft.com/office/drawing/2014/main" id="{68F915B0-2D34-46A8-9A68-9DB27CA7917B}"/>
              </a:ext>
            </a:extLst>
          </p:cNvPr>
          <p:cNvSpPr txBox="1"/>
          <p:nvPr/>
        </p:nvSpPr>
        <p:spPr>
          <a:xfrm>
            <a:off x="5392166" y="2943051"/>
            <a:ext cx="1641796" cy="430887"/>
          </a:xfrm>
          <a:prstGeom prst="rect">
            <a:avLst/>
          </a:prstGeom>
          <a:noFill/>
        </p:spPr>
        <p:txBody>
          <a:bodyPr wrap="none" rtlCol="0">
            <a:spAutoFit/>
          </a:bodyPr>
          <a:lstStyle/>
          <a:p>
            <a:r>
              <a:rPr lang="en-US" altLang="zh-CN" sz="1100" dirty="0"/>
              <a:t>receiveMean(PLA.sin,</a:t>
            </a:r>
          </a:p>
          <a:p>
            <a:r>
              <a:rPr lang="en-US" altLang="zh-CN" sz="1100" dirty="0"/>
              <a:t>PLA.cos)</a:t>
            </a:r>
            <a:endParaRPr lang="zh-CN" altLang="en-US" sz="1100" dirty="0"/>
          </a:p>
        </p:txBody>
      </p:sp>
      <p:sp>
        <p:nvSpPr>
          <p:cNvPr id="124" name="文本框 123">
            <a:extLst>
              <a:ext uri="{FF2B5EF4-FFF2-40B4-BE49-F238E27FC236}">
                <a16:creationId xmlns:a16="http://schemas.microsoft.com/office/drawing/2014/main" id="{11C57AB3-AE05-46DE-BE4E-B99BFF4EF59C}"/>
              </a:ext>
            </a:extLst>
          </p:cNvPr>
          <p:cNvSpPr txBox="1"/>
          <p:nvPr/>
        </p:nvSpPr>
        <p:spPr>
          <a:xfrm>
            <a:off x="5455973" y="4658019"/>
            <a:ext cx="1582484" cy="261610"/>
          </a:xfrm>
          <a:prstGeom prst="rect">
            <a:avLst/>
          </a:prstGeom>
          <a:noFill/>
        </p:spPr>
        <p:txBody>
          <a:bodyPr wrap="none" rtlCol="0">
            <a:spAutoFit/>
          </a:bodyPr>
          <a:lstStyle/>
          <a:p>
            <a:r>
              <a:rPr lang="en-US" altLang="zh-CN" sz="1100" dirty="0"/>
              <a:t>sendMean(PLA.CLB)</a:t>
            </a:r>
            <a:endParaRPr lang="zh-CN" altLang="en-US" sz="1100" dirty="0"/>
          </a:p>
        </p:txBody>
      </p:sp>
      <p:sp>
        <p:nvSpPr>
          <p:cNvPr id="125" name="矩形 124">
            <a:extLst>
              <a:ext uri="{FF2B5EF4-FFF2-40B4-BE49-F238E27FC236}">
                <a16:creationId xmlns:a16="http://schemas.microsoft.com/office/drawing/2014/main" id="{FE008A03-E254-48C5-ACCD-D527AD90D936}"/>
              </a:ext>
            </a:extLst>
          </p:cNvPr>
          <p:cNvSpPr/>
          <p:nvPr/>
        </p:nvSpPr>
        <p:spPr bwMode="auto">
          <a:xfrm>
            <a:off x="7285488" y="2887410"/>
            <a:ext cx="2518912" cy="208082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endParaRPr lang="zh-CN" altLang="en-US" sz="1600" dirty="0">
              <a:solidFill>
                <a:prstClr val="black"/>
              </a:solidFill>
            </a:endParaRPr>
          </a:p>
        </p:txBody>
      </p:sp>
      <p:sp>
        <p:nvSpPr>
          <p:cNvPr id="126" name="流程图: 接点 125">
            <a:extLst>
              <a:ext uri="{FF2B5EF4-FFF2-40B4-BE49-F238E27FC236}">
                <a16:creationId xmlns:a16="http://schemas.microsoft.com/office/drawing/2014/main" id="{0CA6C582-B13E-46A8-BB08-42FC29EE84B0}"/>
              </a:ext>
            </a:extLst>
          </p:cNvPr>
          <p:cNvSpPr/>
          <p:nvPr/>
        </p:nvSpPr>
        <p:spPr bwMode="auto">
          <a:xfrm>
            <a:off x="9082248" y="491847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7" name="文本框 126">
            <a:extLst>
              <a:ext uri="{FF2B5EF4-FFF2-40B4-BE49-F238E27FC236}">
                <a16:creationId xmlns:a16="http://schemas.microsoft.com/office/drawing/2014/main" id="{A31A69B9-B0CE-4FC7-8920-266C657261F2}"/>
              </a:ext>
            </a:extLst>
          </p:cNvPr>
          <p:cNvSpPr txBox="1"/>
          <p:nvPr/>
        </p:nvSpPr>
        <p:spPr>
          <a:xfrm>
            <a:off x="8735679" y="2928723"/>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128" name="流程图: 接点 127">
            <a:extLst>
              <a:ext uri="{FF2B5EF4-FFF2-40B4-BE49-F238E27FC236}">
                <a16:creationId xmlns:a16="http://schemas.microsoft.com/office/drawing/2014/main" id="{2AFE288B-1425-42CC-B34B-CECFCE436ABA}"/>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9" name="文本框 128">
            <a:extLst>
              <a:ext uri="{FF2B5EF4-FFF2-40B4-BE49-F238E27FC236}">
                <a16:creationId xmlns:a16="http://schemas.microsoft.com/office/drawing/2014/main" id="{4C735754-8174-4AE9-8C61-F541FA14940C}"/>
              </a:ext>
            </a:extLst>
          </p:cNvPr>
          <p:cNvSpPr txBox="1"/>
          <p:nvPr/>
        </p:nvSpPr>
        <p:spPr>
          <a:xfrm>
            <a:off x="7413368" y="4639132"/>
            <a:ext cx="1031051" cy="261610"/>
          </a:xfrm>
          <a:prstGeom prst="rect">
            <a:avLst/>
          </a:prstGeom>
          <a:noFill/>
        </p:spPr>
        <p:txBody>
          <a:bodyPr wrap="none" rtlCol="0">
            <a:spAutoFit/>
          </a:bodyPr>
          <a:lstStyle/>
          <a:p>
            <a:r>
              <a:rPr lang="en-US" altLang="zh-CN" sz="1100" dirty="0"/>
              <a:t>receiveMean</a:t>
            </a:r>
            <a:endParaRPr lang="zh-CN" altLang="en-US" sz="1100" dirty="0"/>
          </a:p>
        </p:txBody>
      </p:sp>
      <p:sp>
        <p:nvSpPr>
          <p:cNvPr id="131" name="文本框 130">
            <a:extLst>
              <a:ext uri="{FF2B5EF4-FFF2-40B4-BE49-F238E27FC236}">
                <a16:creationId xmlns:a16="http://schemas.microsoft.com/office/drawing/2014/main" id="{2C1A15DF-4444-4D69-BEEA-DA8BC0F8599F}"/>
              </a:ext>
            </a:extLst>
          </p:cNvPr>
          <p:cNvSpPr txBox="1"/>
          <p:nvPr/>
        </p:nvSpPr>
        <p:spPr>
          <a:xfrm>
            <a:off x="8666864" y="4690647"/>
            <a:ext cx="898003" cy="261610"/>
          </a:xfrm>
          <a:prstGeom prst="rect">
            <a:avLst/>
          </a:prstGeom>
          <a:noFill/>
        </p:spPr>
        <p:txBody>
          <a:bodyPr wrap="none" rtlCol="0">
            <a:spAutoFit/>
          </a:bodyPr>
          <a:lstStyle/>
          <a:p>
            <a:r>
              <a:rPr lang="en-US" altLang="zh-CN" sz="1100" dirty="0"/>
              <a:t>receiveBIT</a:t>
            </a:r>
            <a:endParaRPr lang="zh-CN" altLang="en-US" sz="1100" dirty="0"/>
          </a:p>
        </p:txBody>
      </p:sp>
      <p:sp>
        <p:nvSpPr>
          <p:cNvPr id="132" name="流程图: 接点 131">
            <a:extLst>
              <a:ext uri="{FF2B5EF4-FFF2-40B4-BE49-F238E27FC236}">
                <a16:creationId xmlns:a16="http://schemas.microsoft.com/office/drawing/2014/main" id="{968E7B27-6616-4ABF-B7F0-0F693E3840CB}"/>
              </a:ext>
            </a:extLst>
          </p:cNvPr>
          <p:cNvSpPr/>
          <p:nvPr/>
        </p:nvSpPr>
        <p:spPr bwMode="auto">
          <a:xfrm>
            <a:off x="4051451" y="490562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3" name="流程图: 接点 132">
            <a:extLst>
              <a:ext uri="{FF2B5EF4-FFF2-40B4-BE49-F238E27FC236}">
                <a16:creationId xmlns:a16="http://schemas.microsoft.com/office/drawing/2014/main" id="{12F86812-F81C-4E8E-9F49-2CC6A20B2690}"/>
              </a:ext>
            </a:extLst>
          </p:cNvPr>
          <p:cNvSpPr/>
          <p:nvPr/>
        </p:nvSpPr>
        <p:spPr bwMode="auto">
          <a:xfrm>
            <a:off x="6219145" y="488639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35" name="肘形连接符 58">
            <a:extLst>
              <a:ext uri="{FF2B5EF4-FFF2-40B4-BE49-F238E27FC236}">
                <a16:creationId xmlns:a16="http://schemas.microsoft.com/office/drawing/2014/main" id="{0499E2DC-5481-47B6-8961-525F51949957}"/>
              </a:ext>
            </a:extLst>
          </p:cNvPr>
          <p:cNvCxnSpPr>
            <a:stCxn id="132" idx="4"/>
            <a:endCxn id="126" idx="4"/>
          </p:cNvCxnSpPr>
          <p:nvPr/>
        </p:nvCxnSpPr>
        <p:spPr bwMode="auto">
          <a:xfrm rot="16200000" flipH="1">
            <a:off x="6627660" y="2531117"/>
            <a:ext cx="12850" cy="5030797"/>
          </a:xfrm>
          <a:prstGeom prst="bentConnector3">
            <a:avLst>
              <a:gd name="adj1" fmla="val 1878988"/>
            </a:avLst>
          </a:prstGeom>
          <a:solidFill>
            <a:schemeClr val="accent1"/>
          </a:solidFill>
          <a:ln w="28575" cap="flat" cmpd="sng" algn="ctr">
            <a:solidFill>
              <a:schemeClr val="tx1"/>
            </a:solidFill>
            <a:prstDash val="solid"/>
            <a:round/>
            <a:headEnd type="none" w="med" len="med"/>
            <a:tailEnd type="none" w="med" len="med"/>
          </a:ln>
        </p:spPr>
      </p:cxnSp>
      <p:cxnSp>
        <p:nvCxnSpPr>
          <p:cNvPr id="137" name="直接连接符 136">
            <a:extLst>
              <a:ext uri="{FF2B5EF4-FFF2-40B4-BE49-F238E27FC236}">
                <a16:creationId xmlns:a16="http://schemas.microsoft.com/office/drawing/2014/main" id="{B0ED1A61-24B0-4709-82CB-50D201C121F6}"/>
              </a:ext>
            </a:extLst>
          </p:cNvPr>
          <p:cNvCxnSpPr>
            <a:stCxn id="138" idx="0"/>
            <a:endCxn id="139" idx="4"/>
          </p:cNvCxnSpPr>
          <p:nvPr/>
        </p:nvCxnSpPr>
        <p:spPr bwMode="auto">
          <a:xfrm flipV="1">
            <a:off x="9082248" y="2553090"/>
            <a:ext cx="2740" cy="24961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流程图: 接点 137">
            <a:extLst>
              <a:ext uri="{FF2B5EF4-FFF2-40B4-BE49-F238E27FC236}">
                <a16:creationId xmlns:a16="http://schemas.microsoft.com/office/drawing/2014/main" id="{06BA4D7F-F8AD-4619-979A-565B55AF109C}"/>
              </a:ext>
            </a:extLst>
          </p:cNvPr>
          <p:cNvSpPr/>
          <p:nvPr/>
        </p:nvSpPr>
        <p:spPr bwMode="auto">
          <a:xfrm>
            <a:off x="9015012" y="280270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9" name="流程图: 接点 138">
            <a:extLst>
              <a:ext uri="{FF2B5EF4-FFF2-40B4-BE49-F238E27FC236}">
                <a16:creationId xmlns:a16="http://schemas.microsoft.com/office/drawing/2014/main" id="{97685E78-1CAC-4359-94CE-82BEFF175582}"/>
              </a:ext>
            </a:extLst>
          </p:cNvPr>
          <p:cNvSpPr/>
          <p:nvPr/>
        </p:nvSpPr>
        <p:spPr bwMode="auto">
          <a:xfrm>
            <a:off x="9017752" y="241861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0" name="文本框 139">
            <a:extLst>
              <a:ext uri="{FF2B5EF4-FFF2-40B4-BE49-F238E27FC236}">
                <a16:creationId xmlns:a16="http://schemas.microsoft.com/office/drawing/2014/main" id="{2E7DACE7-A132-4458-800B-640DEE7A4E48}"/>
              </a:ext>
            </a:extLst>
          </p:cNvPr>
          <p:cNvSpPr txBox="1"/>
          <p:nvPr/>
        </p:nvSpPr>
        <p:spPr>
          <a:xfrm>
            <a:off x="1543779" y="1943216"/>
            <a:ext cx="3034805" cy="261610"/>
          </a:xfrm>
          <a:prstGeom prst="rect">
            <a:avLst/>
          </a:prstGeom>
          <a:noFill/>
        </p:spPr>
        <p:txBody>
          <a:bodyPr wrap="none" rtlCol="0">
            <a:spAutoFit/>
          </a:bodyPr>
          <a:lstStyle/>
          <a:p>
            <a:r>
              <a:rPr lang="en-US" altLang="zh-CN" sz="1100" dirty="0" err="1"/>
              <a:t>PLA.sin</a:t>
            </a:r>
            <a:r>
              <a:rPr lang="en-US" altLang="zh-CN" sz="1100" dirty="0"/>
              <a:t> := </a:t>
            </a:r>
            <a:r>
              <a:rPr lang="en-US" altLang="zh-CN" sz="1100" dirty="0" err="1"/>
              <a:t>TPLA.sin</a:t>
            </a:r>
            <a:r>
              <a:rPr lang="en-US" altLang="zh-CN" sz="1100" dirty="0"/>
              <a:t>; </a:t>
            </a:r>
            <a:r>
              <a:rPr lang="en-US" altLang="zh-CN" sz="1100" dirty="0" err="1"/>
              <a:t>PLA.cos</a:t>
            </a:r>
            <a:r>
              <a:rPr lang="en-US" altLang="zh-CN" sz="1100" dirty="0"/>
              <a:t> := </a:t>
            </a:r>
            <a:r>
              <a:rPr lang="en-US" altLang="zh-CN" sz="1100" dirty="0" err="1"/>
              <a:t>TPLA.cos</a:t>
            </a:r>
            <a:endParaRPr lang="zh-CN" altLang="en-US" sz="1100" dirty="0"/>
          </a:p>
        </p:txBody>
      </p:sp>
      <p:sp>
        <p:nvSpPr>
          <p:cNvPr id="141" name="文本框 140">
            <a:extLst>
              <a:ext uri="{FF2B5EF4-FFF2-40B4-BE49-F238E27FC236}">
                <a16:creationId xmlns:a16="http://schemas.microsoft.com/office/drawing/2014/main" id="{A8D37A5A-64BE-4DC0-8601-4A5B8A0E9002}"/>
              </a:ext>
            </a:extLst>
          </p:cNvPr>
          <p:cNvSpPr txBox="1"/>
          <p:nvPr/>
        </p:nvSpPr>
        <p:spPr>
          <a:xfrm>
            <a:off x="3046936" y="2939634"/>
            <a:ext cx="2096613" cy="261610"/>
          </a:xfrm>
          <a:prstGeom prst="rect">
            <a:avLst/>
          </a:prstGeom>
          <a:noFill/>
        </p:spPr>
        <p:txBody>
          <a:bodyPr wrap="square" rtlCol="0">
            <a:spAutoFit/>
          </a:bodyPr>
          <a:lstStyle/>
          <a:p>
            <a:r>
              <a:rPr lang="en-US" altLang="zh-CN" sz="1100" dirty="0" err="1"/>
              <a:t>receiveBIT</a:t>
            </a:r>
            <a:r>
              <a:rPr lang="en-US" altLang="zh-CN" sz="1100" dirty="0"/>
              <a:t>(</a:t>
            </a:r>
            <a:r>
              <a:rPr lang="en-US" altLang="zh-CN" sz="1100" dirty="0" err="1"/>
              <a:t>PLA.sin</a:t>
            </a:r>
            <a:r>
              <a:rPr lang="en-US" altLang="zh-CN" sz="1100" dirty="0"/>
              <a:t>, </a:t>
            </a:r>
            <a:r>
              <a:rPr lang="en-US" altLang="zh-CN" sz="1100" dirty="0" err="1"/>
              <a:t>PLA.cos</a:t>
            </a:r>
            <a:r>
              <a:rPr lang="en-US" altLang="zh-CN" sz="1100" dirty="0"/>
              <a:t>)</a:t>
            </a:r>
            <a:endParaRPr lang="zh-CN" altLang="en-US" sz="1100" dirty="0"/>
          </a:p>
        </p:txBody>
      </p:sp>
      <p:sp>
        <p:nvSpPr>
          <p:cNvPr id="142" name="文本框 141">
            <a:extLst>
              <a:ext uri="{FF2B5EF4-FFF2-40B4-BE49-F238E27FC236}">
                <a16:creationId xmlns:a16="http://schemas.microsoft.com/office/drawing/2014/main" id="{C33843C2-753F-44F4-964F-C1E027E0C927}"/>
              </a:ext>
            </a:extLst>
          </p:cNvPr>
          <p:cNvSpPr txBox="1"/>
          <p:nvPr/>
        </p:nvSpPr>
        <p:spPr>
          <a:xfrm>
            <a:off x="2293079" y="1699918"/>
            <a:ext cx="3034805" cy="261610"/>
          </a:xfrm>
          <a:prstGeom prst="rect">
            <a:avLst/>
          </a:prstGeom>
          <a:noFill/>
        </p:spPr>
        <p:txBody>
          <a:bodyPr wrap="none" rtlCol="0">
            <a:spAutoFit/>
          </a:bodyPr>
          <a:lstStyle/>
          <a:p>
            <a:r>
              <a:rPr lang="en-US" altLang="zh-CN" sz="1100" dirty="0" err="1"/>
              <a:t>PLA.sin</a:t>
            </a:r>
            <a:r>
              <a:rPr lang="en-US" altLang="zh-CN" sz="1100" dirty="0"/>
              <a:t> := </a:t>
            </a:r>
            <a:r>
              <a:rPr lang="en-US" altLang="zh-CN" sz="1100" dirty="0" err="1"/>
              <a:t>TPLA.sin</a:t>
            </a:r>
            <a:r>
              <a:rPr lang="en-US" altLang="zh-CN" sz="1100" dirty="0"/>
              <a:t>; </a:t>
            </a:r>
            <a:r>
              <a:rPr lang="en-US" altLang="zh-CN" sz="1100" dirty="0" err="1"/>
              <a:t>PLA.cos</a:t>
            </a:r>
            <a:r>
              <a:rPr lang="en-US" altLang="zh-CN" sz="1100" dirty="0"/>
              <a:t> := </a:t>
            </a:r>
            <a:r>
              <a:rPr lang="en-US" altLang="zh-CN" sz="1100" dirty="0" err="1"/>
              <a:t>TPLA.cos</a:t>
            </a:r>
            <a:endParaRPr lang="zh-CN" altLang="en-US" sz="1100" dirty="0"/>
          </a:p>
        </p:txBody>
      </p:sp>
      <p:sp>
        <p:nvSpPr>
          <p:cNvPr id="45" name="流程图: 接点 44">
            <a:extLst>
              <a:ext uri="{FF2B5EF4-FFF2-40B4-BE49-F238E27FC236}">
                <a16:creationId xmlns:a16="http://schemas.microsoft.com/office/drawing/2014/main" id="{3DE6B67B-4C44-4495-AEEC-ACA2FB227E01}"/>
              </a:ext>
            </a:extLst>
          </p:cNvPr>
          <p:cNvSpPr/>
          <p:nvPr/>
        </p:nvSpPr>
        <p:spPr bwMode="auto">
          <a:xfrm>
            <a:off x="778513" y="547740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FDB59D70-A5FD-48BE-AD9C-164C7B986453}"/>
              </a:ext>
            </a:extLst>
          </p:cNvPr>
          <p:cNvSpPr txBox="1"/>
          <p:nvPr/>
        </p:nvSpPr>
        <p:spPr>
          <a:xfrm>
            <a:off x="401806" y="5095894"/>
            <a:ext cx="1895279" cy="430887"/>
          </a:xfrm>
          <a:prstGeom prst="rect">
            <a:avLst/>
          </a:prstGeom>
          <a:noFill/>
        </p:spPr>
        <p:txBody>
          <a:bodyPr wrap="square" rtlCol="0">
            <a:spAutoFit/>
          </a:bodyPr>
          <a:lstStyle/>
          <a:p>
            <a:r>
              <a:rPr lang="en-US" altLang="zh-CN" sz="1100" dirty="0"/>
              <a:t>produce(</a:t>
            </a:r>
            <a:r>
              <a:rPr lang="en-US" altLang="zh-CN" sz="1100" dirty="0" err="1"/>
              <a:t>PLA.sin</a:t>
            </a:r>
            <a:r>
              <a:rPr lang="en-US" altLang="zh-CN" sz="1100" dirty="0"/>
              <a:t>, PLA.cos)</a:t>
            </a:r>
            <a:endParaRPr lang="zh-CN" altLang="en-US" sz="1100" dirty="0"/>
          </a:p>
        </p:txBody>
      </p:sp>
      <p:sp>
        <p:nvSpPr>
          <p:cNvPr id="3" name="矩形 2"/>
          <p:cNvSpPr/>
          <p:nvPr/>
        </p:nvSpPr>
        <p:spPr>
          <a:xfrm>
            <a:off x="3556382" y="5312960"/>
            <a:ext cx="1212191" cy="276999"/>
          </a:xfrm>
          <a:prstGeom prst="rect">
            <a:avLst/>
          </a:prstGeom>
        </p:spPr>
        <p:txBody>
          <a:bodyPr wrap="none">
            <a:spAutoFit/>
          </a:bodyPr>
          <a:lstStyle/>
          <a:p>
            <a:pPr algn="ctr"/>
            <a:r>
              <a:rPr lang="en-US" altLang="zh-CN" sz="1200" dirty="0"/>
              <a:t>BIT Diagnosis</a:t>
            </a:r>
            <a:endParaRPr lang="zh-CN" altLang="en-US" sz="1600" dirty="0"/>
          </a:p>
        </p:txBody>
      </p:sp>
      <p:sp>
        <p:nvSpPr>
          <p:cNvPr id="5" name="矩形 4"/>
          <p:cNvSpPr/>
          <p:nvPr/>
        </p:nvSpPr>
        <p:spPr>
          <a:xfrm>
            <a:off x="5305328" y="5319676"/>
            <a:ext cx="1879041" cy="276999"/>
          </a:xfrm>
          <a:prstGeom prst="rect">
            <a:avLst/>
          </a:prstGeom>
        </p:spPr>
        <p:txBody>
          <a:bodyPr wrap="none">
            <a:spAutoFit/>
          </a:bodyPr>
          <a:lstStyle/>
          <a:p>
            <a:pPr lvl="0" algn="ctr"/>
            <a:r>
              <a:rPr lang="en-US" altLang="zh-CN" sz="1200" dirty="0">
                <a:solidFill>
                  <a:prstClr val="black"/>
                </a:solidFill>
              </a:rPr>
              <a:t>Calibration Conversion</a:t>
            </a:r>
            <a:endParaRPr lang="zh-CN" altLang="en-US" sz="1600" dirty="0">
              <a:solidFill>
                <a:prstClr val="black"/>
              </a:solidFill>
            </a:endParaRPr>
          </a:p>
        </p:txBody>
      </p:sp>
      <p:sp>
        <p:nvSpPr>
          <p:cNvPr id="6" name="矩形 5"/>
          <p:cNvSpPr/>
          <p:nvPr/>
        </p:nvSpPr>
        <p:spPr>
          <a:xfrm>
            <a:off x="7417380" y="5331638"/>
            <a:ext cx="2177199" cy="276999"/>
          </a:xfrm>
          <a:prstGeom prst="rect">
            <a:avLst/>
          </a:prstGeom>
        </p:spPr>
        <p:txBody>
          <a:bodyPr wrap="none">
            <a:spAutoFit/>
          </a:bodyPr>
          <a:lstStyle/>
          <a:p>
            <a:pPr lvl="0" algn="ctr"/>
            <a:r>
              <a:rPr lang="en-US" altLang="zh-CN" sz="1200" dirty="0">
                <a:solidFill>
                  <a:prstClr val="black"/>
                </a:solidFill>
              </a:rPr>
              <a:t>Extremum/Slope Diagnosis</a:t>
            </a:r>
            <a:endParaRPr lang="zh-CN" altLang="en-US" sz="1600" dirty="0">
              <a:solidFill>
                <a:prstClr val="black"/>
              </a:solidFill>
            </a:endParaRPr>
          </a:p>
        </p:txBody>
      </p:sp>
      <p:sp>
        <p:nvSpPr>
          <p:cNvPr id="79" name="矩形 78">
            <a:extLst>
              <a:ext uri="{FF2B5EF4-FFF2-40B4-BE49-F238E27FC236}">
                <a16:creationId xmlns:a16="http://schemas.microsoft.com/office/drawing/2014/main" id="{AE6002D9-C015-4771-8556-CCDB0FC05BB0}"/>
              </a:ext>
            </a:extLst>
          </p:cNvPr>
          <p:cNvSpPr/>
          <p:nvPr/>
        </p:nvSpPr>
        <p:spPr bwMode="auto">
          <a:xfrm>
            <a:off x="3097763" y="3435647"/>
            <a:ext cx="615974"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P1</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3" name="矩形 82">
            <a:extLst>
              <a:ext uri="{FF2B5EF4-FFF2-40B4-BE49-F238E27FC236}">
                <a16:creationId xmlns:a16="http://schemas.microsoft.com/office/drawing/2014/main" id="{AE6002D9-C015-4771-8556-CCDB0FC05BB0}"/>
              </a:ext>
            </a:extLst>
          </p:cNvPr>
          <p:cNvSpPr/>
          <p:nvPr/>
        </p:nvSpPr>
        <p:spPr bwMode="auto">
          <a:xfrm>
            <a:off x="3778399" y="3435647"/>
            <a:ext cx="631041"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P2</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6" name="矩形 85">
            <a:extLst>
              <a:ext uri="{FF2B5EF4-FFF2-40B4-BE49-F238E27FC236}">
                <a16:creationId xmlns:a16="http://schemas.microsoft.com/office/drawing/2014/main" id="{AE6002D9-C015-4771-8556-CCDB0FC05BB0}"/>
              </a:ext>
            </a:extLst>
          </p:cNvPr>
          <p:cNvSpPr/>
          <p:nvPr/>
        </p:nvSpPr>
        <p:spPr bwMode="auto">
          <a:xfrm>
            <a:off x="4471060" y="3428390"/>
            <a:ext cx="623508" cy="391636"/>
          </a:xfrm>
          <a:prstGeom prst="rect">
            <a:avLst/>
          </a:prstGeom>
          <a:solidFill>
            <a:schemeClr val="accent3"/>
          </a:solidFill>
          <a:ln w="9525" cap="flat" cmpd="sng" algn="ctr">
            <a:solidFill>
              <a:schemeClr val="accent3"/>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Diagnosis P3</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sp>
        <p:nvSpPr>
          <p:cNvPr id="88" name="矩形 87">
            <a:extLst>
              <a:ext uri="{FF2B5EF4-FFF2-40B4-BE49-F238E27FC236}">
                <a16:creationId xmlns:a16="http://schemas.microsoft.com/office/drawing/2014/main" id="{2D3A6430-3DD6-4779-8830-D594A59DEE2A}"/>
              </a:ext>
            </a:extLst>
          </p:cNvPr>
          <p:cNvSpPr/>
          <p:nvPr/>
        </p:nvSpPr>
        <p:spPr bwMode="auto">
          <a:xfrm>
            <a:off x="3095934" y="4104612"/>
            <a:ext cx="1999305" cy="431828"/>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800" dirty="0">
                <a:solidFill>
                  <a:prstClr val="black"/>
                </a:solidFill>
              </a:rPr>
              <a:t>Diagnosis Decider</a:t>
            </a:r>
            <a:endParaRPr lang="zh-CN" altLang="en-US" sz="1000" dirty="0">
              <a:solidFill>
                <a:prstClr val="black"/>
              </a:solidFill>
            </a:endParaRPr>
          </a:p>
        </p:txBody>
      </p:sp>
      <p:cxnSp>
        <p:nvCxnSpPr>
          <p:cNvPr id="14" name="肘形连接符 13"/>
          <p:cNvCxnSpPr>
            <a:stCxn id="130" idx="0"/>
            <a:endCxn id="79" idx="0"/>
          </p:cNvCxnSpPr>
          <p:nvPr/>
        </p:nvCxnSpPr>
        <p:spPr bwMode="auto">
          <a:xfrm rot="16200000" flipH="1" flipV="1">
            <a:off x="3443117" y="2782806"/>
            <a:ext cx="615473" cy="690207"/>
          </a:xfrm>
          <a:prstGeom prst="bentConnector3">
            <a:avLst>
              <a:gd name="adj1" fmla="val 61078"/>
            </a:avLst>
          </a:prstGeom>
          <a:solidFill>
            <a:schemeClr val="accent1"/>
          </a:solidFill>
          <a:ln w="28575" cap="flat" cmpd="sng" algn="ctr">
            <a:solidFill>
              <a:schemeClr val="tx1"/>
            </a:solidFill>
            <a:prstDash val="solid"/>
            <a:round/>
            <a:headEnd type="none" w="med" len="med"/>
            <a:tailEnd type="none" w="med" len="med"/>
          </a:ln>
        </p:spPr>
      </p:cxnSp>
      <p:cxnSp>
        <p:nvCxnSpPr>
          <p:cNvPr id="17" name="直接连接符 16"/>
          <p:cNvCxnSpPr>
            <a:stCxn id="130" idx="0"/>
            <a:endCxn id="83" idx="0"/>
          </p:cNvCxnSpPr>
          <p:nvPr/>
        </p:nvCxnSpPr>
        <p:spPr bwMode="auto">
          <a:xfrm flipH="1">
            <a:off x="4093920" y="2820174"/>
            <a:ext cx="2037" cy="615473"/>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肘形连接符 19"/>
          <p:cNvCxnSpPr>
            <a:stCxn id="130" idx="4"/>
            <a:endCxn id="86" idx="0"/>
          </p:cNvCxnSpPr>
          <p:nvPr/>
        </p:nvCxnSpPr>
        <p:spPr bwMode="auto">
          <a:xfrm rot="16200000" flipH="1">
            <a:off x="4202513" y="2848088"/>
            <a:ext cx="473745" cy="686857"/>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30" name="流程图: 接点 129">
            <a:extLst>
              <a:ext uri="{FF2B5EF4-FFF2-40B4-BE49-F238E27FC236}">
                <a16:creationId xmlns:a16="http://schemas.microsoft.com/office/drawing/2014/main" id="{A461CF49-912D-4E44-B297-67E39343529D}"/>
              </a:ext>
            </a:extLst>
          </p:cNvPr>
          <p:cNvSpPr/>
          <p:nvPr/>
        </p:nvSpPr>
        <p:spPr bwMode="auto">
          <a:xfrm>
            <a:off x="402872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1" name="流程图: 接点 110">
            <a:extLst>
              <a:ext uri="{FF2B5EF4-FFF2-40B4-BE49-F238E27FC236}">
                <a16:creationId xmlns:a16="http://schemas.microsoft.com/office/drawing/2014/main" id="{74D7BDC2-6317-4939-8E9B-CE30D8789941}"/>
              </a:ext>
            </a:extLst>
          </p:cNvPr>
          <p:cNvSpPr/>
          <p:nvPr/>
        </p:nvSpPr>
        <p:spPr bwMode="auto">
          <a:xfrm>
            <a:off x="3338513" y="338947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7" name="流程图: 接点 116">
            <a:extLst>
              <a:ext uri="{FF2B5EF4-FFF2-40B4-BE49-F238E27FC236}">
                <a16:creationId xmlns:a16="http://schemas.microsoft.com/office/drawing/2014/main" id="{74D7BDC2-6317-4939-8E9B-CE30D8789941}"/>
              </a:ext>
            </a:extLst>
          </p:cNvPr>
          <p:cNvSpPr/>
          <p:nvPr/>
        </p:nvSpPr>
        <p:spPr bwMode="auto">
          <a:xfrm>
            <a:off x="4028006" y="33720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9" name="流程图: 接点 118">
            <a:extLst>
              <a:ext uri="{FF2B5EF4-FFF2-40B4-BE49-F238E27FC236}">
                <a16:creationId xmlns:a16="http://schemas.microsoft.com/office/drawing/2014/main" id="{74D7BDC2-6317-4939-8E9B-CE30D8789941}"/>
              </a:ext>
            </a:extLst>
          </p:cNvPr>
          <p:cNvSpPr/>
          <p:nvPr/>
        </p:nvSpPr>
        <p:spPr bwMode="auto">
          <a:xfrm>
            <a:off x="4709962" y="338254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1" name="流程图: 接点 120">
            <a:extLst>
              <a:ext uri="{FF2B5EF4-FFF2-40B4-BE49-F238E27FC236}">
                <a16:creationId xmlns:a16="http://schemas.microsoft.com/office/drawing/2014/main" id="{74D7BDC2-6317-4939-8E9B-CE30D8789941}"/>
              </a:ext>
            </a:extLst>
          </p:cNvPr>
          <p:cNvSpPr/>
          <p:nvPr/>
        </p:nvSpPr>
        <p:spPr bwMode="auto">
          <a:xfrm>
            <a:off x="4036496" y="406110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3" name="流程图: 接点 142">
            <a:extLst>
              <a:ext uri="{FF2B5EF4-FFF2-40B4-BE49-F238E27FC236}">
                <a16:creationId xmlns:a16="http://schemas.microsoft.com/office/drawing/2014/main" id="{74D7BDC2-6317-4939-8E9B-CE30D8789941}"/>
              </a:ext>
            </a:extLst>
          </p:cNvPr>
          <p:cNvSpPr/>
          <p:nvPr/>
        </p:nvSpPr>
        <p:spPr bwMode="auto">
          <a:xfrm>
            <a:off x="3324532" y="37475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4" name="流程图: 接点 143">
            <a:extLst>
              <a:ext uri="{FF2B5EF4-FFF2-40B4-BE49-F238E27FC236}">
                <a16:creationId xmlns:a16="http://schemas.microsoft.com/office/drawing/2014/main" id="{74D7BDC2-6317-4939-8E9B-CE30D8789941}"/>
              </a:ext>
            </a:extLst>
          </p:cNvPr>
          <p:cNvSpPr/>
          <p:nvPr/>
        </p:nvSpPr>
        <p:spPr bwMode="auto">
          <a:xfrm>
            <a:off x="4036496" y="375430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5" name="流程图: 接点 144">
            <a:extLst>
              <a:ext uri="{FF2B5EF4-FFF2-40B4-BE49-F238E27FC236}">
                <a16:creationId xmlns:a16="http://schemas.microsoft.com/office/drawing/2014/main" id="{74D7BDC2-6317-4939-8E9B-CE30D8789941}"/>
              </a:ext>
            </a:extLst>
          </p:cNvPr>
          <p:cNvSpPr/>
          <p:nvPr/>
        </p:nvSpPr>
        <p:spPr bwMode="auto">
          <a:xfrm>
            <a:off x="4709369" y="3739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6" name="直接连接符 145"/>
          <p:cNvCxnSpPr>
            <a:stCxn id="121" idx="0"/>
            <a:endCxn id="144" idx="4"/>
          </p:cNvCxnSpPr>
          <p:nvPr/>
        </p:nvCxnSpPr>
        <p:spPr bwMode="auto">
          <a:xfrm flipV="1">
            <a:off x="4103732" y="3888773"/>
            <a:ext cx="0" cy="17233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0" name="肘形连接符 99"/>
          <p:cNvCxnSpPr>
            <a:cxnSpLocks/>
            <a:stCxn id="133" idx="4"/>
            <a:endCxn id="134" idx="4"/>
          </p:cNvCxnSpPr>
          <p:nvPr/>
        </p:nvCxnSpPr>
        <p:spPr bwMode="auto">
          <a:xfrm rot="16200000" flipH="1">
            <a:off x="7021714" y="4285527"/>
            <a:ext cx="34236" cy="1504903"/>
          </a:xfrm>
          <a:prstGeom prst="bentConnector3">
            <a:avLst>
              <a:gd name="adj1" fmla="val 456116"/>
            </a:avLst>
          </a:prstGeom>
          <a:solidFill>
            <a:schemeClr val="accent1"/>
          </a:solidFill>
          <a:ln w="28575" cap="flat" cmpd="sng" algn="ctr">
            <a:solidFill>
              <a:schemeClr val="tx1"/>
            </a:solidFill>
            <a:prstDash val="solid"/>
            <a:round/>
            <a:headEnd type="none" w="med" len="med"/>
            <a:tailEnd type="none" w="med" len="med"/>
          </a:ln>
        </p:spPr>
      </p:cxnSp>
      <p:cxnSp>
        <p:nvCxnSpPr>
          <p:cNvPr id="153" name="肘形连接符 152"/>
          <p:cNvCxnSpPr>
            <a:cxnSpLocks/>
            <a:stCxn id="143" idx="4"/>
          </p:cNvCxnSpPr>
          <p:nvPr/>
        </p:nvCxnSpPr>
        <p:spPr bwMode="auto">
          <a:xfrm rot="16200000" flipH="1">
            <a:off x="3689978" y="3583859"/>
            <a:ext cx="105734" cy="70215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57"/>
          <p:cNvCxnSpPr>
            <a:cxnSpLocks/>
            <a:stCxn id="145" idx="4"/>
          </p:cNvCxnSpPr>
          <p:nvPr/>
        </p:nvCxnSpPr>
        <p:spPr bwMode="auto">
          <a:xfrm rot="5400000">
            <a:off x="4390760" y="3601958"/>
            <a:ext cx="113773" cy="657919"/>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7CFDB19B-E642-422E-840A-9E20267A2336}"/>
              </a:ext>
            </a:extLst>
          </p:cNvPr>
          <p:cNvCxnSpPr>
            <a:stCxn id="109" idx="0"/>
            <a:endCxn id="103" idx="4"/>
          </p:cNvCxnSpPr>
          <p:nvPr/>
        </p:nvCxnSpPr>
        <p:spPr bwMode="auto">
          <a:xfrm flipV="1">
            <a:off x="8300414" y="3882069"/>
            <a:ext cx="0" cy="11152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32" name="连接符: 肘形 31">
            <a:extLst>
              <a:ext uri="{FF2B5EF4-FFF2-40B4-BE49-F238E27FC236}">
                <a16:creationId xmlns:a16="http://schemas.microsoft.com/office/drawing/2014/main" id="{9C439A5E-08D9-49F0-8B9D-2406A92FB26A}"/>
              </a:ext>
            </a:extLst>
          </p:cNvPr>
          <p:cNvCxnSpPr>
            <a:cxnSpLocks/>
          </p:cNvCxnSpPr>
          <p:nvPr/>
        </p:nvCxnSpPr>
        <p:spPr bwMode="auto">
          <a:xfrm rot="16200000" flipV="1">
            <a:off x="8716418" y="3512312"/>
            <a:ext cx="64060" cy="896070"/>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34" name="流程图: 接点 133">
            <a:extLst>
              <a:ext uri="{FF2B5EF4-FFF2-40B4-BE49-F238E27FC236}">
                <a16:creationId xmlns:a16="http://schemas.microsoft.com/office/drawing/2014/main" id="{CA88F490-A8CC-4166-8EE3-D4A27DDC20D0}"/>
              </a:ext>
            </a:extLst>
          </p:cNvPr>
          <p:cNvSpPr/>
          <p:nvPr/>
        </p:nvSpPr>
        <p:spPr bwMode="auto">
          <a:xfrm>
            <a:off x="7724048" y="492062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 name="连接符: 肘形 6">
            <a:extLst>
              <a:ext uri="{FF2B5EF4-FFF2-40B4-BE49-F238E27FC236}">
                <a16:creationId xmlns:a16="http://schemas.microsoft.com/office/drawing/2014/main" id="{2FD077BA-DF23-451C-9350-15593B45B9B5}"/>
              </a:ext>
            </a:extLst>
          </p:cNvPr>
          <p:cNvCxnSpPr>
            <a:stCxn id="134" idx="0"/>
            <a:endCxn id="76" idx="4"/>
          </p:cNvCxnSpPr>
          <p:nvPr/>
        </p:nvCxnSpPr>
        <p:spPr bwMode="auto">
          <a:xfrm rot="5400000" flipH="1" flipV="1">
            <a:off x="7840664" y="4459534"/>
            <a:ext cx="411713" cy="510473"/>
          </a:xfrm>
          <a:prstGeom prst="bentConnector3">
            <a:avLst>
              <a:gd name="adj1" fmla="val 65495"/>
            </a:avLst>
          </a:prstGeom>
          <a:solidFill>
            <a:schemeClr val="accent1"/>
          </a:solidFill>
          <a:ln w="19050" cap="flat" cmpd="sng" algn="ctr">
            <a:solidFill>
              <a:schemeClr val="tx1"/>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id="{1580FFB4-55AE-4A1C-8C23-B85FB9C3AA25}"/>
              </a:ext>
            </a:extLst>
          </p:cNvPr>
          <p:cNvCxnSpPr>
            <a:cxnSpLocks/>
          </p:cNvCxnSpPr>
          <p:nvPr/>
        </p:nvCxnSpPr>
        <p:spPr bwMode="auto">
          <a:xfrm rot="5400000" flipH="1" flipV="1">
            <a:off x="8279193" y="4005913"/>
            <a:ext cx="432120" cy="1407939"/>
          </a:xfrm>
          <a:prstGeom prst="bentConnector3">
            <a:avLst>
              <a:gd name="adj1" fmla="val 63533"/>
            </a:avLst>
          </a:prstGeom>
          <a:solidFill>
            <a:schemeClr val="accent1"/>
          </a:solidFill>
          <a:ln w="19050" cap="flat" cmpd="sng" algn="ctr">
            <a:solidFill>
              <a:schemeClr val="tx1"/>
            </a:solidFill>
            <a:prstDash val="solid"/>
            <a:round/>
            <a:headEnd type="none" w="med" len="med"/>
            <a:tailEnd type="none" w="med" len="med"/>
          </a:ln>
        </p:spPr>
      </p:cxnSp>
      <p:cxnSp>
        <p:nvCxnSpPr>
          <p:cNvPr id="16" name="连接符: 肘形 15">
            <a:extLst>
              <a:ext uri="{FF2B5EF4-FFF2-40B4-BE49-F238E27FC236}">
                <a16:creationId xmlns:a16="http://schemas.microsoft.com/office/drawing/2014/main" id="{EB6B4F38-38EB-4AEF-99C8-446307B3D9CE}"/>
              </a:ext>
            </a:extLst>
          </p:cNvPr>
          <p:cNvCxnSpPr>
            <a:stCxn id="126" idx="0"/>
            <a:endCxn id="91" idx="6"/>
          </p:cNvCxnSpPr>
          <p:nvPr/>
        </p:nvCxnSpPr>
        <p:spPr bwMode="auto">
          <a:xfrm rot="5400000" flipH="1" flipV="1">
            <a:off x="8746804" y="3960674"/>
            <a:ext cx="1360476" cy="555117"/>
          </a:xfrm>
          <a:prstGeom prst="bentConnector4">
            <a:avLst>
              <a:gd name="adj1" fmla="val 15283"/>
              <a:gd name="adj2" fmla="val 109577"/>
            </a:avLst>
          </a:prstGeom>
          <a:solidFill>
            <a:schemeClr val="accent1"/>
          </a:solidFill>
          <a:ln w="19050" cap="flat" cmpd="sng" algn="ctr">
            <a:solidFill>
              <a:schemeClr val="tx1"/>
            </a:solidFill>
            <a:prstDash val="solid"/>
            <a:round/>
            <a:headEnd type="none" w="med" len="med"/>
            <a:tailEnd type="none" w="med" len="med"/>
          </a:ln>
        </p:spPr>
      </p:cxnSp>
      <p:sp>
        <p:nvSpPr>
          <p:cNvPr id="8" name="矩形 7">
            <a:extLst>
              <a:ext uri="{FF2B5EF4-FFF2-40B4-BE49-F238E27FC236}">
                <a16:creationId xmlns:a16="http://schemas.microsoft.com/office/drawing/2014/main" id="{CD26A135-6C78-418A-B684-1804F4D01FA8}"/>
              </a:ext>
            </a:extLst>
          </p:cNvPr>
          <p:cNvSpPr/>
          <p:nvPr/>
        </p:nvSpPr>
        <p:spPr bwMode="auto">
          <a:xfrm>
            <a:off x="7479602" y="3308167"/>
            <a:ext cx="2178000" cy="5256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1100" dirty="0"/>
              <a:t>Diagnosis Decider</a:t>
            </a:r>
            <a:endParaRPr lang="zh-CN" altLang="en-US" sz="1100" dirty="0"/>
          </a:p>
        </p:txBody>
      </p:sp>
      <p:sp>
        <p:nvSpPr>
          <p:cNvPr id="91" name="流程图: 接点 90">
            <a:extLst>
              <a:ext uri="{FF2B5EF4-FFF2-40B4-BE49-F238E27FC236}">
                <a16:creationId xmlns:a16="http://schemas.microsoft.com/office/drawing/2014/main" id="{22D07024-E53D-4894-B00D-902B648ED8E9}"/>
              </a:ext>
            </a:extLst>
          </p:cNvPr>
          <p:cNvSpPr/>
          <p:nvPr/>
        </p:nvSpPr>
        <p:spPr bwMode="auto">
          <a:xfrm>
            <a:off x="9610604" y="3506510"/>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3" name="流程图: 接点 102">
            <a:extLst>
              <a:ext uri="{FF2B5EF4-FFF2-40B4-BE49-F238E27FC236}">
                <a16:creationId xmlns:a16="http://schemas.microsoft.com/office/drawing/2014/main" id="{DB1CBFE2-A8F2-4361-A2BF-6FFDBC48E313}"/>
              </a:ext>
            </a:extLst>
          </p:cNvPr>
          <p:cNvSpPr/>
          <p:nvPr/>
        </p:nvSpPr>
        <p:spPr bwMode="auto">
          <a:xfrm>
            <a:off x="8253415" y="3779101"/>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3F6AA0CD-FCAA-4D69-949F-F73C8926A234}"/>
              </a:ext>
            </a:extLst>
          </p:cNvPr>
          <p:cNvSpPr/>
          <p:nvPr/>
        </p:nvSpPr>
        <p:spPr bwMode="auto">
          <a:xfrm>
            <a:off x="7867664"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800" dirty="0"/>
              <a:t>Diagnosis P1</a:t>
            </a:r>
            <a:endParaRPr lang="zh-CN" altLang="en-US" sz="800" dirty="0"/>
          </a:p>
        </p:txBody>
      </p:sp>
      <p:sp>
        <p:nvSpPr>
          <p:cNvPr id="76" name="流程图: 接点 75">
            <a:extLst>
              <a:ext uri="{FF2B5EF4-FFF2-40B4-BE49-F238E27FC236}">
                <a16:creationId xmlns:a16="http://schemas.microsoft.com/office/drawing/2014/main" id="{A96C2CF0-9B30-40FC-974D-C30EA51DD352}"/>
              </a:ext>
            </a:extLst>
          </p:cNvPr>
          <p:cNvSpPr/>
          <p:nvPr/>
        </p:nvSpPr>
        <p:spPr bwMode="auto">
          <a:xfrm>
            <a:off x="8254758" y="4405945"/>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9" name="流程图: 接点 108">
            <a:extLst>
              <a:ext uri="{FF2B5EF4-FFF2-40B4-BE49-F238E27FC236}">
                <a16:creationId xmlns:a16="http://schemas.microsoft.com/office/drawing/2014/main" id="{D425E0B2-78BC-448E-84FA-A4465628FE23}"/>
              </a:ext>
            </a:extLst>
          </p:cNvPr>
          <p:cNvSpPr/>
          <p:nvPr/>
        </p:nvSpPr>
        <p:spPr bwMode="auto">
          <a:xfrm>
            <a:off x="8253415" y="399359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5" name="矩形 84">
            <a:extLst>
              <a:ext uri="{FF2B5EF4-FFF2-40B4-BE49-F238E27FC236}">
                <a16:creationId xmlns:a16="http://schemas.microsoft.com/office/drawing/2014/main" id="{9F6AC543-1183-4884-B21A-D8ADEE3868BE}"/>
              </a:ext>
            </a:extLst>
          </p:cNvPr>
          <p:cNvSpPr/>
          <p:nvPr/>
        </p:nvSpPr>
        <p:spPr bwMode="auto">
          <a:xfrm>
            <a:off x="8777579" y="4037056"/>
            <a:ext cx="799200" cy="428400"/>
          </a:xfrm>
          <a:prstGeom prst="rect">
            <a:avLst/>
          </a:prstGeom>
          <a:solidFill>
            <a:schemeClr val="accent3"/>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algn="ctr"/>
            <a:r>
              <a:rPr lang="en-US" altLang="zh-CN" sz="800" dirty="0"/>
              <a:t>Diagnosis P2</a:t>
            </a:r>
            <a:endParaRPr lang="zh-CN" altLang="en-US" sz="800" dirty="0"/>
          </a:p>
        </p:txBody>
      </p:sp>
      <p:sp>
        <p:nvSpPr>
          <p:cNvPr id="118" name="流程图: 接点 117">
            <a:extLst>
              <a:ext uri="{FF2B5EF4-FFF2-40B4-BE49-F238E27FC236}">
                <a16:creationId xmlns:a16="http://schemas.microsoft.com/office/drawing/2014/main" id="{02094BA0-B85C-4258-9BAF-DB9101458FE0}"/>
              </a:ext>
            </a:extLst>
          </p:cNvPr>
          <p:cNvSpPr/>
          <p:nvPr/>
        </p:nvSpPr>
        <p:spPr bwMode="auto">
          <a:xfrm>
            <a:off x="9149484" y="3982217"/>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2AF5994C-5495-4D9B-8AF7-6108F38A5E8B}"/>
              </a:ext>
            </a:extLst>
          </p:cNvPr>
          <p:cNvSpPr/>
          <p:nvPr/>
        </p:nvSpPr>
        <p:spPr bwMode="auto">
          <a:xfrm>
            <a:off x="9152224" y="4385538"/>
            <a:ext cx="93997" cy="102968"/>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 name="矩形: 圆角 3">
            <a:extLst>
              <a:ext uri="{FF2B5EF4-FFF2-40B4-BE49-F238E27FC236}">
                <a16:creationId xmlns:a16="http://schemas.microsoft.com/office/drawing/2014/main" id="{11A9BEE5-D2C6-4375-B8D3-291FD97EA26A}"/>
              </a:ext>
            </a:extLst>
          </p:cNvPr>
          <p:cNvSpPr/>
          <p:nvPr/>
        </p:nvSpPr>
        <p:spPr bwMode="auto">
          <a:xfrm>
            <a:off x="1172598" y="4472359"/>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t1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0" name="矩形: 圆角 89">
            <a:extLst>
              <a:ext uri="{FF2B5EF4-FFF2-40B4-BE49-F238E27FC236}">
                <a16:creationId xmlns:a16="http://schemas.microsoft.com/office/drawing/2014/main" id="{BC108892-1340-45BC-82FE-238C5C88C42E}"/>
              </a:ext>
            </a:extLst>
          </p:cNvPr>
          <p:cNvSpPr/>
          <p:nvPr/>
        </p:nvSpPr>
        <p:spPr bwMode="auto">
          <a:xfrm>
            <a:off x="3043341" y="4563292"/>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p1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3" name="矩形: 圆角 92">
            <a:extLst>
              <a:ext uri="{FF2B5EF4-FFF2-40B4-BE49-F238E27FC236}">
                <a16:creationId xmlns:a16="http://schemas.microsoft.com/office/drawing/2014/main" id="{20C5F9F5-9344-45BA-8836-E2330DA45131}"/>
              </a:ext>
            </a:extLst>
          </p:cNvPr>
          <p:cNvSpPr/>
          <p:nvPr/>
        </p:nvSpPr>
        <p:spPr bwMode="auto">
          <a:xfrm>
            <a:off x="6027110" y="3960347"/>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7" name="矩形: 圆角 96">
            <a:extLst>
              <a:ext uri="{FF2B5EF4-FFF2-40B4-BE49-F238E27FC236}">
                <a16:creationId xmlns:a16="http://schemas.microsoft.com/office/drawing/2014/main" id="{6DABE2EC-061F-4ED9-962A-EBAEAAE9B956}"/>
              </a:ext>
            </a:extLst>
          </p:cNvPr>
          <p:cNvSpPr/>
          <p:nvPr/>
        </p:nvSpPr>
        <p:spPr bwMode="auto">
          <a:xfrm>
            <a:off x="7599100" y="2958013"/>
            <a:ext cx="384365" cy="278296"/>
          </a:xfrm>
          <a:prstGeom prst="roundRect">
            <a:avLst/>
          </a:prstGeom>
          <a:solidFill>
            <a:schemeClr val="accent2"/>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c2</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99" name="矩形: 圆角 98">
            <a:extLst>
              <a:ext uri="{FF2B5EF4-FFF2-40B4-BE49-F238E27FC236}">
                <a16:creationId xmlns:a16="http://schemas.microsoft.com/office/drawing/2014/main" id="{8522BDEF-B696-4A14-A045-AA958EEDCC89}"/>
              </a:ext>
            </a:extLst>
          </p:cNvPr>
          <p:cNvSpPr/>
          <p:nvPr/>
        </p:nvSpPr>
        <p:spPr bwMode="auto">
          <a:xfrm>
            <a:off x="4749652" y="534536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t1</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01" name="矩形: 圆角 100">
            <a:extLst>
              <a:ext uri="{FF2B5EF4-FFF2-40B4-BE49-F238E27FC236}">
                <a16:creationId xmlns:a16="http://schemas.microsoft.com/office/drawing/2014/main" id="{60B152A6-C5C9-4128-8B6E-693E51F6C803}"/>
              </a:ext>
            </a:extLst>
          </p:cNvPr>
          <p:cNvSpPr/>
          <p:nvPr/>
        </p:nvSpPr>
        <p:spPr bwMode="auto">
          <a:xfrm>
            <a:off x="6861583" y="4985705"/>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t2</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02" name="矩形: 圆角 101">
            <a:extLst>
              <a:ext uri="{FF2B5EF4-FFF2-40B4-BE49-F238E27FC236}">
                <a16:creationId xmlns:a16="http://schemas.microsoft.com/office/drawing/2014/main" id="{440E9AF3-7BC2-4CBE-86C3-53CE66693F3A}"/>
              </a:ext>
            </a:extLst>
          </p:cNvPr>
          <p:cNvSpPr/>
          <p:nvPr/>
        </p:nvSpPr>
        <p:spPr bwMode="auto">
          <a:xfrm>
            <a:off x="1873852" y="2494080"/>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t3</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20" name="矩形: 圆角 119">
            <a:extLst>
              <a:ext uri="{FF2B5EF4-FFF2-40B4-BE49-F238E27FC236}">
                <a16:creationId xmlns:a16="http://schemas.microsoft.com/office/drawing/2014/main" id="{5478A354-42FA-4C36-A05F-4ECA89237043}"/>
              </a:ext>
            </a:extLst>
          </p:cNvPr>
          <p:cNvSpPr/>
          <p:nvPr/>
        </p:nvSpPr>
        <p:spPr bwMode="auto">
          <a:xfrm>
            <a:off x="406151" y="2518541"/>
            <a:ext cx="419227" cy="244599"/>
          </a:xfrm>
          <a:prstGeom prst="roundRect">
            <a:avLst/>
          </a:prstGeom>
          <a:solidFill>
            <a:schemeClr val="bg1"/>
          </a:solidFill>
          <a:ln w="19050"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dirty="0">
                <a:ln>
                  <a:noFill/>
                </a:ln>
                <a:solidFill>
                  <a:schemeClr val="tx1"/>
                </a:solidFill>
                <a:effectLst/>
                <a:latin typeface="Arial" panose="020B0604020202020204" pitchFamily="34" charset="0"/>
              </a:rPr>
              <a:t>c</a:t>
            </a:r>
            <a:r>
              <a:rPr lang="en-US" altLang="zh-CN" sz="1100" dirty="0"/>
              <a:t>t4</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792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sz="3200" dirty="0">
                <a:latin typeface="Times New Roman" panose="02020603050405020304" pitchFamily="18" charset="0"/>
                <a:cs typeface="Times New Roman" panose="02020603050405020304" pitchFamily="18" charset="0"/>
              </a:rPr>
              <a:t>Component automaton —— Calibration conversion</a:t>
            </a:r>
            <a:endParaRPr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045F629-20D5-4D34-BFB3-955808806DA5}"/>
                  </a:ext>
                </a:extLst>
              </p:cNvPr>
              <p:cNvSpPr txBox="1"/>
              <p:nvPr/>
            </p:nvSpPr>
            <p:spPr>
              <a:xfrm>
                <a:off x="2312120" y="4484042"/>
                <a:ext cx="2402774" cy="184666"/>
              </a:xfrm>
              <a:prstGeom prst="rect">
                <a:avLst/>
              </a:prstGeom>
              <a:noFill/>
            </p:spPr>
            <p:txBody>
              <a:bodyPr wrap="none" lIns="0" tIns="0" rIns="0" bIns="0" rtlCol="0">
                <a:spAutoFit/>
              </a:bodyPr>
              <a:lstStyle/>
              <a:p>
                <a:r>
                  <a:rPr lang="en-US" altLang="zh-CN" sz="1200" b="0" i="1" dirty="0">
                    <a:latin typeface="Cambria Math" panose="02040503050406030204" pitchFamily="18" charset="0"/>
                  </a:rPr>
                  <a:t>PLA.Original </a:t>
                </a:r>
                <a14:m>
                  <m:oMath xmlns:m="http://schemas.openxmlformats.org/officeDocument/2006/math">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𝑠𝑖𝑛</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𝑐𝑜𝑠</m:t>
                    </m:r>
                    <m:r>
                      <a:rPr lang="en-US" altLang="zh-CN" sz="1200" b="0" i="1" smtClean="0">
                        <a:latin typeface="Cambria Math" panose="02040503050406030204" pitchFamily="18" charset="0"/>
                      </a:rPr>
                      <m:t>)</m:t>
                    </m:r>
                  </m:oMath>
                </a14:m>
                <a:endParaRPr lang="zh-CN" altLang="en-US" sz="1200" b="0" dirty="0"/>
              </a:p>
            </p:txBody>
          </p:sp>
        </mc:Choice>
        <mc:Fallback xmlns="">
          <p:sp>
            <p:nvSpPr>
              <p:cNvPr id="16" name="文本框 15">
                <a:extLst>
                  <a:ext uri="{FF2B5EF4-FFF2-40B4-BE49-F238E27FC236}">
                    <a16:creationId xmlns:a16="http://schemas.microsoft.com/office/drawing/2014/main" id="{D045F629-20D5-4D34-BFB3-955808806DA5}"/>
                  </a:ext>
                </a:extLst>
              </p:cNvPr>
              <p:cNvSpPr txBox="1">
                <a:spLocks noRot="1" noChangeAspect="1" noMove="1" noResize="1" noEditPoints="1" noAdjustHandles="1" noChangeArrowheads="1" noChangeShapeType="1" noTextEdit="1"/>
              </p:cNvSpPr>
              <p:nvPr/>
            </p:nvSpPr>
            <p:spPr>
              <a:xfrm>
                <a:off x="2312120" y="4484042"/>
                <a:ext cx="2402774" cy="184666"/>
              </a:xfrm>
              <a:prstGeom prst="rect">
                <a:avLst/>
              </a:prstGeom>
              <a:blipFill>
                <a:blip r:embed="rId3"/>
                <a:stretch>
                  <a:fillRect l="-3807" t="-26667" r="-228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ABC1FFF-A8C9-42D0-BFB4-C60AED680289}"/>
                  </a:ext>
                </a:extLst>
              </p:cNvPr>
              <p:cNvSpPr txBox="1"/>
              <p:nvPr/>
            </p:nvSpPr>
            <p:spPr>
              <a:xfrm>
                <a:off x="2312120" y="4685169"/>
                <a:ext cx="1911229" cy="184666"/>
              </a:xfrm>
              <a:prstGeom prst="rect">
                <a:avLst/>
              </a:prstGeom>
              <a:noFill/>
            </p:spPr>
            <p:txBody>
              <a:bodyPr wrap="none" lIns="0" tIns="0" rIns="0" bIns="0" rtlCol="0">
                <a:spAutoFit/>
              </a:bodyPr>
              <a:lstStyle/>
              <a:p>
                <a:r>
                  <a:rPr lang="en-US" altLang="zh-CN" sz="1200" b="0" i="1" dirty="0">
                    <a:latin typeface="Cambria Math" panose="02040503050406030204" pitchFamily="18" charset="0"/>
                  </a:rPr>
                  <a:t>PLA.CLB </a:t>
                </a:r>
                <a14:m>
                  <m:oMath xmlns:m="http://schemas.openxmlformats.org/officeDocument/2006/math">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𝑔</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𝑃𝐿𝐴</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𝑂𝑟𝑖𝑔𝑖𝑛𝑎𝑙</m:t>
                    </m:r>
                    <m:r>
                      <a:rPr lang="en-US" altLang="zh-CN" sz="1200" b="0" i="1" smtClean="0">
                        <a:latin typeface="Cambria Math" panose="02040503050406030204" pitchFamily="18" charset="0"/>
                      </a:rPr>
                      <m:t>)</m:t>
                    </m:r>
                  </m:oMath>
                </a14:m>
                <a:endParaRPr lang="zh-CN" altLang="en-US" sz="1200" b="0" dirty="0"/>
              </a:p>
            </p:txBody>
          </p:sp>
        </mc:Choice>
        <mc:Fallback xmlns="">
          <p:sp>
            <p:nvSpPr>
              <p:cNvPr id="17" name="文本框 16">
                <a:extLst>
                  <a:ext uri="{FF2B5EF4-FFF2-40B4-BE49-F238E27FC236}">
                    <a16:creationId xmlns:a16="http://schemas.microsoft.com/office/drawing/2014/main" id="{2ABC1FFF-A8C9-42D0-BFB4-C60AED680289}"/>
                  </a:ext>
                </a:extLst>
              </p:cNvPr>
              <p:cNvSpPr txBox="1">
                <a:spLocks noRot="1" noChangeAspect="1" noMove="1" noResize="1" noEditPoints="1" noAdjustHandles="1" noChangeArrowheads="1" noChangeShapeType="1" noTextEdit="1"/>
              </p:cNvSpPr>
              <p:nvPr/>
            </p:nvSpPr>
            <p:spPr>
              <a:xfrm>
                <a:off x="2312120" y="4685169"/>
                <a:ext cx="1911229" cy="184666"/>
              </a:xfrm>
              <a:prstGeom prst="rect">
                <a:avLst/>
              </a:prstGeom>
              <a:blipFill>
                <a:blip r:embed="rId4"/>
                <a:stretch>
                  <a:fillRect l="-4777" t="-26667" r="-2866" b="-50000"/>
                </a:stretch>
              </a:blipFill>
            </p:spPr>
            <p:txBody>
              <a:bodyPr/>
              <a:lstStyle/>
              <a:p>
                <a:r>
                  <a:rPr lang="zh-CN" altLang="en-US">
                    <a:noFill/>
                  </a:rPr>
                  <a:t> </a:t>
                </a:r>
              </a:p>
            </p:txBody>
          </p:sp>
        </mc:Fallback>
      </mc:AlternateContent>
      <p:graphicFrame>
        <p:nvGraphicFramePr>
          <p:cNvPr id="18" name="表格 17">
            <a:extLst>
              <a:ext uri="{FF2B5EF4-FFF2-40B4-BE49-F238E27FC236}">
                <a16:creationId xmlns:a16="http://schemas.microsoft.com/office/drawing/2014/main" id="{37CF49DA-EA0F-4A68-84EC-B7BBD1FFF1EE}"/>
              </a:ext>
            </a:extLst>
          </p:cNvPr>
          <p:cNvGraphicFramePr>
            <a:graphicFrameLocks noGrp="1"/>
          </p:cNvGraphicFramePr>
          <p:nvPr>
            <p:extLst>
              <p:ext uri="{D42A27DB-BD31-4B8C-83A1-F6EECF244321}">
                <p14:modId xmlns:p14="http://schemas.microsoft.com/office/powerpoint/2010/main" val="3404608684"/>
              </p:ext>
            </p:extLst>
          </p:nvPr>
        </p:nvGraphicFramePr>
        <p:xfrm>
          <a:off x="4449337" y="1323292"/>
          <a:ext cx="5791921" cy="2292468"/>
        </p:xfrm>
        <a:graphic>
          <a:graphicData uri="http://schemas.openxmlformats.org/drawingml/2006/table">
            <a:tbl>
              <a:tblPr firstRow="1" firstCol="1" bandRow="1">
                <a:tableStyleId>{5C22544A-7EE6-4342-B048-85BDC9FD1C3A}</a:tableStyleId>
              </a:tblPr>
              <a:tblGrid>
                <a:gridCol w="1524099">
                  <a:extLst>
                    <a:ext uri="{9D8B030D-6E8A-4147-A177-3AD203B41FA5}">
                      <a16:colId xmlns:a16="http://schemas.microsoft.com/office/drawing/2014/main" val="1556846765"/>
                    </a:ext>
                  </a:extLst>
                </a:gridCol>
                <a:gridCol w="2541033">
                  <a:extLst>
                    <a:ext uri="{9D8B030D-6E8A-4147-A177-3AD203B41FA5}">
                      <a16:colId xmlns:a16="http://schemas.microsoft.com/office/drawing/2014/main" val="2381668067"/>
                    </a:ext>
                  </a:extLst>
                </a:gridCol>
                <a:gridCol w="1726789">
                  <a:extLst>
                    <a:ext uri="{9D8B030D-6E8A-4147-A177-3AD203B41FA5}">
                      <a16:colId xmlns:a16="http://schemas.microsoft.com/office/drawing/2014/main" val="507055999"/>
                    </a:ext>
                  </a:extLst>
                </a:gridCol>
              </a:tblGrid>
              <a:tr h="286557">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7874431"/>
                  </a:ext>
                </a:extLst>
              </a:tr>
              <a:tr h="573118">
                <a:tc>
                  <a:txBody>
                    <a:bodyPr/>
                    <a:lstStyle/>
                    <a:p>
                      <a:pPr algn="ctr">
                        <a:spcAft>
                          <a:spcPts val="0"/>
                        </a:spcAft>
                      </a:pPr>
                      <a:r>
                        <a:rPr lang="en-US" sz="1200" kern="100" dirty="0">
                          <a:effectLst/>
                        </a:rPr>
                        <a:t>PLA.sin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5547794"/>
                  </a:ext>
                </a:extLst>
              </a:tr>
              <a:tr h="573118">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a:t>
                      </a:r>
                      <a:endParaRPr lang="zh-CN" sz="1050" kern="100">
                        <a:effectLst/>
                      </a:endParaRPr>
                    </a:p>
                    <a:p>
                      <a:pPr algn="ctr">
                        <a:spcAft>
                          <a:spcPts val="0"/>
                        </a:spcAft>
                      </a:pPr>
                      <a:r>
                        <a:rPr lang="en-US" sz="1200" kern="100">
                          <a:effectLst/>
                        </a:rPr>
                        <a:t>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5489866"/>
                  </a:ext>
                </a:extLst>
              </a:tr>
              <a:tr h="573118">
                <a:tc>
                  <a:txBody>
                    <a:bodyPr/>
                    <a:lstStyle/>
                    <a:p>
                      <a:pPr algn="ctr">
                        <a:spcAft>
                          <a:spcPts val="0"/>
                        </a:spcAft>
                      </a:pPr>
                      <a:r>
                        <a:rPr lang="en-US" sz="1200" kern="100">
                          <a:effectLst/>
                        </a:rPr>
                        <a:t>PLA_Original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Original value collected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49475"/>
                  </a:ext>
                </a:extLst>
              </a:tr>
              <a:tr h="286557">
                <a:tc>
                  <a:txBody>
                    <a:bodyPr/>
                    <a:lstStyle/>
                    <a:p>
                      <a:pPr algn="ctr">
                        <a:spcAft>
                          <a:spcPts val="0"/>
                        </a:spcAft>
                      </a:pPr>
                      <a:r>
                        <a:rPr lang="en-US" sz="1200" kern="100">
                          <a:effectLst/>
                        </a:rPr>
                        <a:t>PLA.CLB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physical qunatity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5430997"/>
                  </a:ext>
                </a:extLst>
              </a:tr>
            </a:tbl>
          </a:graphicData>
        </a:graphic>
      </p:graphicFrame>
      <p:sp>
        <p:nvSpPr>
          <p:cNvPr id="20" name="矩形 19">
            <a:extLst>
              <a:ext uri="{FF2B5EF4-FFF2-40B4-BE49-F238E27FC236}">
                <a16:creationId xmlns:a16="http://schemas.microsoft.com/office/drawing/2014/main" id="{CD9C973A-6ABB-43C8-800C-822EE083BA2F}"/>
              </a:ext>
            </a:extLst>
          </p:cNvPr>
          <p:cNvSpPr/>
          <p:nvPr/>
        </p:nvSpPr>
        <p:spPr>
          <a:xfrm>
            <a:off x="4891057" y="3793203"/>
            <a:ext cx="4766243" cy="982864"/>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*The calibration curve remains to be decided</a:t>
            </a:r>
            <a:endParaRPr lang="zh-CN" altLang="en-US" sz="1600" dirty="0">
              <a:solidFill>
                <a:schemeClr val="tx1"/>
              </a:solidFill>
            </a:endParaRPr>
          </a:p>
        </p:txBody>
      </p:sp>
      <p:sp>
        <p:nvSpPr>
          <p:cNvPr id="14" name="矩形 13">
            <a:extLst>
              <a:ext uri="{FF2B5EF4-FFF2-40B4-BE49-F238E27FC236}">
                <a16:creationId xmlns:a16="http://schemas.microsoft.com/office/drawing/2014/main" id="{142C753F-9412-447B-B604-639C01423000}"/>
              </a:ext>
            </a:extLst>
          </p:cNvPr>
          <p:cNvSpPr/>
          <p:nvPr/>
        </p:nvSpPr>
        <p:spPr bwMode="auto">
          <a:xfrm>
            <a:off x="4891056" y="4953510"/>
            <a:ext cx="4821903" cy="166959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Calibration is a concept often used in scientific research. In this part, system converts the two signal “PLA.sin” and “PLA.cos” into its original value “PLA.Original”.</a:t>
            </a:r>
          </a:p>
          <a:p>
            <a:endParaRPr lang="en-US" altLang="zh-CN" sz="1400" b="0" dirty="0"/>
          </a:p>
          <a:p>
            <a:r>
              <a:rPr lang="en-US" altLang="zh-CN" sz="1400" b="0" dirty="0"/>
              <a:t>Then a calibration curve converts “PLA.Original” signal into physical quantity PLA.CLB, the unit is </a:t>
            </a:r>
            <a:r>
              <a:rPr lang="zh-CN" altLang="zh-CN" dirty="0"/>
              <a:t>°</a:t>
            </a:r>
            <a:endParaRPr lang="en-US" altLang="zh-CN" sz="1400" b="0" dirty="0"/>
          </a:p>
        </p:txBody>
      </p:sp>
      <p:sp>
        <p:nvSpPr>
          <p:cNvPr id="4" name="椭圆 3">
            <a:extLst>
              <a:ext uri="{FF2B5EF4-FFF2-40B4-BE49-F238E27FC236}">
                <a16:creationId xmlns:a16="http://schemas.microsoft.com/office/drawing/2014/main" id="{B1CADF4A-1965-4090-B173-63F580AD81B7}"/>
              </a:ext>
            </a:extLst>
          </p:cNvPr>
          <p:cNvSpPr/>
          <p:nvPr/>
        </p:nvSpPr>
        <p:spPr bwMode="auto">
          <a:xfrm>
            <a:off x="1733166" y="226314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Arial" panose="020B0604020202020204" pitchFamily="34" charset="0"/>
              </a:rPr>
              <a:t>Start</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 name="直接连接符 5">
            <a:extLst>
              <a:ext uri="{FF2B5EF4-FFF2-40B4-BE49-F238E27FC236}">
                <a16:creationId xmlns:a16="http://schemas.microsoft.com/office/drawing/2014/main" id="{7470D7EA-1FF8-4A30-A0BC-2C877C503070}"/>
              </a:ext>
            </a:extLst>
          </p:cNvPr>
          <p:cNvCxnSpPr/>
          <p:nvPr/>
        </p:nvCxnSpPr>
        <p:spPr bwMode="auto">
          <a:xfrm flipH="1">
            <a:off x="1371216" y="1973580"/>
            <a:ext cx="175260" cy="19812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2" name="直接箭头连接符 11">
            <a:extLst>
              <a:ext uri="{FF2B5EF4-FFF2-40B4-BE49-F238E27FC236}">
                <a16:creationId xmlns:a16="http://schemas.microsoft.com/office/drawing/2014/main" id="{AE9E7DF5-CE1F-430F-A588-E3405294B3AC}"/>
              </a:ext>
            </a:extLst>
          </p:cNvPr>
          <p:cNvCxnSpPr>
            <a:cxnSpLocks/>
            <a:endCxn id="4" idx="1"/>
          </p:cNvCxnSpPr>
          <p:nvPr/>
        </p:nvCxnSpPr>
        <p:spPr bwMode="auto">
          <a:xfrm>
            <a:off x="1458846" y="2072640"/>
            <a:ext cx="404883" cy="31659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1" name="椭圆 20">
            <a:extLst>
              <a:ext uri="{FF2B5EF4-FFF2-40B4-BE49-F238E27FC236}">
                <a16:creationId xmlns:a16="http://schemas.microsoft.com/office/drawing/2014/main" id="{F79BDECD-F1EC-45E2-9DDB-ACBAB0A81E18}"/>
              </a:ext>
            </a:extLst>
          </p:cNvPr>
          <p:cNvSpPr/>
          <p:nvPr/>
        </p:nvSpPr>
        <p:spPr bwMode="auto">
          <a:xfrm>
            <a:off x="1733166" y="354711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400" dirty="0"/>
              <a:t>Exec</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23" name="直接箭头连接符 22">
            <a:extLst>
              <a:ext uri="{FF2B5EF4-FFF2-40B4-BE49-F238E27FC236}">
                <a16:creationId xmlns:a16="http://schemas.microsoft.com/office/drawing/2014/main" id="{AE1FFE53-F888-4CB2-B923-3D3554AE61BF}"/>
              </a:ext>
            </a:extLst>
          </p:cNvPr>
          <p:cNvCxnSpPr>
            <a:cxnSpLocks/>
            <a:stCxn id="4" idx="4"/>
            <a:endCxn id="21" idx="0"/>
          </p:cNvCxnSpPr>
          <p:nvPr/>
        </p:nvCxnSpPr>
        <p:spPr bwMode="auto">
          <a:xfrm>
            <a:off x="2178936" y="3124200"/>
            <a:ext cx="0" cy="42291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 name="椭圆 23">
            <a:extLst>
              <a:ext uri="{FF2B5EF4-FFF2-40B4-BE49-F238E27FC236}">
                <a16:creationId xmlns:a16="http://schemas.microsoft.com/office/drawing/2014/main" id="{CAB640D0-F03D-4B24-BE62-ECED28CDA716}"/>
              </a:ext>
            </a:extLst>
          </p:cNvPr>
          <p:cNvSpPr/>
          <p:nvPr/>
        </p:nvSpPr>
        <p:spPr bwMode="auto">
          <a:xfrm>
            <a:off x="1733166" y="5021580"/>
            <a:ext cx="891540" cy="8610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400" dirty="0"/>
              <a:t>End</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26" name="直接箭头连接符 25">
            <a:extLst>
              <a:ext uri="{FF2B5EF4-FFF2-40B4-BE49-F238E27FC236}">
                <a16:creationId xmlns:a16="http://schemas.microsoft.com/office/drawing/2014/main" id="{5309EC7E-BDFE-4FBB-9718-007EBE203640}"/>
              </a:ext>
            </a:extLst>
          </p:cNvPr>
          <p:cNvCxnSpPr>
            <a:cxnSpLocks/>
            <a:stCxn id="21" idx="4"/>
            <a:endCxn id="24" idx="0"/>
          </p:cNvCxnSpPr>
          <p:nvPr/>
        </p:nvCxnSpPr>
        <p:spPr bwMode="auto">
          <a:xfrm>
            <a:off x="2178936" y="4408170"/>
            <a:ext cx="0" cy="61341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8" name="连接符: 肘形 27">
            <a:extLst>
              <a:ext uri="{FF2B5EF4-FFF2-40B4-BE49-F238E27FC236}">
                <a16:creationId xmlns:a16="http://schemas.microsoft.com/office/drawing/2014/main" id="{501E5370-B18C-4957-8122-22B908F12900}"/>
              </a:ext>
            </a:extLst>
          </p:cNvPr>
          <p:cNvCxnSpPr>
            <a:cxnSpLocks/>
            <a:stCxn id="24" idx="2"/>
            <a:endCxn id="4" idx="2"/>
          </p:cNvCxnSpPr>
          <p:nvPr/>
        </p:nvCxnSpPr>
        <p:spPr bwMode="auto">
          <a:xfrm rot="10800000">
            <a:off x="1733166" y="2693670"/>
            <a:ext cx="12700" cy="2758440"/>
          </a:xfrm>
          <a:prstGeom prst="curvedConnector3">
            <a:avLst>
              <a:gd name="adj1" fmla="val 2940000"/>
            </a:avLst>
          </a:prstGeom>
          <a:solidFill>
            <a:schemeClr val="accent1"/>
          </a:solidFill>
          <a:ln w="19050" cap="flat" cmpd="sng" algn="ctr">
            <a:solidFill>
              <a:schemeClr val="tx1"/>
            </a:solidFill>
            <a:prstDash val="solid"/>
            <a:round/>
            <a:headEnd type="none" w="med" len="med"/>
            <a:tailEnd type="triangle"/>
          </a:ln>
        </p:spPr>
      </p:cxnSp>
      <p:sp>
        <p:nvSpPr>
          <p:cNvPr id="30" name="文本框 29">
            <a:extLst>
              <a:ext uri="{FF2B5EF4-FFF2-40B4-BE49-F238E27FC236}">
                <a16:creationId xmlns:a16="http://schemas.microsoft.com/office/drawing/2014/main" id="{A17A6C73-35FA-4E7D-9E22-08C74533C8CF}"/>
              </a:ext>
            </a:extLst>
          </p:cNvPr>
          <p:cNvSpPr txBox="1"/>
          <p:nvPr/>
        </p:nvSpPr>
        <p:spPr>
          <a:xfrm>
            <a:off x="2312120" y="3194239"/>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9" name="文本框 18">
            <a:extLst>
              <a:ext uri="{FF2B5EF4-FFF2-40B4-BE49-F238E27FC236}">
                <a16:creationId xmlns:a16="http://schemas.microsoft.com/office/drawing/2014/main" id="{D36EE8FA-83B5-4F07-88CD-CD336ED05F18}"/>
              </a:ext>
            </a:extLst>
          </p:cNvPr>
          <p:cNvSpPr txBox="1"/>
          <p:nvPr/>
        </p:nvSpPr>
        <p:spPr>
          <a:xfrm>
            <a:off x="91551" y="3032773"/>
            <a:ext cx="142507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sendMean(PLA.CLB)</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365773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Compound automaton —— Extremum/Slope Diagnosis</a:t>
            </a:r>
            <a:endParaRPr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4538AA3-FAC4-4539-B3BD-0605E6C77CD1}"/>
              </a:ext>
            </a:extLst>
          </p:cNvPr>
          <p:cNvSpPr/>
          <p:nvPr/>
        </p:nvSpPr>
        <p:spPr bwMode="auto">
          <a:xfrm>
            <a:off x="662941" y="2185175"/>
            <a:ext cx="4853940" cy="346320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02FA49C5-C12F-4790-AA66-E43F3FBD1967}"/>
              </a:ext>
            </a:extLst>
          </p:cNvPr>
          <p:cNvSpPr/>
          <p:nvPr/>
        </p:nvSpPr>
        <p:spPr bwMode="auto">
          <a:xfrm>
            <a:off x="1255691" y="2711189"/>
            <a:ext cx="1260336" cy="1089211"/>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Diagnosis P1</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F58080B1-A543-4432-AD96-D79698BB064E}"/>
              </a:ext>
            </a:extLst>
          </p:cNvPr>
          <p:cNvSpPr/>
          <p:nvPr/>
        </p:nvSpPr>
        <p:spPr bwMode="auto">
          <a:xfrm>
            <a:off x="2964013" y="2721408"/>
            <a:ext cx="1165241" cy="108921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P2</a:t>
            </a:r>
            <a:endParaRPr lang="zh-CN" altLang="en-US" sz="1600" dirty="0">
              <a:solidFill>
                <a:prstClr val="black"/>
              </a:solidFill>
            </a:endParaRPr>
          </a:p>
        </p:txBody>
      </p:sp>
      <p:sp>
        <p:nvSpPr>
          <p:cNvPr id="8" name="矩形 7">
            <a:extLst>
              <a:ext uri="{FF2B5EF4-FFF2-40B4-BE49-F238E27FC236}">
                <a16:creationId xmlns:a16="http://schemas.microsoft.com/office/drawing/2014/main" id="{D2ADE5A4-8ABA-4A51-842C-B8AE81DABA0F}"/>
              </a:ext>
            </a:extLst>
          </p:cNvPr>
          <p:cNvSpPr/>
          <p:nvPr/>
        </p:nvSpPr>
        <p:spPr bwMode="auto">
          <a:xfrm>
            <a:off x="1255691" y="4160241"/>
            <a:ext cx="3706337" cy="1044389"/>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9" name="文本框 8">
            <a:extLst>
              <a:ext uri="{FF2B5EF4-FFF2-40B4-BE49-F238E27FC236}">
                <a16:creationId xmlns:a16="http://schemas.microsoft.com/office/drawing/2014/main" id="{96E88A15-E120-4BD7-9096-1B51492D861B}"/>
              </a:ext>
            </a:extLst>
          </p:cNvPr>
          <p:cNvSpPr txBox="1"/>
          <p:nvPr/>
        </p:nvSpPr>
        <p:spPr>
          <a:xfrm>
            <a:off x="3012149" y="5310382"/>
            <a:ext cx="2543945" cy="307777"/>
          </a:xfrm>
          <a:prstGeom prst="rect">
            <a:avLst/>
          </a:prstGeom>
          <a:noFill/>
        </p:spPr>
        <p:txBody>
          <a:bodyPr wrap="square" rtlCol="0">
            <a:spAutoFit/>
          </a:bodyPr>
          <a:lstStyle/>
          <a:p>
            <a:r>
              <a:rPr lang="en-US" altLang="zh-CN" sz="1400" dirty="0"/>
              <a:t>Extremum/Slope Diagnosis</a:t>
            </a:r>
            <a:endParaRPr lang="zh-CN" altLang="en-US" sz="1400" dirty="0"/>
          </a:p>
        </p:txBody>
      </p:sp>
      <p:sp>
        <p:nvSpPr>
          <p:cNvPr id="10" name="流程图: 接点 9">
            <a:extLst>
              <a:ext uri="{FF2B5EF4-FFF2-40B4-BE49-F238E27FC236}">
                <a16:creationId xmlns:a16="http://schemas.microsoft.com/office/drawing/2014/main" id="{59E9C68F-C038-4573-A8F6-6187A405782B}"/>
              </a:ext>
            </a:extLst>
          </p:cNvPr>
          <p:cNvSpPr/>
          <p:nvPr/>
        </p:nvSpPr>
        <p:spPr bwMode="auto">
          <a:xfrm>
            <a:off x="2827274" y="51458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 name="流程图: 接点 10">
            <a:extLst>
              <a:ext uri="{FF2B5EF4-FFF2-40B4-BE49-F238E27FC236}">
                <a16:creationId xmlns:a16="http://schemas.microsoft.com/office/drawing/2014/main" id="{AEDDD2D9-830F-4884-82C0-355E793DE578}"/>
              </a:ext>
            </a:extLst>
          </p:cNvPr>
          <p:cNvSpPr/>
          <p:nvPr/>
        </p:nvSpPr>
        <p:spPr bwMode="auto">
          <a:xfrm>
            <a:off x="2825100" y="557649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 name="直接连接符 11">
            <a:extLst>
              <a:ext uri="{FF2B5EF4-FFF2-40B4-BE49-F238E27FC236}">
                <a16:creationId xmlns:a16="http://schemas.microsoft.com/office/drawing/2014/main" id="{6923C4C6-91CC-420B-A10B-86E8D46AFB01}"/>
              </a:ext>
            </a:extLst>
          </p:cNvPr>
          <p:cNvCxnSpPr>
            <a:cxnSpLocks/>
            <a:stCxn id="10" idx="4"/>
            <a:endCxn id="11" idx="0"/>
          </p:cNvCxnSpPr>
          <p:nvPr/>
        </p:nvCxnSpPr>
        <p:spPr bwMode="auto">
          <a:xfrm flipH="1">
            <a:off x="2892336" y="5280337"/>
            <a:ext cx="2174" cy="29615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 name="文本框 12">
            <a:extLst>
              <a:ext uri="{FF2B5EF4-FFF2-40B4-BE49-F238E27FC236}">
                <a16:creationId xmlns:a16="http://schemas.microsoft.com/office/drawing/2014/main" id="{EC718E82-7DE9-4812-9F50-2C727CF05BB2}"/>
              </a:ext>
            </a:extLst>
          </p:cNvPr>
          <p:cNvSpPr txBox="1"/>
          <p:nvPr/>
        </p:nvSpPr>
        <p:spPr>
          <a:xfrm>
            <a:off x="2580391" y="4887918"/>
            <a:ext cx="623889" cy="261610"/>
          </a:xfrm>
          <a:prstGeom prst="rect">
            <a:avLst/>
          </a:prstGeom>
          <a:noFill/>
        </p:spPr>
        <p:txBody>
          <a:bodyPr wrap="none" rtlCol="0">
            <a:spAutoFit/>
          </a:bodyPr>
          <a:lstStyle/>
          <a:p>
            <a:r>
              <a:rPr lang="en-US" altLang="zh-CN" sz="1100" dirty="0"/>
              <a:t>output</a:t>
            </a:r>
            <a:endParaRPr lang="zh-CN" altLang="en-US" sz="1100" dirty="0"/>
          </a:p>
        </p:txBody>
      </p:sp>
      <p:sp>
        <p:nvSpPr>
          <p:cNvPr id="23" name="流程图: 接点 22">
            <a:extLst>
              <a:ext uri="{FF2B5EF4-FFF2-40B4-BE49-F238E27FC236}">
                <a16:creationId xmlns:a16="http://schemas.microsoft.com/office/drawing/2014/main" id="{2F1B8735-0EDF-47E1-9943-2BC3D068DA13}"/>
              </a:ext>
            </a:extLst>
          </p:cNvPr>
          <p:cNvSpPr/>
          <p:nvPr/>
        </p:nvSpPr>
        <p:spPr bwMode="auto">
          <a:xfrm>
            <a:off x="3500593" y="408850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7" name="流程图: 接点 26">
            <a:extLst>
              <a:ext uri="{FF2B5EF4-FFF2-40B4-BE49-F238E27FC236}">
                <a16:creationId xmlns:a16="http://schemas.microsoft.com/office/drawing/2014/main" id="{35B1F9D3-D8BA-4659-8FAC-EF4675D78906}"/>
              </a:ext>
            </a:extLst>
          </p:cNvPr>
          <p:cNvSpPr/>
          <p:nvPr/>
        </p:nvSpPr>
        <p:spPr bwMode="auto">
          <a:xfrm>
            <a:off x="3502714" y="37405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30" name="直接连接符 29">
            <a:extLst>
              <a:ext uri="{FF2B5EF4-FFF2-40B4-BE49-F238E27FC236}">
                <a16:creationId xmlns:a16="http://schemas.microsoft.com/office/drawing/2014/main" id="{F9062091-61C4-4C1E-BECA-42DDE6C17021}"/>
              </a:ext>
            </a:extLst>
          </p:cNvPr>
          <p:cNvCxnSpPr>
            <a:stCxn id="27" idx="4"/>
            <a:endCxn id="23" idx="0"/>
          </p:cNvCxnSpPr>
          <p:nvPr/>
        </p:nvCxnSpPr>
        <p:spPr bwMode="auto">
          <a:xfrm flipH="1">
            <a:off x="3567829" y="3875031"/>
            <a:ext cx="2121" cy="213473"/>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7" name="流程图: 接点 36">
            <a:extLst>
              <a:ext uri="{FF2B5EF4-FFF2-40B4-BE49-F238E27FC236}">
                <a16:creationId xmlns:a16="http://schemas.microsoft.com/office/drawing/2014/main" id="{BB6E630F-5694-4F19-9178-B6FAA09A4479}"/>
              </a:ext>
            </a:extLst>
          </p:cNvPr>
          <p:cNvSpPr/>
          <p:nvPr/>
        </p:nvSpPr>
        <p:spPr bwMode="auto">
          <a:xfrm>
            <a:off x="4558718" y="212887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0" name="文本框 39">
            <a:extLst>
              <a:ext uri="{FF2B5EF4-FFF2-40B4-BE49-F238E27FC236}">
                <a16:creationId xmlns:a16="http://schemas.microsoft.com/office/drawing/2014/main" id="{D7F194CB-ED52-4141-8FD0-044047BD786D}"/>
              </a:ext>
            </a:extLst>
          </p:cNvPr>
          <p:cNvSpPr txBox="1"/>
          <p:nvPr/>
        </p:nvSpPr>
        <p:spPr>
          <a:xfrm>
            <a:off x="3952063" y="1922653"/>
            <a:ext cx="1736373" cy="261610"/>
          </a:xfrm>
          <a:prstGeom prst="rect">
            <a:avLst/>
          </a:prstGeom>
          <a:noFill/>
        </p:spPr>
        <p:txBody>
          <a:bodyPr wrap="none" rtlCol="0">
            <a:spAutoFit/>
          </a:bodyPr>
          <a:lstStyle/>
          <a:p>
            <a:r>
              <a:rPr lang="en-US" altLang="zh-CN" sz="1100" dirty="0"/>
              <a:t>receiveBIT(PLA.Signal)</a:t>
            </a:r>
            <a:endParaRPr lang="zh-CN" altLang="en-US" sz="1100" dirty="0"/>
          </a:p>
        </p:txBody>
      </p:sp>
      <p:sp>
        <p:nvSpPr>
          <p:cNvPr id="41" name="矩形 40">
            <a:extLst>
              <a:ext uri="{FF2B5EF4-FFF2-40B4-BE49-F238E27FC236}">
                <a16:creationId xmlns:a16="http://schemas.microsoft.com/office/drawing/2014/main" id="{D109521E-8361-4111-A2A6-B5F90F4A881E}"/>
              </a:ext>
            </a:extLst>
          </p:cNvPr>
          <p:cNvSpPr/>
          <p:nvPr/>
        </p:nvSpPr>
        <p:spPr bwMode="auto">
          <a:xfrm>
            <a:off x="6009754" y="2265112"/>
            <a:ext cx="4326698" cy="3299109"/>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Extremum and Slope Diagnosis is almost the same struct as BIT Diagnosis except that it uses the output of BIT Diagnosis as its input.</a:t>
            </a:r>
          </a:p>
          <a:p>
            <a:endParaRPr lang="en-US" altLang="zh-CN" sz="1400" b="0" dirty="0"/>
          </a:p>
          <a:p>
            <a:r>
              <a:rPr lang="en-US" altLang="zh-CN" sz="1400" b="0" dirty="0"/>
              <a:t>In other words, in this system, the decider integrates the output of BIT Diagnosis and the result signals of this component into one output which gives a judgment whether the signal collected is valid or not.</a:t>
            </a:r>
          </a:p>
          <a:p>
            <a:endParaRPr lang="en-US" altLang="zh-CN" sz="1400" b="0" dirty="0"/>
          </a:p>
          <a:p>
            <a:r>
              <a:rPr lang="en-US" altLang="zh-CN" sz="1400" b="0" dirty="0"/>
              <a:t>Diagnosis P1 is an extremum diagnosis and Diagnosis P2 is a slope diagnosis.</a:t>
            </a:r>
          </a:p>
          <a:p>
            <a:endParaRPr lang="en-US" altLang="zh-CN" sz="1400" b="0" dirty="0"/>
          </a:p>
          <a:p>
            <a:r>
              <a:rPr lang="en-US" altLang="zh-CN" sz="1400" b="0" dirty="0"/>
              <a:t>*In Slope Diagnosis, data in previous cycle will be considered to calculate the slope. </a:t>
            </a:r>
          </a:p>
        </p:txBody>
      </p:sp>
      <p:sp>
        <p:nvSpPr>
          <p:cNvPr id="44" name="文本框 43">
            <a:extLst>
              <a:ext uri="{FF2B5EF4-FFF2-40B4-BE49-F238E27FC236}">
                <a16:creationId xmlns:a16="http://schemas.microsoft.com/office/drawing/2014/main" id="{0C29677B-1426-44F7-A99F-9CE2516783D3}"/>
              </a:ext>
            </a:extLst>
          </p:cNvPr>
          <p:cNvSpPr txBox="1"/>
          <p:nvPr/>
        </p:nvSpPr>
        <p:spPr>
          <a:xfrm>
            <a:off x="1582967" y="3503743"/>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45" name="文本框 44">
            <a:extLst>
              <a:ext uri="{FF2B5EF4-FFF2-40B4-BE49-F238E27FC236}">
                <a16:creationId xmlns:a16="http://schemas.microsoft.com/office/drawing/2014/main" id="{132E54BA-A6A8-483A-80DC-AB58EC48A8BA}"/>
              </a:ext>
            </a:extLst>
          </p:cNvPr>
          <p:cNvSpPr txBox="1"/>
          <p:nvPr/>
        </p:nvSpPr>
        <p:spPr>
          <a:xfrm>
            <a:off x="3177492" y="3508099"/>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47" name="文本框 46">
            <a:extLst>
              <a:ext uri="{FF2B5EF4-FFF2-40B4-BE49-F238E27FC236}">
                <a16:creationId xmlns:a16="http://schemas.microsoft.com/office/drawing/2014/main" id="{8F4C86A6-0E13-4512-8448-B50C764CAE64}"/>
              </a:ext>
            </a:extLst>
          </p:cNvPr>
          <p:cNvSpPr txBox="1"/>
          <p:nvPr/>
        </p:nvSpPr>
        <p:spPr>
          <a:xfrm>
            <a:off x="2757777" y="4189214"/>
            <a:ext cx="1194286" cy="261610"/>
          </a:xfrm>
          <a:prstGeom prst="rect">
            <a:avLst/>
          </a:prstGeom>
          <a:noFill/>
        </p:spPr>
        <p:txBody>
          <a:bodyPr wrap="square" rtlCol="0">
            <a:spAutoFit/>
          </a:bodyPr>
          <a:lstStyle/>
          <a:p>
            <a:r>
              <a:rPr lang="en-US" altLang="zh-CN" sz="1100" dirty="0"/>
              <a:t>receiveSignal1</a:t>
            </a:r>
            <a:endParaRPr lang="zh-CN" altLang="en-US" sz="1100" dirty="0"/>
          </a:p>
        </p:txBody>
      </p:sp>
      <p:cxnSp>
        <p:nvCxnSpPr>
          <p:cNvPr id="21" name="连接符: 肘形 20">
            <a:extLst>
              <a:ext uri="{FF2B5EF4-FFF2-40B4-BE49-F238E27FC236}">
                <a16:creationId xmlns:a16="http://schemas.microsoft.com/office/drawing/2014/main" id="{9A62BD7F-479F-4769-BEDA-785B1B5D3851}"/>
              </a:ext>
            </a:extLst>
          </p:cNvPr>
          <p:cNvCxnSpPr>
            <a:stCxn id="53" idx="6"/>
          </p:cNvCxnSpPr>
          <p:nvPr/>
        </p:nvCxnSpPr>
        <p:spPr bwMode="auto">
          <a:xfrm>
            <a:off x="725540" y="2458472"/>
            <a:ext cx="717366" cy="227549"/>
          </a:xfrm>
          <a:prstGeom prst="bentConnector3">
            <a:avLst>
              <a:gd name="adj1" fmla="val 99924"/>
            </a:avLst>
          </a:prstGeom>
          <a:solidFill>
            <a:schemeClr val="accent1"/>
          </a:solidFill>
          <a:ln w="28575" cap="flat" cmpd="sng" algn="ctr">
            <a:solidFill>
              <a:schemeClr val="tx1"/>
            </a:solidFill>
            <a:prstDash val="solid"/>
            <a:round/>
            <a:headEnd type="none" w="med" len="med"/>
            <a:tailEnd type="none" w="med" len="med"/>
          </a:ln>
        </p:spPr>
      </p:cxnSp>
      <p:cxnSp>
        <p:nvCxnSpPr>
          <p:cNvPr id="33" name="连接符: 肘形 32">
            <a:extLst>
              <a:ext uri="{FF2B5EF4-FFF2-40B4-BE49-F238E27FC236}">
                <a16:creationId xmlns:a16="http://schemas.microsoft.com/office/drawing/2014/main" id="{AB44AA93-5C43-446B-B012-79FF7ACBA220}"/>
              </a:ext>
            </a:extLst>
          </p:cNvPr>
          <p:cNvCxnSpPr/>
          <p:nvPr/>
        </p:nvCxnSpPr>
        <p:spPr bwMode="auto">
          <a:xfrm>
            <a:off x="1449516" y="2457973"/>
            <a:ext cx="1876178" cy="269186"/>
          </a:xfrm>
          <a:prstGeom prst="bentConnector3">
            <a:avLst>
              <a:gd name="adj1" fmla="val 100565"/>
            </a:avLst>
          </a:prstGeom>
          <a:solidFill>
            <a:schemeClr val="accent1"/>
          </a:solidFill>
          <a:ln w="28575" cap="flat" cmpd="sng" algn="ctr">
            <a:solidFill>
              <a:schemeClr val="tx1"/>
            </a:solidFill>
            <a:prstDash val="solid"/>
            <a:round/>
            <a:headEnd type="none" w="med" len="med"/>
            <a:tailEnd type="none" w="med" len="med"/>
          </a:ln>
        </p:spPr>
      </p:cxnSp>
      <p:sp>
        <p:nvSpPr>
          <p:cNvPr id="49" name="流程图: 接点 48">
            <a:extLst>
              <a:ext uri="{FF2B5EF4-FFF2-40B4-BE49-F238E27FC236}">
                <a16:creationId xmlns:a16="http://schemas.microsoft.com/office/drawing/2014/main" id="{07D11F54-7F15-4DE1-8148-48394AB7C67E}"/>
              </a:ext>
            </a:extLst>
          </p:cNvPr>
          <p:cNvSpPr/>
          <p:nvPr/>
        </p:nvSpPr>
        <p:spPr bwMode="auto">
          <a:xfrm>
            <a:off x="1373869" y="263783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0" name="流程图: 接点 49">
            <a:extLst>
              <a:ext uri="{FF2B5EF4-FFF2-40B4-BE49-F238E27FC236}">
                <a16:creationId xmlns:a16="http://schemas.microsoft.com/office/drawing/2014/main" id="{8B0EDCAE-05C5-4AB8-875F-CAD1360EA3A6}"/>
              </a:ext>
            </a:extLst>
          </p:cNvPr>
          <p:cNvSpPr/>
          <p:nvPr/>
        </p:nvSpPr>
        <p:spPr bwMode="auto">
          <a:xfrm>
            <a:off x="3271071" y="265573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2" name="文本框 51">
            <a:extLst>
              <a:ext uri="{FF2B5EF4-FFF2-40B4-BE49-F238E27FC236}">
                <a16:creationId xmlns:a16="http://schemas.microsoft.com/office/drawing/2014/main" id="{F6AB007D-025D-42AC-86D1-18CA3186146A}"/>
              </a:ext>
            </a:extLst>
          </p:cNvPr>
          <p:cNvSpPr txBox="1"/>
          <p:nvPr/>
        </p:nvSpPr>
        <p:spPr>
          <a:xfrm>
            <a:off x="677897" y="2186180"/>
            <a:ext cx="2614818" cy="261610"/>
          </a:xfrm>
          <a:prstGeom prst="rect">
            <a:avLst/>
          </a:prstGeom>
          <a:noFill/>
        </p:spPr>
        <p:txBody>
          <a:bodyPr wrap="none" rtlCol="0">
            <a:spAutoFit/>
          </a:bodyPr>
          <a:lstStyle/>
          <a:p>
            <a:r>
              <a:rPr lang="en-US" altLang="zh-CN" sz="1100" dirty="0"/>
              <a:t>receiveMean(PLA.Signal_MeanData)</a:t>
            </a:r>
            <a:endParaRPr lang="zh-CN" altLang="en-US" sz="1100" dirty="0"/>
          </a:p>
        </p:txBody>
      </p:sp>
      <p:sp>
        <p:nvSpPr>
          <p:cNvPr id="53" name="流程图: 接点 52">
            <a:extLst>
              <a:ext uri="{FF2B5EF4-FFF2-40B4-BE49-F238E27FC236}">
                <a16:creationId xmlns:a16="http://schemas.microsoft.com/office/drawing/2014/main" id="{2DDC71FD-BEED-42A4-81F5-2DD52118A00B}"/>
              </a:ext>
            </a:extLst>
          </p:cNvPr>
          <p:cNvSpPr/>
          <p:nvPr/>
        </p:nvSpPr>
        <p:spPr bwMode="auto">
          <a:xfrm>
            <a:off x="591068" y="239123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5" name="流程图: 接点 24">
            <a:extLst>
              <a:ext uri="{FF2B5EF4-FFF2-40B4-BE49-F238E27FC236}">
                <a16:creationId xmlns:a16="http://schemas.microsoft.com/office/drawing/2014/main" id="{6078AA43-1169-4FF8-913F-5471F090BFBB}"/>
              </a:ext>
            </a:extLst>
          </p:cNvPr>
          <p:cNvSpPr/>
          <p:nvPr/>
        </p:nvSpPr>
        <p:spPr bwMode="auto">
          <a:xfrm>
            <a:off x="1894855" y="376612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 name="连接符: 肘形 13">
            <a:extLst>
              <a:ext uri="{FF2B5EF4-FFF2-40B4-BE49-F238E27FC236}">
                <a16:creationId xmlns:a16="http://schemas.microsoft.com/office/drawing/2014/main" id="{80DC1DD1-976D-4443-8B1E-1521420FB80A}"/>
              </a:ext>
            </a:extLst>
          </p:cNvPr>
          <p:cNvCxnSpPr>
            <a:stCxn id="25" idx="4"/>
          </p:cNvCxnSpPr>
          <p:nvPr/>
        </p:nvCxnSpPr>
        <p:spPr bwMode="auto">
          <a:xfrm rot="16200000" flipH="1">
            <a:off x="2721360" y="3141331"/>
            <a:ext cx="87200" cy="1605738"/>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31" name="流程图: 接点 30">
            <a:extLst>
              <a:ext uri="{FF2B5EF4-FFF2-40B4-BE49-F238E27FC236}">
                <a16:creationId xmlns:a16="http://schemas.microsoft.com/office/drawing/2014/main" id="{72EC2A73-53B8-4EBB-B995-8E7101229D0A}"/>
              </a:ext>
            </a:extLst>
          </p:cNvPr>
          <p:cNvSpPr/>
          <p:nvPr/>
        </p:nvSpPr>
        <p:spPr bwMode="auto">
          <a:xfrm>
            <a:off x="4571964" y="40976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id="{094E5001-DA8E-44EB-B032-4ACCC47C9DAD}"/>
              </a:ext>
            </a:extLst>
          </p:cNvPr>
          <p:cNvCxnSpPr>
            <a:stCxn id="37" idx="4"/>
            <a:endCxn id="31" idx="0"/>
          </p:cNvCxnSpPr>
          <p:nvPr/>
        </p:nvCxnSpPr>
        <p:spPr bwMode="auto">
          <a:xfrm>
            <a:off x="4625954" y="2263348"/>
            <a:ext cx="13246" cy="1834312"/>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BE03EA14-4F80-4E0D-B113-85574AB5A247}"/>
              </a:ext>
            </a:extLst>
          </p:cNvPr>
          <p:cNvSpPr txBox="1"/>
          <p:nvPr/>
        </p:nvSpPr>
        <p:spPr>
          <a:xfrm>
            <a:off x="3883951" y="4174846"/>
            <a:ext cx="1194286" cy="261610"/>
          </a:xfrm>
          <a:prstGeom prst="rect">
            <a:avLst/>
          </a:prstGeom>
          <a:noFill/>
        </p:spPr>
        <p:txBody>
          <a:bodyPr wrap="square" rtlCol="0">
            <a:spAutoFit/>
          </a:bodyPr>
          <a:lstStyle/>
          <a:p>
            <a:r>
              <a:rPr lang="en-US" altLang="zh-CN" sz="1100" dirty="0"/>
              <a:t>receiveSignal2</a:t>
            </a:r>
            <a:endParaRPr lang="zh-CN" altLang="en-US" sz="1100" dirty="0"/>
          </a:p>
        </p:txBody>
      </p:sp>
    </p:spTree>
    <p:extLst>
      <p:ext uri="{BB962C8B-B14F-4D97-AF65-F5344CB8AC3E}">
        <p14:creationId xmlns:p14="http://schemas.microsoft.com/office/powerpoint/2010/main" val="105345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ABB3629-33EA-408F-80D4-45E39193A74D}"/>
              </a:ext>
            </a:extLst>
          </p:cNvPr>
          <p:cNvGraphicFramePr>
            <a:graphicFrameLocks noGrp="1"/>
          </p:cNvGraphicFramePr>
          <p:nvPr>
            <p:extLst>
              <p:ext uri="{D42A27DB-BD31-4B8C-83A1-F6EECF244321}">
                <p14:modId xmlns:p14="http://schemas.microsoft.com/office/powerpoint/2010/main" val="2118765256"/>
              </p:ext>
            </p:extLst>
          </p:nvPr>
        </p:nvGraphicFramePr>
        <p:xfrm>
          <a:off x="4731264" y="3179428"/>
          <a:ext cx="5602401" cy="3197532"/>
        </p:xfrm>
        <a:graphic>
          <a:graphicData uri="http://schemas.openxmlformats.org/drawingml/2006/table">
            <a:tbl>
              <a:tblPr firstRow="1" firstCol="1" bandRow="1">
                <a:tableStyleId>{5C22544A-7EE6-4342-B048-85BDC9FD1C3A}</a:tableStyleId>
              </a:tblPr>
              <a:tblGrid>
                <a:gridCol w="934106">
                  <a:extLst>
                    <a:ext uri="{9D8B030D-6E8A-4147-A177-3AD203B41FA5}">
                      <a16:colId xmlns:a16="http://schemas.microsoft.com/office/drawing/2014/main" val="828795466"/>
                    </a:ext>
                  </a:extLst>
                </a:gridCol>
                <a:gridCol w="3081516">
                  <a:extLst>
                    <a:ext uri="{9D8B030D-6E8A-4147-A177-3AD203B41FA5}">
                      <a16:colId xmlns:a16="http://schemas.microsoft.com/office/drawing/2014/main" val="2030386358"/>
                    </a:ext>
                  </a:extLst>
                </a:gridCol>
                <a:gridCol w="1586779">
                  <a:extLst>
                    <a:ext uri="{9D8B030D-6E8A-4147-A177-3AD203B41FA5}">
                      <a16:colId xmlns:a16="http://schemas.microsoft.com/office/drawing/2014/main" val="1773679118"/>
                    </a:ext>
                  </a:extLst>
                </a:gridCol>
              </a:tblGrid>
              <a:tr h="260113">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Guard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842865"/>
                  </a:ext>
                </a:extLst>
              </a:tr>
              <a:tr h="636499">
                <a:tc>
                  <a:txBody>
                    <a:bodyPr/>
                    <a:lstStyle/>
                    <a:p>
                      <a:pPr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i="1" kern="100" dirty="0">
                          <a:solidFill>
                            <a:schemeClr val="dk1"/>
                          </a:solidFill>
                          <a:effectLst/>
                          <a:latin typeface="+mn-lt"/>
                          <a:ea typeface="+mn-ea"/>
                          <a:cs typeface="+mn-cs"/>
                        </a:rPr>
                        <a:t>PLA.Signal_MeanData&gt;PLA.Signal.MaxLimit  </a:t>
                      </a:r>
                      <a:r>
                        <a:rPr lang="zh-CN" altLang="en-US" sz="1050" i="1" kern="100" dirty="0">
                          <a:solidFill>
                            <a:schemeClr val="dk1"/>
                          </a:solidFill>
                          <a:effectLst/>
                          <a:latin typeface="+mn-lt"/>
                          <a:ea typeface="+mn-ea"/>
                          <a:cs typeface="+mn-cs"/>
                        </a:rPr>
                        <a:t>∨ </a:t>
                      </a:r>
                      <a:r>
                        <a:rPr lang="en-US" sz="1050" i="1" kern="100" dirty="0">
                          <a:solidFill>
                            <a:schemeClr val="dk1"/>
                          </a:solidFill>
                          <a:effectLst/>
                          <a:latin typeface="+mn-lt"/>
                          <a:ea typeface="+mn-ea"/>
                          <a:cs typeface="+mn-cs"/>
                        </a:rPr>
                        <a:t>PLA.Signal_MeanData&lt;PLA.Signal_MinLimit</a:t>
                      </a:r>
                      <a:endParaRPr lang="zh-CN" altLang="en-US" sz="105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p:=p+1; q:=0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020153585"/>
                  </a:ext>
                </a:extLst>
              </a:tr>
              <a:tr h="576729">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i="1" kern="100" dirty="0">
                          <a:solidFill>
                            <a:schemeClr val="dk1"/>
                          </a:solidFill>
                          <a:effectLst/>
                          <a:latin typeface="+mn-lt"/>
                          <a:ea typeface="+mn-ea"/>
                          <a:cs typeface="+mn-cs"/>
                        </a:rPr>
                        <a:t>PLA.Signal_MeanData&gt;=PLA.Signal_MinLimit </a:t>
                      </a:r>
                      <a:r>
                        <a:rPr lang="zh-CN" altLang="en-US" sz="1050" i="1" kern="100" dirty="0">
                          <a:solidFill>
                            <a:schemeClr val="dk1"/>
                          </a:solidFill>
                          <a:effectLst/>
                          <a:latin typeface="+mn-lt"/>
                          <a:ea typeface="+mn-ea"/>
                          <a:cs typeface="+mn-cs"/>
                        </a:rPr>
                        <a:t>∧  </a:t>
                      </a:r>
                      <a:r>
                        <a:rPr lang="en-US" sz="1050" i="1" kern="100" dirty="0">
                          <a:solidFill>
                            <a:schemeClr val="dk1"/>
                          </a:solidFill>
                          <a:effectLst/>
                          <a:latin typeface="+mn-lt"/>
                          <a:ea typeface="+mn-ea"/>
                          <a:cs typeface="+mn-cs"/>
                        </a:rPr>
                        <a:t>PLA.Signal_MeanData&lt;=PLA.Signal_MaxLimit</a:t>
                      </a:r>
                      <a:endParaRPr lang="zh-CN" altLang="en-US" sz="105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p:=0; q:=q+1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212969663"/>
                  </a:ext>
                </a:extLst>
              </a:tr>
              <a:tr h="476483">
                <a:tc>
                  <a:txBody>
                    <a:bodyPr/>
                    <a:lstStyle/>
                    <a:p>
                      <a:pPr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PLA.Signal_Ext:=1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280446481"/>
                  </a:ext>
                </a:extLst>
              </a:tr>
              <a:tr h="390850">
                <a:tc>
                  <a:txBody>
                    <a:bodyPr/>
                    <a:lstStyle/>
                    <a:p>
                      <a:pPr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PLA.Signal_Ext:=0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578557394"/>
                  </a:ext>
                </a:extLst>
              </a:tr>
              <a:tr h="459646">
                <a:tc>
                  <a:txBody>
                    <a:bodyPr/>
                    <a:lstStyle/>
                    <a:p>
                      <a:pPr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18584717"/>
                  </a:ext>
                </a:extLst>
              </a:tr>
              <a:tr h="397212">
                <a:tc>
                  <a:txBody>
                    <a:bodyPr/>
                    <a:lstStyle/>
                    <a:p>
                      <a:pPr algn="ctr">
                        <a:spcAft>
                          <a:spcPts val="0"/>
                        </a:spcAft>
                      </a:pPr>
                      <a:r>
                        <a:rPr lang="en-US" sz="1200" kern="100" dirty="0">
                          <a:effectLst/>
                        </a:rPr>
                        <a:t>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107332452"/>
                  </a:ext>
                </a:extLst>
              </a:tr>
            </a:tbl>
          </a:graphicData>
        </a:graphic>
      </p:graphicFrame>
      <p:sp>
        <p:nvSpPr>
          <p:cNvPr id="2" name="标题 1"/>
          <p:cNvSpPr>
            <a:spLocks noGrp="1"/>
          </p:cNvSpPr>
          <p:nvPr>
            <p:ph type="title"/>
          </p:nvPr>
        </p:nvSpPr>
        <p:spPr>
          <a:xfrm>
            <a:off x="522288" y="46038"/>
            <a:ext cx="9396412" cy="1143000"/>
          </a:xfrm>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P1</a:t>
            </a:r>
          </a:p>
        </p:txBody>
      </p:sp>
      <p:sp>
        <p:nvSpPr>
          <p:cNvPr id="42" name="矩形 41">
            <a:extLst>
              <a:ext uri="{FF2B5EF4-FFF2-40B4-BE49-F238E27FC236}">
                <a16:creationId xmlns:a16="http://schemas.microsoft.com/office/drawing/2014/main" id="{1A12446B-FD8A-49C3-AA7B-FA979E620841}"/>
              </a:ext>
            </a:extLst>
          </p:cNvPr>
          <p:cNvSpPr/>
          <p:nvPr/>
        </p:nvSpPr>
        <p:spPr bwMode="auto">
          <a:xfrm>
            <a:off x="4652922" y="6438843"/>
            <a:ext cx="5602400" cy="35349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600" dirty="0"/>
              <a:t>*</a:t>
            </a:r>
            <a:r>
              <a:rPr lang="en-US" altLang="zh-CN" sz="1600" dirty="0"/>
              <a:t>N remains to be decided</a:t>
            </a:r>
          </a:p>
        </p:txBody>
      </p:sp>
      <p:graphicFrame>
        <p:nvGraphicFramePr>
          <p:cNvPr id="4" name="表格 3">
            <a:extLst>
              <a:ext uri="{FF2B5EF4-FFF2-40B4-BE49-F238E27FC236}">
                <a16:creationId xmlns:a16="http://schemas.microsoft.com/office/drawing/2014/main" id="{40887B6C-4DA6-4607-98CB-131D04B98702}"/>
              </a:ext>
            </a:extLst>
          </p:cNvPr>
          <p:cNvGraphicFramePr>
            <a:graphicFrameLocks noGrp="1"/>
          </p:cNvGraphicFramePr>
          <p:nvPr>
            <p:extLst>
              <p:ext uri="{D42A27DB-BD31-4B8C-83A1-F6EECF244321}">
                <p14:modId xmlns:p14="http://schemas.microsoft.com/office/powerpoint/2010/main" val="1450085020"/>
              </p:ext>
            </p:extLst>
          </p:nvPr>
        </p:nvGraphicFramePr>
        <p:xfrm>
          <a:off x="4731264" y="1302756"/>
          <a:ext cx="5596812" cy="1795666"/>
        </p:xfrm>
        <a:graphic>
          <a:graphicData uri="http://schemas.openxmlformats.org/drawingml/2006/table">
            <a:tbl>
              <a:tblPr firstRow="1" firstCol="1" bandRow="1">
                <a:tableStyleId>{5C22544A-7EE6-4342-B048-85BDC9FD1C3A}</a:tableStyleId>
              </a:tblPr>
              <a:tblGrid>
                <a:gridCol w="2005030">
                  <a:extLst>
                    <a:ext uri="{9D8B030D-6E8A-4147-A177-3AD203B41FA5}">
                      <a16:colId xmlns:a16="http://schemas.microsoft.com/office/drawing/2014/main" val="2844947927"/>
                    </a:ext>
                  </a:extLst>
                </a:gridCol>
                <a:gridCol w="2587918">
                  <a:extLst>
                    <a:ext uri="{9D8B030D-6E8A-4147-A177-3AD203B41FA5}">
                      <a16:colId xmlns:a16="http://schemas.microsoft.com/office/drawing/2014/main" val="1130517407"/>
                    </a:ext>
                  </a:extLst>
                </a:gridCol>
                <a:gridCol w="1003864">
                  <a:extLst>
                    <a:ext uri="{9D8B030D-6E8A-4147-A177-3AD203B41FA5}">
                      <a16:colId xmlns:a16="http://schemas.microsoft.com/office/drawing/2014/main" val="2885296885"/>
                    </a:ext>
                  </a:extLst>
                </a:gridCol>
              </a:tblGrid>
              <a:tr h="513047">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35033641"/>
                  </a:ext>
                </a:extLst>
              </a:tr>
              <a:tr h="256524">
                <a:tc>
                  <a:txBody>
                    <a:bodyPr/>
                    <a:lstStyle/>
                    <a:p>
                      <a:pPr algn="ctr">
                        <a:spcAft>
                          <a:spcPts val="0"/>
                        </a:spcAft>
                      </a:pPr>
                      <a:r>
                        <a:rPr lang="en-US" sz="1200" kern="100" dirty="0">
                          <a:effectLst/>
                        </a:rPr>
                        <a:t>PLA.Signal_MeanData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Converted PLA signal value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97773915"/>
                  </a:ext>
                </a:extLst>
              </a:tr>
              <a:tr h="256524">
                <a:tc>
                  <a:txBody>
                    <a:bodyPr/>
                    <a:lstStyle/>
                    <a:p>
                      <a:pPr algn="ctr">
                        <a:spcAft>
                          <a:spcPts val="0"/>
                        </a:spcAft>
                      </a:pPr>
                      <a:r>
                        <a:rPr lang="en-US" sz="1200" kern="100">
                          <a:effectLst/>
                        </a:rPr>
                        <a:t>PLA.Signal_MinLimit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minimum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3144932"/>
                  </a:ext>
                </a:extLst>
              </a:tr>
              <a:tr h="256524">
                <a:tc>
                  <a:txBody>
                    <a:bodyPr/>
                    <a:lstStyle/>
                    <a:p>
                      <a:pPr algn="ctr">
                        <a:spcAft>
                          <a:spcPts val="0"/>
                        </a:spcAft>
                      </a:pPr>
                      <a:r>
                        <a:rPr lang="en-US" sz="1200" kern="100">
                          <a:effectLst/>
                        </a:rPr>
                        <a:t>PLA.Signal_MaxLimit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maximum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48342899"/>
                  </a:ext>
                </a:extLst>
              </a:tr>
              <a:tr h="513047">
                <a:tc>
                  <a:txBody>
                    <a:bodyPr/>
                    <a:lstStyle/>
                    <a:p>
                      <a:pPr algn="ctr">
                        <a:spcAft>
                          <a:spcPts val="0"/>
                        </a:spcAft>
                      </a:pPr>
                      <a:r>
                        <a:rPr lang="en-US" sz="1200" kern="100">
                          <a:effectLst/>
                        </a:rPr>
                        <a:t>PLA.Signal_Ext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extreme value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20438645"/>
                  </a:ext>
                </a:extLst>
              </a:tr>
            </a:tbl>
          </a:graphicData>
        </a:graphic>
      </p:graphicFrame>
      <p:grpSp>
        <p:nvGrpSpPr>
          <p:cNvPr id="5" name="组合 4">
            <a:extLst>
              <a:ext uri="{FF2B5EF4-FFF2-40B4-BE49-F238E27FC236}">
                <a16:creationId xmlns:a16="http://schemas.microsoft.com/office/drawing/2014/main" id="{0E77DB08-BF3C-4AD4-A8C8-01273E621C6F}"/>
              </a:ext>
            </a:extLst>
          </p:cNvPr>
          <p:cNvGrpSpPr/>
          <p:nvPr/>
        </p:nvGrpSpPr>
        <p:grpSpPr>
          <a:xfrm>
            <a:off x="54596" y="1418054"/>
            <a:ext cx="3968070" cy="5143864"/>
            <a:chOff x="54596" y="1418054"/>
            <a:chExt cx="3968070" cy="5143864"/>
          </a:xfrm>
        </p:grpSpPr>
        <p:sp>
          <p:nvSpPr>
            <p:cNvPr id="47" name="椭圆 46">
              <a:extLst>
                <a:ext uri="{FF2B5EF4-FFF2-40B4-BE49-F238E27FC236}">
                  <a16:creationId xmlns:a16="http://schemas.microsoft.com/office/drawing/2014/main" id="{596B85D4-97C9-44C0-81F3-296FCBE3F994}"/>
                </a:ext>
              </a:extLst>
            </p:cNvPr>
            <p:cNvSpPr/>
            <p:nvPr/>
          </p:nvSpPr>
          <p:spPr bwMode="auto">
            <a:xfrm>
              <a:off x="2354512" y="388595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48" name="椭圆 47">
              <a:extLst>
                <a:ext uri="{FF2B5EF4-FFF2-40B4-BE49-F238E27FC236}">
                  <a16:creationId xmlns:a16="http://schemas.microsoft.com/office/drawing/2014/main" id="{24846A68-5517-4A8C-BCCB-5560273955F4}"/>
                </a:ext>
              </a:extLst>
            </p:cNvPr>
            <p:cNvSpPr/>
            <p:nvPr/>
          </p:nvSpPr>
          <p:spPr bwMode="auto">
            <a:xfrm>
              <a:off x="741617" y="372905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p:txBody>
        </p:sp>
        <p:sp>
          <p:nvSpPr>
            <p:cNvPr id="49" name="椭圆 48">
              <a:extLst>
                <a:ext uri="{FF2B5EF4-FFF2-40B4-BE49-F238E27FC236}">
                  <a16:creationId xmlns:a16="http://schemas.microsoft.com/office/drawing/2014/main" id="{2D758D5C-24BD-4DD0-BC0A-E37B6BE51C6E}"/>
                </a:ext>
              </a:extLst>
            </p:cNvPr>
            <p:cNvSpPr/>
            <p:nvPr/>
          </p:nvSpPr>
          <p:spPr bwMode="auto">
            <a:xfrm>
              <a:off x="1612930" y="5413905"/>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0" name="椭圆 49">
              <a:extLst>
                <a:ext uri="{FF2B5EF4-FFF2-40B4-BE49-F238E27FC236}">
                  <a16:creationId xmlns:a16="http://schemas.microsoft.com/office/drawing/2014/main" id="{2299502F-7CF3-46BD-88DC-37DE6674A298}"/>
                </a:ext>
              </a:extLst>
            </p:cNvPr>
            <p:cNvSpPr/>
            <p:nvPr/>
          </p:nvSpPr>
          <p:spPr bwMode="auto">
            <a:xfrm>
              <a:off x="1104714" y="541912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③</a:t>
              </a:r>
            </a:p>
          </p:txBody>
        </p:sp>
        <p:sp>
          <p:nvSpPr>
            <p:cNvPr id="52" name="椭圆 51">
              <a:extLst>
                <a:ext uri="{FF2B5EF4-FFF2-40B4-BE49-F238E27FC236}">
                  <a16:creationId xmlns:a16="http://schemas.microsoft.com/office/drawing/2014/main" id="{9497615B-AA35-43D0-AAC7-02D835060582}"/>
                </a:ext>
              </a:extLst>
            </p:cNvPr>
            <p:cNvSpPr/>
            <p:nvPr/>
          </p:nvSpPr>
          <p:spPr bwMode="auto">
            <a:xfrm>
              <a:off x="1918718" y="4439891"/>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3" name="椭圆 52">
              <a:extLst>
                <a:ext uri="{FF2B5EF4-FFF2-40B4-BE49-F238E27FC236}">
                  <a16:creationId xmlns:a16="http://schemas.microsoft.com/office/drawing/2014/main" id="{7EBFC1D2-9AC9-42B9-8449-8F1B2A4D6774}"/>
                </a:ext>
              </a:extLst>
            </p:cNvPr>
            <p:cNvSpPr/>
            <p:nvPr/>
          </p:nvSpPr>
          <p:spPr bwMode="auto">
            <a:xfrm>
              <a:off x="769544" y="443497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54" name="椭圆 53">
              <a:extLst>
                <a:ext uri="{FF2B5EF4-FFF2-40B4-BE49-F238E27FC236}">
                  <a16:creationId xmlns:a16="http://schemas.microsoft.com/office/drawing/2014/main" id="{2066E8AE-D5D7-46DC-B3B6-255AE0CB3670}"/>
                </a:ext>
              </a:extLst>
            </p:cNvPr>
            <p:cNvSpPr/>
            <p:nvPr/>
          </p:nvSpPr>
          <p:spPr bwMode="auto">
            <a:xfrm>
              <a:off x="1233227" y="1597773"/>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5" name="直接箭头连接符 54">
              <a:extLst>
                <a:ext uri="{FF2B5EF4-FFF2-40B4-BE49-F238E27FC236}">
                  <a16:creationId xmlns:a16="http://schemas.microsoft.com/office/drawing/2014/main" id="{63E4250D-3289-4C1F-A9D7-7AFF260F56F0}"/>
                </a:ext>
              </a:extLst>
            </p:cNvPr>
            <p:cNvCxnSpPr>
              <a:cxnSpLocks/>
              <a:endCxn id="54" idx="1"/>
            </p:cNvCxnSpPr>
            <p:nvPr/>
          </p:nvCxnSpPr>
          <p:spPr bwMode="auto">
            <a:xfrm>
              <a:off x="1104714" y="1470835"/>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6" name="直接连接符 55">
              <a:extLst>
                <a:ext uri="{FF2B5EF4-FFF2-40B4-BE49-F238E27FC236}">
                  <a16:creationId xmlns:a16="http://schemas.microsoft.com/office/drawing/2014/main" id="{E755E994-62FB-4B48-839B-22956748D21F}"/>
                </a:ext>
              </a:extLst>
            </p:cNvPr>
            <p:cNvCxnSpPr>
              <a:cxnSpLocks/>
            </p:cNvCxnSpPr>
            <p:nvPr/>
          </p:nvCxnSpPr>
          <p:spPr bwMode="auto">
            <a:xfrm flipH="1">
              <a:off x="1049664" y="1418054"/>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7" name="椭圆 56">
              <a:extLst>
                <a:ext uri="{FF2B5EF4-FFF2-40B4-BE49-F238E27FC236}">
                  <a16:creationId xmlns:a16="http://schemas.microsoft.com/office/drawing/2014/main" id="{72B0B5B7-0CD0-42AC-8765-A9EEBD33F46F}"/>
                </a:ext>
              </a:extLst>
            </p:cNvPr>
            <p:cNvSpPr/>
            <p:nvPr/>
          </p:nvSpPr>
          <p:spPr bwMode="auto">
            <a:xfrm>
              <a:off x="1229810" y="4099827"/>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E60C9D08-6D84-4422-883A-5B730A12B0ED}"/>
                </a:ext>
              </a:extLst>
            </p:cNvPr>
            <p:cNvSpPr/>
            <p:nvPr/>
          </p:nvSpPr>
          <p:spPr bwMode="auto">
            <a:xfrm>
              <a:off x="2040758" y="4984015"/>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60" name="椭圆 59">
              <a:extLst>
                <a:ext uri="{FF2B5EF4-FFF2-40B4-BE49-F238E27FC236}">
                  <a16:creationId xmlns:a16="http://schemas.microsoft.com/office/drawing/2014/main" id="{FF051412-B5DF-4A7A-A8F4-41A97DA505FB}"/>
                </a:ext>
              </a:extLst>
            </p:cNvPr>
            <p:cNvSpPr/>
            <p:nvPr/>
          </p:nvSpPr>
          <p:spPr bwMode="auto">
            <a:xfrm>
              <a:off x="633488" y="4960362"/>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1" name="直接箭头连接符 60">
              <a:extLst>
                <a:ext uri="{FF2B5EF4-FFF2-40B4-BE49-F238E27FC236}">
                  <a16:creationId xmlns:a16="http://schemas.microsoft.com/office/drawing/2014/main" id="{88A1C54F-7EA2-49C3-88C1-0E75B326CB12}"/>
                </a:ext>
              </a:extLst>
            </p:cNvPr>
            <p:cNvCxnSpPr>
              <a:cxnSpLocks/>
            </p:cNvCxnSpPr>
            <p:nvPr/>
          </p:nvCxnSpPr>
          <p:spPr bwMode="auto">
            <a:xfrm flipH="1">
              <a:off x="1047918" y="4589592"/>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2" name="直接箭头连接符 61">
              <a:extLst>
                <a:ext uri="{FF2B5EF4-FFF2-40B4-BE49-F238E27FC236}">
                  <a16:creationId xmlns:a16="http://schemas.microsoft.com/office/drawing/2014/main" id="{4BB5335C-C30C-4360-B56B-9E7F40E51AD6}"/>
                </a:ext>
              </a:extLst>
            </p:cNvPr>
            <p:cNvCxnSpPr>
              <a:cxnSpLocks/>
            </p:cNvCxnSpPr>
            <p:nvPr/>
          </p:nvCxnSpPr>
          <p:spPr bwMode="auto">
            <a:xfrm>
              <a:off x="1897188" y="4589592"/>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3" name="椭圆 62">
              <a:extLst>
                <a:ext uri="{FF2B5EF4-FFF2-40B4-BE49-F238E27FC236}">
                  <a16:creationId xmlns:a16="http://schemas.microsoft.com/office/drawing/2014/main" id="{65B9DAB5-60EA-4D9E-A5DE-962698CC1CE0}"/>
                </a:ext>
              </a:extLst>
            </p:cNvPr>
            <p:cNvSpPr/>
            <p:nvPr/>
          </p:nvSpPr>
          <p:spPr bwMode="auto">
            <a:xfrm>
              <a:off x="1227639" y="290116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64" name="直接箭头连接符 63">
              <a:extLst>
                <a:ext uri="{FF2B5EF4-FFF2-40B4-BE49-F238E27FC236}">
                  <a16:creationId xmlns:a16="http://schemas.microsoft.com/office/drawing/2014/main" id="{8010175D-F820-42AE-ABB1-FF2691583A23}"/>
                </a:ext>
              </a:extLst>
            </p:cNvPr>
            <p:cNvCxnSpPr>
              <a:cxnSpLocks/>
              <a:stCxn id="54" idx="4"/>
              <a:endCxn id="63" idx="0"/>
            </p:cNvCxnSpPr>
            <p:nvPr/>
          </p:nvCxnSpPr>
          <p:spPr bwMode="auto">
            <a:xfrm flipH="1">
              <a:off x="1579767" y="2278889"/>
              <a:ext cx="5588" cy="62227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5" name="直接箭头连接符 64">
              <a:extLst>
                <a:ext uri="{FF2B5EF4-FFF2-40B4-BE49-F238E27FC236}">
                  <a16:creationId xmlns:a16="http://schemas.microsoft.com/office/drawing/2014/main" id="{FBF289D7-6265-4011-9FA1-11BF38B074B0}"/>
                </a:ext>
              </a:extLst>
            </p:cNvPr>
            <p:cNvCxnSpPr>
              <a:cxnSpLocks/>
              <a:stCxn id="63" idx="4"/>
              <a:endCxn id="57" idx="0"/>
            </p:cNvCxnSpPr>
            <p:nvPr/>
          </p:nvCxnSpPr>
          <p:spPr bwMode="auto">
            <a:xfrm>
              <a:off x="1579767" y="3582283"/>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6" name="文本框 65">
              <a:extLst>
                <a:ext uri="{FF2B5EF4-FFF2-40B4-BE49-F238E27FC236}">
                  <a16:creationId xmlns:a16="http://schemas.microsoft.com/office/drawing/2014/main" id="{ECA73F9C-AB52-4DE4-9350-CE1367410E9B}"/>
                </a:ext>
              </a:extLst>
            </p:cNvPr>
            <p:cNvSpPr txBox="1"/>
            <p:nvPr/>
          </p:nvSpPr>
          <p:spPr>
            <a:xfrm>
              <a:off x="1613277" y="3635822"/>
              <a:ext cx="240938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67" name="文本框 66">
              <a:extLst>
                <a:ext uri="{FF2B5EF4-FFF2-40B4-BE49-F238E27FC236}">
                  <a16:creationId xmlns:a16="http://schemas.microsoft.com/office/drawing/2014/main" id="{3821A782-4D52-4515-811F-5C107443F87B}"/>
                </a:ext>
              </a:extLst>
            </p:cNvPr>
            <p:cNvSpPr txBox="1"/>
            <p:nvPr/>
          </p:nvSpPr>
          <p:spPr>
            <a:xfrm>
              <a:off x="1752672" y="243231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68" name="椭圆 67">
              <a:extLst>
                <a:ext uri="{FF2B5EF4-FFF2-40B4-BE49-F238E27FC236}">
                  <a16:creationId xmlns:a16="http://schemas.microsoft.com/office/drawing/2014/main" id="{9EE1FDA2-BADC-479A-BF9F-3EC2A42D5856}"/>
                </a:ext>
              </a:extLst>
            </p:cNvPr>
            <p:cNvSpPr/>
            <p:nvPr/>
          </p:nvSpPr>
          <p:spPr bwMode="auto">
            <a:xfrm>
              <a:off x="1274214" y="5895745"/>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69" name="直接箭头连接符 68">
              <a:extLst>
                <a:ext uri="{FF2B5EF4-FFF2-40B4-BE49-F238E27FC236}">
                  <a16:creationId xmlns:a16="http://schemas.microsoft.com/office/drawing/2014/main" id="{A94780AA-88D6-4AB2-9884-27E13015B8AF}"/>
                </a:ext>
              </a:extLst>
            </p:cNvPr>
            <p:cNvCxnSpPr>
              <a:cxnSpLocks/>
              <a:endCxn id="68" idx="1"/>
            </p:cNvCxnSpPr>
            <p:nvPr/>
          </p:nvCxnSpPr>
          <p:spPr bwMode="auto">
            <a:xfrm>
              <a:off x="1126836" y="5531567"/>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0" name="直接箭头连接符 69">
              <a:extLst>
                <a:ext uri="{FF2B5EF4-FFF2-40B4-BE49-F238E27FC236}">
                  <a16:creationId xmlns:a16="http://schemas.microsoft.com/office/drawing/2014/main" id="{6312994C-31EA-40DF-A224-78F7F4A7EA6E}"/>
                </a:ext>
              </a:extLst>
            </p:cNvPr>
            <p:cNvCxnSpPr>
              <a:stCxn id="59" idx="3"/>
              <a:endCxn id="68" idx="7"/>
            </p:cNvCxnSpPr>
            <p:nvPr/>
          </p:nvCxnSpPr>
          <p:spPr bwMode="auto">
            <a:xfrm flipH="1">
              <a:off x="1875334" y="5477924"/>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1" name="连接符: 肘形 31">
              <a:extLst>
                <a:ext uri="{FF2B5EF4-FFF2-40B4-BE49-F238E27FC236}">
                  <a16:creationId xmlns:a16="http://schemas.microsoft.com/office/drawing/2014/main" id="{7AC923AE-0247-42B8-A4E6-9892CE8C0AF0}"/>
                </a:ext>
              </a:extLst>
            </p:cNvPr>
            <p:cNvCxnSpPr>
              <a:stCxn id="68" idx="2"/>
              <a:endCxn id="63" idx="2"/>
            </p:cNvCxnSpPr>
            <p:nvPr/>
          </p:nvCxnSpPr>
          <p:spPr bwMode="auto">
            <a:xfrm rot="10800000">
              <a:off x="1227640" y="3241726"/>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72" name="连接符: 肘形 41">
              <a:extLst>
                <a:ext uri="{FF2B5EF4-FFF2-40B4-BE49-F238E27FC236}">
                  <a16:creationId xmlns:a16="http://schemas.microsoft.com/office/drawing/2014/main" id="{D7F76A62-E075-4EA4-9A06-54B4A73718E2}"/>
                </a:ext>
              </a:extLst>
            </p:cNvPr>
            <p:cNvCxnSpPr>
              <a:cxnSpLocks/>
              <a:stCxn id="60" idx="1"/>
              <a:endCxn id="63" idx="2"/>
            </p:cNvCxnSpPr>
            <p:nvPr/>
          </p:nvCxnSpPr>
          <p:spPr bwMode="auto">
            <a:xfrm rot="5400000" flipH="1" flipV="1">
              <a:off x="76031" y="3896749"/>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73" name="连接符: 肘形 189">
              <a:extLst>
                <a:ext uri="{FF2B5EF4-FFF2-40B4-BE49-F238E27FC236}">
                  <a16:creationId xmlns:a16="http://schemas.microsoft.com/office/drawing/2014/main" id="{1A2FC7B5-44B9-4ED3-A110-DF9D7331ED4A}"/>
                </a:ext>
              </a:extLst>
            </p:cNvPr>
            <p:cNvCxnSpPr>
              <a:stCxn id="59" idx="7"/>
              <a:endCxn id="63" idx="6"/>
            </p:cNvCxnSpPr>
            <p:nvPr/>
          </p:nvCxnSpPr>
          <p:spPr bwMode="auto">
            <a:xfrm rot="16200000" flipV="1">
              <a:off x="1340618" y="3833003"/>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74" name="文本框 73">
              <a:extLst>
                <a:ext uri="{FF2B5EF4-FFF2-40B4-BE49-F238E27FC236}">
                  <a16:creationId xmlns:a16="http://schemas.microsoft.com/office/drawing/2014/main" id="{ECA73F9C-AB52-4DE4-9350-CE1367410E9B}"/>
                </a:ext>
              </a:extLst>
            </p:cNvPr>
            <p:cNvSpPr txBox="1"/>
            <p:nvPr/>
          </p:nvSpPr>
          <p:spPr>
            <a:xfrm>
              <a:off x="54596" y="3097033"/>
              <a:ext cx="935384" cy="369332"/>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sendRes(PLA.Signal_Ext)</a:t>
              </a:r>
              <a:endParaRPr lang="zh-CN" altLang="en-US" sz="1200" b="0" i="1" dirty="0">
                <a:latin typeface="Cambria Math" panose="02040503050406030204" pitchFamily="18" charset="0"/>
              </a:endParaRPr>
            </a:p>
          </p:txBody>
        </p:sp>
      </p:grpSp>
    </p:spTree>
    <p:extLst>
      <p:ext uri="{BB962C8B-B14F-4D97-AF65-F5344CB8AC3E}">
        <p14:creationId xmlns:p14="http://schemas.microsoft.com/office/powerpoint/2010/main" val="244948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P2</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0" name="表格 9">
            <a:extLst>
              <a:ext uri="{FF2B5EF4-FFF2-40B4-BE49-F238E27FC236}">
                <a16:creationId xmlns:a16="http://schemas.microsoft.com/office/drawing/2014/main" id="{348B946F-519A-4367-AAAE-386FAB61263E}"/>
              </a:ext>
            </a:extLst>
          </p:cNvPr>
          <p:cNvGraphicFramePr>
            <a:graphicFrameLocks noGrp="1"/>
          </p:cNvGraphicFramePr>
          <p:nvPr>
            <p:extLst>
              <p:ext uri="{D42A27DB-BD31-4B8C-83A1-F6EECF244321}">
                <p14:modId xmlns:p14="http://schemas.microsoft.com/office/powerpoint/2010/main" val="2161975409"/>
              </p:ext>
            </p:extLst>
          </p:nvPr>
        </p:nvGraphicFramePr>
        <p:xfrm>
          <a:off x="4691531" y="3465672"/>
          <a:ext cx="5681417" cy="3345623"/>
        </p:xfrm>
        <a:graphic>
          <a:graphicData uri="http://schemas.openxmlformats.org/drawingml/2006/table">
            <a:tbl>
              <a:tblPr firstRow="1" firstCol="1" bandRow="1">
                <a:tableStyleId>{5C22544A-7EE6-4342-B048-85BDC9FD1C3A}</a:tableStyleId>
              </a:tblPr>
              <a:tblGrid>
                <a:gridCol w="989591">
                  <a:extLst>
                    <a:ext uri="{9D8B030D-6E8A-4147-A177-3AD203B41FA5}">
                      <a16:colId xmlns:a16="http://schemas.microsoft.com/office/drawing/2014/main" val="3513719758"/>
                    </a:ext>
                  </a:extLst>
                </a:gridCol>
                <a:gridCol w="3227986">
                  <a:extLst>
                    <a:ext uri="{9D8B030D-6E8A-4147-A177-3AD203B41FA5}">
                      <a16:colId xmlns:a16="http://schemas.microsoft.com/office/drawing/2014/main" val="1141799522"/>
                    </a:ext>
                  </a:extLst>
                </a:gridCol>
                <a:gridCol w="1463840">
                  <a:extLst>
                    <a:ext uri="{9D8B030D-6E8A-4147-A177-3AD203B41FA5}">
                      <a16:colId xmlns:a16="http://schemas.microsoft.com/office/drawing/2014/main" val="3327228362"/>
                    </a:ext>
                  </a:extLst>
                </a:gridCol>
              </a:tblGrid>
              <a:tr h="238693">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Guard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26588"/>
                  </a:ext>
                </a:extLst>
              </a:tr>
              <a:tr h="716079">
                <a:tc>
                  <a:txBody>
                    <a:bodyPr/>
                    <a:lstStyle/>
                    <a:p>
                      <a:pPr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|PLA.Signal_MeanData-PLA.MeanData_Pre|</a:t>
                      </a:r>
                    </a:p>
                    <a:p>
                      <a:pPr algn="ctr">
                        <a:spcAft>
                          <a:spcPts val="0"/>
                        </a:spcAft>
                      </a:pPr>
                      <a:r>
                        <a:rPr lang="en-US" sz="1200" i="1" kern="100" dirty="0">
                          <a:solidFill>
                            <a:schemeClr val="dk1"/>
                          </a:solidFill>
                          <a:effectLst/>
                          <a:latin typeface="+mn-lt"/>
                          <a:ea typeface="+mn-ea"/>
                          <a:cs typeface="+mn-cs"/>
                        </a:rPr>
                        <a:t>&gt;PLA.Signal.SlopeLimit</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p:=p+1; q:=0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789232340"/>
                  </a:ext>
                </a:extLst>
              </a:tr>
              <a:tr h="716079">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|PLA.Signal_MeanData-PLA.MeanData_Pre|</a:t>
                      </a:r>
                    </a:p>
                    <a:p>
                      <a:pPr algn="ctr">
                        <a:spcAft>
                          <a:spcPts val="0"/>
                        </a:spcAft>
                      </a:pPr>
                      <a:r>
                        <a:rPr lang="en-US" sz="1200" i="1" kern="100" dirty="0">
                          <a:solidFill>
                            <a:schemeClr val="dk1"/>
                          </a:solidFill>
                          <a:effectLst/>
                          <a:latin typeface="+mn-lt"/>
                          <a:ea typeface="+mn-ea"/>
                          <a:cs typeface="+mn-cs"/>
                        </a:rPr>
                        <a:t>&lt;PLA.Signal.SlopeLimit</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p:=0; q:=q+1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595605113"/>
                  </a:ext>
                </a:extLst>
              </a:tr>
              <a:tr h="477386">
                <a:tc>
                  <a:txBody>
                    <a:bodyPr/>
                    <a:lstStyle/>
                    <a:p>
                      <a:pPr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PLA.Signal_Slo:=1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915219631"/>
                  </a:ext>
                </a:extLst>
              </a:tr>
              <a:tr h="477386">
                <a:tc>
                  <a:txBody>
                    <a:bodyPr/>
                    <a:lstStyle/>
                    <a:p>
                      <a:pPr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q&gt;=5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PLA.Signal_Slo:=0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14303395"/>
                  </a:ext>
                </a:extLst>
              </a:tr>
              <a:tr h="360000">
                <a:tc>
                  <a:txBody>
                    <a:bodyPr/>
                    <a:lstStyle/>
                    <a:p>
                      <a:pPr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70915249"/>
                  </a:ext>
                </a:extLst>
              </a:tr>
              <a:tr h="360000">
                <a:tc>
                  <a:txBody>
                    <a:bodyPr/>
                    <a:lstStyle/>
                    <a:p>
                      <a:pPr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[q&lt;5]</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null</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56697642"/>
                  </a:ext>
                </a:extLst>
              </a:tr>
            </a:tbl>
          </a:graphicData>
        </a:graphic>
      </p:graphicFrame>
      <p:graphicFrame>
        <p:nvGraphicFramePr>
          <p:cNvPr id="12" name="表格 11">
            <a:extLst>
              <a:ext uri="{FF2B5EF4-FFF2-40B4-BE49-F238E27FC236}">
                <a16:creationId xmlns:a16="http://schemas.microsoft.com/office/drawing/2014/main" id="{BBB4BD0C-042D-45DF-9524-28458BEEE3B4}"/>
              </a:ext>
            </a:extLst>
          </p:cNvPr>
          <p:cNvGraphicFramePr>
            <a:graphicFrameLocks noGrp="1"/>
          </p:cNvGraphicFramePr>
          <p:nvPr>
            <p:extLst>
              <p:ext uri="{D42A27DB-BD31-4B8C-83A1-F6EECF244321}">
                <p14:modId xmlns:p14="http://schemas.microsoft.com/office/powerpoint/2010/main" val="1067258402"/>
              </p:ext>
            </p:extLst>
          </p:nvPr>
        </p:nvGraphicFramePr>
        <p:xfrm>
          <a:off x="4691531" y="1282332"/>
          <a:ext cx="5681417" cy="2105169"/>
        </p:xfrm>
        <a:graphic>
          <a:graphicData uri="http://schemas.openxmlformats.org/drawingml/2006/table">
            <a:tbl>
              <a:tblPr firstRow="1" firstCol="1" bandRow="1">
                <a:tableStyleId>{5C22544A-7EE6-4342-B048-85BDC9FD1C3A}</a:tableStyleId>
              </a:tblPr>
              <a:tblGrid>
                <a:gridCol w="2035339">
                  <a:extLst>
                    <a:ext uri="{9D8B030D-6E8A-4147-A177-3AD203B41FA5}">
                      <a16:colId xmlns:a16="http://schemas.microsoft.com/office/drawing/2014/main" val="2784756625"/>
                    </a:ext>
                  </a:extLst>
                </a:gridCol>
                <a:gridCol w="2526188">
                  <a:extLst>
                    <a:ext uri="{9D8B030D-6E8A-4147-A177-3AD203B41FA5}">
                      <a16:colId xmlns:a16="http://schemas.microsoft.com/office/drawing/2014/main" val="4055060528"/>
                    </a:ext>
                  </a:extLst>
                </a:gridCol>
                <a:gridCol w="1119890">
                  <a:extLst>
                    <a:ext uri="{9D8B030D-6E8A-4147-A177-3AD203B41FA5}">
                      <a16:colId xmlns:a16="http://schemas.microsoft.com/office/drawing/2014/main" val="3965351742"/>
                    </a:ext>
                  </a:extLst>
                </a:gridCol>
              </a:tblGrid>
              <a:tr h="504000">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127652"/>
                  </a:ext>
                </a:extLst>
              </a:tr>
              <a:tr h="320234">
                <a:tc>
                  <a:txBody>
                    <a:bodyPr/>
                    <a:lstStyle/>
                    <a:p>
                      <a:pPr algn="ctr">
                        <a:spcAft>
                          <a:spcPts val="0"/>
                        </a:spcAft>
                      </a:pPr>
                      <a:r>
                        <a:rPr lang="en-US" sz="1200" kern="100" dirty="0">
                          <a:effectLst/>
                        </a:rPr>
                        <a:t>PLA.Signal_MeanData</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Converted PLA signal value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55314541"/>
                  </a:ext>
                </a:extLst>
              </a:tr>
              <a:tr h="640467">
                <a:tc>
                  <a:txBody>
                    <a:bodyPr/>
                    <a:lstStyle/>
                    <a:p>
                      <a:pPr algn="ctr">
                        <a:spcAft>
                          <a:spcPts val="0"/>
                        </a:spcAft>
                      </a:pPr>
                      <a:r>
                        <a:rPr lang="en-US" sz="1200" kern="100" dirty="0">
                          <a:effectLst/>
                        </a:rPr>
                        <a:t>PLA.MeanData_Pre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Converted PLA signal value in previous cycle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232063"/>
                  </a:ext>
                </a:extLst>
              </a:tr>
              <a:tr h="320234">
                <a:tc>
                  <a:txBody>
                    <a:bodyPr/>
                    <a:lstStyle/>
                    <a:p>
                      <a:pPr algn="ctr">
                        <a:spcAft>
                          <a:spcPts val="0"/>
                        </a:spcAft>
                      </a:pPr>
                      <a:r>
                        <a:rPr lang="en-US" sz="1200" kern="100">
                          <a:effectLst/>
                        </a:rPr>
                        <a:t>PLA.Signal_SlopeLimit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threshold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68479"/>
                  </a:ext>
                </a:extLst>
              </a:tr>
              <a:tr h="320234">
                <a:tc>
                  <a:txBody>
                    <a:bodyPr/>
                    <a:lstStyle/>
                    <a:p>
                      <a:pPr algn="ctr">
                        <a:spcAft>
                          <a:spcPts val="0"/>
                        </a:spcAft>
                      </a:pPr>
                      <a:r>
                        <a:rPr lang="en-US" sz="1200" kern="100">
                          <a:effectLst/>
                        </a:rPr>
                        <a:t>PLA.Signal_Slo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70405133"/>
                  </a:ext>
                </a:extLst>
              </a:tr>
            </a:tbl>
          </a:graphicData>
        </a:graphic>
      </p:graphicFrame>
      <p:cxnSp>
        <p:nvCxnSpPr>
          <p:cNvPr id="55" name="直接连接符 54">
            <a:extLst>
              <a:ext uri="{FF2B5EF4-FFF2-40B4-BE49-F238E27FC236}">
                <a16:creationId xmlns:a16="http://schemas.microsoft.com/office/drawing/2014/main" id="{F816E5B5-91B4-46ED-A014-D0C312AFE0E0}"/>
              </a:ext>
            </a:extLst>
          </p:cNvPr>
          <p:cNvCxnSpPr>
            <a:cxnSpLocks/>
          </p:cNvCxnSpPr>
          <p:nvPr/>
        </p:nvCxnSpPr>
        <p:spPr bwMode="auto">
          <a:xfrm flipH="1">
            <a:off x="969496" y="1223883"/>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47" name="椭圆 46">
            <a:extLst>
              <a:ext uri="{FF2B5EF4-FFF2-40B4-BE49-F238E27FC236}">
                <a16:creationId xmlns:a16="http://schemas.microsoft.com/office/drawing/2014/main" id="{965563EF-1088-49CD-85A0-1CFF59A96790}"/>
              </a:ext>
            </a:extLst>
          </p:cNvPr>
          <p:cNvSpPr/>
          <p:nvPr/>
        </p:nvSpPr>
        <p:spPr bwMode="auto">
          <a:xfrm>
            <a:off x="2306750" y="4395507"/>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48" name="椭圆 47">
            <a:extLst>
              <a:ext uri="{FF2B5EF4-FFF2-40B4-BE49-F238E27FC236}">
                <a16:creationId xmlns:a16="http://schemas.microsoft.com/office/drawing/2014/main" id="{37E7CC7B-D6AD-4A74-98EF-2EAAC0973CA4}"/>
              </a:ext>
            </a:extLst>
          </p:cNvPr>
          <p:cNvSpPr/>
          <p:nvPr/>
        </p:nvSpPr>
        <p:spPr bwMode="auto">
          <a:xfrm>
            <a:off x="590941" y="430569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p:txBody>
      </p:sp>
      <p:sp>
        <p:nvSpPr>
          <p:cNvPr id="49" name="椭圆 48">
            <a:extLst>
              <a:ext uri="{FF2B5EF4-FFF2-40B4-BE49-F238E27FC236}">
                <a16:creationId xmlns:a16="http://schemas.microsoft.com/office/drawing/2014/main" id="{47116355-5519-4715-AA00-4C17A67FBA1B}"/>
              </a:ext>
            </a:extLst>
          </p:cNvPr>
          <p:cNvSpPr/>
          <p:nvPr/>
        </p:nvSpPr>
        <p:spPr bwMode="auto">
          <a:xfrm>
            <a:off x="1532762" y="571254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0" name="椭圆 49">
            <a:extLst>
              <a:ext uri="{FF2B5EF4-FFF2-40B4-BE49-F238E27FC236}">
                <a16:creationId xmlns:a16="http://schemas.microsoft.com/office/drawing/2014/main" id="{EF445340-4C77-4F8C-8CF9-20D2866AD161}"/>
              </a:ext>
            </a:extLst>
          </p:cNvPr>
          <p:cNvSpPr/>
          <p:nvPr/>
        </p:nvSpPr>
        <p:spPr bwMode="auto">
          <a:xfrm>
            <a:off x="1024546" y="5717764"/>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③</a:t>
            </a:r>
          </a:p>
        </p:txBody>
      </p:sp>
      <p:sp>
        <p:nvSpPr>
          <p:cNvPr id="51" name="椭圆 50">
            <a:extLst>
              <a:ext uri="{FF2B5EF4-FFF2-40B4-BE49-F238E27FC236}">
                <a16:creationId xmlns:a16="http://schemas.microsoft.com/office/drawing/2014/main" id="{396734C3-0D73-45DA-BA5E-7D2FB19F8D7B}"/>
              </a:ext>
            </a:extLst>
          </p:cNvPr>
          <p:cNvSpPr/>
          <p:nvPr/>
        </p:nvSpPr>
        <p:spPr bwMode="auto">
          <a:xfrm>
            <a:off x="1838550" y="4921404"/>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52" name="椭圆 51">
            <a:extLst>
              <a:ext uri="{FF2B5EF4-FFF2-40B4-BE49-F238E27FC236}">
                <a16:creationId xmlns:a16="http://schemas.microsoft.com/office/drawing/2014/main" id="{9201E21B-4AA5-47BF-B1A1-6C1E125BE241}"/>
              </a:ext>
            </a:extLst>
          </p:cNvPr>
          <p:cNvSpPr/>
          <p:nvPr/>
        </p:nvSpPr>
        <p:spPr bwMode="auto">
          <a:xfrm>
            <a:off x="689376" y="4916490"/>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53" name="椭圆 52">
            <a:extLst>
              <a:ext uri="{FF2B5EF4-FFF2-40B4-BE49-F238E27FC236}">
                <a16:creationId xmlns:a16="http://schemas.microsoft.com/office/drawing/2014/main" id="{8A2FE20A-BC0E-4B71-8E46-35F614739973}"/>
              </a:ext>
            </a:extLst>
          </p:cNvPr>
          <p:cNvSpPr/>
          <p:nvPr/>
        </p:nvSpPr>
        <p:spPr bwMode="auto">
          <a:xfrm>
            <a:off x="1153059" y="1403602"/>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4" name="直接箭头连接符 53">
            <a:extLst>
              <a:ext uri="{FF2B5EF4-FFF2-40B4-BE49-F238E27FC236}">
                <a16:creationId xmlns:a16="http://schemas.microsoft.com/office/drawing/2014/main" id="{9FC35C89-5B32-47FF-A0EA-6C39FBE550AA}"/>
              </a:ext>
            </a:extLst>
          </p:cNvPr>
          <p:cNvCxnSpPr>
            <a:cxnSpLocks/>
            <a:endCxn id="53" idx="1"/>
          </p:cNvCxnSpPr>
          <p:nvPr/>
        </p:nvCxnSpPr>
        <p:spPr bwMode="auto">
          <a:xfrm>
            <a:off x="1024546" y="1276664"/>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56" name="椭圆 55">
            <a:extLst>
              <a:ext uri="{FF2B5EF4-FFF2-40B4-BE49-F238E27FC236}">
                <a16:creationId xmlns:a16="http://schemas.microsoft.com/office/drawing/2014/main" id="{BB24E407-366E-48D9-8C03-BEF44B5F5FC2}"/>
              </a:ext>
            </a:extLst>
          </p:cNvPr>
          <p:cNvSpPr/>
          <p:nvPr/>
        </p:nvSpPr>
        <p:spPr bwMode="auto">
          <a:xfrm>
            <a:off x="1143049" y="4843554"/>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8" name="椭圆 57">
            <a:extLst>
              <a:ext uri="{FF2B5EF4-FFF2-40B4-BE49-F238E27FC236}">
                <a16:creationId xmlns:a16="http://schemas.microsoft.com/office/drawing/2014/main" id="{485400C1-B96A-4777-9A02-72EFC66D63BF}"/>
              </a:ext>
            </a:extLst>
          </p:cNvPr>
          <p:cNvSpPr/>
          <p:nvPr/>
        </p:nvSpPr>
        <p:spPr bwMode="auto">
          <a:xfrm>
            <a:off x="1960590" y="5537087"/>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D56E7892-A7EF-4B8D-96BD-E46A0C8D7305}"/>
              </a:ext>
            </a:extLst>
          </p:cNvPr>
          <p:cNvSpPr/>
          <p:nvPr/>
        </p:nvSpPr>
        <p:spPr bwMode="auto">
          <a:xfrm>
            <a:off x="553320" y="5537287"/>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0" name="直接箭头连接符 59">
            <a:extLst>
              <a:ext uri="{FF2B5EF4-FFF2-40B4-BE49-F238E27FC236}">
                <a16:creationId xmlns:a16="http://schemas.microsoft.com/office/drawing/2014/main" id="{372B1EC7-18F5-4650-875D-83792E1ECAD0}"/>
              </a:ext>
            </a:extLst>
          </p:cNvPr>
          <p:cNvCxnSpPr>
            <a:cxnSpLocks/>
            <a:stCxn id="56" idx="3"/>
            <a:endCxn id="59" idx="0"/>
          </p:cNvCxnSpPr>
          <p:nvPr/>
        </p:nvCxnSpPr>
        <p:spPr bwMode="auto">
          <a:xfrm flipH="1">
            <a:off x="886434" y="5412168"/>
            <a:ext cx="359751" cy="125119"/>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1" name="直接箭头连接符 60">
            <a:extLst>
              <a:ext uri="{FF2B5EF4-FFF2-40B4-BE49-F238E27FC236}">
                <a16:creationId xmlns:a16="http://schemas.microsoft.com/office/drawing/2014/main" id="{EF21CF54-ACFA-4B0A-80A0-3A8AD10503AB}"/>
              </a:ext>
            </a:extLst>
          </p:cNvPr>
          <p:cNvCxnSpPr>
            <a:cxnSpLocks/>
            <a:stCxn id="56" idx="5"/>
            <a:endCxn id="58" idx="0"/>
          </p:cNvCxnSpPr>
          <p:nvPr/>
        </p:nvCxnSpPr>
        <p:spPr bwMode="auto">
          <a:xfrm>
            <a:off x="1744169" y="5412168"/>
            <a:ext cx="530175" cy="124919"/>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62" name="椭圆 61">
            <a:extLst>
              <a:ext uri="{FF2B5EF4-FFF2-40B4-BE49-F238E27FC236}">
                <a16:creationId xmlns:a16="http://schemas.microsoft.com/office/drawing/2014/main" id="{C93DFA2E-B059-4A8E-9636-7B6F09A7AD3F}"/>
              </a:ext>
            </a:extLst>
          </p:cNvPr>
          <p:cNvSpPr/>
          <p:nvPr/>
        </p:nvSpPr>
        <p:spPr bwMode="auto">
          <a:xfrm>
            <a:off x="1147471" y="3178063"/>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6" name="文本框 65">
            <a:extLst>
              <a:ext uri="{FF2B5EF4-FFF2-40B4-BE49-F238E27FC236}">
                <a16:creationId xmlns:a16="http://schemas.microsoft.com/office/drawing/2014/main" id="{F020F198-CE92-4B50-A5D8-CF110B198A17}"/>
              </a:ext>
            </a:extLst>
          </p:cNvPr>
          <p:cNvSpPr txBox="1"/>
          <p:nvPr/>
        </p:nvSpPr>
        <p:spPr>
          <a:xfrm>
            <a:off x="1667482" y="207474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67" name="椭圆 66">
            <a:extLst>
              <a:ext uri="{FF2B5EF4-FFF2-40B4-BE49-F238E27FC236}">
                <a16:creationId xmlns:a16="http://schemas.microsoft.com/office/drawing/2014/main" id="{0C61F98A-7A53-4388-9EDE-BD183BDFAFD4}"/>
              </a:ext>
            </a:extLst>
          </p:cNvPr>
          <p:cNvSpPr/>
          <p:nvPr/>
        </p:nvSpPr>
        <p:spPr bwMode="auto">
          <a:xfrm>
            <a:off x="1194046" y="6178480"/>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68" name="直接箭头连接符 67">
            <a:extLst>
              <a:ext uri="{FF2B5EF4-FFF2-40B4-BE49-F238E27FC236}">
                <a16:creationId xmlns:a16="http://schemas.microsoft.com/office/drawing/2014/main" id="{E332B1C2-7BD8-41B6-9C48-EDA1954A25C0}"/>
              </a:ext>
            </a:extLst>
          </p:cNvPr>
          <p:cNvCxnSpPr>
            <a:cxnSpLocks/>
            <a:stCxn id="59" idx="4"/>
            <a:endCxn id="67" idx="1"/>
          </p:cNvCxnSpPr>
          <p:nvPr/>
        </p:nvCxnSpPr>
        <p:spPr bwMode="auto">
          <a:xfrm>
            <a:off x="886434" y="6138156"/>
            <a:ext cx="410748" cy="13788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9" name="直接箭头连接符 68">
            <a:extLst>
              <a:ext uri="{FF2B5EF4-FFF2-40B4-BE49-F238E27FC236}">
                <a16:creationId xmlns:a16="http://schemas.microsoft.com/office/drawing/2014/main" id="{12DDF5F1-BE30-458E-A2DB-ED92FFEBC989}"/>
              </a:ext>
            </a:extLst>
          </p:cNvPr>
          <p:cNvCxnSpPr>
            <a:cxnSpLocks/>
            <a:stCxn id="58" idx="4"/>
            <a:endCxn id="67" idx="7"/>
          </p:cNvCxnSpPr>
          <p:nvPr/>
        </p:nvCxnSpPr>
        <p:spPr bwMode="auto">
          <a:xfrm flipH="1">
            <a:off x="1795166" y="6115737"/>
            <a:ext cx="479178" cy="160302"/>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70" name="连接符: 肘形 31">
            <a:extLst>
              <a:ext uri="{FF2B5EF4-FFF2-40B4-BE49-F238E27FC236}">
                <a16:creationId xmlns:a16="http://schemas.microsoft.com/office/drawing/2014/main" id="{1FC7AE23-366A-40BD-AC2C-F250AE702B91}"/>
              </a:ext>
            </a:extLst>
          </p:cNvPr>
          <p:cNvCxnSpPr>
            <a:stCxn id="67" idx="2"/>
            <a:endCxn id="62" idx="2"/>
          </p:cNvCxnSpPr>
          <p:nvPr/>
        </p:nvCxnSpPr>
        <p:spPr bwMode="auto">
          <a:xfrm rot="10800000">
            <a:off x="1147472" y="3518621"/>
            <a:ext cx="46575" cy="2992946"/>
          </a:xfrm>
          <a:prstGeom prst="curvedConnector3">
            <a:avLst>
              <a:gd name="adj1" fmla="val 1922441"/>
            </a:avLst>
          </a:prstGeom>
          <a:solidFill>
            <a:schemeClr val="accent1"/>
          </a:solidFill>
          <a:ln w="19050" cap="flat" cmpd="sng" algn="ctr">
            <a:solidFill>
              <a:schemeClr val="tx1"/>
            </a:solidFill>
            <a:prstDash val="solid"/>
            <a:round/>
            <a:headEnd type="none" w="med" len="med"/>
            <a:tailEnd type="triangle"/>
          </a:ln>
        </p:spPr>
      </p:cxnSp>
      <p:cxnSp>
        <p:nvCxnSpPr>
          <p:cNvPr id="71" name="连接符: 肘形 41">
            <a:extLst>
              <a:ext uri="{FF2B5EF4-FFF2-40B4-BE49-F238E27FC236}">
                <a16:creationId xmlns:a16="http://schemas.microsoft.com/office/drawing/2014/main" id="{C7332FE2-63E4-4DFE-9855-5E83A514F017}"/>
              </a:ext>
            </a:extLst>
          </p:cNvPr>
          <p:cNvCxnSpPr>
            <a:cxnSpLocks/>
            <a:stCxn id="59" idx="1"/>
            <a:endCxn id="62" idx="2"/>
          </p:cNvCxnSpPr>
          <p:nvPr/>
        </p:nvCxnSpPr>
        <p:spPr bwMode="auto">
          <a:xfrm rot="5400000" flipH="1" flipV="1">
            <a:off x="-154151" y="4323660"/>
            <a:ext cx="2106661"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72" name="连接符: 肘形 189">
            <a:extLst>
              <a:ext uri="{FF2B5EF4-FFF2-40B4-BE49-F238E27FC236}">
                <a16:creationId xmlns:a16="http://schemas.microsoft.com/office/drawing/2014/main" id="{840EBB3A-EAA2-4045-B1CA-A5101EBDF1D6}"/>
              </a:ext>
            </a:extLst>
          </p:cNvPr>
          <p:cNvCxnSpPr>
            <a:stCxn id="58" idx="7"/>
            <a:endCxn id="62" idx="6"/>
          </p:cNvCxnSpPr>
          <p:nvPr/>
        </p:nvCxnSpPr>
        <p:spPr bwMode="auto">
          <a:xfrm rot="16200000" flipV="1">
            <a:off x="1122362" y="4247987"/>
            <a:ext cx="2103207" cy="644475"/>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132" name="椭圆 131">
            <a:extLst>
              <a:ext uri="{FF2B5EF4-FFF2-40B4-BE49-F238E27FC236}">
                <a16:creationId xmlns:a16="http://schemas.microsoft.com/office/drawing/2014/main" id="{40DF3CEA-8032-44DC-9024-9F7199F1551A}"/>
              </a:ext>
            </a:extLst>
          </p:cNvPr>
          <p:cNvSpPr/>
          <p:nvPr/>
        </p:nvSpPr>
        <p:spPr bwMode="auto">
          <a:xfrm>
            <a:off x="1153059" y="227190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4" name="直接箭头连接符 3">
            <a:extLst>
              <a:ext uri="{FF2B5EF4-FFF2-40B4-BE49-F238E27FC236}">
                <a16:creationId xmlns:a16="http://schemas.microsoft.com/office/drawing/2014/main" id="{B5D16980-3DA3-409E-A799-93B06912B50A}"/>
              </a:ext>
            </a:extLst>
          </p:cNvPr>
          <p:cNvCxnSpPr>
            <a:stCxn id="53" idx="4"/>
            <a:endCxn id="132" idx="0"/>
          </p:cNvCxnSpPr>
          <p:nvPr/>
        </p:nvCxnSpPr>
        <p:spPr bwMode="auto">
          <a:xfrm>
            <a:off x="1505187" y="2084718"/>
            <a:ext cx="0" cy="187189"/>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 name="直接箭头连接符 5">
            <a:extLst>
              <a:ext uri="{FF2B5EF4-FFF2-40B4-BE49-F238E27FC236}">
                <a16:creationId xmlns:a16="http://schemas.microsoft.com/office/drawing/2014/main" id="{52BE20C3-4E7E-40A1-9383-5C9FC893EF9D}"/>
              </a:ext>
            </a:extLst>
          </p:cNvPr>
          <p:cNvCxnSpPr>
            <a:stCxn id="132" idx="4"/>
            <a:endCxn id="62" idx="0"/>
          </p:cNvCxnSpPr>
          <p:nvPr/>
        </p:nvCxnSpPr>
        <p:spPr bwMode="auto">
          <a:xfrm flipH="1">
            <a:off x="1499599" y="2953023"/>
            <a:ext cx="5588" cy="225040"/>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34" name="文本框 133">
            <a:extLst>
              <a:ext uri="{FF2B5EF4-FFF2-40B4-BE49-F238E27FC236}">
                <a16:creationId xmlns:a16="http://schemas.microsoft.com/office/drawing/2014/main" id="{C8B37F89-0DF9-431D-AB17-658ECCD17D5A}"/>
              </a:ext>
            </a:extLst>
          </p:cNvPr>
          <p:cNvSpPr txBox="1"/>
          <p:nvPr/>
        </p:nvSpPr>
        <p:spPr>
          <a:xfrm>
            <a:off x="1663455" y="3823891"/>
            <a:ext cx="2861515"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PLA.MeanData_Pre:=PLA.Signal_MeanData</a:t>
            </a:r>
            <a:endParaRPr lang="zh-CN" altLang="en-US" sz="1200" b="0" i="1" dirty="0">
              <a:latin typeface="Cambria Math" panose="02040503050406030204" pitchFamily="18" charset="0"/>
            </a:endParaRPr>
          </a:p>
        </p:txBody>
      </p:sp>
      <p:sp>
        <p:nvSpPr>
          <p:cNvPr id="133" name="文本框 132">
            <a:extLst>
              <a:ext uri="{FF2B5EF4-FFF2-40B4-BE49-F238E27FC236}">
                <a16:creationId xmlns:a16="http://schemas.microsoft.com/office/drawing/2014/main" id="{81310DCA-335A-41EA-850E-47E6159F781B}"/>
              </a:ext>
            </a:extLst>
          </p:cNvPr>
          <p:cNvSpPr txBox="1"/>
          <p:nvPr/>
        </p:nvSpPr>
        <p:spPr>
          <a:xfrm>
            <a:off x="1575314" y="2977441"/>
            <a:ext cx="2333550"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65" name="文本框 64">
            <a:extLst>
              <a:ext uri="{FF2B5EF4-FFF2-40B4-BE49-F238E27FC236}">
                <a16:creationId xmlns:a16="http://schemas.microsoft.com/office/drawing/2014/main" id="{0452FCFB-DE74-4E54-B109-5CFC10920DB4}"/>
              </a:ext>
            </a:extLst>
          </p:cNvPr>
          <p:cNvSpPr txBox="1"/>
          <p:nvPr/>
        </p:nvSpPr>
        <p:spPr>
          <a:xfrm>
            <a:off x="1637465" y="4624752"/>
            <a:ext cx="242166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receiveMean(PLA.Signal_MeanData)</a:t>
            </a:r>
            <a:endParaRPr lang="zh-CN" altLang="en-US" sz="1200" b="0" i="1" dirty="0">
              <a:latin typeface="Cambria Math" panose="02040503050406030204" pitchFamily="18" charset="0"/>
            </a:endParaRPr>
          </a:p>
        </p:txBody>
      </p:sp>
      <p:sp>
        <p:nvSpPr>
          <p:cNvPr id="100" name="文本框 99">
            <a:extLst>
              <a:ext uri="{FF2B5EF4-FFF2-40B4-BE49-F238E27FC236}">
                <a16:creationId xmlns:a16="http://schemas.microsoft.com/office/drawing/2014/main" id="{ECA73F9C-AB52-4DE4-9350-CE1367410E9B}"/>
              </a:ext>
            </a:extLst>
          </p:cNvPr>
          <p:cNvSpPr txBox="1"/>
          <p:nvPr/>
        </p:nvSpPr>
        <p:spPr>
          <a:xfrm>
            <a:off x="119812" y="3352874"/>
            <a:ext cx="935384" cy="369332"/>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sendRes(PLA.Signal_Slo)</a:t>
            </a:r>
            <a:endParaRPr lang="zh-CN" altLang="en-US" sz="1200" b="0" i="1" dirty="0">
              <a:latin typeface="Cambria Math" panose="02040503050406030204" pitchFamily="18" charset="0"/>
            </a:endParaRPr>
          </a:p>
        </p:txBody>
      </p:sp>
      <p:sp>
        <p:nvSpPr>
          <p:cNvPr id="3" name="矩形: 圆角 2">
            <a:extLst>
              <a:ext uri="{FF2B5EF4-FFF2-40B4-BE49-F238E27FC236}">
                <a16:creationId xmlns:a16="http://schemas.microsoft.com/office/drawing/2014/main" id="{CC03517C-DEA4-46BD-9BC4-4F5F3F3A3BF8}"/>
              </a:ext>
            </a:extLst>
          </p:cNvPr>
          <p:cNvSpPr/>
          <p:nvPr/>
        </p:nvSpPr>
        <p:spPr bwMode="auto">
          <a:xfrm>
            <a:off x="2736437" y="5055825"/>
            <a:ext cx="1916187" cy="812350"/>
          </a:xfrm>
          <a:prstGeom prst="round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effectLst/>
                <a:latin typeface="Arial" panose="020B0604020202020204" pitchFamily="34" charset="0"/>
              </a:rPr>
              <a:t>Assign current MeanData value to previous MeanData variable </a:t>
            </a:r>
            <a:r>
              <a:rPr kumimoji="0" lang="en-US" altLang="zh-CN" sz="1000" i="1" u="none" strike="noStrike" cap="none" normalizeH="0" baseline="0" dirty="0">
                <a:ln>
                  <a:noFill/>
                </a:ln>
                <a:effectLst/>
                <a:latin typeface="Arial" panose="020B0604020202020204" pitchFamily="34" charset="0"/>
              </a:rPr>
              <a:t>PLA.MeanData_Pre </a:t>
            </a:r>
            <a:r>
              <a:rPr kumimoji="0" lang="en-US" altLang="zh-CN" sz="1000" b="0" i="1" u="none" strike="noStrike" cap="none" normalizeH="0" baseline="0" dirty="0">
                <a:ln>
                  <a:noFill/>
                </a:ln>
                <a:effectLst/>
                <a:latin typeface="Arial" panose="020B0604020202020204" pitchFamily="34" charset="0"/>
              </a:rPr>
              <a:t>for calculating</a:t>
            </a:r>
            <a:endParaRPr kumimoji="0" lang="zh-CN" altLang="en-US" sz="1000" b="0" i="1" u="none" strike="noStrike" cap="none" normalizeH="0" baseline="0" dirty="0">
              <a:ln>
                <a:noFill/>
              </a:ln>
              <a:effectLst/>
              <a:latin typeface="Arial" panose="020B0604020202020204" pitchFamily="34" charset="0"/>
            </a:endParaRPr>
          </a:p>
        </p:txBody>
      </p:sp>
      <p:cxnSp>
        <p:nvCxnSpPr>
          <p:cNvPr id="11" name="直接箭头连接符 10">
            <a:extLst>
              <a:ext uri="{FF2B5EF4-FFF2-40B4-BE49-F238E27FC236}">
                <a16:creationId xmlns:a16="http://schemas.microsoft.com/office/drawing/2014/main" id="{0B9FB0AC-F6B5-4E76-9E42-FDC7883E9292}"/>
              </a:ext>
            </a:extLst>
          </p:cNvPr>
          <p:cNvCxnSpPr>
            <a:cxnSpLocks/>
            <a:stCxn id="3" idx="0"/>
          </p:cNvCxnSpPr>
          <p:nvPr/>
        </p:nvCxnSpPr>
        <p:spPr bwMode="auto">
          <a:xfrm flipH="1" flipV="1">
            <a:off x="3265870" y="4134331"/>
            <a:ext cx="428661" cy="921494"/>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42" name="椭圆 41">
            <a:extLst>
              <a:ext uri="{FF2B5EF4-FFF2-40B4-BE49-F238E27FC236}">
                <a16:creationId xmlns:a16="http://schemas.microsoft.com/office/drawing/2014/main" id="{6633DF9B-3B6B-44AF-B3B6-B25C5D005202}"/>
              </a:ext>
            </a:extLst>
          </p:cNvPr>
          <p:cNvSpPr/>
          <p:nvPr/>
        </p:nvSpPr>
        <p:spPr bwMode="auto">
          <a:xfrm>
            <a:off x="1143049" y="400589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a:t>
            </a:r>
            <a:r>
              <a:rPr lang="en-US" altLang="zh-CN" sz="700" dirty="0"/>
              <a:t>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23" name="直接箭头连接符 22">
            <a:extLst>
              <a:ext uri="{FF2B5EF4-FFF2-40B4-BE49-F238E27FC236}">
                <a16:creationId xmlns:a16="http://schemas.microsoft.com/office/drawing/2014/main" id="{921C4BC7-3F1A-42FC-A94A-0533676D2CF8}"/>
              </a:ext>
            </a:extLst>
          </p:cNvPr>
          <p:cNvCxnSpPr>
            <a:stCxn id="62" idx="4"/>
            <a:endCxn id="42" idx="0"/>
          </p:cNvCxnSpPr>
          <p:nvPr/>
        </p:nvCxnSpPr>
        <p:spPr bwMode="auto">
          <a:xfrm flipH="1">
            <a:off x="1495177" y="3859179"/>
            <a:ext cx="4422" cy="14671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5" name="直接箭头连接符 24">
            <a:extLst>
              <a:ext uri="{FF2B5EF4-FFF2-40B4-BE49-F238E27FC236}">
                <a16:creationId xmlns:a16="http://schemas.microsoft.com/office/drawing/2014/main" id="{D4004555-8387-4A3B-A3F4-CBACBEA81EFB}"/>
              </a:ext>
            </a:extLst>
          </p:cNvPr>
          <p:cNvCxnSpPr>
            <a:stCxn id="42" idx="4"/>
            <a:endCxn id="56" idx="0"/>
          </p:cNvCxnSpPr>
          <p:nvPr/>
        </p:nvCxnSpPr>
        <p:spPr bwMode="auto">
          <a:xfrm>
            <a:off x="1495177" y="4687010"/>
            <a:ext cx="0" cy="156544"/>
          </a:xfrm>
          <a:prstGeom prst="straightConnector1">
            <a:avLst/>
          </a:prstGeom>
          <a:solidFill>
            <a:schemeClr val="accent1"/>
          </a:solidFill>
          <a:ln w="2857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40745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a:extLst>
              <a:ext uri="{FF2B5EF4-FFF2-40B4-BE49-F238E27FC236}">
                <a16:creationId xmlns:a16="http://schemas.microsoft.com/office/drawing/2014/main" id="{109C22D3-10FD-4F57-B81A-0080CCE6B131}"/>
              </a:ext>
            </a:extLst>
          </p:cNvPr>
          <p:cNvSpPr>
            <a:spLocks noGrp="1"/>
          </p:cNvSpPr>
          <p:nvPr>
            <p:ph type="title"/>
          </p:nvPr>
        </p:nvSpPr>
        <p:spPr>
          <a:xfrm>
            <a:off x="522288" y="46038"/>
            <a:ext cx="9396412" cy="1143000"/>
          </a:xfrm>
        </p:spPr>
        <p:txBody>
          <a:bodyPr/>
          <a:lstStyle/>
          <a:p>
            <a:r>
              <a:rPr lang="en-US" altLang="zh-CN" sz="2800" dirty="0">
                <a:latin typeface="Times New Roman" panose="02020603050405020304" pitchFamily="18" charset="0"/>
                <a:cs typeface="Times New Roman" panose="02020603050405020304" pitchFamily="18" charset="0"/>
              </a:rPr>
              <a:t>Extremum/Slope Diagnosis —— Diagnosis Decider</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7914ED5E-B00D-4B82-A532-58DB7D6F9521}"/>
              </a:ext>
            </a:extLst>
          </p:cNvPr>
          <p:cNvGraphicFramePr>
            <a:graphicFrameLocks noGrp="1"/>
          </p:cNvGraphicFramePr>
          <p:nvPr>
            <p:extLst>
              <p:ext uri="{D42A27DB-BD31-4B8C-83A1-F6EECF244321}">
                <p14:modId xmlns:p14="http://schemas.microsoft.com/office/powerpoint/2010/main" val="1917562703"/>
              </p:ext>
            </p:extLst>
          </p:nvPr>
        </p:nvGraphicFramePr>
        <p:xfrm>
          <a:off x="4809596" y="1432984"/>
          <a:ext cx="5494884" cy="2273493"/>
        </p:xfrm>
        <a:graphic>
          <a:graphicData uri="http://schemas.openxmlformats.org/drawingml/2006/table">
            <a:tbl>
              <a:tblPr firstRow="1" firstCol="1" bandRow="1">
                <a:tableStyleId>{5C22544A-7EE6-4342-B048-85BDC9FD1C3A}</a:tableStyleId>
              </a:tblPr>
              <a:tblGrid>
                <a:gridCol w="1775762">
                  <a:extLst>
                    <a:ext uri="{9D8B030D-6E8A-4147-A177-3AD203B41FA5}">
                      <a16:colId xmlns:a16="http://schemas.microsoft.com/office/drawing/2014/main" val="3546359467"/>
                    </a:ext>
                  </a:extLst>
                </a:gridCol>
                <a:gridCol w="2642532">
                  <a:extLst>
                    <a:ext uri="{9D8B030D-6E8A-4147-A177-3AD203B41FA5}">
                      <a16:colId xmlns:a16="http://schemas.microsoft.com/office/drawing/2014/main" val="2317783679"/>
                    </a:ext>
                  </a:extLst>
                </a:gridCol>
                <a:gridCol w="1076590">
                  <a:extLst>
                    <a:ext uri="{9D8B030D-6E8A-4147-A177-3AD203B41FA5}">
                      <a16:colId xmlns:a16="http://schemas.microsoft.com/office/drawing/2014/main" val="2277300879"/>
                    </a:ext>
                  </a:extLst>
                </a:gridCol>
              </a:tblGrid>
              <a:tr h="649569">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7507615"/>
                  </a:ext>
                </a:extLst>
              </a:tr>
              <a:tr h="324785">
                <a:tc>
                  <a:txBody>
                    <a:bodyPr/>
                    <a:lstStyle/>
                    <a:p>
                      <a:pPr algn="ctr">
                        <a:spcAft>
                          <a:spcPts val="0"/>
                        </a:spcAft>
                      </a:pPr>
                      <a:r>
                        <a:rPr lang="en-US" sz="1200" kern="100">
                          <a:effectLst/>
                        </a:rPr>
                        <a:t>PLA.Signal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BIT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6687463"/>
                  </a:ext>
                </a:extLst>
              </a:tr>
              <a:tr h="649569">
                <a:tc>
                  <a:txBody>
                    <a:bodyPr/>
                    <a:lstStyle/>
                    <a:p>
                      <a:pPr algn="ctr">
                        <a:spcAft>
                          <a:spcPts val="0"/>
                        </a:spcAft>
                      </a:pPr>
                      <a:r>
                        <a:rPr lang="en-US" sz="1200" kern="100">
                          <a:effectLst/>
                        </a:rPr>
                        <a:t>PLA.Signal_Ext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extreme value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08942238"/>
                  </a:ext>
                </a:extLst>
              </a:tr>
              <a:tr h="324785">
                <a:tc>
                  <a:txBody>
                    <a:bodyPr/>
                    <a:lstStyle/>
                    <a:p>
                      <a:pPr algn="ctr">
                        <a:spcAft>
                          <a:spcPts val="0"/>
                        </a:spcAft>
                      </a:pPr>
                      <a:r>
                        <a:rPr lang="en-US" sz="1200" kern="100">
                          <a:effectLst/>
                        </a:rPr>
                        <a:t>PLA.Signal_Slo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slope failure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011103"/>
                  </a:ext>
                </a:extLst>
              </a:tr>
              <a:tr h="324785">
                <a:tc>
                  <a:txBody>
                    <a:bodyPr/>
                    <a:lstStyle/>
                    <a:p>
                      <a:pPr algn="ctr">
                        <a:spcAft>
                          <a:spcPts val="0"/>
                        </a:spcAft>
                      </a:pPr>
                      <a:r>
                        <a:rPr lang="en-US" sz="1200" kern="100">
                          <a:effectLst/>
                        </a:rPr>
                        <a:t>PLA.ValidFlag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failure sign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6768577"/>
                  </a:ext>
                </a:extLst>
              </a:tr>
            </a:tbl>
          </a:graphicData>
        </a:graphic>
      </p:graphicFrame>
      <p:graphicFrame>
        <p:nvGraphicFramePr>
          <p:cNvPr id="5" name="表格 4">
            <a:extLst>
              <a:ext uri="{FF2B5EF4-FFF2-40B4-BE49-F238E27FC236}">
                <a16:creationId xmlns:a16="http://schemas.microsoft.com/office/drawing/2014/main" id="{B947BE48-62CE-4FCC-95BF-BC88C2D7660C}"/>
              </a:ext>
            </a:extLst>
          </p:cNvPr>
          <p:cNvGraphicFramePr>
            <a:graphicFrameLocks noGrp="1"/>
          </p:cNvGraphicFramePr>
          <p:nvPr>
            <p:extLst>
              <p:ext uri="{D42A27DB-BD31-4B8C-83A1-F6EECF244321}">
                <p14:modId xmlns:p14="http://schemas.microsoft.com/office/powerpoint/2010/main" val="3252425990"/>
              </p:ext>
            </p:extLst>
          </p:nvPr>
        </p:nvGraphicFramePr>
        <p:xfrm>
          <a:off x="4809596" y="4279276"/>
          <a:ext cx="5500473" cy="1947505"/>
        </p:xfrm>
        <a:graphic>
          <a:graphicData uri="http://schemas.openxmlformats.org/drawingml/2006/table">
            <a:tbl>
              <a:tblPr firstRow="1" firstCol="1" bandRow="1">
                <a:tableStyleId>{5C22544A-7EE6-4342-B048-85BDC9FD1C3A}</a:tableStyleId>
              </a:tblPr>
              <a:tblGrid>
                <a:gridCol w="958074">
                  <a:extLst>
                    <a:ext uri="{9D8B030D-6E8A-4147-A177-3AD203B41FA5}">
                      <a16:colId xmlns:a16="http://schemas.microsoft.com/office/drawing/2014/main" val="2686448293"/>
                    </a:ext>
                  </a:extLst>
                </a:gridCol>
                <a:gridCol w="3197780">
                  <a:extLst>
                    <a:ext uri="{9D8B030D-6E8A-4147-A177-3AD203B41FA5}">
                      <a16:colId xmlns:a16="http://schemas.microsoft.com/office/drawing/2014/main" val="4144610718"/>
                    </a:ext>
                  </a:extLst>
                </a:gridCol>
                <a:gridCol w="1344619">
                  <a:extLst>
                    <a:ext uri="{9D8B030D-6E8A-4147-A177-3AD203B41FA5}">
                      <a16:colId xmlns:a16="http://schemas.microsoft.com/office/drawing/2014/main" val="2549064306"/>
                    </a:ext>
                  </a:extLst>
                </a:gridCol>
              </a:tblGrid>
              <a:tr h="389501">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Action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8028196"/>
                  </a:ext>
                </a:extLst>
              </a:tr>
              <a:tr h="779002">
                <a:tc>
                  <a:txBody>
                    <a:bodyPr/>
                    <a:lstStyle/>
                    <a:p>
                      <a:pPr algn="ctr">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[PLA.Signal=0∧PLA.Signal_Ext=0 ∧ PLA.Signal_Slo=0]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PLA.ValidFlag:=0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68704160"/>
                  </a:ext>
                </a:extLst>
              </a:tr>
              <a:tr h="779002">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[PLA.Signal=1∨PLA.Signal_Ext=1 ∨ PLA.Signal_Slo=1]</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PLA.ValidFlag:=1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02440291"/>
                  </a:ext>
                </a:extLst>
              </a:tr>
            </a:tbl>
          </a:graphicData>
        </a:graphic>
      </p:graphicFrame>
      <p:sp>
        <p:nvSpPr>
          <p:cNvPr id="62" name="椭圆 61">
            <a:extLst>
              <a:ext uri="{FF2B5EF4-FFF2-40B4-BE49-F238E27FC236}">
                <a16:creationId xmlns:a16="http://schemas.microsoft.com/office/drawing/2014/main" id="{71A427CF-E479-4E1D-9277-77CA6C6A6D09}"/>
              </a:ext>
            </a:extLst>
          </p:cNvPr>
          <p:cNvSpPr/>
          <p:nvPr/>
        </p:nvSpPr>
        <p:spPr bwMode="auto">
          <a:xfrm>
            <a:off x="1410199" y="1585210"/>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63" name="直接箭头连接符 62">
            <a:extLst>
              <a:ext uri="{FF2B5EF4-FFF2-40B4-BE49-F238E27FC236}">
                <a16:creationId xmlns:a16="http://schemas.microsoft.com/office/drawing/2014/main" id="{ED0A77B6-9F5D-44B3-BB18-4B6297CA7284}"/>
              </a:ext>
            </a:extLst>
          </p:cNvPr>
          <p:cNvCxnSpPr>
            <a:cxnSpLocks/>
            <a:endCxn id="62" idx="1"/>
          </p:cNvCxnSpPr>
          <p:nvPr/>
        </p:nvCxnSpPr>
        <p:spPr bwMode="auto">
          <a:xfrm>
            <a:off x="1281686" y="1458272"/>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65" name="直接连接符 64">
            <a:extLst>
              <a:ext uri="{FF2B5EF4-FFF2-40B4-BE49-F238E27FC236}">
                <a16:creationId xmlns:a16="http://schemas.microsoft.com/office/drawing/2014/main" id="{DFFD81EF-09BE-4E7E-B84A-1C9BDE81EDDE}"/>
              </a:ext>
            </a:extLst>
          </p:cNvPr>
          <p:cNvCxnSpPr>
            <a:cxnSpLocks/>
          </p:cNvCxnSpPr>
          <p:nvPr/>
        </p:nvCxnSpPr>
        <p:spPr bwMode="auto">
          <a:xfrm flipH="1">
            <a:off x="1226636" y="1405491"/>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0" name="椭圆 89">
            <a:extLst>
              <a:ext uri="{FF2B5EF4-FFF2-40B4-BE49-F238E27FC236}">
                <a16:creationId xmlns:a16="http://schemas.microsoft.com/office/drawing/2014/main" id="{3B940FEF-C489-4271-8B61-4B574E238610}"/>
              </a:ext>
            </a:extLst>
          </p:cNvPr>
          <p:cNvSpPr/>
          <p:nvPr/>
        </p:nvSpPr>
        <p:spPr bwMode="auto">
          <a:xfrm>
            <a:off x="2068302" y="5250341"/>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91" name="椭圆 90">
            <a:extLst>
              <a:ext uri="{FF2B5EF4-FFF2-40B4-BE49-F238E27FC236}">
                <a16:creationId xmlns:a16="http://schemas.microsoft.com/office/drawing/2014/main" id="{D0F8C5E9-E5E1-4A44-A8B9-F811C7BD68B3}"/>
              </a:ext>
            </a:extLst>
          </p:cNvPr>
          <p:cNvSpPr/>
          <p:nvPr/>
        </p:nvSpPr>
        <p:spPr bwMode="auto">
          <a:xfrm>
            <a:off x="944305" y="5267092"/>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92" name="椭圆 91">
            <a:extLst>
              <a:ext uri="{FF2B5EF4-FFF2-40B4-BE49-F238E27FC236}">
                <a16:creationId xmlns:a16="http://schemas.microsoft.com/office/drawing/2014/main" id="{962D2141-C326-405C-A3A0-7040A4037EB9}"/>
              </a:ext>
            </a:extLst>
          </p:cNvPr>
          <p:cNvSpPr/>
          <p:nvPr/>
        </p:nvSpPr>
        <p:spPr bwMode="auto">
          <a:xfrm>
            <a:off x="1404571" y="4672642"/>
            <a:ext cx="704256" cy="63035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93" name="椭圆 92">
            <a:extLst>
              <a:ext uri="{FF2B5EF4-FFF2-40B4-BE49-F238E27FC236}">
                <a16:creationId xmlns:a16="http://schemas.microsoft.com/office/drawing/2014/main" id="{04DBA98A-427F-4298-9986-22B176BF9D8A}"/>
              </a:ext>
            </a:extLst>
          </p:cNvPr>
          <p:cNvSpPr/>
          <p:nvPr/>
        </p:nvSpPr>
        <p:spPr bwMode="auto">
          <a:xfrm>
            <a:off x="2199047" y="5785253"/>
            <a:ext cx="627508" cy="54753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94" name="椭圆 93">
            <a:extLst>
              <a:ext uri="{FF2B5EF4-FFF2-40B4-BE49-F238E27FC236}">
                <a16:creationId xmlns:a16="http://schemas.microsoft.com/office/drawing/2014/main" id="{5720441C-DE64-4A7B-ADA3-407A19EDE04B}"/>
              </a:ext>
            </a:extLst>
          </p:cNvPr>
          <p:cNvSpPr/>
          <p:nvPr/>
        </p:nvSpPr>
        <p:spPr bwMode="auto">
          <a:xfrm>
            <a:off x="808249" y="5764229"/>
            <a:ext cx="666228" cy="568562"/>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95" name="直接箭头连接符 94">
            <a:extLst>
              <a:ext uri="{FF2B5EF4-FFF2-40B4-BE49-F238E27FC236}">
                <a16:creationId xmlns:a16="http://schemas.microsoft.com/office/drawing/2014/main" id="{18F0C802-7CD1-4E53-8F2A-F482575C1D47}"/>
              </a:ext>
            </a:extLst>
          </p:cNvPr>
          <p:cNvCxnSpPr>
            <a:cxnSpLocks/>
            <a:stCxn id="92" idx="3"/>
          </p:cNvCxnSpPr>
          <p:nvPr/>
        </p:nvCxnSpPr>
        <p:spPr bwMode="auto">
          <a:xfrm flipH="1">
            <a:off x="1266842" y="5210685"/>
            <a:ext cx="240865" cy="58367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6" name="直接箭头连接符 95">
            <a:extLst>
              <a:ext uri="{FF2B5EF4-FFF2-40B4-BE49-F238E27FC236}">
                <a16:creationId xmlns:a16="http://schemas.microsoft.com/office/drawing/2014/main" id="{3091AEF0-193D-4C48-BF6D-DA540C8B5FBC}"/>
              </a:ext>
            </a:extLst>
          </p:cNvPr>
          <p:cNvCxnSpPr>
            <a:cxnSpLocks/>
          </p:cNvCxnSpPr>
          <p:nvPr/>
        </p:nvCxnSpPr>
        <p:spPr bwMode="auto">
          <a:xfrm>
            <a:off x="2005691" y="5218305"/>
            <a:ext cx="372495" cy="59742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76" name="椭圆 75">
            <a:extLst>
              <a:ext uri="{FF2B5EF4-FFF2-40B4-BE49-F238E27FC236}">
                <a16:creationId xmlns:a16="http://schemas.microsoft.com/office/drawing/2014/main" id="{E9723CBE-55E1-41E1-9978-2E2FBE1EB6A8}"/>
              </a:ext>
            </a:extLst>
          </p:cNvPr>
          <p:cNvSpPr/>
          <p:nvPr/>
        </p:nvSpPr>
        <p:spPr bwMode="auto">
          <a:xfrm>
            <a:off x="1409355" y="2532189"/>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77" name="直接箭头连接符 76">
            <a:extLst>
              <a:ext uri="{FF2B5EF4-FFF2-40B4-BE49-F238E27FC236}">
                <a16:creationId xmlns:a16="http://schemas.microsoft.com/office/drawing/2014/main" id="{F5149877-747B-4381-96F5-4A0966A3F13F}"/>
              </a:ext>
            </a:extLst>
          </p:cNvPr>
          <p:cNvCxnSpPr>
            <a:cxnSpLocks/>
            <a:stCxn id="62" idx="4"/>
            <a:endCxn id="76" idx="0"/>
          </p:cNvCxnSpPr>
          <p:nvPr/>
        </p:nvCxnSpPr>
        <p:spPr bwMode="auto">
          <a:xfrm flipH="1">
            <a:off x="1761483" y="2266326"/>
            <a:ext cx="844" cy="2658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78" name="文本框 77">
            <a:extLst>
              <a:ext uri="{FF2B5EF4-FFF2-40B4-BE49-F238E27FC236}">
                <a16:creationId xmlns:a16="http://schemas.microsoft.com/office/drawing/2014/main" id="{AD4F768C-7247-4892-849B-A6EDE135F422}"/>
              </a:ext>
            </a:extLst>
          </p:cNvPr>
          <p:cNvSpPr txBox="1"/>
          <p:nvPr/>
        </p:nvSpPr>
        <p:spPr>
          <a:xfrm>
            <a:off x="1763874" y="3285834"/>
            <a:ext cx="3659830"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receiveSignal1(PLA.Signal_Ext,</a:t>
            </a:r>
            <a:r>
              <a:rPr lang="zh-CN" altLang="en-US" sz="1200" b="0" i="1" dirty="0">
                <a:latin typeface="Cambria Math" panose="02040503050406030204" pitchFamily="18" charset="0"/>
              </a:rPr>
              <a:t> </a:t>
            </a:r>
            <a:r>
              <a:rPr lang="en-US" altLang="zh-CN" sz="1200" b="0" i="1" dirty="0">
                <a:latin typeface="Cambria Math" panose="02040503050406030204" pitchFamily="18" charset="0"/>
              </a:rPr>
              <a:t>PLA.SignalSlo)</a:t>
            </a:r>
            <a:endParaRPr lang="zh-CN" altLang="en-US" sz="1200" b="0" i="1" dirty="0">
              <a:latin typeface="Cambria Math" panose="02040503050406030204" pitchFamily="18" charset="0"/>
            </a:endParaRPr>
          </a:p>
        </p:txBody>
      </p:sp>
      <p:cxnSp>
        <p:nvCxnSpPr>
          <p:cNvPr id="80" name="连接符: 肘形 31">
            <a:extLst>
              <a:ext uri="{FF2B5EF4-FFF2-40B4-BE49-F238E27FC236}">
                <a16:creationId xmlns:a16="http://schemas.microsoft.com/office/drawing/2014/main" id="{DA19B94A-BF55-47B9-B2B7-A544B7E349D5}"/>
              </a:ext>
            </a:extLst>
          </p:cNvPr>
          <p:cNvCxnSpPr>
            <a:stCxn id="94" idx="1"/>
            <a:endCxn id="76" idx="2"/>
          </p:cNvCxnSpPr>
          <p:nvPr/>
        </p:nvCxnSpPr>
        <p:spPr bwMode="auto">
          <a:xfrm rot="5400000" flipH="1" flipV="1">
            <a:off x="-329788" y="4108351"/>
            <a:ext cx="2974746" cy="503539"/>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83" name="直接箭头连接符 82"/>
          <p:cNvCxnSpPr>
            <a:cxnSpLocks/>
            <a:stCxn id="23" idx="4"/>
            <a:endCxn id="92" idx="0"/>
          </p:cNvCxnSpPr>
          <p:nvPr/>
        </p:nvCxnSpPr>
        <p:spPr bwMode="auto">
          <a:xfrm flipH="1">
            <a:off x="1756699" y="4227921"/>
            <a:ext cx="9567" cy="444721"/>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87" name="文本框 86">
            <a:extLst>
              <a:ext uri="{FF2B5EF4-FFF2-40B4-BE49-F238E27FC236}">
                <a16:creationId xmlns:a16="http://schemas.microsoft.com/office/drawing/2014/main" id="{AD4F768C-7247-4892-849B-A6EDE135F422}"/>
              </a:ext>
            </a:extLst>
          </p:cNvPr>
          <p:cNvSpPr txBox="1"/>
          <p:nvPr/>
        </p:nvSpPr>
        <p:spPr>
          <a:xfrm>
            <a:off x="261287" y="4417479"/>
            <a:ext cx="1500196"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output(PLA.ValidFlag)</a:t>
            </a:r>
            <a:endParaRPr lang="zh-CN" altLang="en-US" sz="1200" b="0" i="1" dirty="0">
              <a:latin typeface="Cambria Math" panose="02040503050406030204" pitchFamily="18" charset="0"/>
            </a:endParaRPr>
          </a:p>
        </p:txBody>
      </p:sp>
      <p:cxnSp>
        <p:nvCxnSpPr>
          <p:cNvPr id="88" name="曲线连接符 87"/>
          <p:cNvCxnSpPr>
            <a:stCxn id="93" idx="7"/>
            <a:endCxn id="76" idx="6"/>
          </p:cNvCxnSpPr>
          <p:nvPr/>
        </p:nvCxnSpPr>
        <p:spPr bwMode="auto">
          <a:xfrm rot="16200000" flipV="1">
            <a:off x="927790" y="4058569"/>
            <a:ext cx="2992691" cy="621048"/>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89" name="文本框 88">
            <a:extLst>
              <a:ext uri="{FF2B5EF4-FFF2-40B4-BE49-F238E27FC236}">
                <a16:creationId xmlns:a16="http://schemas.microsoft.com/office/drawing/2014/main" id="{AD4F768C-7247-4892-849B-A6EDE135F422}"/>
              </a:ext>
            </a:extLst>
          </p:cNvPr>
          <p:cNvSpPr txBox="1"/>
          <p:nvPr/>
        </p:nvSpPr>
        <p:spPr>
          <a:xfrm>
            <a:off x="2808300" y="4895487"/>
            <a:ext cx="1460242"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output(PLA.ValidFlag)</a:t>
            </a:r>
            <a:endParaRPr lang="zh-CN" altLang="en-US" sz="1200" b="0" i="1" dirty="0">
              <a:latin typeface="Cambria Math" panose="02040503050406030204" pitchFamily="18" charset="0"/>
            </a:endParaRPr>
          </a:p>
        </p:txBody>
      </p:sp>
      <p:sp>
        <p:nvSpPr>
          <p:cNvPr id="23" name="椭圆 22">
            <a:extLst>
              <a:ext uri="{FF2B5EF4-FFF2-40B4-BE49-F238E27FC236}">
                <a16:creationId xmlns:a16="http://schemas.microsoft.com/office/drawing/2014/main" id="{50E4CB11-2372-4BFE-B65D-463547E48E53}"/>
              </a:ext>
            </a:extLst>
          </p:cNvPr>
          <p:cNvSpPr/>
          <p:nvPr/>
        </p:nvSpPr>
        <p:spPr bwMode="auto">
          <a:xfrm>
            <a:off x="1414138" y="3546805"/>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700" b="1" i="0" u="none" strike="noStrike" cap="none" normalizeH="0" baseline="0" dirty="0">
                <a:ln>
                  <a:noFill/>
                </a:ln>
                <a:solidFill>
                  <a:schemeClr val="tx1"/>
                </a:solidFill>
                <a:effectLst/>
                <a:latin typeface="Arial" panose="020B0604020202020204" pitchFamily="34" charset="0"/>
              </a:rPr>
              <a:t>WAIT1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7F7D3154-3931-4E36-875C-943D12EF8064}"/>
              </a:ext>
            </a:extLst>
          </p:cNvPr>
          <p:cNvCxnSpPr>
            <a:stCxn id="76" idx="4"/>
            <a:endCxn id="23" idx="0"/>
          </p:cNvCxnSpPr>
          <p:nvPr/>
        </p:nvCxnSpPr>
        <p:spPr bwMode="auto">
          <a:xfrm>
            <a:off x="1761483" y="3213305"/>
            <a:ext cx="4783" cy="333500"/>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28" name="文本框 27">
            <a:extLst>
              <a:ext uri="{FF2B5EF4-FFF2-40B4-BE49-F238E27FC236}">
                <a16:creationId xmlns:a16="http://schemas.microsoft.com/office/drawing/2014/main" id="{970CE568-93B4-4053-86EE-1AC60521BBF8}"/>
              </a:ext>
            </a:extLst>
          </p:cNvPr>
          <p:cNvSpPr txBox="1"/>
          <p:nvPr/>
        </p:nvSpPr>
        <p:spPr>
          <a:xfrm>
            <a:off x="1835872" y="4265494"/>
            <a:ext cx="184168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receiveSignal2(PLA.Signal)</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172107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161585" y="1994489"/>
            <a:ext cx="5083505" cy="2146981"/>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Architecture model</a:t>
            </a:r>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bwMode="auto">
          <a:xfrm>
            <a:off x="4582133" y="2344114"/>
            <a:ext cx="1260336" cy="1089211"/>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BIT Diagnosis</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bwMode="auto">
          <a:xfrm>
            <a:off x="6102454" y="2344113"/>
            <a:ext cx="1259521" cy="1089211"/>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Calibration Conversion</a:t>
            </a:r>
            <a:endParaRPr lang="zh-CN" altLang="en-US" sz="1600" dirty="0">
              <a:solidFill>
                <a:prstClr val="black"/>
              </a:solidFill>
            </a:endParaRPr>
          </a:p>
        </p:txBody>
      </p:sp>
      <p:sp>
        <p:nvSpPr>
          <p:cNvPr id="7" name="矩形 6"/>
          <p:cNvSpPr/>
          <p:nvPr/>
        </p:nvSpPr>
        <p:spPr bwMode="auto">
          <a:xfrm>
            <a:off x="7621962" y="2344114"/>
            <a:ext cx="1125071" cy="1089210"/>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Extremum/Slop Diagnosis</a:t>
            </a:r>
            <a:endParaRPr lang="zh-CN" altLang="en-US" sz="1100" dirty="0">
              <a:solidFill>
                <a:prstClr val="black"/>
              </a:solidFill>
            </a:endParaRPr>
          </a:p>
        </p:txBody>
      </p:sp>
      <p:sp>
        <p:nvSpPr>
          <p:cNvPr id="10" name="矩形 9"/>
          <p:cNvSpPr/>
          <p:nvPr/>
        </p:nvSpPr>
        <p:spPr bwMode="auto">
          <a:xfrm>
            <a:off x="4174420" y="4306630"/>
            <a:ext cx="5070669" cy="953704"/>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srgbClr val="FF0000"/>
                </a:solidFill>
              </a:rPr>
              <a:t>Monitor</a:t>
            </a:r>
            <a:endParaRPr lang="zh-CN" altLang="en-US" sz="1600" dirty="0">
              <a:solidFill>
                <a:srgbClr val="FF0000"/>
              </a:solidFill>
            </a:endParaRPr>
          </a:p>
        </p:txBody>
      </p:sp>
      <p:sp>
        <p:nvSpPr>
          <p:cNvPr id="11" name="矩形 10"/>
          <p:cNvSpPr/>
          <p:nvPr/>
        </p:nvSpPr>
        <p:spPr bwMode="auto">
          <a:xfrm>
            <a:off x="1055907" y="1983733"/>
            <a:ext cx="2329017" cy="3276600"/>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 name="矩形 11"/>
          <p:cNvSpPr/>
          <p:nvPr/>
        </p:nvSpPr>
        <p:spPr bwMode="auto">
          <a:xfrm>
            <a:off x="1386885" y="2344113"/>
            <a:ext cx="1599549" cy="2437151"/>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14" name="文本框 13"/>
          <p:cNvSpPr txBox="1"/>
          <p:nvPr/>
        </p:nvSpPr>
        <p:spPr>
          <a:xfrm>
            <a:off x="7128950" y="3860061"/>
            <a:ext cx="1984839" cy="307777"/>
          </a:xfrm>
          <a:prstGeom prst="rect">
            <a:avLst/>
          </a:prstGeom>
          <a:noFill/>
        </p:spPr>
        <p:txBody>
          <a:bodyPr wrap="none" rtlCol="0">
            <a:spAutoFit/>
          </a:bodyPr>
          <a:lstStyle/>
          <a:p>
            <a:r>
              <a:rPr lang="en-US" altLang="zh-CN" sz="1400" dirty="0"/>
              <a:t>Data Processing Unit</a:t>
            </a:r>
            <a:endParaRPr lang="zh-CN" altLang="en-US" sz="1400" dirty="0"/>
          </a:p>
        </p:txBody>
      </p:sp>
      <p:sp>
        <p:nvSpPr>
          <p:cNvPr id="15" name="矩形 14"/>
          <p:cNvSpPr/>
          <p:nvPr/>
        </p:nvSpPr>
        <p:spPr>
          <a:xfrm>
            <a:off x="2174727" y="4915735"/>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42" name="直接连接符 41"/>
          <p:cNvCxnSpPr/>
          <p:nvPr/>
        </p:nvCxnSpPr>
        <p:spPr bwMode="auto">
          <a:xfrm flipV="1">
            <a:off x="1724701" y="1989319"/>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44" name="直接连接符 43"/>
          <p:cNvCxnSpPr/>
          <p:nvPr/>
        </p:nvCxnSpPr>
        <p:spPr bwMode="auto">
          <a:xfrm flipV="1">
            <a:off x="2656232" y="199448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47" name="流程图: 接点 46"/>
          <p:cNvSpPr/>
          <p:nvPr/>
        </p:nvSpPr>
        <p:spPr bwMode="auto">
          <a:xfrm>
            <a:off x="1668400" y="1914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1" name="流程图: 接点 50"/>
          <p:cNvSpPr/>
          <p:nvPr/>
        </p:nvSpPr>
        <p:spPr bwMode="auto">
          <a:xfrm>
            <a:off x="1663805" y="22865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2" name="流程图: 接点 51"/>
          <p:cNvSpPr/>
          <p:nvPr/>
        </p:nvSpPr>
        <p:spPr bwMode="auto">
          <a:xfrm>
            <a:off x="2584401" y="229631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53" name="直接连接符 52"/>
          <p:cNvCxnSpPr/>
          <p:nvPr/>
        </p:nvCxnSpPr>
        <p:spPr bwMode="auto">
          <a:xfrm flipV="1">
            <a:off x="5234033" y="199448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4" name="流程图: 接点 53"/>
          <p:cNvSpPr/>
          <p:nvPr/>
        </p:nvSpPr>
        <p:spPr bwMode="auto">
          <a:xfrm>
            <a:off x="5169182" y="1914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流程图: 接点 54"/>
          <p:cNvSpPr/>
          <p:nvPr/>
        </p:nvSpPr>
        <p:spPr bwMode="auto">
          <a:xfrm>
            <a:off x="5166797" y="229631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56" name="直接连接符 55"/>
          <p:cNvCxnSpPr/>
          <p:nvPr/>
        </p:nvCxnSpPr>
        <p:spPr bwMode="auto">
          <a:xfrm flipV="1">
            <a:off x="6728638" y="199096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7" name="流程图: 接点 56"/>
          <p:cNvSpPr/>
          <p:nvPr/>
        </p:nvSpPr>
        <p:spPr bwMode="auto">
          <a:xfrm>
            <a:off x="6663787" y="191133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8" name="流程图: 接点 57"/>
          <p:cNvSpPr/>
          <p:nvPr/>
        </p:nvSpPr>
        <p:spPr bwMode="auto">
          <a:xfrm>
            <a:off x="6661402" y="229279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0" name="肘形连接符 69"/>
          <p:cNvCxnSpPr>
            <a:stCxn id="48" idx="4"/>
            <a:endCxn id="54" idx="0"/>
          </p:cNvCxnSpPr>
          <p:nvPr/>
        </p:nvCxnSpPr>
        <p:spPr bwMode="auto">
          <a:xfrm rot="5400000" flipH="1" flipV="1">
            <a:off x="3880281" y="693187"/>
            <a:ext cx="134471" cy="2577801"/>
          </a:xfrm>
          <a:prstGeom prst="bentConnector5">
            <a:avLst>
              <a:gd name="adj1" fmla="val 176518"/>
              <a:gd name="adj2" fmla="val 50000"/>
              <a:gd name="adj3" fmla="val 175555"/>
            </a:avLst>
          </a:prstGeom>
          <a:solidFill>
            <a:schemeClr val="accent1"/>
          </a:solidFill>
          <a:ln w="28575" cap="flat" cmpd="sng" algn="ctr">
            <a:solidFill>
              <a:schemeClr val="tx1"/>
            </a:solidFill>
            <a:prstDash val="solid"/>
            <a:round/>
            <a:headEnd type="none" w="med" len="med"/>
            <a:tailEnd type="none" w="med" len="med"/>
          </a:ln>
        </p:spPr>
      </p:cxnSp>
      <p:sp>
        <p:nvSpPr>
          <p:cNvPr id="48" name="流程图: 接点 47"/>
          <p:cNvSpPr/>
          <p:nvPr/>
        </p:nvSpPr>
        <p:spPr bwMode="auto">
          <a:xfrm>
            <a:off x="2591381" y="1914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5" name="肘形连接符 74"/>
          <p:cNvCxnSpPr>
            <a:stCxn id="47" idx="0"/>
            <a:endCxn id="57" idx="0"/>
          </p:cNvCxnSpPr>
          <p:nvPr/>
        </p:nvCxnSpPr>
        <p:spPr bwMode="auto">
          <a:xfrm rot="5400000" flipH="1" flipV="1">
            <a:off x="4231570" y="-584600"/>
            <a:ext cx="3518" cy="4995387"/>
          </a:xfrm>
          <a:prstGeom prst="bentConnector3">
            <a:avLst>
              <a:gd name="adj1" fmla="val 6598010"/>
            </a:avLst>
          </a:prstGeom>
          <a:solidFill>
            <a:schemeClr val="accent1"/>
          </a:solidFill>
          <a:ln w="28575" cap="flat" cmpd="sng" algn="ctr">
            <a:solidFill>
              <a:schemeClr val="tx1"/>
            </a:solidFill>
            <a:prstDash val="solid"/>
            <a:round/>
            <a:headEnd type="none" w="med" len="med"/>
            <a:tailEnd type="none" w="med" len="med"/>
          </a:ln>
        </p:spPr>
      </p:cxnSp>
      <p:cxnSp>
        <p:nvCxnSpPr>
          <p:cNvPr id="31" name="连接符: 肘形 30">
            <a:extLst>
              <a:ext uri="{FF2B5EF4-FFF2-40B4-BE49-F238E27FC236}">
                <a16:creationId xmlns:a16="http://schemas.microsoft.com/office/drawing/2014/main" id="{9DA63D23-99BB-4C3A-A0D5-5B5937ED5862}"/>
              </a:ext>
            </a:extLst>
          </p:cNvPr>
          <p:cNvCxnSpPr>
            <a:cxnSpLocks/>
            <a:stCxn id="5" idx="3"/>
            <a:endCxn id="7" idx="2"/>
          </p:cNvCxnSpPr>
          <p:nvPr/>
        </p:nvCxnSpPr>
        <p:spPr bwMode="auto">
          <a:xfrm>
            <a:off x="5842469" y="2888720"/>
            <a:ext cx="2342029" cy="544604"/>
          </a:xfrm>
          <a:prstGeom prst="bentConnector4">
            <a:avLst>
              <a:gd name="adj1" fmla="val 7119"/>
              <a:gd name="adj2" fmla="val 124256"/>
            </a:avLst>
          </a:prstGeom>
          <a:solidFill>
            <a:schemeClr val="accent1"/>
          </a:solidFill>
          <a:ln w="28575" cap="flat" cmpd="sng" algn="ctr">
            <a:solidFill>
              <a:schemeClr val="tx1"/>
            </a:solidFill>
            <a:prstDash val="solid"/>
            <a:round/>
            <a:headEnd type="none" w="med" len="med"/>
            <a:tailEnd type="none" w="med" len="med"/>
          </a:ln>
        </p:spPr>
      </p:cxnSp>
      <p:sp>
        <p:nvSpPr>
          <p:cNvPr id="76" name="流程图: 接点 75">
            <a:extLst>
              <a:ext uri="{FF2B5EF4-FFF2-40B4-BE49-F238E27FC236}">
                <a16:creationId xmlns:a16="http://schemas.microsoft.com/office/drawing/2014/main" id="{EE65DB92-D3E6-40B6-A3F5-2EDDDF3F7B8E}"/>
              </a:ext>
            </a:extLst>
          </p:cNvPr>
          <p:cNvSpPr/>
          <p:nvPr/>
        </p:nvSpPr>
        <p:spPr bwMode="auto">
          <a:xfrm>
            <a:off x="5756990" y="282661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9" name="流程图: 接点 78">
            <a:extLst>
              <a:ext uri="{FF2B5EF4-FFF2-40B4-BE49-F238E27FC236}">
                <a16:creationId xmlns:a16="http://schemas.microsoft.com/office/drawing/2014/main" id="{A34D6C11-1940-417A-8569-869A49126882}"/>
              </a:ext>
            </a:extLst>
          </p:cNvPr>
          <p:cNvSpPr/>
          <p:nvPr/>
        </p:nvSpPr>
        <p:spPr bwMode="auto">
          <a:xfrm>
            <a:off x="8109182" y="336608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68" name="文本框 67"/>
          <p:cNvSpPr txBox="1"/>
          <p:nvPr/>
        </p:nvSpPr>
        <p:spPr>
          <a:xfrm>
            <a:off x="2285173" y="2375872"/>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69" name="文本框 68"/>
          <p:cNvSpPr txBox="1"/>
          <p:nvPr/>
        </p:nvSpPr>
        <p:spPr>
          <a:xfrm>
            <a:off x="4878188" y="2371170"/>
            <a:ext cx="898003" cy="261610"/>
          </a:xfrm>
          <a:prstGeom prst="rect">
            <a:avLst/>
          </a:prstGeom>
          <a:noFill/>
        </p:spPr>
        <p:txBody>
          <a:bodyPr wrap="none" rtlCol="0">
            <a:spAutoFit/>
          </a:bodyPr>
          <a:lstStyle/>
          <a:p>
            <a:r>
              <a:rPr lang="en-US" altLang="zh-CN" sz="1100" dirty="0"/>
              <a:t>receiveBIT</a:t>
            </a:r>
            <a:endParaRPr lang="zh-CN" altLang="en-US" sz="1100" dirty="0"/>
          </a:p>
        </p:txBody>
      </p:sp>
      <p:sp>
        <p:nvSpPr>
          <p:cNvPr id="71" name="文本框 70"/>
          <p:cNvSpPr txBox="1"/>
          <p:nvPr/>
        </p:nvSpPr>
        <p:spPr>
          <a:xfrm>
            <a:off x="1342409" y="2379057"/>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72" name="文本框 71"/>
          <p:cNvSpPr txBox="1"/>
          <p:nvPr/>
        </p:nvSpPr>
        <p:spPr>
          <a:xfrm>
            <a:off x="6102454" y="2350688"/>
            <a:ext cx="1031051" cy="261610"/>
          </a:xfrm>
          <a:prstGeom prst="rect">
            <a:avLst/>
          </a:prstGeom>
          <a:noFill/>
        </p:spPr>
        <p:txBody>
          <a:bodyPr wrap="none" rtlCol="0">
            <a:spAutoFit/>
          </a:bodyPr>
          <a:lstStyle/>
          <a:p>
            <a:r>
              <a:rPr lang="en-US" altLang="zh-CN" sz="1100" dirty="0"/>
              <a:t>receiveMean</a:t>
            </a:r>
            <a:endParaRPr lang="zh-CN" altLang="en-US" sz="1100" dirty="0"/>
          </a:p>
        </p:txBody>
      </p:sp>
      <p:sp>
        <p:nvSpPr>
          <p:cNvPr id="88" name="流程图: 接点 87">
            <a:extLst>
              <a:ext uri="{FF2B5EF4-FFF2-40B4-BE49-F238E27FC236}">
                <a16:creationId xmlns:a16="http://schemas.microsoft.com/office/drawing/2014/main" id="{B53E0A53-091D-4721-B0D5-D0BEF41824A3}"/>
              </a:ext>
            </a:extLst>
          </p:cNvPr>
          <p:cNvSpPr/>
          <p:nvPr/>
        </p:nvSpPr>
        <p:spPr bwMode="auto">
          <a:xfrm>
            <a:off x="5598022" y="336608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0" name="流程图: 接点 89">
            <a:extLst>
              <a:ext uri="{FF2B5EF4-FFF2-40B4-BE49-F238E27FC236}">
                <a16:creationId xmlns:a16="http://schemas.microsoft.com/office/drawing/2014/main" id="{B53E0A53-091D-4721-B0D5-D0BEF41824A3}"/>
              </a:ext>
            </a:extLst>
          </p:cNvPr>
          <p:cNvSpPr/>
          <p:nvPr/>
        </p:nvSpPr>
        <p:spPr bwMode="auto">
          <a:xfrm>
            <a:off x="8454348" y="33728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1" name="流程图: 接点 90">
            <a:extLst>
              <a:ext uri="{FF2B5EF4-FFF2-40B4-BE49-F238E27FC236}">
                <a16:creationId xmlns:a16="http://schemas.microsoft.com/office/drawing/2014/main" id="{B53E0A53-091D-4721-B0D5-D0BEF41824A3}"/>
              </a:ext>
            </a:extLst>
          </p:cNvPr>
          <p:cNvSpPr/>
          <p:nvPr/>
        </p:nvSpPr>
        <p:spPr bwMode="auto">
          <a:xfrm>
            <a:off x="4986026" y="424833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3" name="流程图: 接点 92">
            <a:extLst>
              <a:ext uri="{FF2B5EF4-FFF2-40B4-BE49-F238E27FC236}">
                <a16:creationId xmlns:a16="http://schemas.microsoft.com/office/drawing/2014/main" id="{B53E0A53-091D-4721-B0D5-D0BEF41824A3}"/>
              </a:ext>
            </a:extLst>
          </p:cNvPr>
          <p:cNvSpPr/>
          <p:nvPr/>
        </p:nvSpPr>
        <p:spPr bwMode="auto">
          <a:xfrm>
            <a:off x="8454347" y="4234735"/>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35" name="肘形连接符 34"/>
          <p:cNvCxnSpPr>
            <a:stCxn id="88" idx="4"/>
            <a:endCxn id="91" idx="0"/>
          </p:cNvCxnSpPr>
          <p:nvPr/>
        </p:nvCxnSpPr>
        <p:spPr bwMode="auto">
          <a:xfrm rot="5400000">
            <a:off x="4985373" y="3568449"/>
            <a:ext cx="747774" cy="611996"/>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cxnSp>
        <p:nvCxnSpPr>
          <p:cNvPr id="67" name="直接连接符 66"/>
          <p:cNvCxnSpPr>
            <a:stCxn id="90" idx="4"/>
            <a:endCxn id="93" idx="0"/>
          </p:cNvCxnSpPr>
          <p:nvPr/>
        </p:nvCxnSpPr>
        <p:spPr bwMode="auto">
          <a:xfrm flipH="1">
            <a:off x="8521583" y="3507281"/>
            <a:ext cx="1" cy="727454"/>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9" name="文本框 108"/>
          <p:cNvSpPr txBox="1"/>
          <p:nvPr/>
        </p:nvSpPr>
        <p:spPr>
          <a:xfrm>
            <a:off x="4657803" y="4392511"/>
            <a:ext cx="898003" cy="261610"/>
          </a:xfrm>
          <a:prstGeom prst="rect">
            <a:avLst/>
          </a:prstGeom>
          <a:noFill/>
        </p:spPr>
        <p:txBody>
          <a:bodyPr wrap="none" rtlCol="0">
            <a:spAutoFit/>
          </a:bodyPr>
          <a:lstStyle/>
          <a:p>
            <a:r>
              <a:rPr lang="en-US" altLang="zh-CN" sz="1100" dirty="0"/>
              <a:t>receiveBIT</a:t>
            </a:r>
            <a:endParaRPr lang="zh-CN" altLang="en-US" sz="1100" dirty="0"/>
          </a:p>
        </p:txBody>
      </p:sp>
      <p:sp>
        <p:nvSpPr>
          <p:cNvPr id="111" name="文本框 110"/>
          <p:cNvSpPr txBox="1"/>
          <p:nvPr/>
        </p:nvSpPr>
        <p:spPr>
          <a:xfrm>
            <a:off x="8045350" y="4401303"/>
            <a:ext cx="889987" cy="261610"/>
          </a:xfrm>
          <a:prstGeom prst="rect">
            <a:avLst/>
          </a:prstGeom>
          <a:noFill/>
        </p:spPr>
        <p:txBody>
          <a:bodyPr wrap="none" rtlCol="0">
            <a:spAutoFit/>
          </a:bodyPr>
          <a:lstStyle/>
          <a:p>
            <a:r>
              <a:rPr lang="en-US" altLang="zh-CN" sz="1100" dirty="0"/>
              <a:t>receiveExt</a:t>
            </a:r>
            <a:endParaRPr lang="zh-CN" altLang="en-US" sz="1100" dirty="0"/>
          </a:p>
        </p:txBody>
      </p:sp>
      <p:sp>
        <p:nvSpPr>
          <p:cNvPr id="121" name="文本框 120"/>
          <p:cNvSpPr txBox="1"/>
          <p:nvPr/>
        </p:nvSpPr>
        <p:spPr>
          <a:xfrm>
            <a:off x="5168521" y="3026855"/>
            <a:ext cx="774571" cy="261610"/>
          </a:xfrm>
          <a:prstGeom prst="rect">
            <a:avLst/>
          </a:prstGeom>
          <a:noFill/>
        </p:spPr>
        <p:txBody>
          <a:bodyPr wrap="none" rtlCol="0">
            <a:spAutoFit/>
          </a:bodyPr>
          <a:lstStyle/>
          <a:p>
            <a:r>
              <a:rPr lang="en-US" altLang="zh-CN" sz="1100" dirty="0"/>
              <a:t>sendRes</a:t>
            </a:r>
            <a:endParaRPr lang="zh-CN" altLang="en-US" sz="1100" dirty="0"/>
          </a:p>
        </p:txBody>
      </p:sp>
      <p:sp>
        <p:nvSpPr>
          <p:cNvPr id="123" name="文本框 122"/>
          <p:cNvSpPr txBox="1"/>
          <p:nvPr/>
        </p:nvSpPr>
        <p:spPr>
          <a:xfrm>
            <a:off x="8067062" y="3113697"/>
            <a:ext cx="774571" cy="261610"/>
          </a:xfrm>
          <a:prstGeom prst="rect">
            <a:avLst/>
          </a:prstGeom>
          <a:noFill/>
        </p:spPr>
        <p:txBody>
          <a:bodyPr wrap="none" rtlCol="0">
            <a:spAutoFit/>
          </a:bodyPr>
          <a:lstStyle/>
          <a:p>
            <a:r>
              <a:rPr lang="en-US" altLang="zh-CN" sz="1100" dirty="0"/>
              <a:t>sendRes</a:t>
            </a:r>
            <a:endParaRPr lang="zh-CN" altLang="en-US" sz="1100" dirty="0"/>
          </a:p>
        </p:txBody>
      </p:sp>
      <p:cxnSp>
        <p:nvCxnSpPr>
          <p:cNvPr id="27" name="连接符: 肘形 26">
            <a:extLst>
              <a:ext uri="{FF2B5EF4-FFF2-40B4-BE49-F238E27FC236}">
                <a16:creationId xmlns:a16="http://schemas.microsoft.com/office/drawing/2014/main" id="{E5B51D19-E48C-4343-9C69-DCB9AEB8FA06}"/>
              </a:ext>
            </a:extLst>
          </p:cNvPr>
          <p:cNvCxnSpPr>
            <a:endCxn id="7" idx="0"/>
          </p:cNvCxnSpPr>
          <p:nvPr/>
        </p:nvCxnSpPr>
        <p:spPr bwMode="auto">
          <a:xfrm>
            <a:off x="7738828" y="2159648"/>
            <a:ext cx="445670" cy="184466"/>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22" name="连接符: 肘形 21">
            <a:extLst>
              <a:ext uri="{FF2B5EF4-FFF2-40B4-BE49-F238E27FC236}">
                <a16:creationId xmlns:a16="http://schemas.microsoft.com/office/drawing/2014/main" id="{69BCD669-B084-40D6-8F3B-6556BF6D173C}"/>
              </a:ext>
            </a:extLst>
          </p:cNvPr>
          <p:cNvCxnSpPr/>
          <p:nvPr/>
        </p:nvCxnSpPr>
        <p:spPr bwMode="auto">
          <a:xfrm flipV="1">
            <a:off x="7142151" y="2159648"/>
            <a:ext cx="626055" cy="170330"/>
          </a:xfrm>
          <a:prstGeom prst="bentConnector3">
            <a:avLst>
              <a:gd name="adj1" fmla="val -919"/>
            </a:avLst>
          </a:prstGeom>
          <a:solidFill>
            <a:schemeClr val="accent1"/>
          </a:solidFill>
          <a:ln w="28575" cap="flat" cmpd="sng" algn="ctr">
            <a:solidFill>
              <a:schemeClr val="tx1"/>
            </a:solidFill>
            <a:prstDash val="solid"/>
            <a:round/>
            <a:headEnd type="none" w="med" len="med"/>
            <a:tailEnd type="none" w="med" len="med"/>
          </a:ln>
        </p:spPr>
      </p:cxnSp>
      <p:sp>
        <p:nvSpPr>
          <p:cNvPr id="77" name="流程图: 接点 76">
            <a:extLst>
              <a:ext uri="{FF2B5EF4-FFF2-40B4-BE49-F238E27FC236}">
                <a16:creationId xmlns:a16="http://schemas.microsoft.com/office/drawing/2014/main" id="{7B5D9FC8-4CDA-4A3B-A744-214482D137C7}"/>
              </a:ext>
            </a:extLst>
          </p:cNvPr>
          <p:cNvSpPr/>
          <p:nvPr/>
        </p:nvSpPr>
        <p:spPr bwMode="auto">
          <a:xfrm>
            <a:off x="7061714" y="228491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8" name="流程图: 接点 77">
            <a:extLst>
              <a:ext uri="{FF2B5EF4-FFF2-40B4-BE49-F238E27FC236}">
                <a16:creationId xmlns:a16="http://schemas.microsoft.com/office/drawing/2014/main" id="{9BF61834-E782-4B17-923F-7F7567B5F65F}"/>
              </a:ext>
            </a:extLst>
          </p:cNvPr>
          <p:cNvSpPr/>
          <p:nvPr/>
        </p:nvSpPr>
        <p:spPr bwMode="auto">
          <a:xfrm>
            <a:off x="8112447" y="22852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3" name="文本框 82">
            <a:extLst>
              <a:ext uri="{FF2B5EF4-FFF2-40B4-BE49-F238E27FC236}">
                <a16:creationId xmlns:a16="http://schemas.microsoft.com/office/drawing/2014/main" id="{A026C719-2C38-47E3-A205-38C1F03CFABB}"/>
              </a:ext>
            </a:extLst>
          </p:cNvPr>
          <p:cNvSpPr txBox="1"/>
          <p:nvPr/>
        </p:nvSpPr>
        <p:spPr>
          <a:xfrm>
            <a:off x="6587764" y="2499091"/>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86" name="文本框 85">
            <a:extLst>
              <a:ext uri="{FF2B5EF4-FFF2-40B4-BE49-F238E27FC236}">
                <a16:creationId xmlns:a16="http://schemas.microsoft.com/office/drawing/2014/main" id="{82B08EA0-9DDD-4F51-8F73-92E408F7138B}"/>
              </a:ext>
            </a:extLst>
          </p:cNvPr>
          <p:cNvSpPr txBox="1"/>
          <p:nvPr/>
        </p:nvSpPr>
        <p:spPr>
          <a:xfrm>
            <a:off x="7721409" y="2399873"/>
            <a:ext cx="1031051" cy="261610"/>
          </a:xfrm>
          <a:prstGeom prst="rect">
            <a:avLst/>
          </a:prstGeom>
          <a:noFill/>
        </p:spPr>
        <p:txBody>
          <a:bodyPr wrap="none" rtlCol="0">
            <a:spAutoFit/>
          </a:bodyPr>
          <a:lstStyle/>
          <a:p>
            <a:r>
              <a:rPr lang="en-US" altLang="zh-CN" sz="1100" dirty="0"/>
              <a:t>receiveMean</a:t>
            </a:r>
            <a:endParaRPr lang="zh-CN" altLang="en-US" sz="1100" dirty="0"/>
          </a:p>
        </p:txBody>
      </p:sp>
      <p:sp>
        <p:nvSpPr>
          <p:cNvPr id="63" name="流程图: 接点 62">
            <a:extLst>
              <a:ext uri="{FF2B5EF4-FFF2-40B4-BE49-F238E27FC236}">
                <a16:creationId xmlns:a16="http://schemas.microsoft.com/office/drawing/2014/main" id="{3DE6B67B-4C44-4495-AEEC-ACA2FB227E01}"/>
              </a:ext>
            </a:extLst>
          </p:cNvPr>
          <p:cNvSpPr/>
          <p:nvPr/>
        </p:nvSpPr>
        <p:spPr bwMode="auto">
          <a:xfrm>
            <a:off x="1719116" y="4694591"/>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64" name="文本框 63">
            <a:extLst>
              <a:ext uri="{FF2B5EF4-FFF2-40B4-BE49-F238E27FC236}">
                <a16:creationId xmlns:a16="http://schemas.microsoft.com/office/drawing/2014/main" id="{FDB59D70-A5FD-48BE-AD9C-164C7B986453}"/>
              </a:ext>
            </a:extLst>
          </p:cNvPr>
          <p:cNvSpPr txBox="1"/>
          <p:nvPr/>
        </p:nvSpPr>
        <p:spPr>
          <a:xfrm>
            <a:off x="1342409" y="4313082"/>
            <a:ext cx="1895279" cy="430887"/>
          </a:xfrm>
          <a:prstGeom prst="rect">
            <a:avLst/>
          </a:prstGeom>
          <a:noFill/>
        </p:spPr>
        <p:txBody>
          <a:bodyPr wrap="square" rtlCol="0">
            <a:spAutoFit/>
          </a:bodyPr>
          <a:lstStyle/>
          <a:p>
            <a:r>
              <a:rPr lang="en-US" altLang="zh-CN" sz="1100" dirty="0"/>
              <a:t>produce(</a:t>
            </a:r>
            <a:r>
              <a:rPr lang="en-US" altLang="zh-CN" sz="1100" dirty="0" err="1"/>
              <a:t>PLA.sin</a:t>
            </a:r>
            <a:r>
              <a:rPr lang="en-US" altLang="zh-CN" sz="1100" dirty="0"/>
              <a:t>, PLA.cos)</a:t>
            </a:r>
            <a:endParaRPr lang="zh-CN" altLang="en-US" sz="1100" dirty="0"/>
          </a:p>
        </p:txBody>
      </p:sp>
    </p:spTree>
    <p:extLst>
      <p:ext uri="{BB962C8B-B14F-4D97-AF65-F5344CB8AC3E}">
        <p14:creationId xmlns:p14="http://schemas.microsoft.com/office/powerpoint/2010/main" val="12749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Sensor Data —— Task </a:t>
            </a:r>
            <a:endParaRPr lang="zh-CN" altLang="en-US" dirty="0">
              <a:latin typeface="Times New Roman" panose="02020603050405020304" pitchFamily="18" charset="0"/>
              <a:cs typeface="Times New Roman" panose="02020603050405020304" pitchFamily="18" charset="0"/>
            </a:endParaRPr>
          </a:p>
        </p:txBody>
      </p:sp>
      <p:sp>
        <p:nvSpPr>
          <p:cNvPr id="218" name="椭圆 217">
            <a:extLst>
              <a:ext uri="{FF2B5EF4-FFF2-40B4-BE49-F238E27FC236}">
                <a16:creationId xmlns:a16="http://schemas.microsoft.com/office/drawing/2014/main" id="{7875E371-1371-47A3-8158-51A2F5C12D8E}"/>
              </a:ext>
            </a:extLst>
          </p:cNvPr>
          <p:cNvSpPr/>
          <p:nvPr/>
        </p:nvSpPr>
        <p:spPr bwMode="auto">
          <a:xfrm>
            <a:off x="1034772" y="172863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chemeClr val="tx1"/>
                </a:solidFill>
                <a:effectLst/>
                <a:latin typeface="Arial" panose="020B0604020202020204" pitchFamily="34" charset="0"/>
              </a:rPr>
              <a:t>Wait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19" name="直接箭头连接符 218">
            <a:extLst>
              <a:ext uri="{FF2B5EF4-FFF2-40B4-BE49-F238E27FC236}">
                <a16:creationId xmlns:a16="http://schemas.microsoft.com/office/drawing/2014/main" id="{22734277-E7A7-4A54-8226-A11D7DD5F214}"/>
              </a:ext>
            </a:extLst>
          </p:cNvPr>
          <p:cNvCxnSpPr>
            <a:cxnSpLocks/>
            <a:endCxn id="218" idx="1"/>
          </p:cNvCxnSpPr>
          <p:nvPr/>
        </p:nvCxnSpPr>
        <p:spPr bwMode="auto">
          <a:xfrm>
            <a:off x="906259" y="1601696"/>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0" name="直接连接符 219">
            <a:extLst>
              <a:ext uri="{FF2B5EF4-FFF2-40B4-BE49-F238E27FC236}">
                <a16:creationId xmlns:a16="http://schemas.microsoft.com/office/drawing/2014/main" id="{6C3C477F-1610-4EE6-9676-60B14D7FD3F4}"/>
              </a:ext>
            </a:extLst>
          </p:cNvPr>
          <p:cNvCxnSpPr>
            <a:cxnSpLocks/>
          </p:cNvCxnSpPr>
          <p:nvPr/>
        </p:nvCxnSpPr>
        <p:spPr bwMode="auto">
          <a:xfrm flipH="1">
            <a:off x="851209" y="1548915"/>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21" name="椭圆 220">
            <a:extLst>
              <a:ext uri="{FF2B5EF4-FFF2-40B4-BE49-F238E27FC236}">
                <a16:creationId xmlns:a16="http://schemas.microsoft.com/office/drawing/2014/main" id="{42BF640F-79B1-4896-9014-72B90E94DA19}"/>
              </a:ext>
            </a:extLst>
          </p:cNvPr>
          <p:cNvSpPr/>
          <p:nvPr/>
        </p:nvSpPr>
        <p:spPr bwMode="auto">
          <a:xfrm>
            <a:off x="1031355" y="417832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Send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sp>
        <p:nvSpPr>
          <p:cNvPr id="227" name="椭圆 226">
            <a:extLst>
              <a:ext uri="{FF2B5EF4-FFF2-40B4-BE49-F238E27FC236}">
                <a16:creationId xmlns:a16="http://schemas.microsoft.com/office/drawing/2014/main" id="{D5FD8D09-2467-42E4-8F2A-FCF4CB545754}"/>
              </a:ext>
            </a:extLst>
          </p:cNvPr>
          <p:cNvSpPr/>
          <p:nvPr/>
        </p:nvSpPr>
        <p:spPr bwMode="auto">
          <a:xfrm>
            <a:off x="1029184" y="297966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50" dirty="0"/>
              <a:t>Start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28" name="直接箭头连接符 227">
            <a:extLst>
              <a:ext uri="{FF2B5EF4-FFF2-40B4-BE49-F238E27FC236}">
                <a16:creationId xmlns:a16="http://schemas.microsoft.com/office/drawing/2014/main" id="{D28CC3F4-7783-47C6-96B0-67C9A2C5FE64}"/>
              </a:ext>
            </a:extLst>
          </p:cNvPr>
          <p:cNvCxnSpPr>
            <a:cxnSpLocks/>
            <a:stCxn id="218" idx="4"/>
            <a:endCxn id="227" idx="0"/>
          </p:cNvCxnSpPr>
          <p:nvPr/>
        </p:nvCxnSpPr>
        <p:spPr bwMode="auto">
          <a:xfrm flipH="1">
            <a:off x="1381312" y="2409750"/>
            <a:ext cx="5588" cy="5699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9" name="直接箭头连接符 228">
            <a:extLst>
              <a:ext uri="{FF2B5EF4-FFF2-40B4-BE49-F238E27FC236}">
                <a16:creationId xmlns:a16="http://schemas.microsoft.com/office/drawing/2014/main" id="{CC6465DF-CE7C-4901-82F7-2840B13009BD}"/>
              </a:ext>
            </a:extLst>
          </p:cNvPr>
          <p:cNvCxnSpPr>
            <a:cxnSpLocks/>
            <a:stCxn id="227" idx="4"/>
            <a:endCxn id="221" idx="0"/>
          </p:cNvCxnSpPr>
          <p:nvPr/>
        </p:nvCxnSpPr>
        <p:spPr bwMode="auto">
          <a:xfrm>
            <a:off x="1381312" y="366078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4" name="文本框 243">
            <a:extLst>
              <a:ext uri="{FF2B5EF4-FFF2-40B4-BE49-F238E27FC236}">
                <a16:creationId xmlns:a16="http://schemas.microsoft.com/office/drawing/2014/main" id="{CCB599C5-5980-4F7D-A852-160DCA73B26B}"/>
              </a:ext>
            </a:extLst>
          </p:cNvPr>
          <p:cNvSpPr txBox="1"/>
          <p:nvPr/>
        </p:nvSpPr>
        <p:spPr>
          <a:xfrm>
            <a:off x="1563280" y="375676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sendBIT(PLA.sin, PLA.cos)</a:t>
            </a:r>
            <a:endParaRPr lang="zh-CN" altLang="en-US" sz="1200" b="0" i="1" dirty="0">
              <a:latin typeface="Cambria Math" panose="02040503050406030204" pitchFamily="18" charset="0"/>
            </a:endParaRPr>
          </a:p>
        </p:txBody>
      </p:sp>
      <p:sp>
        <p:nvSpPr>
          <p:cNvPr id="246" name="椭圆 245">
            <a:extLst>
              <a:ext uri="{FF2B5EF4-FFF2-40B4-BE49-F238E27FC236}">
                <a16:creationId xmlns:a16="http://schemas.microsoft.com/office/drawing/2014/main" id="{26D302BD-9465-49FA-B60B-03EF4BD6473B}"/>
              </a:ext>
            </a:extLst>
          </p:cNvPr>
          <p:cNvSpPr/>
          <p:nvPr/>
        </p:nvSpPr>
        <p:spPr bwMode="auto">
          <a:xfrm>
            <a:off x="1029184" y="5325843"/>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00" dirty="0"/>
              <a:t>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30DAC36F-6C7B-4E7C-B54C-318E0369558A}"/>
              </a:ext>
            </a:extLst>
          </p:cNvPr>
          <p:cNvCxnSpPr>
            <a:stCxn id="221" idx="4"/>
            <a:endCxn id="246" idx="0"/>
          </p:cNvCxnSpPr>
          <p:nvPr/>
        </p:nvCxnSpPr>
        <p:spPr bwMode="auto">
          <a:xfrm flipH="1">
            <a:off x="1381312" y="4844501"/>
            <a:ext cx="2171" cy="481342"/>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7" name="文本框 246">
            <a:extLst>
              <a:ext uri="{FF2B5EF4-FFF2-40B4-BE49-F238E27FC236}">
                <a16:creationId xmlns:a16="http://schemas.microsoft.com/office/drawing/2014/main" id="{E88F7E60-7697-4DA6-A983-8B5A09ED1EFD}"/>
              </a:ext>
            </a:extLst>
          </p:cNvPr>
          <p:cNvSpPr txBox="1"/>
          <p:nvPr/>
        </p:nvSpPr>
        <p:spPr>
          <a:xfrm>
            <a:off x="1563280" y="4900506"/>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sendMean(PLA.sin, PLA.cos)</a:t>
            </a:r>
            <a:endParaRPr lang="zh-CN" altLang="en-US" sz="1200" b="0" i="1" dirty="0">
              <a:latin typeface="Cambria Math" panose="02040503050406030204" pitchFamily="18" charset="0"/>
            </a:endParaRPr>
          </a:p>
        </p:txBody>
      </p:sp>
      <p:cxnSp>
        <p:nvCxnSpPr>
          <p:cNvPr id="9" name="连接符: 肘形 8">
            <a:extLst>
              <a:ext uri="{FF2B5EF4-FFF2-40B4-BE49-F238E27FC236}">
                <a16:creationId xmlns:a16="http://schemas.microsoft.com/office/drawing/2014/main" id="{BB00F01E-824F-401C-8B5C-5758AC274657}"/>
              </a:ext>
            </a:extLst>
          </p:cNvPr>
          <p:cNvCxnSpPr>
            <a:stCxn id="246" idx="2"/>
            <a:endCxn id="218" idx="2"/>
          </p:cNvCxnSpPr>
          <p:nvPr/>
        </p:nvCxnSpPr>
        <p:spPr bwMode="auto">
          <a:xfrm rot="10800000" flipH="1">
            <a:off x="1029184" y="2069192"/>
            <a:ext cx="5588" cy="3589738"/>
          </a:xfrm>
          <a:prstGeom prst="curvedConnector3">
            <a:avLst>
              <a:gd name="adj1" fmla="val -6794470"/>
            </a:avLst>
          </a:prstGeom>
          <a:solidFill>
            <a:schemeClr val="accent1"/>
          </a:solidFill>
          <a:ln w="19050" cap="flat" cmpd="sng" algn="ctr">
            <a:solidFill>
              <a:schemeClr val="tx1"/>
            </a:solidFill>
            <a:prstDash val="solid"/>
            <a:round/>
            <a:headEnd type="none" w="med" len="med"/>
            <a:tailEnd type="triangle"/>
          </a:ln>
        </p:spPr>
      </p:cxnSp>
      <p:sp>
        <p:nvSpPr>
          <p:cNvPr id="265" name="矩形: 圆角 264">
            <a:extLst>
              <a:ext uri="{FF2B5EF4-FFF2-40B4-BE49-F238E27FC236}">
                <a16:creationId xmlns:a16="http://schemas.microsoft.com/office/drawing/2014/main" id="{9484FE0D-4819-4E3A-AB09-F0DF10D294E8}"/>
              </a:ext>
            </a:extLst>
          </p:cNvPr>
          <p:cNvSpPr/>
          <p:nvPr/>
        </p:nvSpPr>
        <p:spPr bwMode="auto">
          <a:xfrm>
            <a:off x="6910438" y="3338691"/>
            <a:ext cx="3203621" cy="1142999"/>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1400" b="0" dirty="0"/>
              <a:t>The</a:t>
            </a:r>
            <a:r>
              <a:rPr kumimoji="0" lang="en-US" altLang="zh-CN" sz="1400" b="0" i="0" u="none" strike="noStrike" cap="none" normalizeH="0" baseline="0" dirty="0">
                <a:ln>
                  <a:noFill/>
                </a:ln>
                <a:solidFill>
                  <a:schemeClr val="tx1"/>
                </a:solidFill>
                <a:effectLst/>
                <a:latin typeface="Arial" panose="020B0604020202020204" pitchFamily="34" charset="0"/>
              </a:rPr>
              <a:t> Task in Sensor Data implements a message sender which provides a </a:t>
            </a:r>
            <a:r>
              <a:rPr kumimoji="0" lang="en-US" altLang="zh-CN" sz="1400" i="1" u="none" strike="noStrike" cap="none" normalizeH="0" baseline="0" dirty="0">
                <a:ln>
                  <a:noFill/>
                </a:ln>
                <a:solidFill>
                  <a:schemeClr val="tx1"/>
                </a:solidFill>
                <a:effectLst/>
                <a:latin typeface="Arial" panose="020B0604020202020204" pitchFamily="34" charset="0"/>
              </a:rPr>
              <a:t>PLA.sin &amp; PLA.cos</a:t>
            </a:r>
            <a:r>
              <a:rPr lang="en-US" altLang="zh-CN" sz="1400" i="1" dirty="0"/>
              <a:t> </a:t>
            </a:r>
            <a:r>
              <a:rPr lang="en-US" altLang="zh-CN" sz="1400" b="0" dirty="0"/>
              <a:t>signal for Data processing unit every cycle.</a:t>
            </a:r>
            <a:endParaRPr kumimoji="0" lang="zh-CN" altLang="en-US" sz="1400" b="0" u="none" strike="noStrike" cap="none" normalizeH="0" baseline="0" dirty="0">
              <a:ln>
                <a:noFill/>
              </a:ln>
              <a:solidFill>
                <a:schemeClr val="tx1"/>
              </a:solidFill>
              <a:effectLst/>
              <a:latin typeface="Arial" panose="020B0604020202020204" pitchFamily="34" charset="0"/>
            </a:endParaRPr>
          </a:p>
        </p:txBody>
      </p:sp>
      <p:sp>
        <p:nvSpPr>
          <p:cNvPr id="47" name="矩形 46">
            <a:extLst>
              <a:ext uri="{FF2B5EF4-FFF2-40B4-BE49-F238E27FC236}">
                <a16:creationId xmlns:a16="http://schemas.microsoft.com/office/drawing/2014/main" id="{6B0AE76C-859D-4141-A0AC-0E5AABDB3481}"/>
              </a:ext>
            </a:extLst>
          </p:cNvPr>
          <p:cNvSpPr/>
          <p:nvPr/>
        </p:nvSpPr>
        <p:spPr bwMode="auto">
          <a:xfrm>
            <a:off x="4116858" y="2654204"/>
            <a:ext cx="2329017" cy="1959223"/>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8" name="矩形 47">
            <a:extLst>
              <a:ext uri="{FF2B5EF4-FFF2-40B4-BE49-F238E27FC236}">
                <a16:creationId xmlns:a16="http://schemas.microsoft.com/office/drawing/2014/main" id="{9C31D9E6-0D66-4522-B427-AA5CCCD25E5C}"/>
              </a:ext>
            </a:extLst>
          </p:cNvPr>
          <p:cNvSpPr/>
          <p:nvPr/>
        </p:nvSpPr>
        <p:spPr bwMode="auto">
          <a:xfrm>
            <a:off x="4390712" y="3030021"/>
            <a:ext cx="1792403" cy="129106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49" name="矩形 48">
            <a:extLst>
              <a:ext uri="{FF2B5EF4-FFF2-40B4-BE49-F238E27FC236}">
                <a16:creationId xmlns:a16="http://schemas.microsoft.com/office/drawing/2014/main" id="{F984C5A8-F56B-481F-8412-5F844C2F84D4}"/>
              </a:ext>
            </a:extLst>
          </p:cNvPr>
          <p:cNvSpPr/>
          <p:nvPr/>
        </p:nvSpPr>
        <p:spPr>
          <a:xfrm>
            <a:off x="5275701" y="4337409"/>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50" name="直接连接符 49">
            <a:extLst>
              <a:ext uri="{FF2B5EF4-FFF2-40B4-BE49-F238E27FC236}">
                <a16:creationId xmlns:a16="http://schemas.microsoft.com/office/drawing/2014/main" id="{4D287CFD-2477-4F40-9A51-D274CC6A4B2A}"/>
              </a:ext>
            </a:extLst>
          </p:cNvPr>
          <p:cNvCxnSpPr/>
          <p:nvPr/>
        </p:nvCxnSpPr>
        <p:spPr bwMode="auto">
          <a:xfrm flipV="1">
            <a:off x="4831372" y="26597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8CAEEA30-8CE6-4268-A0C8-07145C6E8EF1}"/>
              </a:ext>
            </a:extLst>
          </p:cNvPr>
          <p:cNvCxnSpPr/>
          <p:nvPr/>
        </p:nvCxnSpPr>
        <p:spPr bwMode="auto">
          <a:xfrm flipV="1">
            <a:off x="5717183" y="26649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2" name="流程图: 接点 51">
            <a:extLst>
              <a:ext uri="{FF2B5EF4-FFF2-40B4-BE49-F238E27FC236}">
                <a16:creationId xmlns:a16="http://schemas.microsoft.com/office/drawing/2014/main" id="{09760CA6-F51D-4B91-BF88-2A31948FEE18}"/>
              </a:ext>
            </a:extLst>
          </p:cNvPr>
          <p:cNvSpPr/>
          <p:nvPr/>
        </p:nvSpPr>
        <p:spPr bwMode="auto">
          <a:xfrm>
            <a:off x="4769991"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3" name="流程图: 接点 52">
            <a:extLst>
              <a:ext uri="{FF2B5EF4-FFF2-40B4-BE49-F238E27FC236}">
                <a16:creationId xmlns:a16="http://schemas.microsoft.com/office/drawing/2014/main" id="{D6D91452-2262-4726-AB4E-7AB8E74ED319}"/>
              </a:ext>
            </a:extLst>
          </p:cNvPr>
          <p:cNvSpPr/>
          <p:nvPr/>
        </p:nvSpPr>
        <p:spPr bwMode="auto">
          <a:xfrm>
            <a:off x="4760316" y="295698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4" name="流程图: 接点 53">
            <a:extLst>
              <a:ext uri="{FF2B5EF4-FFF2-40B4-BE49-F238E27FC236}">
                <a16:creationId xmlns:a16="http://schemas.microsoft.com/office/drawing/2014/main" id="{E9E07D43-94B5-41B4-820E-04B1AA13A0B0}"/>
              </a:ext>
            </a:extLst>
          </p:cNvPr>
          <p:cNvSpPr/>
          <p:nvPr/>
        </p:nvSpPr>
        <p:spPr bwMode="auto">
          <a:xfrm>
            <a:off x="5645352" y="29667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流程图: 接点 54">
            <a:extLst>
              <a:ext uri="{FF2B5EF4-FFF2-40B4-BE49-F238E27FC236}">
                <a16:creationId xmlns:a16="http://schemas.microsoft.com/office/drawing/2014/main" id="{47939AEF-433C-47A1-80C5-B441E98746C2}"/>
              </a:ext>
            </a:extLst>
          </p:cNvPr>
          <p:cNvSpPr/>
          <p:nvPr/>
        </p:nvSpPr>
        <p:spPr bwMode="auto">
          <a:xfrm>
            <a:off x="5652332"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B9AD5F64-F37D-49ED-9500-A186A96EB138}"/>
              </a:ext>
            </a:extLst>
          </p:cNvPr>
          <p:cNvSpPr txBox="1"/>
          <p:nvPr/>
        </p:nvSpPr>
        <p:spPr>
          <a:xfrm>
            <a:off x="5346124" y="3046343"/>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57" name="文本框 56">
            <a:extLst>
              <a:ext uri="{FF2B5EF4-FFF2-40B4-BE49-F238E27FC236}">
                <a16:creationId xmlns:a16="http://schemas.microsoft.com/office/drawing/2014/main" id="{E4B123FF-1232-4DBB-B4DD-F1DF26BFB3DA}"/>
              </a:ext>
            </a:extLst>
          </p:cNvPr>
          <p:cNvSpPr txBox="1"/>
          <p:nvPr/>
        </p:nvSpPr>
        <p:spPr>
          <a:xfrm>
            <a:off x="4421140" y="3049528"/>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63" name="流程图: 接点 62">
            <a:extLst>
              <a:ext uri="{FF2B5EF4-FFF2-40B4-BE49-F238E27FC236}">
                <a16:creationId xmlns:a16="http://schemas.microsoft.com/office/drawing/2014/main" id="{6F783C39-5EB6-41B1-9ACC-1744D98C1C6D}"/>
              </a:ext>
            </a:extLst>
          </p:cNvPr>
          <p:cNvSpPr/>
          <p:nvPr/>
        </p:nvSpPr>
        <p:spPr bwMode="auto">
          <a:xfrm>
            <a:off x="4688349" y="42620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64" name="文本框 63">
            <a:extLst>
              <a:ext uri="{FF2B5EF4-FFF2-40B4-BE49-F238E27FC236}">
                <a16:creationId xmlns:a16="http://schemas.microsoft.com/office/drawing/2014/main" id="{2E53D718-9411-4075-9F67-611238F6064B}"/>
              </a:ext>
            </a:extLst>
          </p:cNvPr>
          <p:cNvSpPr txBox="1"/>
          <p:nvPr/>
        </p:nvSpPr>
        <p:spPr>
          <a:xfrm>
            <a:off x="4386572" y="3888755"/>
            <a:ext cx="1900183" cy="430887"/>
          </a:xfrm>
          <a:prstGeom prst="rect">
            <a:avLst/>
          </a:prstGeom>
          <a:noFill/>
        </p:spPr>
        <p:txBody>
          <a:bodyPr wrap="square" rtlCol="0">
            <a:spAutoFit/>
          </a:bodyPr>
          <a:lstStyle/>
          <a:p>
            <a:r>
              <a:rPr lang="en-US" altLang="zh-CN" sz="1100" dirty="0"/>
              <a:t>produce(PLA.sin, PLA.cos)</a:t>
            </a:r>
            <a:endParaRPr lang="zh-CN" altLang="en-US" sz="1100" dirty="0"/>
          </a:p>
        </p:txBody>
      </p:sp>
      <p:sp>
        <p:nvSpPr>
          <p:cNvPr id="67" name="文本框 66">
            <a:extLst>
              <a:ext uri="{FF2B5EF4-FFF2-40B4-BE49-F238E27FC236}">
                <a16:creationId xmlns:a16="http://schemas.microsoft.com/office/drawing/2014/main" id="{00E3A8E1-B58B-4C6C-AD31-77F9EF82C1AF}"/>
              </a:ext>
            </a:extLst>
          </p:cNvPr>
          <p:cNvSpPr txBox="1"/>
          <p:nvPr/>
        </p:nvSpPr>
        <p:spPr>
          <a:xfrm>
            <a:off x="1563280" y="2572619"/>
            <a:ext cx="1749829" cy="369332"/>
          </a:xfrm>
          <a:prstGeom prst="rect">
            <a:avLst/>
          </a:prstGeom>
          <a:noFill/>
        </p:spPr>
        <p:txBody>
          <a:bodyPr wrap="square" lIns="0" tIns="0" rIns="0" bIns="0" rtlCol="0" anchor="ctr">
            <a:spAutoFit/>
          </a:bodyPr>
          <a:lstStyle/>
          <a:p>
            <a:pPr algn="ctr"/>
            <a:r>
              <a:rPr lang="en-US" altLang="zh-CN" sz="1200" b="0" i="1" dirty="0">
                <a:latin typeface="Cambria Math" panose="02040503050406030204" pitchFamily="18" charset="0"/>
              </a:rPr>
              <a:t>produce(PLA.sin, PLA.cos)</a:t>
            </a:r>
          </a:p>
          <a:p>
            <a:pPr algn="ctr"/>
            <a:r>
              <a:rPr lang="en-US" altLang="zh-CN" sz="1200" b="0" i="1" dirty="0">
                <a:latin typeface="Cambria Math" panose="02040503050406030204" pitchFamily="18" charset="0"/>
              </a:rPr>
              <a:t>Do*</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87212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Sensor Data —— Task </a:t>
            </a:r>
            <a:endParaRPr lang="zh-CN" altLang="en-US" dirty="0">
              <a:latin typeface="Times New Roman" panose="02020603050405020304" pitchFamily="18" charset="0"/>
              <a:cs typeface="Times New Roman" panose="02020603050405020304" pitchFamily="18" charset="0"/>
            </a:endParaRPr>
          </a:p>
        </p:txBody>
      </p:sp>
      <p:sp>
        <p:nvSpPr>
          <p:cNvPr id="218" name="椭圆 217">
            <a:extLst>
              <a:ext uri="{FF2B5EF4-FFF2-40B4-BE49-F238E27FC236}">
                <a16:creationId xmlns:a16="http://schemas.microsoft.com/office/drawing/2014/main" id="{7875E371-1371-47A3-8158-51A2F5C12D8E}"/>
              </a:ext>
            </a:extLst>
          </p:cNvPr>
          <p:cNvSpPr/>
          <p:nvPr/>
        </p:nvSpPr>
        <p:spPr bwMode="auto">
          <a:xfrm>
            <a:off x="1034772" y="172863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50" b="1" i="0" u="none" strike="noStrike" cap="none" normalizeH="0" baseline="0" dirty="0">
                <a:ln>
                  <a:noFill/>
                </a:ln>
                <a:solidFill>
                  <a:schemeClr val="tx1"/>
                </a:solidFill>
                <a:effectLst/>
                <a:latin typeface="Arial" panose="020B0604020202020204" pitchFamily="34" charset="0"/>
              </a:rPr>
              <a:t>Wait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19" name="直接箭头连接符 218">
            <a:extLst>
              <a:ext uri="{FF2B5EF4-FFF2-40B4-BE49-F238E27FC236}">
                <a16:creationId xmlns:a16="http://schemas.microsoft.com/office/drawing/2014/main" id="{22734277-E7A7-4A54-8226-A11D7DD5F214}"/>
              </a:ext>
            </a:extLst>
          </p:cNvPr>
          <p:cNvCxnSpPr>
            <a:cxnSpLocks/>
            <a:endCxn id="218" idx="1"/>
          </p:cNvCxnSpPr>
          <p:nvPr/>
        </p:nvCxnSpPr>
        <p:spPr bwMode="auto">
          <a:xfrm>
            <a:off x="906259" y="1601696"/>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0" name="直接连接符 219">
            <a:extLst>
              <a:ext uri="{FF2B5EF4-FFF2-40B4-BE49-F238E27FC236}">
                <a16:creationId xmlns:a16="http://schemas.microsoft.com/office/drawing/2014/main" id="{6C3C477F-1610-4EE6-9676-60B14D7FD3F4}"/>
              </a:ext>
            </a:extLst>
          </p:cNvPr>
          <p:cNvCxnSpPr>
            <a:cxnSpLocks/>
          </p:cNvCxnSpPr>
          <p:nvPr/>
        </p:nvCxnSpPr>
        <p:spPr bwMode="auto">
          <a:xfrm flipH="1">
            <a:off x="851209" y="1548915"/>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21" name="椭圆 220">
            <a:extLst>
              <a:ext uri="{FF2B5EF4-FFF2-40B4-BE49-F238E27FC236}">
                <a16:creationId xmlns:a16="http://schemas.microsoft.com/office/drawing/2014/main" id="{42BF640F-79B1-4896-9014-72B90E94DA19}"/>
              </a:ext>
            </a:extLst>
          </p:cNvPr>
          <p:cNvSpPr/>
          <p:nvPr/>
        </p:nvSpPr>
        <p:spPr bwMode="auto">
          <a:xfrm>
            <a:off x="1031355" y="417832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Send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sp>
        <p:nvSpPr>
          <p:cNvPr id="227" name="椭圆 226">
            <a:extLst>
              <a:ext uri="{FF2B5EF4-FFF2-40B4-BE49-F238E27FC236}">
                <a16:creationId xmlns:a16="http://schemas.microsoft.com/office/drawing/2014/main" id="{D5FD8D09-2467-42E4-8F2A-FCF4CB545754}"/>
              </a:ext>
            </a:extLst>
          </p:cNvPr>
          <p:cNvSpPr/>
          <p:nvPr/>
        </p:nvSpPr>
        <p:spPr bwMode="auto">
          <a:xfrm>
            <a:off x="1029184" y="297966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50" dirty="0"/>
              <a:t>Start</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228" name="直接箭头连接符 227">
            <a:extLst>
              <a:ext uri="{FF2B5EF4-FFF2-40B4-BE49-F238E27FC236}">
                <a16:creationId xmlns:a16="http://schemas.microsoft.com/office/drawing/2014/main" id="{D28CC3F4-7783-47C6-96B0-67C9A2C5FE64}"/>
              </a:ext>
            </a:extLst>
          </p:cNvPr>
          <p:cNvCxnSpPr>
            <a:cxnSpLocks/>
            <a:stCxn id="218" idx="4"/>
            <a:endCxn id="227" idx="0"/>
          </p:cNvCxnSpPr>
          <p:nvPr/>
        </p:nvCxnSpPr>
        <p:spPr bwMode="auto">
          <a:xfrm flipH="1">
            <a:off x="1381312" y="2409750"/>
            <a:ext cx="5588" cy="5699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29" name="直接箭头连接符 228">
            <a:extLst>
              <a:ext uri="{FF2B5EF4-FFF2-40B4-BE49-F238E27FC236}">
                <a16:creationId xmlns:a16="http://schemas.microsoft.com/office/drawing/2014/main" id="{CC6465DF-CE7C-4901-82F7-2840B13009BD}"/>
              </a:ext>
            </a:extLst>
          </p:cNvPr>
          <p:cNvCxnSpPr>
            <a:cxnSpLocks/>
            <a:stCxn id="227" idx="4"/>
            <a:endCxn id="221" idx="0"/>
          </p:cNvCxnSpPr>
          <p:nvPr/>
        </p:nvCxnSpPr>
        <p:spPr bwMode="auto">
          <a:xfrm>
            <a:off x="1381312" y="366078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4" name="文本框 243">
            <a:extLst>
              <a:ext uri="{FF2B5EF4-FFF2-40B4-BE49-F238E27FC236}">
                <a16:creationId xmlns:a16="http://schemas.microsoft.com/office/drawing/2014/main" id="{CCB599C5-5980-4F7D-A852-160DCA73B26B}"/>
              </a:ext>
            </a:extLst>
          </p:cNvPr>
          <p:cNvSpPr txBox="1"/>
          <p:nvPr/>
        </p:nvSpPr>
        <p:spPr>
          <a:xfrm>
            <a:off x="1563280" y="375676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sendBIT(PLA.sin, PLA.cos)</a:t>
            </a:r>
            <a:endParaRPr lang="zh-CN" altLang="en-US" sz="1200" b="0" i="1" dirty="0">
              <a:latin typeface="Cambria Math" panose="02040503050406030204" pitchFamily="18" charset="0"/>
            </a:endParaRPr>
          </a:p>
        </p:txBody>
      </p:sp>
      <p:sp>
        <p:nvSpPr>
          <p:cNvPr id="246" name="椭圆 245">
            <a:extLst>
              <a:ext uri="{FF2B5EF4-FFF2-40B4-BE49-F238E27FC236}">
                <a16:creationId xmlns:a16="http://schemas.microsoft.com/office/drawing/2014/main" id="{26D302BD-9465-49FA-B60B-03EF4BD6473B}"/>
              </a:ext>
            </a:extLst>
          </p:cNvPr>
          <p:cNvSpPr/>
          <p:nvPr/>
        </p:nvSpPr>
        <p:spPr bwMode="auto">
          <a:xfrm>
            <a:off x="1029184" y="5325843"/>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000" dirty="0"/>
              <a:t>End</a:t>
            </a:r>
            <a:endParaRPr kumimoji="0" lang="zh-CN" altLang="en-US" sz="1050" b="1" i="0" u="none" strike="noStrike" cap="none" normalizeH="0" baseline="0" dirty="0">
              <a:ln>
                <a:noFill/>
              </a:ln>
              <a:solidFill>
                <a:schemeClr val="tx1"/>
              </a:solidFill>
              <a:effectLst/>
              <a:latin typeface="Arial" panose="020B0604020202020204" pitchFamily="34" charset="0"/>
            </a:endParaRPr>
          </a:p>
        </p:txBody>
      </p:sp>
      <p:cxnSp>
        <p:nvCxnSpPr>
          <p:cNvPr id="7" name="直接箭头连接符 6">
            <a:extLst>
              <a:ext uri="{FF2B5EF4-FFF2-40B4-BE49-F238E27FC236}">
                <a16:creationId xmlns:a16="http://schemas.microsoft.com/office/drawing/2014/main" id="{30DAC36F-6C7B-4E7C-B54C-318E0369558A}"/>
              </a:ext>
            </a:extLst>
          </p:cNvPr>
          <p:cNvCxnSpPr>
            <a:stCxn id="221" idx="4"/>
            <a:endCxn id="246" idx="0"/>
          </p:cNvCxnSpPr>
          <p:nvPr/>
        </p:nvCxnSpPr>
        <p:spPr bwMode="auto">
          <a:xfrm flipH="1">
            <a:off x="1381312" y="4844501"/>
            <a:ext cx="2171" cy="481342"/>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247" name="文本框 246">
            <a:extLst>
              <a:ext uri="{FF2B5EF4-FFF2-40B4-BE49-F238E27FC236}">
                <a16:creationId xmlns:a16="http://schemas.microsoft.com/office/drawing/2014/main" id="{E88F7E60-7697-4DA6-A983-8B5A09ED1EFD}"/>
              </a:ext>
            </a:extLst>
          </p:cNvPr>
          <p:cNvSpPr txBox="1"/>
          <p:nvPr/>
        </p:nvSpPr>
        <p:spPr>
          <a:xfrm>
            <a:off x="1563280" y="4900506"/>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sendMean(PLA.sin, PLA.cos)</a:t>
            </a:r>
            <a:endParaRPr lang="zh-CN" altLang="en-US" sz="1200" b="0" i="1" dirty="0">
              <a:latin typeface="Cambria Math" panose="02040503050406030204" pitchFamily="18" charset="0"/>
            </a:endParaRPr>
          </a:p>
        </p:txBody>
      </p:sp>
      <p:cxnSp>
        <p:nvCxnSpPr>
          <p:cNvPr id="9" name="连接符: 肘形 8">
            <a:extLst>
              <a:ext uri="{FF2B5EF4-FFF2-40B4-BE49-F238E27FC236}">
                <a16:creationId xmlns:a16="http://schemas.microsoft.com/office/drawing/2014/main" id="{BB00F01E-824F-401C-8B5C-5758AC274657}"/>
              </a:ext>
            </a:extLst>
          </p:cNvPr>
          <p:cNvCxnSpPr>
            <a:stCxn id="246" idx="2"/>
            <a:endCxn id="218" idx="2"/>
          </p:cNvCxnSpPr>
          <p:nvPr/>
        </p:nvCxnSpPr>
        <p:spPr bwMode="auto">
          <a:xfrm rot="10800000" flipH="1">
            <a:off x="1029184" y="2069192"/>
            <a:ext cx="5588" cy="3589738"/>
          </a:xfrm>
          <a:prstGeom prst="curvedConnector3">
            <a:avLst>
              <a:gd name="adj1" fmla="val -6794470"/>
            </a:avLst>
          </a:prstGeom>
          <a:solidFill>
            <a:schemeClr val="accent1"/>
          </a:solidFill>
          <a:ln w="19050" cap="flat" cmpd="sng" algn="ctr">
            <a:solidFill>
              <a:schemeClr val="tx1"/>
            </a:solidFill>
            <a:prstDash val="solid"/>
            <a:round/>
            <a:headEnd type="none" w="med" len="med"/>
            <a:tailEnd type="triangle"/>
          </a:ln>
        </p:spPr>
      </p:cxnSp>
      <p:sp>
        <p:nvSpPr>
          <p:cNvPr id="47" name="矩形 46">
            <a:extLst>
              <a:ext uri="{FF2B5EF4-FFF2-40B4-BE49-F238E27FC236}">
                <a16:creationId xmlns:a16="http://schemas.microsoft.com/office/drawing/2014/main" id="{6B0AE76C-859D-4141-A0AC-0E5AABDB3481}"/>
              </a:ext>
            </a:extLst>
          </p:cNvPr>
          <p:cNvSpPr/>
          <p:nvPr/>
        </p:nvSpPr>
        <p:spPr bwMode="auto">
          <a:xfrm>
            <a:off x="3522498" y="2654204"/>
            <a:ext cx="2329017" cy="1959223"/>
          </a:xfrm>
          <a:prstGeom prst="rect">
            <a:avLst/>
          </a:prstGeom>
          <a:solidFill>
            <a:schemeClr val="accent5"/>
          </a:solidFill>
          <a:ln w="9525" cap="flat" cmpd="sng" algn="ctr">
            <a:solidFill>
              <a:schemeClr val="accent5"/>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48" name="矩形 47">
            <a:extLst>
              <a:ext uri="{FF2B5EF4-FFF2-40B4-BE49-F238E27FC236}">
                <a16:creationId xmlns:a16="http://schemas.microsoft.com/office/drawing/2014/main" id="{9C31D9E6-0D66-4522-B427-AA5CCCD25E5C}"/>
              </a:ext>
            </a:extLst>
          </p:cNvPr>
          <p:cNvSpPr/>
          <p:nvPr/>
        </p:nvSpPr>
        <p:spPr bwMode="auto">
          <a:xfrm>
            <a:off x="3796352" y="3030021"/>
            <a:ext cx="1792403" cy="1291066"/>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effectLst/>
                <a:latin typeface="Arial" panose="020B0604020202020204" pitchFamily="34" charset="0"/>
              </a:rPr>
              <a:t>Task</a:t>
            </a:r>
            <a:endParaRPr kumimoji="0" lang="zh-CN" altLang="en-US" sz="1200" b="1" i="0" u="none" strike="noStrike" cap="none" normalizeH="0" baseline="0" dirty="0">
              <a:ln>
                <a:noFill/>
              </a:ln>
              <a:effectLst/>
              <a:latin typeface="Arial" panose="020B0604020202020204" pitchFamily="34" charset="0"/>
            </a:endParaRPr>
          </a:p>
        </p:txBody>
      </p:sp>
      <p:sp>
        <p:nvSpPr>
          <p:cNvPr id="49" name="矩形 48">
            <a:extLst>
              <a:ext uri="{FF2B5EF4-FFF2-40B4-BE49-F238E27FC236}">
                <a16:creationId xmlns:a16="http://schemas.microsoft.com/office/drawing/2014/main" id="{F984C5A8-F56B-481F-8412-5F844C2F84D4}"/>
              </a:ext>
            </a:extLst>
          </p:cNvPr>
          <p:cNvSpPr/>
          <p:nvPr/>
        </p:nvSpPr>
        <p:spPr>
          <a:xfrm>
            <a:off x="4681341" y="4337409"/>
            <a:ext cx="1229824" cy="307777"/>
          </a:xfrm>
          <a:prstGeom prst="rect">
            <a:avLst/>
          </a:prstGeom>
        </p:spPr>
        <p:txBody>
          <a:bodyPr wrap="none">
            <a:spAutoFit/>
          </a:bodyPr>
          <a:lstStyle/>
          <a:p>
            <a:pPr lvl="0" algn="ctr"/>
            <a:r>
              <a:rPr lang="en-US" altLang="zh-CN" sz="1400" dirty="0">
                <a:solidFill>
                  <a:prstClr val="black"/>
                </a:solidFill>
              </a:rPr>
              <a:t>Sensor Data</a:t>
            </a:r>
            <a:endParaRPr lang="zh-CN" altLang="en-US" sz="1800" dirty="0">
              <a:solidFill>
                <a:prstClr val="black"/>
              </a:solidFill>
            </a:endParaRPr>
          </a:p>
        </p:txBody>
      </p:sp>
      <p:cxnSp>
        <p:nvCxnSpPr>
          <p:cNvPr id="50" name="直接连接符 49">
            <a:extLst>
              <a:ext uri="{FF2B5EF4-FFF2-40B4-BE49-F238E27FC236}">
                <a16:creationId xmlns:a16="http://schemas.microsoft.com/office/drawing/2014/main" id="{4D287CFD-2477-4F40-9A51-D274CC6A4B2A}"/>
              </a:ext>
            </a:extLst>
          </p:cNvPr>
          <p:cNvCxnSpPr/>
          <p:nvPr/>
        </p:nvCxnSpPr>
        <p:spPr bwMode="auto">
          <a:xfrm flipV="1">
            <a:off x="4237012" y="2659790"/>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8CAEEA30-8CE6-4268-A0C8-07145C6E8EF1}"/>
              </a:ext>
            </a:extLst>
          </p:cNvPr>
          <p:cNvCxnSpPr/>
          <p:nvPr/>
        </p:nvCxnSpPr>
        <p:spPr bwMode="auto">
          <a:xfrm flipV="1">
            <a:off x="5122823" y="2664952"/>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2" name="流程图: 接点 51">
            <a:extLst>
              <a:ext uri="{FF2B5EF4-FFF2-40B4-BE49-F238E27FC236}">
                <a16:creationId xmlns:a16="http://schemas.microsoft.com/office/drawing/2014/main" id="{09760CA6-F51D-4B91-BF88-2A31948FEE18}"/>
              </a:ext>
            </a:extLst>
          </p:cNvPr>
          <p:cNvSpPr/>
          <p:nvPr/>
        </p:nvSpPr>
        <p:spPr bwMode="auto">
          <a:xfrm>
            <a:off x="4175631"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3" name="流程图: 接点 52">
            <a:extLst>
              <a:ext uri="{FF2B5EF4-FFF2-40B4-BE49-F238E27FC236}">
                <a16:creationId xmlns:a16="http://schemas.microsoft.com/office/drawing/2014/main" id="{D6D91452-2262-4726-AB4E-7AB8E74ED319}"/>
              </a:ext>
            </a:extLst>
          </p:cNvPr>
          <p:cNvSpPr/>
          <p:nvPr/>
        </p:nvSpPr>
        <p:spPr bwMode="auto">
          <a:xfrm>
            <a:off x="4165956" y="295698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4" name="流程图: 接点 53">
            <a:extLst>
              <a:ext uri="{FF2B5EF4-FFF2-40B4-BE49-F238E27FC236}">
                <a16:creationId xmlns:a16="http://schemas.microsoft.com/office/drawing/2014/main" id="{E9E07D43-94B5-41B4-820E-04B1AA13A0B0}"/>
              </a:ext>
            </a:extLst>
          </p:cNvPr>
          <p:cNvSpPr/>
          <p:nvPr/>
        </p:nvSpPr>
        <p:spPr bwMode="auto">
          <a:xfrm>
            <a:off x="5050992" y="296678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5" name="流程图: 接点 54">
            <a:extLst>
              <a:ext uri="{FF2B5EF4-FFF2-40B4-BE49-F238E27FC236}">
                <a16:creationId xmlns:a16="http://schemas.microsoft.com/office/drawing/2014/main" id="{47939AEF-433C-47A1-80C5-B441E98746C2}"/>
              </a:ext>
            </a:extLst>
          </p:cNvPr>
          <p:cNvSpPr/>
          <p:nvPr/>
        </p:nvSpPr>
        <p:spPr bwMode="auto">
          <a:xfrm>
            <a:off x="5057972" y="258532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B9AD5F64-F37D-49ED-9500-A186A96EB138}"/>
              </a:ext>
            </a:extLst>
          </p:cNvPr>
          <p:cNvSpPr txBox="1"/>
          <p:nvPr/>
        </p:nvSpPr>
        <p:spPr>
          <a:xfrm>
            <a:off x="4751764" y="3046343"/>
            <a:ext cx="742511" cy="261610"/>
          </a:xfrm>
          <a:prstGeom prst="rect">
            <a:avLst/>
          </a:prstGeom>
          <a:noFill/>
        </p:spPr>
        <p:txBody>
          <a:bodyPr wrap="none" rtlCol="0">
            <a:spAutoFit/>
          </a:bodyPr>
          <a:lstStyle/>
          <a:p>
            <a:r>
              <a:rPr lang="en-US" altLang="zh-CN" sz="1100" dirty="0"/>
              <a:t>sendBIT</a:t>
            </a:r>
            <a:endParaRPr lang="zh-CN" altLang="en-US" sz="1100" dirty="0"/>
          </a:p>
        </p:txBody>
      </p:sp>
      <p:sp>
        <p:nvSpPr>
          <p:cNvPr id="57" name="文本框 56">
            <a:extLst>
              <a:ext uri="{FF2B5EF4-FFF2-40B4-BE49-F238E27FC236}">
                <a16:creationId xmlns:a16="http://schemas.microsoft.com/office/drawing/2014/main" id="{E4B123FF-1232-4DBB-B4DD-F1DF26BFB3DA}"/>
              </a:ext>
            </a:extLst>
          </p:cNvPr>
          <p:cNvSpPr txBox="1"/>
          <p:nvPr/>
        </p:nvSpPr>
        <p:spPr>
          <a:xfrm>
            <a:off x="3826780" y="3049528"/>
            <a:ext cx="875561" cy="261610"/>
          </a:xfrm>
          <a:prstGeom prst="rect">
            <a:avLst/>
          </a:prstGeom>
          <a:noFill/>
        </p:spPr>
        <p:txBody>
          <a:bodyPr wrap="none" rtlCol="0">
            <a:spAutoFit/>
          </a:bodyPr>
          <a:lstStyle/>
          <a:p>
            <a:r>
              <a:rPr lang="en-US" altLang="zh-CN" sz="1100" dirty="0"/>
              <a:t>sendMean</a:t>
            </a:r>
            <a:endParaRPr lang="zh-CN" altLang="en-US" sz="1100" dirty="0"/>
          </a:p>
        </p:txBody>
      </p:sp>
      <p:sp>
        <p:nvSpPr>
          <p:cNvPr id="63" name="流程图: 接点 62">
            <a:extLst>
              <a:ext uri="{FF2B5EF4-FFF2-40B4-BE49-F238E27FC236}">
                <a16:creationId xmlns:a16="http://schemas.microsoft.com/office/drawing/2014/main" id="{6F783C39-5EB6-41B1-9ACC-1744D98C1C6D}"/>
              </a:ext>
            </a:extLst>
          </p:cNvPr>
          <p:cNvSpPr/>
          <p:nvPr/>
        </p:nvSpPr>
        <p:spPr bwMode="auto">
          <a:xfrm>
            <a:off x="4093989" y="42620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64" name="文本框 63">
            <a:extLst>
              <a:ext uri="{FF2B5EF4-FFF2-40B4-BE49-F238E27FC236}">
                <a16:creationId xmlns:a16="http://schemas.microsoft.com/office/drawing/2014/main" id="{2E53D718-9411-4075-9F67-611238F6064B}"/>
              </a:ext>
            </a:extLst>
          </p:cNvPr>
          <p:cNvSpPr txBox="1"/>
          <p:nvPr/>
        </p:nvSpPr>
        <p:spPr>
          <a:xfrm>
            <a:off x="3792212" y="3888755"/>
            <a:ext cx="1900183" cy="430887"/>
          </a:xfrm>
          <a:prstGeom prst="rect">
            <a:avLst/>
          </a:prstGeom>
          <a:noFill/>
        </p:spPr>
        <p:txBody>
          <a:bodyPr wrap="square" rtlCol="0">
            <a:spAutoFit/>
          </a:bodyPr>
          <a:lstStyle/>
          <a:p>
            <a:r>
              <a:rPr lang="en-US" altLang="zh-CN" sz="1100" dirty="0"/>
              <a:t>produce(PLA.sin, PLA.cos)</a:t>
            </a:r>
            <a:endParaRPr lang="zh-CN" altLang="en-US" sz="1100" dirty="0"/>
          </a:p>
        </p:txBody>
      </p:sp>
      <p:sp>
        <p:nvSpPr>
          <p:cNvPr id="67" name="文本框 66">
            <a:extLst>
              <a:ext uri="{FF2B5EF4-FFF2-40B4-BE49-F238E27FC236}">
                <a16:creationId xmlns:a16="http://schemas.microsoft.com/office/drawing/2014/main" id="{00E3A8E1-B58B-4C6C-AD31-77F9EF82C1AF}"/>
              </a:ext>
            </a:extLst>
          </p:cNvPr>
          <p:cNvSpPr txBox="1"/>
          <p:nvPr/>
        </p:nvSpPr>
        <p:spPr>
          <a:xfrm>
            <a:off x="1563280" y="2572619"/>
            <a:ext cx="1749829"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produce(PLA.sin, PLA.cos)</a:t>
            </a:r>
            <a:endParaRPr lang="zh-CN" altLang="en-US" sz="1200" b="0" i="1" dirty="0">
              <a:latin typeface="Cambria Math" panose="02040503050406030204" pitchFamily="18" charset="0"/>
            </a:endParaRPr>
          </a:p>
        </p:txBody>
      </p:sp>
    </p:spTree>
    <p:extLst>
      <p:ext uri="{BB962C8B-B14F-4D97-AF65-F5344CB8AC3E}">
        <p14:creationId xmlns:p14="http://schemas.microsoft.com/office/powerpoint/2010/main" val="285454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Compound automaton —— BIT Diagnosis</a:t>
            </a:r>
            <a:endParaRPr lang="zh-CN" altLang="en-US"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E63C0BCD-431D-46B1-BC35-804DFEEE2437}"/>
              </a:ext>
            </a:extLst>
          </p:cNvPr>
          <p:cNvSpPr/>
          <p:nvPr/>
        </p:nvSpPr>
        <p:spPr bwMode="auto">
          <a:xfrm>
            <a:off x="298097" y="5036440"/>
            <a:ext cx="9801082" cy="14329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1400" b="0" dirty="0"/>
              <a:t>As the first part of PLA signal processing, BIT Diagnosis consists of five parts: A diagnosis control module, three diagnosis parts and a diagnosis decider. A diagnosis control module is designed to control the other parts of system, it gives a “ready” signal with a certain delay after power on.  The three diagnosis parts works in parallel to detect whether the two input signals “PLA.sin” and “PLA.cos” are valid or not, the results will be sent to the diagnosis decider, a total fault flag will be set “true” as long as one of the diagnosis part returns a fault flag of “true” value, otherwise this fault flag will be “false” indicating that the current signals is valid after BIT Diagnosis.</a:t>
            </a:r>
          </a:p>
        </p:txBody>
      </p:sp>
      <p:sp>
        <p:nvSpPr>
          <p:cNvPr id="74" name="矩形 73">
            <a:extLst>
              <a:ext uri="{FF2B5EF4-FFF2-40B4-BE49-F238E27FC236}">
                <a16:creationId xmlns:a16="http://schemas.microsoft.com/office/drawing/2014/main" id="{71A24434-F901-42F3-93E2-48A40DD8667B}"/>
              </a:ext>
            </a:extLst>
          </p:cNvPr>
          <p:cNvSpPr/>
          <p:nvPr/>
        </p:nvSpPr>
        <p:spPr bwMode="auto">
          <a:xfrm>
            <a:off x="4602915" y="1471947"/>
            <a:ext cx="5496264" cy="3286060"/>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矩形 76">
            <a:extLst>
              <a:ext uri="{FF2B5EF4-FFF2-40B4-BE49-F238E27FC236}">
                <a16:creationId xmlns:a16="http://schemas.microsoft.com/office/drawing/2014/main" id="{B62798A4-4FF5-43D9-84A5-D3FE0F4F5ECD}"/>
              </a:ext>
            </a:extLst>
          </p:cNvPr>
          <p:cNvSpPr/>
          <p:nvPr/>
        </p:nvSpPr>
        <p:spPr bwMode="auto">
          <a:xfrm>
            <a:off x="5111711" y="2016680"/>
            <a:ext cx="1476717" cy="99952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Arial" panose="020B0604020202020204" pitchFamily="34" charset="0"/>
              </a:rPr>
              <a:t>Diagnosis P1</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A52FC401-7595-4BD9-9779-999D5C03971C}"/>
              </a:ext>
            </a:extLst>
          </p:cNvPr>
          <p:cNvSpPr/>
          <p:nvPr/>
        </p:nvSpPr>
        <p:spPr bwMode="auto">
          <a:xfrm>
            <a:off x="6822228" y="1999368"/>
            <a:ext cx="1379427" cy="1027055"/>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P2</a:t>
            </a:r>
            <a:endParaRPr lang="zh-CN" altLang="en-US" sz="1600" dirty="0">
              <a:solidFill>
                <a:prstClr val="black"/>
              </a:solidFill>
            </a:endParaRPr>
          </a:p>
        </p:txBody>
      </p:sp>
      <p:sp>
        <p:nvSpPr>
          <p:cNvPr id="79" name="矩形 78">
            <a:extLst>
              <a:ext uri="{FF2B5EF4-FFF2-40B4-BE49-F238E27FC236}">
                <a16:creationId xmlns:a16="http://schemas.microsoft.com/office/drawing/2014/main" id="{31FF46A0-01FA-4A21-BA1B-FFE0C579ED8E}"/>
              </a:ext>
            </a:extLst>
          </p:cNvPr>
          <p:cNvSpPr/>
          <p:nvPr/>
        </p:nvSpPr>
        <p:spPr bwMode="auto">
          <a:xfrm>
            <a:off x="8421470" y="2014940"/>
            <a:ext cx="1252421" cy="1011483"/>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P3</a:t>
            </a:r>
            <a:endParaRPr lang="zh-CN" altLang="en-US" sz="1600" dirty="0">
              <a:solidFill>
                <a:prstClr val="black"/>
              </a:solidFill>
            </a:endParaRPr>
          </a:p>
        </p:txBody>
      </p:sp>
      <p:sp>
        <p:nvSpPr>
          <p:cNvPr id="97" name="矩形 96">
            <a:extLst>
              <a:ext uri="{FF2B5EF4-FFF2-40B4-BE49-F238E27FC236}">
                <a16:creationId xmlns:a16="http://schemas.microsoft.com/office/drawing/2014/main" id="{645868B2-2DF3-41F8-9771-CCA9EDBAA9FC}"/>
              </a:ext>
            </a:extLst>
          </p:cNvPr>
          <p:cNvSpPr/>
          <p:nvPr/>
        </p:nvSpPr>
        <p:spPr bwMode="auto">
          <a:xfrm>
            <a:off x="5105524" y="3366702"/>
            <a:ext cx="4568367" cy="1044389"/>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200" dirty="0">
                <a:solidFill>
                  <a:prstClr val="black"/>
                </a:solidFill>
              </a:rPr>
              <a:t>Diagnosis Decider</a:t>
            </a:r>
            <a:endParaRPr lang="zh-CN" altLang="en-US" sz="1600" dirty="0">
              <a:solidFill>
                <a:prstClr val="black"/>
              </a:solidFill>
            </a:endParaRPr>
          </a:p>
        </p:txBody>
      </p:sp>
      <p:sp>
        <p:nvSpPr>
          <p:cNvPr id="99" name="文本框 98">
            <a:extLst>
              <a:ext uri="{FF2B5EF4-FFF2-40B4-BE49-F238E27FC236}">
                <a16:creationId xmlns:a16="http://schemas.microsoft.com/office/drawing/2014/main" id="{2FA761CF-A189-4E8D-836C-806A95E396C9}"/>
              </a:ext>
            </a:extLst>
          </p:cNvPr>
          <p:cNvSpPr txBox="1"/>
          <p:nvPr/>
        </p:nvSpPr>
        <p:spPr>
          <a:xfrm>
            <a:off x="8609356" y="4450229"/>
            <a:ext cx="1377300" cy="307777"/>
          </a:xfrm>
          <a:prstGeom prst="rect">
            <a:avLst/>
          </a:prstGeom>
          <a:noFill/>
        </p:spPr>
        <p:txBody>
          <a:bodyPr wrap="none" rtlCol="0">
            <a:spAutoFit/>
          </a:bodyPr>
          <a:lstStyle/>
          <a:p>
            <a:r>
              <a:rPr lang="en-US" altLang="zh-CN" sz="1400" dirty="0"/>
              <a:t>BIT Diagnosis</a:t>
            </a:r>
            <a:endParaRPr lang="zh-CN" altLang="en-US" sz="1400" dirty="0"/>
          </a:p>
        </p:txBody>
      </p:sp>
      <p:sp>
        <p:nvSpPr>
          <p:cNvPr id="101" name="流程图: 接点 100">
            <a:extLst>
              <a:ext uri="{FF2B5EF4-FFF2-40B4-BE49-F238E27FC236}">
                <a16:creationId xmlns:a16="http://schemas.microsoft.com/office/drawing/2014/main" id="{9EF2401C-5F94-480E-916B-0F209B0CF86B}"/>
              </a:ext>
            </a:extLst>
          </p:cNvPr>
          <p:cNvSpPr/>
          <p:nvPr/>
        </p:nvSpPr>
        <p:spPr bwMode="auto">
          <a:xfrm>
            <a:off x="7291226" y="435232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02" name="流程图: 接点 101">
            <a:extLst>
              <a:ext uri="{FF2B5EF4-FFF2-40B4-BE49-F238E27FC236}">
                <a16:creationId xmlns:a16="http://schemas.microsoft.com/office/drawing/2014/main" id="{4F340E7E-8BA7-4BFD-ADB6-15CBB1CE1F21}"/>
              </a:ext>
            </a:extLst>
          </p:cNvPr>
          <p:cNvSpPr/>
          <p:nvPr/>
        </p:nvSpPr>
        <p:spPr bwMode="auto">
          <a:xfrm>
            <a:off x="7289052" y="468186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03" name="直接连接符 102">
            <a:extLst>
              <a:ext uri="{FF2B5EF4-FFF2-40B4-BE49-F238E27FC236}">
                <a16:creationId xmlns:a16="http://schemas.microsoft.com/office/drawing/2014/main" id="{8422D8C3-F3C6-433D-8F24-5A12AD827369}"/>
              </a:ext>
            </a:extLst>
          </p:cNvPr>
          <p:cNvCxnSpPr>
            <a:cxnSpLocks/>
            <a:stCxn id="101" idx="4"/>
            <a:endCxn id="102" idx="0"/>
          </p:cNvCxnSpPr>
          <p:nvPr/>
        </p:nvCxnSpPr>
        <p:spPr bwMode="auto">
          <a:xfrm flipH="1">
            <a:off x="7356288" y="4486798"/>
            <a:ext cx="2174" cy="19506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6" name="文本框 105">
            <a:extLst>
              <a:ext uri="{FF2B5EF4-FFF2-40B4-BE49-F238E27FC236}">
                <a16:creationId xmlns:a16="http://schemas.microsoft.com/office/drawing/2014/main" id="{061801A8-5888-4990-AF90-9E2D2DD126AA}"/>
              </a:ext>
            </a:extLst>
          </p:cNvPr>
          <p:cNvSpPr txBox="1"/>
          <p:nvPr/>
        </p:nvSpPr>
        <p:spPr>
          <a:xfrm>
            <a:off x="7044343" y="4094379"/>
            <a:ext cx="623889" cy="261610"/>
          </a:xfrm>
          <a:prstGeom prst="rect">
            <a:avLst/>
          </a:prstGeom>
          <a:noFill/>
        </p:spPr>
        <p:txBody>
          <a:bodyPr wrap="none" rtlCol="0">
            <a:spAutoFit/>
          </a:bodyPr>
          <a:lstStyle/>
          <a:p>
            <a:r>
              <a:rPr lang="en-US" altLang="zh-CN" sz="1100" dirty="0"/>
              <a:t>output</a:t>
            </a:r>
            <a:endParaRPr lang="zh-CN" altLang="en-US" sz="1100" dirty="0"/>
          </a:p>
        </p:txBody>
      </p:sp>
      <p:sp>
        <p:nvSpPr>
          <p:cNvPr id="114" name="流程图: 接点 113">
            <a:extLst>
              <a:ext uri="{FF2B5EF4-FFF2-40B4-BE49-F238E27FC236}">
                <a16:creationId xmlns:a16="http://schemas.microsoft.com/office/drawing/2014/main" id="{A245F8E3-C0AC-4F2F-B0A0-53CE148B94E4}"/>
              </a:ext>
            </a:extLst>
          </p:cNvPr>
          <p:cNvSpPr/>
          <p:nvPr/>
        </p:nvSpPr>
        <p:spPr bwMode="auto">
          <a:xfrm>
            <a:off x="7472142" y="330431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19" name="肘形连接符 147">
            <a:extLst>
              <a:ext uri="{FF2B5EF4-FFF2-40B4-BE49-F238E27FC236}">
                <a16:creationId xmlns:a16="http://schemas.microsoft.com/office/drawing/2014/main" id="{41A4A9D5-AA81-401C-A5D5-A8ACA1A031C4}"/>
              </a:ext>
            </a:extLst>
          </p:cNvPr>
          <p:cNvCxnSpPr>
            <a:cxnSpLocks/>
            <a:stCxn id="116" idx="4"/>
          </p:cNvCxnSpPr>
          <p:nvPr/>
        </p:nvCxnSpPr>
        <p:spPr bwMode="auto">
          <a:xfrm rot="16200000" flipH="1">
            <a:off x="6449657" y="2124531"/>
            <a:ext cx="141031" cy="2038415"/>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0" name="肘形连接符 150">
            <a:extLst>
              <a:ext uri="{FF2B5EF4-FFF2-40B4-BE49-F238E27FC236}">
                <a16:creationId xmlns:a16="http://schemas.microsoft.com/office/drawing/2014/main" id="{C675137C-53D9-437C-9A82-5782DB8EBAB2}"/>
              </a:ext>
            </a:extLst>
          </p:cNvPr>
          <p:cNvCxnSpPr>
            <a:cxnSpLocks/>
            <a:stCxn id="117" idx="4"/>
          </p:cNvCxnSpPr>
          <p:nvPr/>
        </p:nvCxnSpPr>
        <p:spPr bwMode="auto">
          <a:xfrm rot="5400000">
            <a:off x="8390602" y="2239613"/>
            <a:ext cx="123417" cy="1825864"/>
          </a:xfrm>
          <a:prstGeom prst="bentConnector2">
            <a:avLst/>
          </a:prstGeom>
          <a:solidFill>
            <a:schemeClr val="accent1"/>
          </a:solidFill>
          <a:ln w="28575" cap="flat" cmpd="sng" algn="ctr">
            <a:solidFill>
              <a:schemeClr val="tx1"/>
            </a:solidFill>
            <a:prstDash val="solid"/>
            <a:round/>
            <a:headEnd type="none" w="med" len="med"/>
            <a:tailEnd type="none" w="med" len="med"/>
          </a:ln>
        </p:spPr>
      </p:cxnSp>
      <p:cxnSp>
        <p:nvCxnSpPr>
          <p:cNvPr id="121" name="直接连接符 120">
            <a:extLst>
              <a:ext uri="{FF2B5EF4-FFF2-40B4-BE49-F238E27FC236}">
                <a16:creationId xmlns:a16="http://schemas.microsoft.com/office/drawing/2014/main" id="{128C3322-DEB7-425F-B643-BAC7E12669DB}"/>
              </a:ext>
            </a:extLst>
          </p:cNvPr>
          <p:cNvCxnSpPr>
            <a:cxnSpLocks/>
            <a:stCxn id="118" idx="4"/>
            <a:endCxn id="114" idx="0"/>
          </p:cNvCxnSpPr>
          <p:nvPr/>
        </p:nvCxnSpPr>
        <p:spPr bwMode="auto">
          <a:xfrm flipH="1">
            <a:off x="7539378" y="3090837"/>
            <a:ext cx="2121" cy="213473"/>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22" name="流程图: 接点 121">
            <a:extLst>
              <a:ext uri="{FF2B5EF4-FFF2-40B4-BE49-F238E27FC236}">
                <a16:creationId xmlns:a16="http://schemas.microsoft.com/office/drawing/2014/main" id="{70AC90E9-1324-4679-AA7B-FF96D5350EF1}"/>
              </a:ext>
            </a:extLst>
          </p:cNvPr>
          <p:cNvSpPr/>
          <p:nvPr/>
        </p:nvSpPr>
        <p:spPr bwMode="auto">
          <a:xfrm>
            <a:off x="7561045" y="140914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3" name="文本框 122">
            <a:extLst>
              <a:ext uri="{FF2B5EF4-FFF2-40B4-BE49-F238E27FC236}">
                <a16:creationId xmlns:a16="http://schemas.microsoft.com/office/drawing/2014/main" id="{F0120B49-606C-4DBF-87BB-A372B4FC6983}"/>
              </a:ext>
            </a:extLst>
          </p:cNvPr>
          <p:cNvSpPr txBox="1"/>
          <p:nvPr/>
        </p:nvSpPr>
        <p:spPr>
          <a:xfrm>
            <a:off x="7668232" y="1487222"/>
            <a:ext cx="2159566" cy="261610"/>
          </a:xfrm>
          <a:prstGeom prst="rect">
            <a:avLst/>
          </a:prstGeom>
          <a:noFill/>
        </p:spPr>
        <p:txBody>
          <a:bodyPr wrap="none" rtlCol="0">
            <a:spAutoFit/>
          </a:bodyPr>
          <a:lstStyle/>
          <a:p>
            <a:r>
              <a:rPr lang="en-US" altLang="zh-CN" sz="1100" dirty="0"/>
              <a:t>receiveBIT(PLA.sin, PLA.cos)</a:t>
            </a:r>
            <a:endParaRPr lang="zh-CN" altLang="en-US" sz="1100" dirty="0"/>
          </a:p>
        </p:txBody>
      </p:sp>
      <p:sp>
        <p:nvSpPr>
          <p:cNvPr id="124" name="流程图: 接点 123">
            <a:extLst>
              <a:ext uri="{FF2B5EF4-FFF2-40B4-BE49-F238E27FC236}">
                <a16:creationId xmlns:a16="http://schemas.microsoft.com/office/drawing/2014/main" id="{49ECD589-57DB-4776-8DDF-C1DB0F7C3374}"/>
              </a:ext>
            </a:extLst>
          </p:cNvPr>
          <p:cNvSpPr/>
          <p:nvPr/>
        </p:nvSpPr>
        <p:spPr bwMode="auto">
          <a:xfrm>
            <a:off x="5889962" y="1950660"/>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5" name="肘形连接符 130">
            <a:extLst>
              <a:ext uri="{FF2B5EF4-FFF2-40B4-BE49-F238E27FC236}">
                <a16:creationId xmlns:a16="http://schemas.microsoft.com/office/drawing/2014/main" id="{ACC14E9C-32F5-46DF-8A1D-CB028A4110AC}"/>
              </a:ext>
            </a:extLst>
          </p:cNvPr>
          <p:cNvCxnSpPr>
            <a:cxnSpLocks/>
          </p:cNvCxnSpPr>
          <p:nvPr/>
        </p:nvCxnSpPr>
        <p:spPr bwMode="auto">
          <a:xfrm flipV="1">
            <a:off x="5947558" y="1802694"/>
            <a:ext cx="1680723" cy="1"/>
          </a:xfrm>
          <a:prstGeom prst="bentConnector3">
            <a:avLst>
              <a:gd name="adj1" fmla="val 50000"/>
            </a:avLst>
          </a:prstGeom>
          <a:solidFill>
            <a:schemeClr val="accent1"/>
          </a:solidFill>
          <a:ln w="28575" cap="flat" cmpd="sng" algn="ctr">
            <a:solidFill>
              <a:schemeClr val="tx1"/>
            </a:solidFill>
            <a:prstDash val="solid"/>
            <a:round/>
            <a:headEnd type="none" w="med" len="med"/>
            <a:tailEnd type="none" w="med" len="med"/>
          </a:ln>
        </p:spPr>
      </p:cxnSp>
      <p:sp>
        <p:nvSpPr>
          <p:cNvPr id="126" name="流程图: 接点 125">
            <a:extLst>
              <a:ext uri="{FF2B5EF4-FFF2-40B4-BE49-F238E27FC236}">
                <a16:creationId xmlns:a16="http://schemas.microsoft.com/office/drawing/2014/main" id="{C6BACBCF-51E2-474B-BD82-8BD02B57561C}"/>
              </a:ext>
            </a:extLst>
          </p:cNvPr>
          <p:cNvSpPr/>
          <p:nvPr/>
        </p:nvSpPr>
        <p:spPr bwMode="auto">
          <a:xfrm>
            <a:off x="7558961" y="195065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7" name="肘形连接符 130">
            <a:extLst>
              <a:ext uri="{FF2B5EF4-FFF2-40B4-BE49-F238E27FC236}">
                <a16:creationId xmlns:a16="http://schemas.microsoft.com/office/drawing/2014/main" id="{4EA6F171-8A59-462B-B28A-3BEFCC34353F}"/>
              </a:ext>
            </a:extLst>
          </p:cNvPr>
          <p:cNvCxnSpPr>
            <a:cxnSpLocks/>
          </p:cNvCxnSpPr>
          <p:nvPr/>
        </p:nvCxnSpPr>
        <p:spPr bwMode="auto">
          <a:xfrm>
            <a:off x="7609502" y="1802695"/>
            <a:ext cx="1680723" cy="197819"/>
          </a:xfrm>
          <a:prstGeom prst="bentConnector2">
            <a:avLst/>
          </a:prstGeom>
          <a:solidFill>
            <a:schemeClr val="accent1"/>
          </a:solidFill>
          <a:ln w="28575" cap="flat" cmpd="sng" algn="ctr">
            <a:solidFill>
              <a:schemeClr val="tx1"/>
            </a:solidFill>
            <a:prstDash val="solid"/>
            <a:round/>
            <a:headEnd type="none" w="med" len="med"/>
            <a:tailEnd type="none" w="med" len="med"/>
          </a:ln>
        </p:spPr>
      </p:cxnSp>
      <p:sp>
        <p:nvSpPr>
          <p:cNvPr id="128" name="流程图: 接点 127">
            <a:extLst>
              <a:ext uri="{FF2B5EF4-FFF2-40B4-BE49-F238E27FC236}">
                <a16:creationId xmlns:a16="http://schemas.microsoft.com/office/drawing/2014/main" id="{ACFBF36D-A6E7-477E-A148-4900C530731F}"/>
              </a:ext>
            </a:extLst>
          </p:cNvPr>
          <p:cNvSpPr/>
          <p:nvPr/>
        </p:nvSpPr>
        <p:spPr bwMode="auto">
          <a:xfrm>
            <a:off x="9212287" y="19539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33" name="直接连接符 132">
            <a:extLst>
              <a:ext uri="{FF2B5EF4-FFF2-40B4-BE49-F238E27FC236}">
                <a16:creationId xmlns:a16="http://schemas.microsoft.com/office/drawing/2014/main" id="{FDFE8FE9-BCC2-4733-88F3-0C6199473688}"/>
              </a:ext>
            </a:extLst>
          </p:cNvPr>
          <p:cNvCxnSpPr>
            <a:cxnSpLocks/>
            <a:stCxn id="124" idx="0"/>
          </p:cNvCxnSpPr>
          <p:nvPr/>
        </p:nvCxnSpPr>
        <p:spPr bwMode="auto">
          <a:xfrm flipV="1">
            <a:off x="5957198" y="1802694"/>
            <a:ext cx="0" cy="147966"/>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34" name="直接连接符 133">
            <a:extLst>
              <a:ext uri="{FF2B5EF4-FFF2-40B4-BE49-F238E27FC236}">
                <a16:creationId xmlns:a16="http://schemas.microsoft.com/office/drawing/2014/main" id="{412ACB68-61BE-4784-AB47-84564A1C3ED3}"/>
              </a:ext>
            </a:extLst>
          </p:cNvPr>
          <p:cNvCxnSpPr>
            <a:cxnSpLocks/>
            <a:stCxn id="122" idx="4"/>
            <a:endCxn id="126" idx="0"/>
          </p:cNvCxnSpPr>
          <p:nvPr/>
        </p:nvCxnSpPr>
        <p:spPr bwMode="auto">
          <a:xfrm flipH="1">
            <a:off x="7626197" y="1543613"/>
            <a:ext cx="2084" cy="407046"/>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8" name="文本框 137">
            <a:extLst>
              <a:ext uri="{FF2B5EF4-FFF2-40B4-BE49-F238E27FC236}">
                <a16:creationId xmlns:a16="http://schemas.microsoft.com/office/drawing/2014/main" id="{7976DB09-1CFE-4E6C-89AF-A2FEF66D2E58}"/>
              </a:ext>
            </a:extLst>
          </p:cNvPr>
          <p:cNvSpPr txBox="1"/>
          <p:nvPr/>
        </p:nvSpPr>
        <p:spPr>
          <a:xfrm>
            <a:off x="5282977" y="2721646"/>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39" name="文本框 138">
            <a:extLst>
              <a:ext uri="{FF2B5EF4-FFF2-40B4-BE49-F238E27FC236}">
                <a16:creationId xmlns:a16="http://schemas.microsoft.com/office/drawing/2014/main" id="{10C97C21-E481-4FBE-97D4-0440EF8236CC}"/>
              </a:ext>
            </a:extLst>
          </p:cNvPr>
          <p:cNvSpPr txBox="1"/>
          <p:nvPr/>
        </p:nvSpPr>
        <p:spPr>
          <a:xfrm>
            <a:off x="7281935" y="2729591"/>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40" name="文本框 139">
            <a:extLst>
              <a:ext uri="{FF2B5EF4-FFF2-40B4-BE49-F238E27FC236}">
                <a16:creationId xmlns:a16="http://schemas.microsoft.com/office/drawing/2014/main" id="{281078BB-FEB1-4076-A088-3EE093220703}"/>
              </a:ext>
            </a:extLst>
          </p:cNvPr>
          <p:cNvSpPr txBox="1"/>
          <p:nvPr/>
        </p:nvSpPr>
        <p:spPr>
          <a:xfrm>
            <a:off x="9169433" y="2708850"/>
            <a:ext cx="514885" cy="261610"/>
          </a:xfrm>
          <a:prstGeom prst="rect">
            <a:avLst/>
          </a:prstGeom>
          <a:noFill/>
        </p:spPr>
        <p:txBody>
          <a:bodyPr wrap="none" rtlCol="0">
            <a:spAutoFit/>
          </a:bodyPr>
          <a:lstStyle/>
          <a:p>
            <a:r>
              <a:rPr lang="en-US" altLang="zh-CN" sz="1100" dirty="0"/>
              <a:t>send</a:t>
            </a:r>
            <a:endParaRPr lang="zh-CN" altLang="en-US" sz="1100" dirty="0"/>
          </a:p>
        </p:txBody>
      </p:sp>
      <p:sp>
        <p:nvSpPr>
          <p:cNvPr id="116" name="流程图: 接点 115">
            <a:extLst>
              <a:ext uri="{FF2B5EF4-FFF2-40B4-BE49-F238E27FC236}">
                <a16:creationId xmlns:a16="http://schemas.microsoft.com/office/drawing/2014/main" id="{A31B3F98-7E68-4462-8025-78BCC3BC6ED1}"/>
              </a:ext>
            </a:extLst>
          </p:cNvPr>
          <p:cNvSpPr/>
          <p:nvPr/>
        </p:nvSpPr>
        <p:spPr bwMode="auto">
          <a:xfrm>
            <a:off x="5433729" y="293875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8" name="流程图: 接点 117">
            <a:extLst>
              <a:ext uri="{FF2B5EF4-FFF2-40B4-BE49-F238E27FC236}">
                <a16:creationId xmlns:a16="http://schemas.microsoft.com/office/drawing/2014/main" id="{F3BB7353-2AC0-49E0-AAB6-32DE46379D74}"/>
              </a:ext>
            </a:extLst>
          </p:cNvPr>
          <p:cNvSpPr/>
          <p:nvPr/>
        </p:nvSpPr>
        <p:spPr bwMode="auto">
          <a:xfrm>
            <a:off x="7474263"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7" name="流程图: 接点 116">
            <a:extLst>
              <a:ext uri="{FF2B5EF4-FFF2-40B4-BE49-F238E27FC236}">
                <a16:creationId xmlns:a16="http://schemas.microsoft.com/office/drawing/2014/main" id="{3A7BD5B4-CC6A-46E6-9A6C-663421A17B47}"/>
              </a:ext>
            </a:extLst>
          </p:cNvPr>
          <p:cNvSpPr/>
          <p:nvPr/>
        </p:nvSpPr>
        <p:spPr bwMode="auto">
          <a:xfrm>
            <a:off x="9298006" y="2956366"/>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nvGrpSpPr>
          <p:cNvPr id="141" name="组合 140">
            <a:extLst>
              <a:ext uri="{FF2B5EF4-FFF2-40B4-BE49-F238E27FC236}">
                <a16:creationId xmlns:a16="http://schemas.microsoft.com/office/drawing/2014/main" id="{2F078F20-E0AB-4E3E-811D-D705774AAE3F}"/>
              </a:ext>
            </a:extLst>
          </p:cNvPr>
          <p:cNvGrpSpPr/>
          <p:nvPr/>
        </p:nvGrpSpPr>
        <p:grpSpPr>
          <a:xfrm>
            <a:off x="309218" y="2102595"/>
            <a:ext cx="3818619" cy="1761321"/>
            <a:chOff x="3700724" y="2414254"/>
            <a:chExt cx="6334322" cy="3441388"/>
          </a:xfrm>
        </p:grpSpPr>
        <p:sp>
          <p:nvSpPr>
            <p:cNvPr id="142" name="矩形 141">
              <a:extLst>
                <a:ext uri="{FF2B5EF4-FFF2-40B4-BE49-F238E27FC236}">
                  <a16:creationId xmlns:a16="http://schemas.microsoft.com/office/drawing/2014/main" id="{B0E04A8F-3186-4775-85B0-CF3FB421C2C5}"/>
                </a:ext>
              </a:extLst>
            </p:cNvPr>
            <p:cNvSpPr/>
            <p:nvPr/>
          </p:nvSpPr>
          <p:spPr bwMode="auto">
            <a:xfrm>
              <a:off x="3700724" y="2493884"/>
              <a:ext cx="6217976" cy="335539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43" name="文本框 142">
              <a:extLst>
                <a:ext uri="{FF2B5EF4-FFF2-40B4-BE49-F238E27FC236}">
                  <a16:creationId xmlns:a16="http://schemas.microsoft.com/office/drawing/2014/main" id="{C626E076-D7F5-4256-849B-EF483CCBC24F}"/>
                </a:ext>
              </a:extLst>
            </p:cNvPr>
            <p:cNvSpPr txBox="1"/>
            <p:nvPr/>
          </p:nvSpPr>
          <p:spPr>
            <a:xfrm>
              <a:off x="7481816" y="5359524"/>
              <a:ext cx="2553230" cy="496118"/>
            </a:xfrm>
            <a:prstGeom prst="rect">
              <a:avLst/>
            </a:prstGeom>
            <a:noFill/>
          </p:spPr>
          <p:txBody>
            <a:bodyPr wrap="none" rtlCol="0">
              <a:spAutoFit/>
            </a:bodyPr>
            <a:lstStyle/>
            <a:p>
              <a:r>
                <a:rPr lang="en-US" altLang="zh-CN" sz="1050" dirty="0"/>
                <a:t>Data Processing Unit</a:t>
              </a:r>
              <a:endParaRPr lang="zh-CN" altLang="en-US" sz="1050" dirty="0"/>
            </a:p>
          </p:txBody>
        </p:sp>
        <p:cxnSp>
          <p:nvCxnSpPr>
            <p:cNvPr id="144" name="直接连接符 143">
              <a:extLst>
                <a:ext uri="{FF2B5EF4-FFF2-40B4-BE49-F238E27FC236}">
                  <a16:creationId xmlns:a16="http://schemas.microsoft.com/office/drawing/2014/main" id="{24BD3816-4654-4ACD-9AEC-AFF1430C4AF2}"/>
                </a:ext>
              </a:extLst>
            </p:cNvPr>
            <p:cNvCxnSpPr/>
            <p:nvPr/>
          </p:nvCxnSpPr>
          <p:spPr bwMode="auto">
            <a:xfrm flipV="1">
              <a:off x="4347572" y="2497401"/>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5" name="流程图: 接点 144">
              <a:extLst>
                <a:ext uri="{FF2B5EF4-FFF2-40B4-BE49-F238E27FC236}">
                  <a16:creationId xmlns:a16="http://schemas.microsoft.com/office/drawing/2014/main" id="{694BF118-4F5A-4801-9FB3-E897EF9AB858}"/>
                </a:ext>
              </a:extLst>
            </p:cNvPr>
            <p:cNvSpPr/>
            <p:nvPr/>
          </p:nvSpPr>
          <p:spPr bwMode="auto">
            <a:xfrm>
              <a:off x="4282721" y="241777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46" name="直接连接符 145">
              <a:extLst>
                <a:ext uri="{FF2B5EF4-FFF2-40B4-BE49-F238E27FC236}">
                  <a16:creationId xmlns:a16="http://schemas.microsoft.com/office/drawing/2014/main" id="{659549CE-D78E-4827-A1E4-4C5478FD781D}"/>
                </a:ext>
              </a:extLst>
            </p:cNvPr>
            <p:cNvCxnSpPr/>
            <p:nvPr/>
          </p:nvCxnSpPr>
          <p:spPr bwMode="auto">
            <a:xfrm flipV="1">
              <a:off x="6284137" y="2493883"/>
              <a:ext cx="4488" cy="340659"/>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47" name="流程图: 接点 146">
              <a:extLst>
                <a:ext uri="{FF2B5EF4-FFF2-40B4-BE49-F238E27FC236}">
                  <a16:creationId xmlns:a16="http://schemas.microsoft.com/office/drawing/2014/main" id="{D208BDAD-9277-4930-B5D6-5A058685A3BC}"/>
                </a:ext>
              </a:extLst>
            </p:cNvPr>
            <p:cNvSpPr/>
            <p:nvPr/>
          </p:nvSpPr>
          <p:spPr bwMode="auto">
            <a:xfrm>
              <a:off x="6226906" y="241425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48" name="矩形 147">
              <a:extLst>
                <a:ext uri="{FF2B5EF4-FFF2-40B4-BE49-F238E27FC236}">
                  <a16:creationId xmlns:a16="http://schemas.microsoft.com/office/drawing/2014/main" id="{7DA8472B-833E-4B5B-AEA8-AF52C5E703AA}"/>
                </a:ext>
              </a:extLst>
            </p:cNvPr>
            <p:cNvSpPr/>
            <p:nvPr/>
          </p:nvSpPr>
          <p:spPr bwMode="auto">
            <a:xfrm>
              <a:off x="4009211" y="2892875"/>
              <a:ext cx="1641241" cy="2181606"/>
            </a:xfrm>
            <a:prstGeom prst="rect">
              <a:avLst/>
            </a:prstGeom>
            <a:solidFill>
              <a:srgbClr val="92D050"/>
            </a:solidFill>
            <a:ln w="9525" cap="flat" cmpd="sng" algn="ctr">
              <a:solidFill>
                <a:srgbClr val="92D050"/>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Arial" panose="020B0604020202020204" pitchFamily="34" charset="0"/>
                </a:rPr>
                <a:t>BIT Diagnosis</a:t>
              </a:r>
              <a:endParaRPr kumimoji="0" lang="zh-CN" altLang="en-US" sz="1100" b="1" i="0" u="none" strike="noStrike" cap="none" normalizeH="0" baseline="0" dirty="0">
                <a:ln>
                  <a:noFill/>
                </a:ln>
                <a:solidFill>
                  <a:schemeClr val="tx1"/>
                </a:solidFill>
                <a:effectLst/>
                <a:latin typeface="Arial" panose="020B0604020202020204" pitchFamily="34" charset="0"/>
              </a:endParaRPr>
            </a:p>
          </p:txBody>
        </p:sp>
        <p:sp>
          <p:nvSpPr>
            <p:cNvPr id="149" name="矩形 148">
              <a:extLst>
                <a:ext uri="{FF2B5EF4-FFF2-40B4-BE49-F238E27FC236}">
                  <a16:creationId xmlns:a16="http://schemas.microsoft.com/office/drawing/2014/main" id="{407EB798-64C3-474D-B9F1-55315BFDC389}"/>
                </a:ext>
              </a:extLst>
            </p:cNvPr>
            <p:cNvSpPr/>
            <p:nvPr/>
          </p:nvSpPr>
          <p:spPr bwMode="auto">
            <a:xfrm>
              <a:off x="6041670" y="2887409"/>
              <a:ext cx="1656039"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Calibration Conversion</a:t>
              </a:r>
              <a:endParaRPr lang="zh-CN" altLang="en-US" sz="1100" dirty="0">
                <a:solidFill>
                  <a:prstClr val="black"/>
                </a:solidFill>
              </a:endParaRPr>
            </a:p>
          </p:txBody>
        </p:sp>
        <p:sp>
          <p:nvSpPr>
            <p:cNvPr id="150" name="矩形 149">
              <a:extLst>
                <a:ext uri="{FF2B5EF4-FFF2-40B4-BE49-F238E27FC236}">
                  <a16:creationId xmlns:a16="http://schemas.microsoft.com/office/drawing/2014/main" id="{1BC924A6-AB1B-465B-ABC2-19ABB7E67931}"/>
                </a:ext>
              </a:extLst>
            </p:cNvPr>
            <p:cNvSpPr/>
            <p:nvPr/>
          </p:nvSpPr>
          <p:spPr bwMode="auto">
            <a:xfrm>
              <a:off x="8088928" y="2887410"/>
              <a:ext cx="1528071" cy="2187072"/>
            </a:xfrm>
            <a:prstGeom prst="rect">
              <a:avLst/>
            </a:prstGeom>
            <a:solidFill>
              <a:schemeClr val="bg2"/>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1000" dirty="0">
                  <a:solidFill>
                    <a:prstClr val="black"/>
                  </a:solidFill>
                </a:rPr>
                <a:t>Extremum/Slop Diagnosis</a:t>
              </a:r>
              <a:endParaRPr lang="zh-CN" altLang="en-US" sz="1100" dirty="0">
                <a:solidFill>
                  <a:prstClr val="black"/>
                </a:solidFill>
              </a:endParaRPr>
            </a:p>
          </p:txBody>
        </p:sp>
        <p:sp>
          <p:nvSpPr>
            <p:cNvPr id="151" name="流程图: 接点 150">
              <a:extLst>
                <a:ext uri="{FF2B5EF4-FFF2-40B4-BE49-F238E27FC236}">
                  <a16:creationId xmlns:a16="http://schemas.microsoft.com/office/drawing/2014/main" id="{30217748-3374-4366-95E3-EFDE7099CC5C}"/>
                </a:ext>
              </a:extLst>
            </p:cNvPr>
            <p:cNvSpPr/>
            <p:nvPr/>
          </p:nvSpPr>
          <p:spPr bwMode="auto">
            <a:xfrm>
              <a:off x="8006755" y="470473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2" name="流程图: 接点 151">
              <a:extLst>
                <a:ext uri="{FF2B5EF4-FFF2-40B4-BE49-F238E27FC236}">
                  <a16:creationId xmlns:a16="http://schemas.microsoft.com/office/drawing/2014/main" id="{D7EE85DA-7FB8-4B0E-B6EC-D18A6EEE820C}"/>
                </a:ext>
              </a:extLst>
            </p:cNvPr>
            <p:cNvSpPr/>
            <p:nvPr/>
          </p:nvSpPr>
          <p:spPr bwMode="auto">
            <a:xfrm>
              <a:off x="6211069" y="283897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3" name="流程图: 接点 152">
              <a:extLst>
                <a:ext uri="{FF2B5EF4-FFF2-40B4-BE49-F238E27FC236}">
                  <a16:creationId xmlns:a16="http://schemas.microsoft.com/office/drawing/2014/main" id="{67D705AE-1006-4E48-8D20-28FEF79C9733}"/>
                </a:ext>
              </a:extLst>
            </p:cNvPr>
            <p:cNvSpPr/>
            <p:nvPr/>
          </p:nvSpPr>
          <p:spPr bwMode="auto">
            <a:xfrm>
              <a:off x="4272561" y="282017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4" name="流程图: 接点 153">
              <a:extLst>
                <a:ext uri="{FF2B5EF4-FFF2-40B4-BE49-F238E27FC236}">
                  <a16:creationId xmlns:a16="http://schemas.microsoft.com/office/drawing/2014/main" id="{4DF6CB72-2817-4E01-9F09-2299DA4D4501}"/>
                </a:ext>
              </a:extLst>
            </p:cNvPr>
            <p:cNvSpPr/>
            <p:nvPr/>
          </p:nvSpPr>
          <p:spPr bwMode="auto">
            <a:xfrm>
              <a:off x="5153709" y="501271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5" name="流程图: 接点 154">
              <a:extLst>
                <a:ext uri="{FF2B5EF4-FFF2-40B4-BE49-F238E27FC236}">
                  <a16:creationId xmlns:a16="http://schemas.microsoft.com/office/drawing/2014/main" id="{5C1B4A16-0211-4BF6-BAAE-CD18B64408C2}"/>
                </a:ext>
              </a:extLst>
            </p:cNvPr>
            <p:cNvSpPr/>
            <p:nvPr/>
          </p:nvSpPr>
          <p:spPr bwMode="auto">
            <a:xfrm>
              <a:off x="7182892" y="5025433"/>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6" name="流程图: 接点 155">
              <a:extLst>
                <a:ext uri="{FF2B5EF4-FFF2-40B4-BE49-F238E27FC236}">
                  <a16:creationId xmlns:a16="http://schemas.microsoft.com/office/drawing/2014/main" id="{E5422BF9-15E9-469D-9A5B-BA5CC7AB543B}"/>
                </a:ext>
              </a:extLst>
            </p:cNvPr>
            <p:cNvSpPr/>
            <p:nvPr/>
          </p:nvSpPr>
          <p:spPr bwMode="auto">
            <a:xfrm>
              <a:off x="8014106" y="4236539"/>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57" name="肘形连接符 116">
              <a:extLst>
                <a:ext uri="{FF2B5EF4-FFF2-40B4-BE49-F238E27FC236}">
                  <a16:creationId xmlns:a16="http://schemas.microsoft.com/office/drawing/2014/main" id="{28E37164-999E-4E2E-BD3B-49B9D4C6E633}"/>
                </a:ext>
              </a:extLst>
            </p:cNvPr>
            <p:cNvCxnSpPr>
              <a:stCxn id="154" idx="4"/>
              <a:endCxn id="151" idx="3"/>
            </p:cNvCxnSpPr>
            <p:nvPr/>
          </p:nvCxnSpPr>
          <p:spPr bwMode="auto">
            <a:xfrm rot="5400000" flipH="1" flipV="1">
              <a:off x="6459861" y="3580598"/>
              <a:ext cx="327669" cy="2805503"/>
            </a:xfrm>
            <a:prstGeom prst="bentConnector3">
              <a:avLst>
                <a:gd name="adj1" fmla="val -72867"/>
              </a:avLst>
            </a:prstGeom>
            <a:solidFill>
              <a:schemeClr val="accent1"/>
            </a:solidFill>
            <a:ln w="28575" cap="flat" cmpd="sng" algn="ctr">
              <a:solidFill>
                <a:schemeClr val="tx1"/>
              </a:solidFill>
              <a:prstDash val="solid"/>
              <a:round/>
              <a:headEnd type="none" w="med" len="med"/>
              <a:tailEnd type="none" w="med" len="med"/>
            </a:ln>
          </p:spPr>
        </p:cxnSp>
        <p:cxnSp>
          <p:nvCxnSpPr>
            <p:cNvPr id="158" name="肘形连接符 117">
              <a:extLst>
                <a:ext uri="{FF2B5EF4-FFF2-40B4-BE49-F238E27FC236}">
                  <a16:creationId xmlns:a16="http://schemas.microsoft.com/office/drawing/2014/main" id="{C0F0134C-E53C-404E-A045-5F6A05007498}"/>
                </a:ext>
              </a:extLst>
            </p:cNvPr>
            <p:cNvCxnSpPr>
              <a:stCxn id="155" idx="4"/>
              <a:endCxn id="156" idx="2"/>
            </p:cNvCxnSpPr>
            <p:nvPr/>
          </p:nvCxnSpPr>
          <p:spPr bwMode="auto">
            <a:xfrm rot="5400000" flipH="1" flipV="1">
              <a:off x="7204052" y="4349851"/>
              <a:ext cx="856129" cy="763978"/>
            </a:xfrm>
            <a:prstGeom prst="bentConnector4">
              <a:avLst>
                <a:gd name="adj1" fmla="val -16616"/>
                <a:gd name="adj2" fmla="val 77673"/>
              </a:avLst>
            </a:prstGeom>
            <a:solidFill>
              <a:schemeClr val="accent1"/>
            </a:solidFill>
            <a:ln w="28575" cap="flat" cmpd="sng" algn="ctr">
              <a:solidFill>
                <a:schemeClr val="tx1"/>
              </a:solidFill>
              <a:prstDash val="solid"/>
              <a:round/>
              <a:headEnd type="none" w="med" len="med"/>
              <a:tailEnd type="none" w="med" len="med"/>
            </a:ln>
          </p:spPr>
        </p:cxnSp>
        <p:cxnSp>
          <p:nvCxnSpPr>
            <p:cNvPr id="159" name="直接连接符 158">
              <a:extLst>
                <a:ext uri="{FF2B5EF4-FFF2-40B4-BE49-F238E27FC236}">
                  <a16:creationId xmlns:a16="http://schemas.microsoft.com/office/drawing/2014/main" id="{DDE5D02D-4A2B-4BDD-875F-B290D744EC2E}"/>
                </a:ext>
              </a:extLst>
            </p:cNvPr>
            <p:cNvCxnSpPr>
              <a:stCxn id="160" idx="2"/>
              <a:endCxn id="161" idx="6"/>
            </p:cNvCxnSpPr>
            <p:nvPr/>
          </p:nvCxnSpPr>
          <p:spPr bwMode="auto">
            <a:xfrm flipV="1">
              <a:off x="9549763" y="3030323"/>
              <a:ext cx="432433" cy="10357"/>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60" name="流程图: 接点 159">
              <a:extLst>
                <a:ext uri="{FF2B5EF4-FFF2-40B4-BE49-F238E27FC236}">
                  <a16:creationId xmlns:a16="http://schemas.microsoft.com/office/drawing/2014/main" id="{3B1C4182-3833-413F-A6FB-1D416434A20F}"/>
                </a:ext>
              </a:extLst>
            </p:cNvPr>
            <p:cNvSpPr/>
            <p:nvPr/>
          </p:nvSpPr>
          <p:spPr bwMode="auto">
            <a:xfrm>
              <a:off x="9549763" y="2973444"/>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1" name="流程图: 接点 160">
              <a:extLst>
                <a:ext uri="{FF2B5EF4-FFF2-40B4-BE49-F238E27FC236}">
                  <a16:creationId xmlns:a16="http://schemas.microsoft.com/office/drawing/2014/main" id="{B5192F9C-F1B1-4840-A104-2AA1BB1C1E08}"/>
                </a:ext>
              </a:extLst>
            </p:cNvPr>
            <p:cNvSpPr/>
            <p:nvPr/>
          </p:nvSpPr>
          <p:spPr bwMode="auto">
            <a:xfrm>
              <a:off x="9847724" y="2963087"/>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grpSp>
      <p:sp>
        <p:nvSpPr>
          <p:cNvPr id="162" name="文本框 161">
            <a:extLst>
              <a:ext uri="{FF2B5EF4-FFF2-40B4-BE49-F238E27FC236}">
                <a16:creationId xmlns:a16="http://schemas.microsoft.com/office/drawing/2014/main" id="{EAFB6CA6-4C60-4F00-B4B4-8CA1DF62856D}"/>
              </a:ext>
            </a:extLst>
          </p:cNvPr>
          <p:cNvSpPr txBox="1"/>
          <p:nvPr/>
        </p:nvSpPr>
        <p:spPr>
          <a:xfrm>
            <a:off x="5636143" y="2072476"/>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3" name="文本框 162">
            <a:extLst>
              <a:ext uri="{FF2B5EF4-FFF2-40B4-BE49-F238E27FC236}">
                <a16:creationId xmlns:a16="http://schemas.microsoft.com/office/drawing/2014/main" id="{4C8ADE03-502C-4497-B0ED-55E53BE1D25A}"/>
              </a:ext>
            </a:extLst>
          </p:cNvPr>
          <p:cNvSpPr txBox="1"/>
          <p:nvPr/>
        </p:nvSpPr>
        <p:spPr>
          <a:xfrm>
            <a:off x="7311481" y="2069974"/>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164" name="文本框 163">
            <a:extLst>
              <a:ext uri="{FF2B5EF4-FFF2-40B4-BE49-F238E27FC236}">
                <a16:creationId xmlns:a16="http://schemas.microsoft.com/office/drawing/2014/main" id="{B8B43AD4-1C65-4AB7-B50E-3E708F43202A}"/>
              </a:ext>
            </a:extLst>
          </p:cNvPr>
          <p:cNvSpPr txBox="1"/>
          <p:nvPr/>
        </p:nvSpPr>
        <p:spPr>
          <a:xfrm>
            <a:off x="8947499" y="2061515"/>
            <a:ext cx="732821" cy="261610"/>
          </a:xfrm>
          <a:prstGeom prst="rect">
            <a:avLst/>
          </a:prstGeom>
          <a:noFill/>
        </p:spPr>
        <p:txBody>
          <a:bodyPr wrap="square" rtlCol="0">
            <a:spAutoFit/>
          </a:bodyPr>
          <a:lstStyle/>
          <a:p>
            <a:r>
              <a:rPr lang="en-US" altLang="zh-CN" sz="1100" dirty="0"/>
              <a:t>receive</a:t>
            </a:r>
            <a:endParaRPr lang="zh-CN" altLang="en-US" sz="1100" dirty="0"/>
          </a:p>
        </p:txBody>
      </p:sp>
      <p:sp>
        <p:nvSpPr>
          <p:cNvPr id="70" name="文本框 69">
            <a:extLst>
              <a:ext uri="{FF2B5EF4-FFF2-40B4-BE49-F238E27FC236}">
                <a16:creationId xmlns:a16="http://schemas.microsoft.com/office/drawing/2014/main" id="{7022665C-CD50-451D-87B3-9171624B67FB}"/>
              </a:ext>
            </a:extLst>
          </p:cNvPr>
          <p:cNvSpPr txBox="1"/>
          <p:nvPr/>
        </p:nvSpPr>
        <p:spPr>
          <a:xfrm>
            <a:off x="6990177" y="3429535"/>
            <a:ext cx="1180124" cy="261610"/>
          </a:xfrm>
          <a:prstGeom prst="rect">
            <a:avLst/>
          </a:prstGeom>
          <a:noFill/>
        </p:spPr>
        <p:txBody>
          <a:bodyPr wrap="square" rtlCol="0">
            <a:spAutoFit/>
          </a:bodyPr>
          <a:lstStyle/>
          <a:p>
            <a:r>
              <a:rPr lang="en-US" altLang="zh-CN" sz="1100" dirty="0">
                <a:solidFill>
                  <a:schemeClr val="tx2"/>
                </a:solidFill>
              </a:rPr>
              <a:t>receiveSignal</a:t>
            </a:r>
            <a:endParaRPr lang="zh-CN" altLang="en-US" sz="1100" dirty="0">
              <a:solidFill>
                <a:schemeClr val="tx2"/>
              </a:solidFill>
            </a:endParaRPr>
          </a:p>
        </p:txBody>
      </p:sp>
    </p:spTree>
    <p:extLst>
      <p:ext uri="{BB962C8B-B14F-4D97-AF65-F5344CB8AC3E}">
        <p14:creationId xmlns:p14="http://schemas.microsoft.com/office/powerpoint/2010/main" val="130866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椭圆 212">
            <a:extLst>
              <a:ext uri="{FF2B5EF4-FFF2-40B4-BE49-F238E27FC236}">
                <a16:creationId xmlns:a16="http://schemas.microsoft.com/office/drawing/2014/main" id="{B368A14D-C26C-45C5-92D1-7EAF1A9486F9}"/>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212" name="椭圆 211">
            <a:extLst>
              <a:ext uri="{FF2B5EF4-FFF2-40B4-BE49-F238E27FC236}">
                <a16:creationId xmlns:a16="http://schemas.microsoft.com/office/drawing/2014/main" id="{08D68315-176E-472A-88A7-964AE93B113A}"/>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30" name="椭圆 29">
            <a:extLst>
              <a:ext uri="{FF2B5EF4-FFF2-40B4-BE49-F238E27FC236}">
                <a16:creationId xmlns:a16="http://schemas.microsoft.com/office/drawing/2014/main" id="{B19463F2-9AE6-40CE-9B47-2FCE2539AC0D}"/>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P1</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rgbClr val="00B050"/>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2995426" y="2115553"/>
            <a:ext cx="5588" cy="800505"/>
          </a:xfrm>
          <a:prstGeom prst="straightConnector1">
            <a:avLst/>
          </a:prstGeom>
          <a:solidFill>
            <a:schemeClr val="accent1"/>
          </a:solidFill>
          <a:ln w="28575" cap="flat" cmpd="sng" algn="ctr">
            <a:solidFill>
              <a:srgbClr val="00B050"/>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2995426" y="3597174"/>
            <a:ext cx="2171" cy="517544"/>
          </a:xfrm>
          <a:prstGeom prst="straightConnector1">
            <a:avLst/>
          </a:prstGeom>
          <a:solidFill>
            <a:schemeClr val="accent1"/>
          </a:solidFill>
          <a:ln w="28575" cap="flat" cmpd="sng" algn="ctr">
            <a:solidFill>
              <a:srgbClr val="00B050"/>
            </a:solidFill>
            <a:prstDash val="solid"/>
            <a:round/>
            <a:headEnd type="none" w="med" len="med"/>
            <a:tailEnd type="triangle"/>
          </a:ln>
        </p:spPr>
      </p:cxnSp>
      <p:sp>
        <p:nvSpPr>
          <p:cNvPr id="186" name="文本框 185">
            <a:extLst>
              <a:ext uri="{FF2B5EF4-FFF2-40B4-BE49-F238E27FC236}">
                <a16:creationId xmlns:a16="http://schemas.microsoft.com/office/drawing/2014/main" id="{93835FDB-ACF7-4BC4-8C0A-8E035CF3BC0B}"/>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graphicFrame>
        <p:nvGraphicFramePr>
          <p:cNvPr id="235" name="表格 234">
            <a:extLst>
              <a:ext uri="{FF2B5EF4-FFF2-40B4-BE49-F238E27FC236}">
                <a16:creationId xmlns:a16="http://schemas.microsoft.com/office/drawing/2014/main" id="{83EEBE0F-FCC1-4EBD-BC48-A735EEFA075E}"/>
              </a:ext>
            </a:extLst>
          </p:cNvPr>
          <p:cNvGraphicFramePr>
            <a:graphicFrameLocks noGrp="1"/>
          </p:cNvGraphicFramePr>
          <p:nvPr>
            <p:extLst>
              <p:ext uri="{D42A27DB-BD31-4B8C-83A1-F6EECF244321}">
                <p14:modId xmlns:p14="http://schemas.microsoft.com/office/powerpoint/2010/main" val="3914395009"/>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PLA.Singal_enc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PLA excitation </a:t>
                      </a:r>
                      <a:r>
                        <a:rPr lang="en-US" sz="1200" kern="100" dirty="0">
                          <a:effectLst/>
                        </a:rPr>
                        <a:t>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184" name="文本框 183">
            <a:extLst>
              <a:ext uri="{FF2B5EF4-FFF2-40B4-BE49-F238E27FC236}">
                <a16:creationId xmlns:a16="http://schemas.microsoft.com/office/drawing/2014/main" id="{5242F936-A4DB-42ED-BECC-053E96BD96CE}"/>
              </a:ext>
            </a:extLst>
          </p:cNvPr>
          <p:cNvSpPr txBox="1"/>
          <p:nvPr/>
        </p:nvSpPr>
        <p:spPr>
          <a:xfrm>
            <a:off x="3114088" y="237746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endCxn id="187" idx="1"/>
          </p:cNvCxnSpPr>
          <p:nvPr/>
        </p:nvCxnSpPr>
        <p:spPr bwMode="auto">
          <a:xfrm>
            <a:off x="2542495" y="5546458"/>
            <a:ext cx="250514" cy="461737"/>
          </a:xfrm>
          <a:prstGeom prst="straightConnector1">
            <a:avLst/>
          </a:prstGeom>
          <a:solidFill>
            <a:schemeClr val="accent1"/>
          </a:solidFill>
          <a:ln w="28575" cap="flat" cmpd="sng" algn="ctr">
            <a:solidFill>
              <a:srgbClr val="00B050"/>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stCxn id="58" idx="3"/>
            <a:endCxn id="187"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2" name="连接符: 肘形 31">
            <a:extLst>
              <a:ext uri="{FF2B5EF4-FFF2-40B4-BE49-F238E27FC236}">
                <a16:creationId xmlns:a16="http://schemas.microsoft.com/office/drawing/2014/main" id="{57F41C54-BCD9-4757-B499-96E833CB2046}"/>
              </a:ext>
            </a:extLst>
          </p:cNvPr>
          <p:cNvCxnSpPr>
            <a:stCxn id="187" idx="2"/>
            <a:endCxn id="175"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59" idx="1"/>
            <a:endCxn id="175" idx="2"/>
          </p:cNvCxnSpPr>
          <p:nvPr/>
        </p:nvCxnSpPr>
        <p:spPr bwMode="auto">
          <a:xfrm rot="5400000" flipH="1" flipV="1">
            <a:off x="1491690" y="3911640"/>
            <a:ext cx="1806632" cy="496584"/>
          </a:xfrm>
          <a:prstGeom prst="curvedConnector2">
            <a:avLst/>
          </a:prstGeom>
          <a:solidFill>
            <a:schemeClr val="accent1"/>
          </a:solidFill>
          <a:ln w="19050" cap="flat" cmpd="sng" algn="ctr">
            <a:solidFill>
              <a:srgbClr val="00B050"/>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stCxn id="58" idx="7"/>
            <a:endCxn id="175"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graphicFrame>
        <p:nvGraphicFramePr>
          <p:cNvPr id="204" name="表格 203">
            <a:extLst>
              <a:ext uri="{FF2B5EF4-FFF2-40B4-BE49-F238E27FC236}">
                <a16:creationId xmlns:a16="http://schemas.microsoft.com/office/drawing/2014/main" id="{1B1AAA4D-CAC5-43F0-B49B-FFA9F46AD3BC}"/>
              </a:ext>
            </a:extLst>
          </p:cNvPr>
          <p:cNvGraphicFramePr>
            <a:graphicFrameLocks noGrp="1"/>
          </p:cNvGraphicFramePr>
          <p:nvPr>
            <p:extLst>
              <p:ext uri="{D42A27DB-BD31-4B8C-83A1-F6EECF244321}">
                <p14:modId xmlns:p14="http://schemas.microsoft.com/office/powerpoint/2010/main" val="1755750951"/>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PLA.sin&lt;500 ∧ PLA.cos&lt;500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 PLA.cos&gt;=500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 PLA.cos&gt;=500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PLA.Signal_enc:=1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PLA.Signal_enc:=0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sendBIT(PLA.Signal_enc)</a:t>
            </a:r>
            <a:endParaRPr lang="zh-CN" altLang="en-US" sz="1200" b="0" i="1" dirty="0">
              <a:latin typeface="Cambria Math" panose="02040503050406030204" pitchFamily="18" charset="0"/>
            </a:endParaRPr>
          </a:p>
        </p:txBody>
      </p:sp>
      <p:sp>
        <p:nvSpPr>
          <p:cNvPr id="289" name="矩形 288">
            <a:extLst>
              <a:ext uri="{FF2B5EF4-FFF2-40B4-BE49-F238E27FC236}">
                <a16:creationId xmlns:a16="http://schemas.microsoft.com/office/drawing/2014/main" id="{DF051855-8AF8-40F5-A6D0-E2C0839DEEB5}"/>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290" name="矩形 289">
            <a:extLst>
              <a:ext uri="{FF2B5EF4-FFF2-40B4-BE49-F238E27FC236}">
                <a16:creationId xmlns:a16="http://schemas.microsoft.com/office/drawing/2014/main" id="{AE6002D9-C015-4771-8556-CCDB0FC05BB0}"/>
              </a:ext>
            </a:extLst>
          </p:cNvPr>
          <p:cNvSpPr/>
          <p:nvPr/>
        </p:nvSpPr>
        <p:spPr bwMode="auto">
          <a:xfrm>
            <a:off x="183282" y="187578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1" name="矩形 290">
            <a:extLst>
              <a:ext uri="{FF2B5EF4-FFF2-40B4-BE49-F238E27FC236}">
                <a16:creationId xmlns:a16="http://schemas.microsoft.com/office/drawing/2014/main" id="{EB7025B4-FC93-4DD4-9585-A8F462E4C548}"/>
              </a:ext>
            </a:extLst>
          </p:cNvPr>
          <p:cNvSpPr/>
          <p:nvPr/>
        </p:nvSpPr>
        <p:spPr bwMode="auto">
          <a:xfrm>
            <a:off x="920489"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2" name="矩形 291">
            <a:extLst>
              <a:ext uri="{FF2B5EF4-FFF2-40B4-BE49-F238E27FC236}">
                <a16:creationId xmlns:a16="http://schemas.microsoft.com/office/drawing/2014/main" id="{CEF3138E-466F-4C61-8AE1-A8894399C4E4}"/>
              </a:ext>
            </a:extLst>
          </p:cNvPr>
          <p:cNvSpPr/>
          <p:nvPr/>
        </p:nvSpPr>
        <p:spPr bwMode="auto">
          <a:xfrm>
            <a:off x="1644174"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294" name="矩形 293">
            <a:extLst>
              <a:ext uri="{FF2B5EF4-FFF2-40B4-BE49-F238E27FC236}">
                <a16:creationId xmlns:a16="http://schemas.microsoft.com/office/drawing/2014/main" id="{2D3A6430-3DD6-4779-8830-D594A59DEE2A}"/>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295" name="文本框 294">
            <a:extLst>
              <a:ext uri="{FF2B5EF4-FFF2-40B4-BE49-F238E27FC236}">
                <a16:creationId xmlns:a16="http://schemas.microsoft.com/office/drawing/2014/main" id="{18BA7F8F-2358-4BCD-9C1A-F2832D6A1236}"/>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298" name="直接连接符 297">
            <a:extLst>
              <a:ext uri="{FF2B5EF4-FFF2-40B4-BE49-F238E27FC236}">
                <a16:creationId xmlns:a16="http://schemas.microsoft.com/office/drawing/2014/main" id="{B3F19A40-DD9F-4FBB-955B-6B2EE2DCE10F}"/>
              </a:ext>
            </a:extLst>
          </p:cNvPr>
          <p:cNvCxnSpPr>
            <a:cxnSpLocks/>
            <a:stCxn id="296" idx="4"/>
            <a:endCxn id="297"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9" name="文本框 298">
            <a:extLst>
              <a:ext uri="{FF2B5EF4-FFF2-40B4-BE49-F238E27FC236}">
                <a16:creationId xmlns:a16="http://schemas.microsoft.com/office/drawing/2014/main" id="{180B76DA-D4D2-4D0C-8041-85CED032AFA9}"/>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310" name="直接连接符 309">
            <a:extLst>
              <a:ext uri="{FF2B5EF4-FFF2-40B4-BE49-F238E27FC236}">
                <a16:creationId xmlns:a16="http://schemas.microsoft.com/office/drawing/2014/main" id="{71C0D181-121B-4137-B229-9229A05DED2C}"/>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1" name="流程图: 接点 310">
            <a:extLst>
              <a:ext uri="{FF2B5EF4-FFF2-40B4-BE49-F238E27FC236}">
                <a16:creationId xmlns:a16="http://schemas.microsoft.com/office/drawing/2014/main" id="{F90FCF33-23C8-4BA5-866B-B84A9ED97866}"/>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12" name="流程图: 接点 311">
            <a:extLst>
              <a:ext uri="{FF2B5EF4-FFF2-40B4-BE49-F238E27FC236}">
                <a16:creationId xmlns:a16="http://schemas.microsoft.com/office/drawing/2014/main" id="{8BCEDFE2-D169-463D-BBB1-186D45A340E6}"/>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316" name="连接符: 肘形 315">
            <a:extLst>
              <a:ext uri="{FF2B5EF4-FFF2-40B4-BE49-F238E27FC236}">
                <a16:creationId xmlns:a16="http://schemas.microsoft.com/office/drawing/2014/main" id="{41F17E5F-F558-4531-9F3F-153153D37C27}"/>
              </a:ext>
            </a:extLst>
          </p:cNvPr>
          <p:cNvCxnSpPr>
            <a:cxnSpLocks/>
            <a:stCxn id="290"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317" name="直接连接符 316">
            <a:extLst>
              <a:ext uri="{FF2B5EF4-FFF2-40B4-BE49-F238E27FC236}">
                <a16:creationId xmlns:a16="http://schemas.microsoft.com/office/drawing/2014/main" id="{6D79F0A4-97F9-437E-BBB8-06612FC021AE}"/>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8" name="连接符: 肘形 317">
            <a:extLst>
              <a:ext uri="{FF2B5EF4-FFF2-40B4-BE49-F238E27FC236}">
                <a16:creationId xmlns:a16="http://schemas.microsoft.com/office/drawing/2014/main" id="{6F617621-CF15-441E-A8A1-7DDBF912421E}"/>
              </a:ext>
            </a:extLst>
          </p:cNvPr>
          <p:cNvCxnSpPr>
            <a:cxnSpLocks/>
            <a:endCxn id="292"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319" name="流程图: 接点 318">
            <a:extLst>
              <a:ext uri="{FF2B5EF4-FFF2-40B4-BE49-F238E27FC236}">
                <a16:creationId xmlns:a16="http://schemas.microsoft.com/office/drawing/2014/main" id="{80C96593-4208-48C8-B6B9-15B61AFAB1B2}"/>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0" name="流程图: 接点 319">
            <a:extLst>
              <a:ext uri="{FF2B5EF4-FFF2-40B4-BE49-F238E27FC236}">
                <a16:creationId xmlns:a16="http://schemas.microsoft.com/office/drawing/2014/main" id="{3A5A3105-0BF4-4955-A0E8-EE235E2CAE9B}"/>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1" name="流程图: 接点 320">
            <a:extLst>
              <a:ext uri="{FF2B5EF4-FFF2-40B4-BE49-F238E27FC236}">
                <a16:creationId xmlns:a16="http://schemas.microsoft.com/office/drawing/2014/main" id="{8FAB2177-9CF8-4B17-86C0-8D9E57B54E10}"/>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2" name="流程图: 接点 321">
            <a:extLst>
              <a:ext uri="{FF2B5EF4-FFF2-40B4-BE49-F238E27FC236}">
                <a16:creationId xmlns:a16="http://schemas.microsoft.com/office/drawing/2014/main" id="{FB21B315-2F9F-4589-B6C1-B2727851D285}"/>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323" name="文本框 322">
            <a:extLst>
              <a:ext uri="{FF2B5EF4-FFF2-40B4-BE49-F238E27FC236}">
                <a16:creationId xmlns:a16="http://schemas.microsoft.com/office/drawing/2014/main" id="{36785191-B159-48E0-BC5D-E029721C3A2A}"/>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8" name="连接符: 肘形 7">
            <a:extLst>
              <a:ext uri="{FF2B5EF4-FFF2-40B4-BE49-F238E27FC236}">
                <a16:creationId xmlns:a16="http://schemas.microsoft.com/office/drawing/2014/main" id="{8C9D2EA5-3D3C-4A64-AF22-292B50759D59}"/>
              </a:ext>
            </a:extLst>
          </p:cNvPr>
          <p:cNvCxnSpPr>
            <a:cxnSpLocks/>
            <a:stCxn id="314"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14" name="流程图: 接点 313">
            <a:extLst>
              <a:ext uri="{FF2B5EF4-FFF2-40B4-BE49-F238E27FC236}">
                <a16:creationId xmlns:a16="http://schemas.microsoft.com/office/drawing/2014/main" id="{89B3A114-4513-43D2-9537-048E930130DA}"/>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0" name="肘形连接符 9"/>
          <p:cNvCxnSpPr>
            <a:cxnSpLocks/>
            <a:stCxn id="308"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08" name="流程图: 接点 307">
            <a:extLst>
              <a:ext uri="{FF2B5EF4-FFF2-40B4-BE49-F238E27FC236}">
                <a16:creationId xmlns:a16="http://schemas.microsoft.com/office/drawing/2014/main" id="{3440460A-20F0-4ACE-8B58-59A0F056A746}"/>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96" name="流程图: 接点 295">
            <a:extLst>
              <a:ext uri="{FF2B5EF4-FFF2-40B4-BE49-F238E27FC236}">
                <a16:creationId xmlns:a16="http://schemas.microsoft.com/office/drawing/2014/main" id="{6F035BE7-3248-4151-919C-56155A398DD9}"/>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97" name="流程图: 接点 296">
            <a:extLst>
              <a:ext uri="{FF2B5EF4-FFF2-40B4-BE49-F238E27FC236}">
                <a16:creationId xmlns:a16="http://schemas.microsoft.com/office/drawing/2014/main" id="{C7450343-B83D-4613-A25A-C8BACEC2F596}"/>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72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椭圆 212">
            <a:extLst>
              <a:ext uri="{FF2B5EF4-FFF2-40B4-BE49-F238E27FC236}">
                <a16:creationId xmlns:a16="http://schemas.microsoft.com/office/drawing/2014/main" id="{B368A14D-C26C-45C5-92D1-7EAF1A9486F9}"/>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⑦</a:t>
            </a:r>
          </a:p>
        </p:txBody>
      </p:sp>
      <p:sp>
        <p:nvSpPr>
          <p:cNvPr id="212" name="椭圆 211">
            <a:extLst>
              <a:ext uri="{FF2B5EF4-FFF2-40B4-BE49-F238E27FC236}">
                <a16:creationId xmlns:a16="http://schemas.microsoft.com/office/drawing/2014/main" id="{08D68315-176E-472A-88A7-964AE93B113A}"/>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⑥</a:t>
            </a:r>
          </a:p>
        </p:txBody>
      </p:sp>
      <p:sp>
        <p:nvSpPr>
          <p:cNvPr id="211" name="椭圆 210">
            <a:extLst>
              <a:ext uri="{FF2B5EF4-FFF2-40B4-BE49-F238E27FC236}">
                <a16:creationId xmlns:a16="http://schemas.microsoft.com/office/drawing/2014/main" id="{A6891C1F-BA41-4C56-A5B5-42A789C07044}"/>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⑤</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10" name="椭圆 209">
            <a:extLst>
              <a:ext uri="{FF2B5EF4-FFF2-40B4-BE49-F238E27FC236}">
                <a16:creationId xmlns:a16="http://schemas.microsoft.com/office/drawing/2014/main" id="{59605BEF-4343-4F34-9D36-5EA61CF33229}"/>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④</a:t>
            </a:r>
          </a:p>
        </p:txBody>
      </p:sp>
      <p:sp>
        <p:nvSpPr>
          <p:cNvPr id="185" name="椭圆 184">
            <a:extLst>
              <a:ext uri="{FF2B5EF4-FFF2-40B4-BE49-F238E27FC236}">
                <a16:creationId xmlns:a16="http://schemas.microsoft.com/office/drawing/2014/main" id="{10074400-B89B-4D33-93B3-DDC043CD7512}"/>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③</a:t>
            </a:r>
          </a:p>
        </p:txBody>
      </p:sp>
      <p:sp>
        <p:nvSpPr>
          <p:cNvPr id="54" name="椭圆 53">
            <a:extLst>
              <a:ext uri="{FF2B5EF4-FFF2-40B4-BE49-F238E27FC236}">
                <a16:creationId xmlns:a16="http://schemas.microsoft.com/office/drawing/2014/main" id="{DF7916DF-98B0-4882-940E-578FDA272077}"/>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②</a:t>
            </a:r>
          </a:p>
        </p:txBody>
      </p:sp>
      <p:sp>
        <p:nvSpPr>
          <p:cNvPr id="30" name="椭圆 29">
            <a:extLst>
              <a:ext uri="{FF2B5EF4-FFF2-40B4-BE49-F238E27FC236}">
                <a16:creationId xmlns:a16="http://schemas.microsoft.com/office/drawing/2014/main" id="{B19463F2-9AE6-40CE-9B47-2FCE2539AC0D}"/>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①</a:t>
            </a:r>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P1</a:t>
            </a:r>
            <a:endParaRPr lang="zh-CN" altLang="en-US" dirty="0">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2C3C66A7-18E9-4987-8F38-53B562B0F5B8}"/>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START</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50" name="直接箭头连接符 49">
            <a:extLst>
              <a:ext uri="{FF2B5EF4-FFF2-40B4-BE49-F238E27FC236}">
                <a16:creationId xmlns:a16="http://schemas.microsoft.com/office/drawing/2014/main" id="{6469EF4F-BCA7-4CB3-A62C-F7B9F28A5A4D}"/>
              </a:ext>
            </a:extLst>
          </p:cNvPr>
          <p:cNvCxnSpPr>
            <a:cxnSpLocks/>
            <a:endCxn id="48"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52" name="直接连接符 51">
            <a:extLst>
              <a:ext uri="{FF2B5EF4-FFF2-40B4-BE49-F238E27FC236}">
                <a16:creationId xmlns:a16="http://schemas.microsoft.com/office/drawing/2014/main" id="{8B3CED82-FE08-4398-A35A-E7B9868AA679}"/>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53" name="椭圆 52">
            <a:extLst>
              <a:ext uri="{FF2B5EF4-FFF2-40B4-BE49-F238E27FC236}">
                <a16:creationId xmlns:a16="http://schemas.microsoft.com/office/drawing/2014/main" id="{9C8DAC0B-24B1-4053-8D00-330735558BE1}"/>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EXEC</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a:extLst>
              <a:ext uri="{FF2B5EF4-FFF2-40B4-BE49-F238E27FC236}">
                <a16:creationId xmlns:a16="http://schemas.microsoft.com/office/drawing/2014/main" id="{14C9F5E5-3027-409A-8BDF-C6E17D9C0F28}"/>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a:extLst>
              <a:ext uri="{FF2B5EF4-FFF2-40B4-BE49-F238E27FC236}">
                <a16:creationId xmlns:a16="http://schemas.microsoft.com/office/drawing/2014/main" id="{F4A3DC60-B327-4248-9827-C3D2760020AE}"/>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endParaRPr kumimoji="0"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a:extLst>
              <a:ext uri="{FF2B5EF4-FFF2-40B4-BE49-F238E27FC236}">
                <a16:creationId xmlns:a16="http://schemas.microsoft.com/office/drawing/2014/main" id="{7DB29E8D-EB17-4A4A-BFDA-EB1058D7E252}"/>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5" name="直接箭头连接符 14">
            <a:extLst>
              <a:ext uri="{FF2B5EF4-FFF2-40B4-BE49-F238E27FC236}">
                <a16:creationId xmlns:a16="http://schemas.microsoft.com/office/drawing/2014/main" id="{2313E9AC-DD9B-437F-A9F7-A5BBEC08998E}"/>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75" name="椭圆 174">
            <a:extLst>
              <a:ext uri="{FF2B5EF4-FFF2-40B4-BE49-F238E27FC236}">
                <a16:creationId xmlns:a16="http://schemas.microsoft.com/office/drawing/2014/main" id="{47105ADC-130C-4611-806A-C2DFD9431C0C}"/>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WAIT</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77" name="直接箭头连接符 176">
            <a:extLst>
              <a:ext uri="{FF2B5EF4-FFF2-40B4-BE49-F238E27FC236}">
                <a16:creationId xmlns:a16="http://schemas.microsoft.com/office/drawing/2014/main" id="{4C0F1E75-B0EC-423B-98AD-09F31484F251}"/>
              </a:ext>
            </a:extLst>
          </p:cNvPr>
          <p:cNvCxnSpPr>
            <a:cxnSpLocks/>
            <a:stCxn id="48" idx="4"/>
            <a:endCxn id="175"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82" name="直接箭头连接符 181">
            <a:extLst>
              <a:ext uri="{FF2B5EF4-FFF2-40B4-BE49-F238E27FC236}">
                <a16:creationId xmlns:a16="http://schemas.microsoft.com/office/drawing/2014/main" id="{F61A4EDF-A5A4-4379-AE8A-D2AF6BD89DDA}"/>
              </a:ext>
            </a:extLst>
          </p:cNvPr>
          <p:cNvCxnSpPr>
            <a:cxnSpLocks/>
            <a:stCxn id="175" idx="4"/>
            <a:endCxn id="53"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86" name="文本框 185">
            <a:extLst>
              <a:ext uri="{FF2B5EF4-FFF2-40B4-BE49-F238E27FC236}">
                <a16:creationId xmlns:a16="http://schemas.microsoft.com/office/drawing/2014/main" id="{93835FDB-ACF7-4BC4-8C0A-8E035CF3BC0B}"/>
              </a:ext>
            </a:extLst>
          </p:cNvPr>
          <p:cNvSpPr txBox="1"/>
          <p:nvPr/>
        </p:nvSpPr>
        <p:spPr>
          <a:xfrm>
            <a:off x="3028936" y="3650713"/>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receiveBIT(PLA.sin, PLA.cos)</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4" name="文本框 183">
            <a:extLst>
              <a:ext uri="{FF2B5EF4-FFF2-40B4-BE49-F238E27FC236}">
                <a16:creationId xmlns:a16="http://schemas.microsoft.com/office/drawing/2014/main" id="{5242F936-A4DB-42ED-BECC-053E96BD96CE}"/>
              </a:ext>
            </a:extLst>
          </p:cNvPr>
          <p:cNvSpPr txBox="1"/>
          <p:nvPr/>
        </p:nvSpPr>
        <p:spPr>
          <a:xfrm>
            <a:off x="3114088" y="2377468"/>
            <a:ext cx="770013"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p:=0; q:=0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87" name="椭圆 186">
            <a:extLst>
              <a:ext uri="{FF2B5EF4-FFF2-40B4-BE49-F238E27FC236}">
                <a16:creationId xmlns:a16="http://schemas.microsoft.com/office/drawing/2014/main" id="{A8AADFE2-B7EA-4BD2-AF5B-69A85F47FC30}"/>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END</a:t>
            </a:r>
            <a:endParaRPr kumimoji="0" lang="zh-CN" altLang="en-US" sz="1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0A1BE96B-BC60-43B9-9F44-D4620C913957}"/>
              </a:ext>
            </a:extLst>
          </p:cNvPr>
          <p:cNvCxnSpPr>
            <a:cxnSpLocks/>
            <a:endCxn id="187"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26" name="直接箭头连接符 25">
            <a:extLst>
              <a:ext uri="{FF2B5EF4-FFF2-40B4-BE49-F238E27FC236}">
                <a16:creationId xmlns:a16="http://schemas.microsoft.com/office/drawing/2014/main" id="{50812D1E-9450-4393-AD8F-26B3EF23A3ED}"/>
              </a:ext>
            </a:extLst>
          </p:cNvPr>
          <p:cNvCxnSpPr>
            <a:stCxn id="58" idx="3"/>
            <a:endCxn id="187"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32" name="连接符: 肘形 31">
            <a:extLst>
              <a:ext uri="{FF2B5EF4-FFF2-40B4-BE49-F238E27FC236}">
                <a16:creationId xmlns:a16="http://schemas.microsoft.com/office/drawing/2014/main" id="{57F41C54-BCD9-4757-B499-96E833CB2046}"/>
              </a:ext>
            </a:extLst>
          </p:cNvPr>
          <p:cNvCxnSpPr>
            <a:stCxn id="187" idx="2"/>
            <a:endCxn id="175"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42" name="连接符: 肘形 41">
            <a:extLst>
              <a:ext uri="{FF2B5EF4-FFF2-40B4-BE49-F238E27FC236}">
                <a16:creationId xmlns:a16="http://schemas.microsoft.com/office/drawing/2014/main" id="{7D263C00-5997-4F0D-AF52-43925FAEC8A6}"/>
              </a:ext>
            </a:extLst>
          </p:cNvPr>
          <p:cNvCxnSpPr>
            <a:cxnSpLocks/>
            <a:stCxn id="59" idx="1"/>
            <a:endCxn id="175"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90" name="连接符: 肘形 189">
            <a:extLst>
              <a:ext uri="{FF2B5EF4-FFF2-40B4-BE49-F238E27FC236}">
                <a16:creationId xmlns:a16="http://schemas.microsoft.com/office/drawing/2014/main" id="{F30FDC03-1645-4EC8-9572-67AFB26E4C11}"/>
              </a:ext>
            </a:extLst>
          </p:cNvPr>
          <p:cNvCxnSpPr>
            <a:stCxn id="58" idx="7"/>
            <a:endCxn id="175"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329" name="连接符: 肘形 328">
            <a:extLst>
              <a:ext uri="{FF2B5EF4-FFF2-40B4-BE49-F238E27FC236}">
                <a16:creationId xmlns:a16="http://schemas.microsoft.com/office/drawing/2014/main" id="{2AD38925-91CA-4214-88BE-7E55FB89B636}"/>
              </a:ext>
            </a:extLst>
          </p:cNvPr>
          <p:cNvCxnSpPr>
            <a:stCxn id="53" idx="6"/>
            <a:endCxn id="175"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sendBIT(PLA.Signal_enc)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289" name="矩形 288">
            <a:extLst>
              <a:ext uri="{FF2B5EF4-FFF2-40B4-BE49-F238E27FC236}">
                <a16:creationId xmlns:a16="http://schemas.microsoft.com/office/drawing/2014/main" id="{DF051855-8AF8-40F5-A6D0-E2C0839DEEB5}"/>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457200" marR="0" lvl="1" indent="0" algn="r" defTabSz="914400" rtl="0" eaLnBrk="1" fontAlgn="base" latinLnBrk="0" hangingPunct="1">
              <a:lnSpc>
                <a:spcPct val="100000"/>
              </a:lnSpc>
              <a:spcBef>
                <a:spcPct val="0"/>
              </a:spcBef>
              <a:spcAft>
                <a:spcPct val="0"/>
              </a:spcAft>
              <a:buClrTx/>
              <a:buSzTx/>
              <a:buFontTx/>
              <a:buNone/>
              <a:tabLst/>
              <a:defRPr/>
            </a:pPr>
            <a:endParaRPr kumimoji="0" lang="zh-CN" altLang="en-US" sz="11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0" name="矩形 289">
            <a:extLst>
              <a:ext uri="{FF2B5EF4-FFF2-40B4-BE49-F238E27FC236}">
                <a16:creationId xmlns:a16="http://schemas.microsoft.com/office/drawing/2014/main" id="{AE6002D9-C015-4771-8556-CCDB0FC05BB0}"/>
              </a:ext>
            </a:extLst>
          </p:cNvPr>
          <p:cNvSpPr/>
          <p:nvPr/>
        </p:nvSpPr>
        <p:spPr bwMode="auto">
          <a:xfrm>
            <a:off x="183282" y="187578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P1</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1" name="矩形 290">
            <a:extLst>
              <a:ext uri="{FF2B5EF4-FFF2-40B4-BE49-F238E27FC236}">
                <a16:creationId xmlns:a16="http://schemas.microsoft.com/office/drawing/2014/main" id="{EB7025B4-FC93-4DD4-9585-A8F462E4C548}"/>
              </a:ext>
            </a:extLst>
          </p:cNvPr>
          <p:cNvSpPr/>
          <p:nvPr/>
        </p:nvSpPr>
        <p:spPr bwMode="auto">
          <a:xfrm>
            <a:off x="920489"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P2</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2" name="矩形 291">
            <a:extLst>
              <a:ext uri="{FF2B5EF4-FFF2-40B4-BE49-F238E27FC236}">
                <a16:creationId xmlns:a16="http://schemas.microsoft.com/office/drawing/2014/main" id="{CEF3138E-466F-4C61-8AE1-A8894399C4E4}"/>
              </a:ext>
            </a:extLst>
          </p:cNvPr>
          <p:cNvSpPr/>
          <p:nvPr/>
        </p:nvSpPr>
        <p:spPr bwMode="auto">
          <a:xfrm>
            <a:off x="1644174"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P3</a:t>
            </a:r>
            <a:endParaRPr kumimoji="0" lang="zh-CN" altLang="en-US"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4" name="矩形 293">
            <a:extLst>
              <a:ext uri="{FF2B5EF4-FFF2-40B4-BE49-F238E27FC236}">
                <a16:creationId xmlns:a16="http://schemas.microsoft.com/office/drawing/2014/main" id="{2D3A6430-3DD6-4779-8830-D594A59DEE2A}"/>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7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Diagnosis Decider</a:t>
            </a:r>
            <a:endParaRPr kumimoji="0" lang="zh-CN" altLang="en-US" sz="9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 name="文本框 294">
            <a:extLst>
              <a:ext uri="{FF2B5EF4-FFF2-40B4-BE49-F238E27FC236}">
                <a16:creationId xmlns:a16="http://schemas.microsoft.com/office/drawing/2014/main" id="{18BA7F8F-2358-4BCD-9C1A-F2832D6A1236}"/>
              </a:ext>
            </a:extLst>
          </p:cNvPr>
          <p:cNvSpPr txBox="1"/>
          <p:nvPr/>
        </p:nvSpPr>
        <p:spPr>
          <a:xfrm>
            <a:off x="1933042" y="2800736"/>
            <a:ext cx="604728"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BIT Diagnosis</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298" name="直接连接符 297">
            <a:extLst>
              <a:ext uri="{FF2B5EF4-FFF2-40B4-BE49-F238E27FC236}">
                <a16:creationId xmlns:a16="http://schemas.microsoft.com/office/drawing/2014/main" id="{B3F19A40-DD9F-4FBB-955B-6B2EE2DCE10F}"/>
              </a:ext>
            </a:extLst>
          </p:cNvPr>
          <p:cNvCxnSpPr>
            <a:cxnSpLocks/>
            <a:stCxn id="296" idx="4"/>
            <a:endCxn id="297"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9" name="文本框 298">
            <a:extLst>
              <a:ext uri="{FF2B5EF4-FFF2-40B4-BE49-F238E27FC236}">
                <a16:creationId xmlns:a16="http://schemas.microsoft.com/office/drawing/2014/main" id="{180B76DA-D4D2-4D0C-8041-85CED032AFA9}"/>
              </a:ext>
            </a:extLst>
          </p:cNvPr>
          <p:cNvSpPr txBox="1"/>
          <p:nvPr/>
        </p:nvSpPr>
        <p:spPr>
          <a:xfrm>
            <a:off x="962915" y="2654220"/>
            <a:ext cx="379206" cy="1692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output</a:t>
            </a:r>
            <a:endParaRPr kumimoji="0" lang="zh-CN" altLang="en-US" sz="5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10" name="直接连接符 309">
            <a:extLst>
              <a:ext uri="{FF2B5EF4-FFF2-40B4-BE49-F238E27FC236}">
                <a16:creationId xmlns:a16="http://schemas.microsoft.com/office/drawing/2014/main" id="{71C0D181-121B-4137-B229-9229A05DED2C}"/>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1" name="流程图: 接点 310">
            <a:extLst>
              <a:ext uri="{FF2B5EF4-FFF2-40B4-BE49-F238E27FC236}">
                <a16:creationId xmlns:a16="http://schemas.microsoft.com/office/drawing/2014/main" id="{F90FCF33-23C8-4BA5-866B-B84A9ED97866}"/>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2" name="流程图: 接点 311">
            <a:extLst>
              <a:ext uri="{FF2B5EF4-FFF2-40B4-BE49-F238E27FC236}">
                <a16:creationId xmlns:a16="http://schemas.microsoft.com/office/drawing/2014/main" id="{8BCEDFE2-D169-463D-BBB1-186D45A340E6}"/>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316" name="连接符: 肘形 315">
            <a:extLst>
              <a:ext uri="{FF2B5EF4-FFF2-40B4-BE49-F238E27FC236}">
                <a16:creationId xmlns:a16="http://schemas.microsoft.com/office/drawing/2014/main" id="{41F17E5F-F558-4531-9F3F-153153D37C27}"/>
              </a:ext>
            </a:extLst>
          </p:cNvPr>
          <p:cNvCxnSpPr>
            <a:cxnSpLocks/>
            <a:stCxn id="290"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317" name="直接连接符 316">
            <a:extLst>
              <a:ext uri="{FF2B5EF4-FFF2-40B4-BE49-F238E27FC236}">
                <a16:creationId xmlns:a16="http://schemas.microsoft.com/office/drawing/2014/main" id="{6D79F0A4-97F9-437E-BBB8-06612FC021AE}"/>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8" name="连接符: 肘形 317">
            <a:extLst>
              <a:ext uri="{FF2B5EF4-FFF2-40B4-BE49-F238E27FC236}">
                <a16:creationId xmlns:a16="http://schemas.microsoft.com/office/drawing/2014/main" id="{6F617621-CF15-441E-A8A1-7DDBF912421E}"/>
              </a:ext>
            </a:extLst>
          </p:cNvPr>
          <p:cNvCxnSpPr>
            <a:cxnSpLocks/>
            <a:endCxn id="292"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319" name="流程图: 接点 318">
            <a:extLst>
              <a:ext uri="{FF2B5EF4-FFF2-40B4-BE49-F238E27FC236}">
                <a16:creationId xmlns:a16="http://schemas.microsoft.com/office/drawing/2014/main" id="{80C96593-4208-48C8-B6B9-15B61AFAB1B2}"/>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0" name="流程图: 接点 319">
            <a:extLst>
              <a:ext uri="{FF2B5EF4-FFF2-40B4-BE49-F238E27FC236}">
                <a16:creationId xmlns:a16="http://schemas.microsoft.com/office/drawing/2014/main" id="{3A5A3105-0BF4-4955-A0E8-EE235E2CAE9B}"/>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1" name="流程图: 接点 320">
            <a:extLst>
              <a:ext uri="{FF2B5EF4-FFF2-40B4-BE49-F238E27FC236}">
                <a16:creationId xmlns:a16="http://schemas.microsoft.com/office/drawing/2014/main" id="{8FAB2177-9CF8-4B17-86C0-8D9E57B54E10}"/>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2" name="流程图: 接点 321">
            <a:extLst>
              <a:ext uri="{FF2B5EF4-FFF2-40B4-BE49-F238E27FC236}">
                <a16:creationId xmlns:a16="http://schemas.microsoft.com/office/drawing/2014/main" id="{FB21B315-2F9F-4589-B6C1-B2727851D285}"/>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3" name="文本框 322">
            <a:extLst>
              <a:ext uri="{FF2B5EF4-FFF2-40B4-BE49-F238E27FC236}">
                <a16:creationId xmlns:a16="http://schemas.microsoft.com/office/drawing/2014/main" id="{36785191-B159-48E0-BC5D-E029721C3A2A}"/>
              </a:ext>
            </a:extLst>
          </p:cNvPr>
          <p:cNvSpPr txBox="1"/>
          <p:nvPr/>
        </p:nvSpPr>
        <p:spPr>
          <a:xfrm>
            <a:off x="1294790" y="1671101"/>
            <a:ext cx="900546" cy="15388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receiveBIT(PLA.sin, PLA.cos)</a:t>
            </a:r>
            <a:endParaRPr kumimoji="0" lang="zh-CN" altLang="en-US" sz="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8" name="连接符: 肘形 7">
            <a:extLst>
              <a:ext uri="{FF2B5EF4-FFF2-40B4-BE49-F238E27FC236}">
                <a16:creationId xmlns:a16="http://schemas.microsoft.com/office/drawing/2014/main" id="{8C9D2EA5-3D3C-4A64-AF22-292B50759D59}"/>
              </a:ext>
            </a:extLst>
          </p:cNvPr>
          <p:cNvCxnSpPr>
            <a:cxnSpLocks/>
            <a:stCxn id="314"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14" name="流程图: 接点 313">
            <a:extLst>
              <a:ext uri="{FF2B5EF4-FFF2-40B4-BE49-F238E27FC236}">
                <a16:creationId xmlns:a16="http://schemas.microsoft.com/office/drawing/2014/main" id="{89B3A114-4513-43D2-9537-048E930130DA}"/>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cxnSp>
        <p:nvCxnSpPr>
          <p:cNvPr id="10" name="肘形连接符 9"/>
          <p:cNvCxnSpPr>
            <a:cxnSpLocks/>
            <a:stCxn id="308"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308" name="流程图: 接点 307">
            <a:extLst>
              <a:ext uri="{FF2B5EF4-FFF2-40B4-BE49-F238E27FC236}">
                <a16:creationId xmlns:a16="http://schemas.microsoft.com/office/drawing/2014/main" id="{3440460A-20F0-4ACE-8B58-59A0F056A746}"/>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6" name="流程图: 接点 295">
            <a:extLst>
              <a:ext uri="{FF2B5EF4-FFF2-40B4-BE49-F238E27FC236}">
                <a16:creationId xmlns:a16="http://schemas.microsoft.com/office/drawing/2014/main" id="{6F035BE7-3248-4151-919C-56155A398DD9}"/>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7" name="流程图: 接点 296">
            <a:extLst>
              <a:ext uri="{FF2B5EF4-FFF2-40B4-BE49-F238E27FC236}">
                <a16:creationId xmlns:a16="http://schemas.microsoft.com/office/drawing/2014/main" id="{C7450343-B83D-4613-A25A-C8BACEC2F596}"/>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660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P2</a:t>
            </a:r>
            <a:endParaRPr lang="zh-CN" altLang="en-US" dirty="0">
              <a:latin typeface="Times New Roman" panose="02020603050405020304" pitchFamily="18" charset="0"/>
              <a:cs typeface="Times New Roman" panose="02020603050405020304" pitchFamily="18" charset="0"/>
            </a:endParaRPr>
          </a:p>
        </p:txBody>
      </p:sp>
      <p:sp>
        <p:nvSpPr>
          <p:cNvPr id="125" name="椭圆 124">
            <a:extLst>
              <a:ext uri="{FF2B5EF4-FFF2-40B4-BE49-F238E27FC236}">
                <a16:creationId xmlns:a16="http://schemas.microsoft.com/office/drawing/2014/main" id="{F31C5451-81B3-4627-92C8-3110D8BE1E98}"/>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126" name="椭圆 125">
            <a:extLst>
              <a:ext uri="{FF2B5EF4-FFF2-40B4-BE49-F238E27FC236}">
                <a16:creationId xmlns:a16="http://schemas.microsoft.com/office/drawing/2014/main" id="{DA1072AA-ECEB-481F-A21F-927A412F2EFC}"/>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127" name="椭圆 126">
            <a:extLst>
              <a:ext uri="{FF2B5EF4-FFF2-40B4-BE49-F238E27FC236}">
                <a16:creationId xmlns:a16="http://schemas.microsoft.com/office/drawing/2014/main" id="{8927D7A8-5197-4CB3-B665-85264C53D378}"/>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28" name="椭圆 127">
            <a:extLst>
              <a:ext uri="{FF2B5EF4-FFF2-40B4-BE49-F238E27FC236}">
                <a16:creationId xmlns:a16="http://schemas.microsoft.com/office/drawing/2014/main" id="{7F473BE0-8930-498B-986B-11E168538B0F}"/>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129" name="椭圆 128">
            <a:extLst>
              <a:ext uri="{FF2B5EF4-FFF2-40B4-BE49-F238E27FC236}">
                <a16:creationId xmlns:a16="http://schemas.microsoft.com/office/drawing/2014/main" id="{4453F564-588E-4431-A878-3A2E711CF122}"/>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130" name="椭圆 129">
            <a:extLst>
              <a:ext uri="{FF2B5EF4-FFF2-40B4-BE49-F238E27FC236}">
                <a16:creationId xmlns:a16="http://schemas.microsoft.com/office/drawing/2014/main" id="{8AC5F88B-221A-4F21-AC0A-4203B1787FA7}"/>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31" name="椭圆 130">
            <a:extLst>
              <a:ext uri="{FF2B5EF4-FFF2-40B4-BE49-F238E27FC236}">
                <a16:creationId xmlns:a16="http://schemas.microsoft.com/office/drawing/2014/main" id="{BF663B54-9897-4180-A1ED-227E2EC85DAB}"/>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132" name="椭圆 131">
            <a:extLst>
              <a:ext uri="{FF2B5EF4-FFF2-40B4-BE49-F238E27FC236}">
                <a16:creationId xmlns:a16="http://schemas.microsoft.com/office/drawing/2014/main" id="{598CC864-BFF5-4717-A5AD-3997B49E9154}"/>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133" name="直接箭头连接符 132">
            <a:extLst>
              <a:ext uri="{FF2B5EF4-FFF2-40B4-BE49-F238E27FC236}">
                <a16:creationId xmlns:a16="http://schemas.microsoft.com/office/drawing/2014/main" id="{23AD0EB5-BCF0-429B-A3F1-E5A92490E5DD}"/>
              </a:ext>
            </a:extLst>
          </p:cNvPr>
          <p:cNvCxnSpPr>
            <a:cxnSpLocks/>
            <a:endCxn id="132"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4" name="直接连接符 133">
            <a:extLst>
              <a:ext uri="{FF2B5EF4-FFF2-40B4-BE49-F238E27FC236}">
                <a16:creationId xmlns:a16="http://schemas.microsoft.com/office/drawing/2014/main" id="{D8FCFECB-7968-44BB-9470-E89DD0A7CABF}"/>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5" name="椭圆 134">
            <a:extLst>
              <a:ext uri="{FF2B5EF4-FFF2-40B4-BE49-F238E27FC236}">
                <a16:creationId xmlns:a16="http://schemas.microsoft.com/office/drawing/2014/main" id="{60AA7A80-FF0C-4F9F-931C-458AA6F3CF1B}"/>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37" name="椭圆 136">
            <a:extLst>
              <a:ext uri="{FF2B5EF4-FFF2-40B4-BE49-F238E27FC236}">
                <a16:creationId xmlns:a16="http://schemas.microsoft.com/office/drawing/2014/main" id="{B10B940A-3393-4BE3-94CE-8AD934F569CC}"/>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138" name="椭圆 137">
            <a:extLst>
              <a:ext uri="{FF2B5EF4-FFF2-40B4-BE49-F238E27FC236}">
                <a16:creationId xmlns:a16="http://schemas.microsoft.com/office/drawing/2014/main" id="{6E958846-82B5-43C4-9C6C-23D8378D5D0F}"/>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139" name="直接箭头连接符 138">
            <a:extLst>
              <a:ext uri="{FF2B5EF4-FFF2-40B4-BE49-F238E27FC236}">
                <a16:creationId xmlns:a16="http://schemas.microsoft.com/office/drawing/2014/main" id="{2D079693-C2F3-4AC1-90B7-4FBB155973E1}"/>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0" name="直接箭头连接符 139">
            <a:extLst>
              <a:ext uri="{FF2B5EF4-FFF2-40B4-BE49-F238E27FC236}">
                <a16:creationId xmlns:a16="http://schemas.microsoft.com/office/drawing/2014/main" id="{315318DF-715F-44AF-B7C4-B71B58DC170D}"/>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1" name="椭圆 140">
            <a:extLst>
              <a:ext uri="{FF2B5EF4-FFF2-40B4-BE49-F238E27FC236}">
                <a16:creationId xmlns:a16="http://schemas.microsoft.com/office/drawing/2014/main" id="{78C33940-1D13-42D3-97A6-11731D871882}"/>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42" name="直接箭头连接符 141">
            <a:extLst>
              <a:ext uri="{FF2B5EF4-FFF2-40B4-BE49-F238E27FC236}">
                <a16:creationId xmlns:a16="http://schemas.microsoft.com/office/drawing/2014/main" id="{0F92B41B-ADF3-46FA-B2ED-325D1E3DF6B7}"/>
              </a:ext>
            </a:extLst>
          </p:cNvPr>
          <p:cNvCxnSpPr>
            <a:cxnSpLocks/>
            <a:stCxn id="132" idx="4"/>
            <a:endCxn id="141"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3" name="直接箭头连接符 142">
            <a:extLst>
              <a:ext uri="{FF2B5EF4-FFF2-40B4-BE49-F238E27FC236}">
                <a16:creationId xmlns:a16="http://schemas.microsoft.com/office/drawing/2014/main" id="{D802D556-96DB-483F-9706-00BA25BE3E38}"/>
              </a:ext>
            </a:extLst>
          </p:cNvPr>
          <p:cNvCxnSpPr>
            <a:cxnSpLocks/>
            <a:stCxn id="141" idx="4"/>
            <a:endCxn id="135"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4" name="文本框 143">
            <a:extLst>
              <a:ext uri="{FF2B5EF4-FFF2-40B4-BE49-F238E27FC236}">
                <a16:creationId xmlns:a16="http://schemas.microsoft.com/office/drawing/2014/main" id="{1DC6CDDD-71B5-4392-8C7E-702595E3EB24}"/>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45" name="文本框 144">
            <a:extLst>
              <a:ext uri="{FF2B5EF4-FFF2-40B4-BE49-F238E27FC236}">
                <a16:creationId xmlns:a16="http://schemas.microsoft.com/office/drawing/2014/main" id="{09E76DB0-BDFA-4BA8-97FC-0BA04EB84D60}"/>
              </a:ext>
            </a:extLst>
          </p:cNvPr>
          <p:cNvSpPr txBox="1"/>
          <p:nvPr/>
        </p:nvSpPr>
        <p:spPr>
          <a:xfrm>
            <a:off x="3129586" y="2377468"/>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46" name="椭圆 145">
            <a:extLst>
              <a:ext uri="{FF2B5EF4-FFF2-40B4-BE49-F238E27FC236}">
                <a16:creationId xmlns:a16="http://schemas.microsoft.com/office/drawing/2014/main" id="{2DCA8C16-94A9-4D0A-9D9A-A299A4556919}"/>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147" name="直接箭头连接符 146">
            <a:extLst>
              <a:ext uri="{FF2B5EF4-FFF2-40B4-BE49-F238E27FC236}">
                <a16:creationId xmlns:a16="http://schemas.microsoft.com/office/drawing/2014/main" id="{DBEBF7ED-377B-410E-858A-79893D6DBA26}"/>
              </a:ext>
            </a:extLst>
          </p:cNvPr>
          <p:cNvCxnSpPr>
            <a:cxnSpLocks/>
            <a:endCxn id="146"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8" name="直接箭头连接符 147">
            <a:extLst>
              <a:ext uri="{FF2B5EF4-FFF2-40B4-BE49-F238E27FC236}">
                <a16:creationId xmlns:a16="http://schemas.microsoft.com/office/drawing/2014/main" id="{A3CA0798-5266-4DA7-A474-A7874A252E24}"/>
              </a:ext>
            </a:extLst>
          </p:cNvPr>
          <p:cNvCxnSpPr>
            <a:stCxn id="137" idx="3"/>
            <a:endCxn id="146"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49" name="连接符: 肘形 31">
            <a:extLst>
              <a:ext uri="{FF2B5EF4-FFF2-40B4-BE49-F238E27FC236}">
                <a16:creationId xmlns:a16="http://schemas.microsoft.com/office/drawing/2014/main" id="{B6444C35-B38B-42BB-968D-E80AADA05AEC}"/>
              </a:ext>
            </a:extLst>
          </p:cNvPr>
          <p:cNvCxnSpPr>
            <a:stCxn id="146" idx="2"/>
            <a:endCxn id="141"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150" name="连接符: 肘形 41">
            <a:extLst>
              <a:ext uri="{FF2B5EF4-FFF2-40B4-BE49-F238E27FC236}">
                <a16:creationId xmlns:a16="http://schemas.microsoft.com/office/drawing/2014/main" id="{8C9FC356-D52E-4D16-909B-6B80B35BE151}"/>
              </a:ext>
            </a:extLst>
          </p:cNvPr>
          <p:cNvCxnSpPr>
            <a:cxnSpLocks/>
            <a:stCxn id="138" idx="1"/>
            <a:endCxn id="141"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51" name="连接符: 肘形 189">
            <a:extLst>
              <a:ext uri="{FF2B5EF4-FFF2-40B4-BE49-F238E27FC236}">
                <a16:creationId xmlns:a16="http://schemas.microsoft.com/office/drawing/2014/main" id="{4B4C3B4A-2F67-489E-8A85-2B8D85161CB4}"/>
              </a:ext>
            </a:extLst>
          </p:cNvPr>
          <p:cNvCxnSpPr>
            <a:stCxn id="137" idx="7"/>
            <a:endCxn id="141"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53" name="连接符: 肘形 328">
            <a:extLst>
              <a:ext uri="{FF2B5EF4-FFF2-40B4-BE49-F238E27FC236}">
                <a16:creationId xmlns:a16="http://schemas.microsoft.com/office/drawing/2014/main" id="{9FB76083-858E-48FF-BF6C-E3CAC6064D53}"/>
              </a:ext>
            </a:extLst>
          </p:cNvPr>
          <p:cNvCxnSpPr>
            <a:stCxn id="135" idx="6"/>
            <a:endCxn id="141"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graphicFrame>
        <p:nvGraphicFramePr>
          <p:cNvPr id="189" name="表格 188">
            <a:extLst>
              <a:ext uri="{FF2B5EF4-FFF2-40B4-BE49-F238E27FC236}">
                <a16:creationId xmlns:a16="http://schemas.microsoft.com/office/drawing/2014/main" id="{44153331-41CE-4017-96A1-40B1B5020E84}"/>
              </a:ext>
            </a:extLst>
          </p:cNvPr>
          <p:cNvGraphicFramePr>
            <a:graphicFrameLocks noGrp="1"/>
          </p:cNvGraphicFramePr>
          <p:nvPr>
            <p:extLst>
              <p:ext uri="{D42A27DB-BD31-4B8C-83A1-F6EECF244321}">
                <p14:modId xmlns:p14="http://schemas.microsoft.com/office/powerpoint/2010/main" val="119455226"/>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PLA.Singal_sin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sin signal 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190" name="表格 189">
            <a:extLst>
              <a:ext uri="{FF2B5EF4-FFF2-40B4-BE49-F238E27FC236}">
                <a16:creationId xmlns:a16="http://schemas.microsoft.com/office/drawing/2014/main" id="{BE452226-9EED-4BB6-A34D-B714AB5CBB98}"/>
              </a:ext>
            </a:extLst>
          </p:cNvPr>
          <p:cNvGraphicFramePr>
            <a:graphicFrameLocks noGrp="1"/>
          </p:cNvGraphicFramePr>
          <p:nvPr>
            <p:extLst>
              <p:ext uri="{D42A27DB-BD31-4B8C-83A1-F6EECF244321}">
                <p14:modId xmlns:p14="http://schemas.microsoft.com/office/powerpoint/2010/main" val="965762832"/>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PLA.sin&gt;4000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PLA.sin&gt;=500 </a:t>
                      </a:r>
                      <a:r>
                        <a:rPr lang="en-US" altLang="zh-CN" sz="1200" i="1" kern="100" dirty="0">
                          <a:effectLst/>
                        </a:rPr>
                        <a:t>∧ PLA.sin&lt;=4000</a:t>
                      </a:r>
                      <a:r>
                        <a:rPr lang="en-US" sz="1200" i="1" kern="100" dirty="0">
                          <a:effectLst/>
                        </a:rPr>
                        <a:t> </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PLA.sin&lt;500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PLA.Signal_sin:=1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PLA.Signal_sin:=0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dirty="0">
                          <a:effectLst/>
                        </a:rPr>
                        <a:t>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sendBIT(PLA.Signal_sin)</a:t>
            </a:r>
            <a:endParaRPr lang="zh-CN" altLang="en-US" sz="1200" b="0" i="1" dirty="0">
              <a:latin typeface="Cambria Math" panose="02040503050406030204" pitchFamily="18" charset="0"/>
            </a:endParaRPr>
          </a:p>
        </p:txBody>
      </p:sp>
      <p:sp>
        <p:nvSpPr>
          <p:cNvPr id="100" name="矩形 99">
            <a:extLst>
              <a:ext uri="{FF2B5EF4-FFF2-40B4-BE49-F238E27FC236}">
                <a16:creationId xmlns:a16="http://schemas.microsoft.com/office/drawing/2014/main" id="{CAC5C06E-A55D-4C5A-94DE-8B43E7328ECC}"/>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101" name="矩形 100">
            <a:extLst>
              <a:ext uri="{FF2B5EF4-FFF2-40B4-BE49-F238E27FC236}">
                <a16:creationId xmlns:a16="http://schemas.microsoft.com/office/drawing/2014/main" id="{D1B8EF66-34A3-4159-8F0B-8AFAE9E8C3B5}"/>
              </a:ext>
            </a:extLst>
          </p:cNvPr>
          <p:cNvSpPr/>
          <p:nvPr/>
        </p:nvSpPr>
        <p:spPr bwMode="auto">
          <a:xfrm>
            <a:off x="183282" y="187578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04" name="矩形 103">
            <a:extLst>
              <a:ext uri="{FF2B5EF4-FFF2-40B4-BE49-F238E27FC236}">
                <a16:creationId xmlns:a16="http://schemas.microsoft.com/office/drawing/2014/main" id="{1D90E65C-D6F3-41B8-A623-A4AADB934802}"/>
              </a:ext>
            </a:extLst>
          </p:cNvPr>
          <p:cNvSpPr/>
          <p:nvPr/>
        </p:nvSpPr>
        <p:spPr bwMode="auto">
          <a:xfrm>
            <a:off x="920489" y="1881398"/>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05" name="矩形 104">
            <a:extLst>
              <a:ext uri="{FF2B5EF4-FFF2-40B4-BE49-F238E27FC236}">
                <a16:creationId xmlns:a16="http://schemas.microsoft.com/office/drawing/2014/main" id="{66A53180-0EF0-41FA-87B4-4B06C2EA734C}"/>
              </a:ext>
            </a:extLst>
          </p:cNvPr>
          <p:cNvSpPr/>
          <p:nvPr/>
        </p:nvSpPr>
        <p:spPr bwMode="auto">
          <a:xfrm>
            <a:off x="1644174" y="1883116"/>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113" name="矩形 112">
            <a:extLst>
              <a:ext uri="{FF2B5EF4-FFF2-40B4-BE49-F238E27FC236}">
                <a16:creationId xmlns:a16="http://schemas.microsoft.com/office/drawing/2014/main" id="{8A9ECAB5-6BE0-4E8D-B7DF-F5294C7E36C6}"/>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114" name="文本框 113">
            <a:extLst>
              <a:ext uri="{FF2B5EF4-FFF2-40B4-BE49-F238E27FC236}">
                <a16:creationId xmlns:a16="http://schemas.microsoft.com/office/drawing/2014/main" id="{2FB38307-9C0D-4243-9131-B113E3B51874}"/>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115" name="直接连接符 114">
            <a:extLst>
              <a:ext uri="{FF2B5EF4-FFF2-40B4-BE49-F238E27FC236}">
                <a16:creationId xmlns:a16="http://schemas.microsoft.com/office/drawing/2014/main" id="{87C26947-D30A-452A-8B76-58B9E8A9E31A}"/>
              </a:ext>
            </a:extLst>
          </p:cNvPr>
          <p:cNvCxnSpPr>
            <a:cxnSpLocks/>
            <a:stCxn id="159" idx="4"/>
            <a:endCxn id="160"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6" name="文本框 115">
            <a:extLst>
              <a:ext uri="{FF2B5EF4-FFF2-40B4-BE49-F238E27FC236}">
                <a16:creationId xmlns:a16="http://schemas.microsoft.com/office/drawing/2014/main" id="{4764E7E3-0797-4E35-98CC-AA80FDD1A184}"/>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117" name="直接连接符 116">
            <a:extLst>
              <a:ext uri="{FF2B5EF4-FFF2-40B4-BE49-F238E27FC236}">
                <a16:creationId xmlns:a16="http://schemas.microsoft.com/office/drawing/2014/main" id="{A1A641F8-92AF-477C-A5A5-B990B4E340FF}"/>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8" name="流程图: 接点 117">
            <a:extLst>
              <a:ext uri="{FF2B5EF4-FFF2-40B4-BE49-F238E27FC236}">
                <a16:creationId xmlns:a16="http://schemas.microsoft.com/office/drawing/2014/main" id="{354FFE22-58C8-4D24-9B99-88B6153B8A10}"/>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19" name="流程图: 接点 118">
            <a:extLst>
              <a:ext uri="{FF2B5EF4-FFF2-40B4-BE49-F238E27FC236}">
                <a16:creationId xmlns:a16="http://schemas.microsoft.com/office/drawing/2014/main" id="{D89955DF-2339-4C02-8836-15C24F86EE2E}"/>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120" name="连接符: 肘形 119">
            <a:extLst>
              <a:ext uri="{FF2B5EF4-FFF2-40B4-BE49-F238E27FC236}">
                <a16:creationId xmlns:a16="http://schemas.microsoft.com/office/drawing/2014/main" id="{03CEE376-445F-4878-9869-2B37D5564143}"/>
              </a:ext>
            </a:extLst>
          </p:cNvPr>
          <p:cNvCxnSpPr>
            <a:cxnSpLocks/>
            <a:stCxn id="101"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121" name="直接连接符 120">
            <a:extLst>
              <a:ext uri="{FF2B5EF4-FFF2-40B4-BE49-F238E27FC236}">
                <a16:creationId xmlns:a16="http://schemas.microsoft.com/office/drawing/2014/main" id="{6E241FDB-2B45-4752-B960-605D3ECF9767}"/>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2" name="连接符: 肘形 121">
            <a:extLst>
              <a:ext uri="{FF2B5EF4-FFF2-40B4-BE49-F238E27FC236}">
                <a16:creationId xmlns:a16="http://schemas.microsoft.com/office/drawing/2014/main" id="{00EE949E-F625-4D98-8E04-592E45E4283D}"/>
              </a:ext>
            </a:extLst>
          </p:cNvPr>
          <p:cNvCxnSpPr>
            <a:cxnSpLocks/>
            <a:endCxn id="105"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123" name="流程图: 接点 122">
            <a:extLst>
              <a:ext uri="{FF2B5EF4-FFF2-40B4-BE49-F238E27FC236}">
                <a16:creationId xmlns:a16="http://schemas.microsoft.com/office/drawing/2014/main" id="{29AE5B1C-CA04-4C64-B685-FC196F9983D9}"/>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4" name="流程图: 接点 123">
            <a:extLst>
              <a:ext uri="{FF2B5EF4-FFF2-40B4-BE49-F238E27FC236}">
                <a16:creationId xmlns:a16="http://schemas.microsoft.com/office/drawing/2014/main" id="{16A5AD42-83FC-4191-A1FE-BED65C1B105F}"/>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6" name="流程图: 接点 135">
            <a:extLst>
              <a:ext uri="{FF2B5EF4-FFF2-40B4-BE49-F238E27FC236}">
                <a16:creationId xmlns:a16="http://schemas.microsoft.com/office/drawing/2014/main" id="{87769DF5-16BF-4E8A-9A4E-F22425B7B7A2}"/>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2" name="流程图: 接点 151">
            <a:extLst>
              <a:ext uri="{FF2B5EF4-FFF2-40B4-BE49-F238E27FC236}">
                <a16:creationId xmlns:a16="http://schemas.microsoft.com/office/drawing/2014/main" id="{40C5F9E4-24DF-4F9E-A9FE-470D7A979DE2}"/>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4" name="文本框 153">
            <a:extLst>
              <a:ext uri="{FF2B5EF4-FFF2-40B4-BE49-F238E27FC236}">
                <a16:creationId xmlns:a16="http://schemas.microsoft.com/office/drawing/2014/main" id="{999C6C2B-207C-48ED-A716-D02F35FB7797}"/>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155" name="连接符: 肘形 154">
            <a:extLst>
              <a:ext uri="{FF2B5EF4-FFF2-40B4-BE49-F238E27FC236}">
                <a16:creationId xmlns:a16="http://schemas.microsoft.com/office/drawing/2014/main" id="{BDF7FEDA-EAEB-4208-9E29-933A37EEE778}"/>
              </a:ext>
            </a:extLst>
          </p:cNvPr>
          <p:cNvCxnSpPr>
            <a:cxnSpLocks/>
            <a:stCxn id="156"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56" name="流程图: 接点 155">
            <a:extLst>
              <a:ext uri="{FF2B5EF4-FFF2-40B4-BE49-F238E27FC236}">
                <a16:creationId xmlns:a16="http://schemas.microsoft.com/office/drawing/2014/main" id="{6E8CF0BC-9719-4FD4-8762-DF2F4629BB00}"/>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57" name="肘形连接符 9">
            <a:extLst>
              <a:ext uri="{FF2B5EF4-FFF2-40B4-BE49-F238E27FC236}">
                <a16:creationId xmlns:a16="http://schemas.microsoft.com/office/drawing/2014/main" id="{B5BBC934-AD34-45B5-9728-B94FAC4A5265}"/>
              </a:ext>
            </a:extLst>
          </p:cNvPr>
          <p:cNvCxnSpPr>
            <a:cxnSpLocks/>
            <a:stCxn id="158"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58" name="流程图: 接点 157">
            <a:extLst>
              <a:ext uri="{FF2B5EF4-FFF2-40B4-BE49-F238E27FC236}">
                <a16:creationId xmlns:a16="http://schemas.microsoft.com/office/drawing/2014/main" id="{8248FFEE-A609-4A83-8B96-DF8E204ADF98}"/>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59" name="流程图: 接点 158">
            <a:extLst>
              <a:ext uri="{FF2B5EF4-FFF2-40B4-BE49-F238E27FC236}">
                <a16:creationId xmlns:a16="http://schemas.microsoft.com/office/drawing/2014/main" id="{D1BA7789-AAB0-44E1-AA32-E6B2C57E56D2}"/>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60" name="流程图: 接点 159">
            <a:extLst>
              <a:ext uri="{FF2B5EF4-FFF2-40B4-BE49-F238E27FC236}">
                <a16:creationId xmlns:a16="http://schemas.microsoft.com/office/drawing/2014/main" id="{24F280D3-7D82-49AE-B79B-6FA5ED62FCF0}"/>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74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BIT Diagnosis —— Diagnosis P3</a:t>
            </a:r>
            <a:endParaRPr lang="zh-CN" altLang="en-US" dirty="0">
              <a:latin typeface="Times New Roman" panose="02020603050405020304" pitchFamily="18" charset="0"/>
              <a:cs typeface="Times New Roman" panose="02020603050405020304" pitchFamily="18" charset="0"/>
            </a:endParaRPr>
          </a:p>
        </p:txBody>
      </p:sp>
      <p:graphicFrame>
        <p:nvGraphicFramePr>
          <p:cNvPr id="81" name="表格 80">
            <a:extLst>
              <a:ext uri="{FF2B5EF4-FFF2-40B4-BE49-F238E27FC236}">
                <a16:creationId xmlns:a16="http://schemas.microsoft.com/office/drawing/2014/main" id="{E07750E8-6D1E-4A99-8EF0-82C07B33B675}"/>
              </a:ext>
            </a:extLst>
          </p:cNvPr>
          <p:cNvGraphicFramePr>
            <a:graphicFrameLocks noGrp="1"/>
          </p:cNvGraphicFramePr>
          <p:nvPr>
            <p:extLst>
              <p:ext uri="{D42A27DB-BD31-4B8C-83A1-F6EECF244321}">
                <p14:modId xmlns:p14="http://schemas.microsoft.com/office/powerpoint/2010/main" val="3815794231"/>
              </p:ext>
            </p:extLst>
          </p:nvPr>
        </p:nvGraphicFramePr>
        <p:xfrm>
          <a:off x="4525379" y="1607968"/>
          <a:ext cx="5736613" cy="1801810"/>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2925903">
                  <a:extLst>
                    <a:ext uri="{9D8B030D-6E8A-4147-A177-3AD203B41FA5}">
                      <a16:colId xmlns:a16="http://schemas.microsoft.com/office/drawing/2014/main" val="2892160282"/>
                    </a:ext>
                  </a:extLst>
                </a:gridCol>
                <a:gridCol w="1385807">
                  <a:extLst>
                    <a:ext uri="{9D8B030D-6E8A-4147-A177-3AD203B41FA5}">
                      <a16:colId xmlns:a16="http://schemas.microsoft.com/office/drawing/2014/main" val="3861876575"/>
                    </a:ext>
                  </a:extLst>
                </a:gridCol>
              </a:tblGrid>
              <a:tr h="332865">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Name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401652">
                <a:tc>
                  <a:txBody>
                    <a:bodyPr/>
                    <a:lstStyle/>
                    <a:p>
                      <a:pPr algn="ctr">
                        <a:spcAft>
                          <a:spcPts val="0"/>
                        </a:spcAft>
                      </a:pPr>
                      <a:r>
                        <a:rPr lang="en-US" sz="1200" kern="100">
                          <a:effectLst/>
                        </a:rPr>
                        <a:t>PLA.sin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01561">
                <a:tc>
                  <a:txBody>
                    <a:bodyPr/>
                    <a:lstStyle/>
                    <a:p>
                      <a:pPr algn="ctr">
                        <a:spcAft>
                          <a:spcPts val="0"/>
                        </a:spcAft>
                      </a:pPr>
                      <a:r>
                        <a:rPr lang="en-US" sz="1200" kern="100">
                          <a:effectLst/>
                        </a:rPr>
                        <a:t>PLA.cos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cos value of Throttle stick angle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65732">
                <a:tc>
                  <a:txBody>
                    <a:bodyPr/>
                    <a:lstStyle/>
                    <a:p>
                      <a:pPr algn="ctr">
                        <a:spcAft>
                          <a:spcPts val="0"/>
                        </a:spcAft>
                      </a:pPr>
                      <a:r>
                        <a:rPr lang="en-US" sz="1200" kern="100" dirty="0">
                          <a:effectLst/>
                        </a:rPr>
                        <a:t>PLA.Singal_cos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cos signal disconnection fault sign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graphicFrame>
        <p:nvGraphicFramePr>
          <p:cNvPr id="82" name="表格 81">
            <a:extLst>
              <a:ext uri="{FF2B5EF4-FFF2-40B4-BE49-F238E27FC236}">
                <a16:creationId xmlns:a16="http://schemas.microsoft.com/office/drawing/2014/main" id="{9E8314A8-B121-44DD-AC3B-CE2C6D002330}"/>
              </a:ext>
            </a:extLst>
          </p:cNvPr>
          <p:cNvGraphicFramePr>
            <a:graphicFrameLocks noGrp="1"/>
          </p:cNvGraphicFramePr>
          <p:nvPr>
            <p:extLst>
              <p:ext uri="{D42A27DB-BD31-4B8C-83A1-F6EECF244321}">
                <p14:modId xmlns:p14="http://schemas.microsoft.com/office/powerpoint/2010/main" val="1237486958"/>
              </p:ext>
            </p:extLst>
          </p:nvPr>
        </p:nvGraphicFramePr>
        <p:xfrm>
          <a:off x="4522277" y="3886548"/>
          <a:ext cx="5756478" cy="2927200"/>
        </p:xfrm>
        <a:graphic>
          <a:graphicData uri="http://schemas.openxmlformats.org/drawingml/2006/table">
            <a:tbl>
              <a:tblPr firstRow="1" firstCol="1" bandRow="1">
                <a:tableStyleId>{5C22544A-7EE6-4342-B048-85BDC9FD1C3A}</a:tableStyleId>
              </a:tblPr>
              <a:tblGrid>
                <a:gridCol w="1430359">
                  <a:extLst>
                    <a:ext uri="{9D8B030D-6E8A-4147-A177-3AD203B41FA5}">
                      <a16:colId xmlns:a16="http://schemas.microsoft.com/office/drawing/2014/main" val="2663280712"/>
                    </a:ext>
                  </a:extLst>
                </a:gridCol>
                <a:gridCol w="2738778">
                  <a:extLst>
                    <a:ext uri="{9D8B030D-6E8A-4147-A177-3AD203B41FA5}">
                      <a16:colId xmlns:a16="http://schemas.microsoft.com/office/drawing/2014/main" val="4127807553"/>
                    </a:ext>
                  </a:extLst>
                </a:gridCol>
                <a:gridCol w="1587341">
                  <a:extLst>
                    <a:ext uri="{9D8B030D-6E8A-4147-A177-3AD203B41FA5}">
                      <a16:colId xmlns:a16="http://schemas.microsoft.com/office/drawing/2014/main" val="1405632163"/>
                    </a:ext>
                  </a:extLst>
                </a:gridCol>
              </a:tblGrid>
              <a:tr h="365900">
                <a:tc>
                  <a:txBody>
                    <a:bodyPr/>
                    <a:lstStyle/>
                    <a:p>
                      <a:pPr lvl="0" algn="ctr">
                        <a:spcAft>
                          <a:spcPts val="0"/>
                        </a:spcAft>
                      </a:pPr>
                      <a:r>
                        <a:rPr lang="en-US" sz="1200" kern="100" dirty="0">
                          <a:effectLst/>
                        </a:rPr>
                        <a:t>Transition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8179213"/>
                  </a:ext>
                </a:extLst>
              </a:tr>
              <a:tr h="365900">
                <a:tc>
                  <a:txBody>
                    <a:bodyPr/>
                    <a:lstStyle/>
                    <a:p>
                      <a:pPr lvl="0" algn="ctr">
                        <a:spcAft>
                          <a:spcPts val="0"/>
                        </a:spcAft>
                      </a:pPr>
                      <a:r>
                        <a:rPr lang="en-US" sz="1200" kern="10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PLA.cos&gt;4000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p:=p+1;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6126414"/>
                  </a:ext>
                </a:extLst>
              </a:tr>
              <a:tr h="365900">
                <a:tc>
                  <a:txBody>
                    <a:bodyPr/>
                    <a:lstStyle/>
                    <a:p>
                      <a:pPr lvl="0"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PLA.cos&gt;=500 </a:t>
                      </a:r>
                      <a:r>
                        <a:rPr lang="en-US" altLang="zh-CN" sz="1200" i="1" kern="100" dirty="0">
                          <a:effectLst/>
                        </a:rPr>
                        <a:t>∧ PLA.cos&lt;=4000</a:t>
                      </a:r>
                      <a:r>
                        <a:rPr lang="en-US" sz="1200" i="1" kern="100" dirty="0">
                          <a:effectLst/>
                        </a:rPr>
                        <a:t> </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q:=q+1</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8097302"/>
                  </a:ext>
                </a:extLst>
              </a:tr>
              <a:tr h="365900">
                <a:tc>
                  <a:txBody>
                    <a:bodyPr/>
                    <a:lstStyle/>
                    <a:p>
                      <a:pPr lvl="0" algn="ctr">
                        <a:spcAft>
                          <a:spcPts val="0"/>
                        </a:spcAft>
                      </a:pPr>
                      <a:r>
                        <a:rPr lang="en-US" sz="120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PLA.cos&lt;500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a:effectLst/>
                        </a:rPr>
                        <a:t>p:=0; q:=0</a:t>
                      </a:r>
                      <a:endParaRPr lang="zh-CN" sz="1050" i="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28159364"/>
                  </a:ext>
                </a:extLst>
              </a:tr>
              <a:tr h="365900">
                <a:tc>
                  <a:txBody>
                    <a:bodyPr/>
                    <a:lstStyle/>
                    <a:p>
                      <a:pPr lvl="0" algn="ctr">
                        <a:spcAft>
                          <a:spcPts val="0"/>
                        </a:spcAft>
                      </a:pPr>
                      <a:r>
                        <a:rPr lang="en-US" sz="120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PLA.Signal_cos:=1</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9104138"/>
                  </a:ext>
                </a:extLst>
              </a:tr>
              <a:tr h="365900">
                <a:tc>
                  <a:txBody>
                    <a:bodyPr/>
                    <a:lstStyle/>
                    <a:p>
                      <a:pPr lvl="0" algn="ctr">
                        <a:spcAft>
                          <a:spcPts val="0"/>
                        </a:spcAft>
                      </a:pPr>
                      <a:r>
                        <a:rPr lang="en-US" sz="120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q&gt;=5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PLA.Signal_cos:=0</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3705980"/>
                  </a:ext>
                </a:extLst>
              </a:tr>
              <a:tr h="365900">
                <a:tc>
                  <a:txBody>
                    <a:bodyPr/>
                    <a:lstStyle/>
                    <a:p>
                      <a:pPr lvl="0" algn="ctr">
                        <a:spcAft>
                          <a:spcPts val="0"/>
                        </a:spcAft>
                      </a:pPr>
                      <a:r>
                        <a:rPr lang="en-US" sz="120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[p&lt;5]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94503517"/>
                  </a:ext>
                </a:extLst>
              </a:tr>
              <a:tr h="365900">
                <a:tc>
                  <a:txBody>
                    <a:bodyPr/>
                    <a:lstStyle/>
                    <a:p>
                      <a:pPr lvl="0" algn="ctr">
                        <a:spcAft>
                          <a:spcPts val="0"/>
                        </a:spcAft>
                      </a:pPr>
                      <a:r>
                        <a:rPr lang="en-US" sz="1200" kern="100" dirty="0">
                          <a:effectLst/>
                        </a:rPr>
                        <a:t>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fr-FR" sz="1200" i="1" kern="100" dirty="0">
                          <a:effectLst/>
                        </a:rPr>
                        <a:t>[q&lt;5]</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lvl="0" algn="ctr">
                        <a:spcAft>
                          <a:spcPts val="0"/>
                        </a:spcAft>
                      </a:pPr>
                      <a:r>
                        <a:rPr lang="en-US" sz="1200" i="1" kern="100" dirty="0">
                          <a:effectLst/>
                        </a:rPr>
                        <a:t>null</a:t>
                      </a:r>
                      <a:endParaRPr lang="zh-CN" sz="105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613133"/>
                  </a:ext>
                </a:extLst>
              </a:tr>
            </a:tbl>
          </a:graphicData>
        </a:graphic>
      </p:graphicFrame>
      <p:sp>
        <p:nvSpPr>
          <p:cNvPr id="84" name="椭圆 83">
            <a:extLst>
              <a:ext uri="{FF2B5EF4-FFF2-40B4-BE49-F238E27FC236}">
                <a16:creationId xmlns:a16="http://schemas.microsoft.com/office/drawing/2014/main" id="{3CA65058-68D9-43C7-949D-796C7586BCE2}"/>
              </a:ext>
            </a:extLst>
          </p:cNvPr>
          <p:cNvSpPr/>
          <p:nvPr/>
        </p:nvSpPr>
        <p:spPr bwMode="auto">
          <a:xfrm>
            <a:off x="3770171" y="3900849"/>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⑦</a:t>
            </a:r>
          </a:p>
        </p:txBody>
      </p:sp>
      <p:sp>
        <p:nvSpPr>
          <p:cNvPr id="85" name="椭圆 84">
            <a:extLst>
              <a:ext uri="{FF2B5EF4-FFF2-40B4-BE49-F238E27FC236}">
                <a16:creationId xmlns:a16="http://schemas.microsoft.com/office/drawing/2014/main" id="{DCB2D6A6-65FA-4113-BB3E-4A5A7C44A82A}"/>
              </a:ext>
            </a:extLst>
          </p:cNvPr>
          <p:cNvSpPr/>
          <p:nvPr/>
        </p:nvSpPr>
        <p:spPr bwMode="auto">
          <a:xfrm>
            <a:off x="2157276" y="374394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⑥</a:t>
            </a:r>
          </a:p>
        </p:txBody>
      </p:sp>
      <p:sp>
        <p:nvSpPr>
          <p:cNvPr id="86" name="椭圆 85">
            <a:extLst>
              <a:ext uri="{FF2B5EF4-FFF2-40B4-BE49-F238E27FC236}">
                <a16:creationId xmlns:a16="http://schemas.microsoft.com/office/drawing/2014/main" id="{08DD3BDE-58BC-43B7-A3A1-BA030232F5BA}"/>
              </a:ext>
            </a:extLst>
          </p:cNvPr>
          <p:cNvSpPr/>
          <p:nvPr/>
        </p:nvSpPr>
        <p:spPr bwMode="auto">
          <a:xfrm>
            <a:off x="3028589" y="5428796"/>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⑤</a:t>
            </a: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87" name="椭圆 86">
            <a:extLst>
              <a:ext uri="{FF2B5EF4-FFF2-40B4-BE49-F238E27FC236}">
                <a16:creationId xmlns:a16="http://schemas.microsoft.com/office/drawing/2014/main" id="{13021738-93D7-454C-9C35-D132EA7D0255}"/>
              </a:ext>
            </a:extLst>
          </p:cNvPr>
          <p:cNvSpPr/>
          <p:nvPr/>
        </p:nvSpPr>
        <p:spPr bwMode="auto">
          <a:xfrm>
            <a:off x="2520373" y="543401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④</a:t>
            </a:r>
          </a:p>
        </p:txBody>
      </p:sp>
      <p:sp>
        <p:nvSpPr>
          <p:cNvPr id="88" name="椭圆 87">
            <a:extLst>
              <a:ext uri="{FF2B5EF4-FFF2-40B4-BE49-F238E27FC236}">
                <a16:creationId xmlns:a16="http://schemas.microsoft.com/office/drawing/2014/main" id="{E94BE044-915D-4D2C-BDD7-9A7204DAD03F}"/>
              </a:ext>
            </a:extLst>
          </p:cNvPr>
          <p:cNvSpPr/>
          <p:nvPr/>
        </p:nvSpPr>
        <p:spPr bwMode="auto">
          <a:xfrm>
            <a:off x="3139882" y="379911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③</a:t>
            </a:r>
          </a:p>
        </p:txBody>
      </p:sp>
      <p:sp>
        <p:nvSpPr>
          <p:cNvPr id="89" name="椭圆 88">
            <a:extLst>
              <a:ext uri="{FF2B5EF4-FFF2-40B4-BE49-F238E27FC236}">
                <a16:creationId xmlns:a16="http://schemas.microsoft.com/office/drawing/2014/main" id="{0D37407C-4F89-4689-9E71-80D9C846D490}"/>
              </a:ext>
            </a:extLst>
          </p:cNvPr>
          <p:cNvSpPr/>
          <p:nvPr/>
        </p:nvSpPr>
        <p:spPr bwMode="auto">
          <a:xfrm>
            <a:off x="3334377" y="4454782"/>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90" name="椭圆 89">
            <a:extLst>
              <a:ext uri="{FF2B5EF4-FFF2-40B4-BE49-F238E27FC236}">
                <a16:creationId xmlns:a16="http://schemas.microsoft.com/office/drawing/2014/main" id="{AC816E4E-186C-4ED0-86AD-6E97D098E00B}"/>
              </a:ext>
            </a:extLst>
          </p:cNvPr>
          <p:cNvSpPr/>
          <p:nvPr/>
        </p:nvSpPr>
        <p:spPr bwMode="auto">
          <a:xfrm>
            <a:off x="2185203" y="4449868"/>
            <a:ext cx="571496" cy="525385"/>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91" name="椭圆 90">
            <a:extLst>
              <a:ext uri="{FF2B5EF4-FFF2-40B4-BE49-F238E27FC236}">
                <a16:creationId xmlns:a16="http://schemas.microsoft.com/office/drawing/2014/main" id="{77C8D0AD-07E1-4797-99FD-631EA8B175A2}"/>
              </a:ext>
            </a:extLst>
          </p:cNvPr>
          <p:cNvSpPr/>
          <p:nvPr/>
        </p:nvSpPr>
        <p:spPr bwMode="auto">
          <a:xfrm>
            <a:off x="2648886" y="1434437"/>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92" name="直接箭头连接符 91">
            <a:extLst>
              <a:ext uri="{FF2B5EF4-FFF2-40B4-BE49-F238E27FC236}">
                <a16:creationId xmlns:a16="http://schemas.microsoft.com/office/drawing/2014/main" id="{4EF2A6F9-59B6-4DB5-AD97-69B12CB3C0FE}"/>
              </a:ext>
            </a:extLst>
          </p:cNvPr>
          <p:cNvCxnSpPr>
            <a:cxnSpLocks/>
            <a:endCxn id="91" idx="1"/>
          </p:cNvCxnSpPr>
          <p:nvPr/>
        </p:nvCxnSpPr>
        <p:spPr bwMode="auto">
          <a:xfrm>
            <a:off x="2520373" y="1307499"/>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3" name="直接连接符 92">
            <a:extLst>
              <a:ext uri="{FF2B5EF4-FFF2-40B4-BE49-F238E27FC236}">
                <a16:creationId xmlns:a16="http://schemas.microsoft.com/office/drawing/2014/main" id="{C2F76C78-C6BA-44E6-B90E-60273A403A69}"/>
              </a:ext>
            </a:extLst>
          </p:cNvPr>
          <p:cNvCxnSpPr>
            <a:cxnSpLocks/>
          </p:cNvCxnSpPr>
          <p:nvPr/>
        </p:nvCxnSpPr>
        <p:spPr bwMode="auto">
          <a:xfrm flipH="1">
            <a:off x="2465323" y="1254718"/>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94" name="椭圆 93">
            <a:extLst>
              <a:ext uri="{FF2B5EF4-FFF2-40B4-BE49-F238E27FC236}">
                <a16:creationId xmlns:a16="http://schemas.microsoft.com/office/drawing/2014/main" id="{866BFA23-6B4D-4709-BBCE-3373FA5A737F}"/>
              </a:ext>
            </a:extLst>
          </p:cNvPr>
          <p:cNvSpPr/>
          <p:nvPr/>
        </p:nvSpPr>
        <p:spPr bwMode="auto">
          <a:xfrm>
            <a:off x="2645469" y="4114718"/>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96" name="椭圆 95">
            <a:extLst>
              <a:ext uri="{FF2B5EF4-FFF2-40B4-BE49-F238E27FC236}">
                <a16:creationId xmlns:a16="http://schemas.microsoft.com/office/drawing/2014/main" id="{2AEA9765-09C8-4242-A444-57C4DA7F08D3}"/>
              </a:ext>
            </a:extLst>
          </p:cNvPr>
          <p:cNvSpPr/>
          <p:nvPr/>
        </p:nvSpPr>
        <p:spPr bwMode="auto">
          <a:xfrm>
            <a:off x="3456417" y="4998906"/>
            <a:ext cx="627508" cy="57865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97" name="椭圆 96">
            <a:extLst>
              <a:ext uri="{FF2B5EF4-FFF2-40B4-BE49-F238E27FC236}">
                <a16:creationId xmlns:a16="http://schemas.microsoft.com/office/drawing/2014/main" id="{109CAADD-7B02-4130-9BDE-9648C5C53D3B}"/>
              </a:ext>
            </a:extLst>
          </p:cNvPr>
          <p:cNvSpPr/>
          <p:nvPr/>
        </p:nvSpPr>
        <p:spPr bwMode="auto">
          <a:xfrm>
            <a:off x="2049147" y="4975253"/>
            <a:ext cx="666228" cy="600869"/>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98" name="直接箭头连接符 97">
            <a:extLst>
              <a:ext uri="{FF2B5EF4-FFF2-40B4-BE49-F238E27FC236}">
                <a16:creationId xmlns:a16="http://schemas.microsoft.com/office/drawing/2014/main" id="{878A9F09-DB9D-4D6D-8EEB-66720F128A9F}"/>
              </a:ext>
            </a:extLst>
          </p:cNvPr>
          <p:cNvCxnSpPr>
            <a:cxnSpLocks/>
          </p:cNvCxnSpPr>
          <p:nvPr/>
        </p:nvCxnSpPr>
        <p:spPr bwMode="auto">
          <a:xfrm flipH="1">
            <a:off x="2463577" y="4604483"/>
            <a:ext cx="225618" cy="385518"/>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99" name="直接箭头连接符 98">
            <a:extLst>
              <a:ext uri="{FF2B5EF4-FFF2-40B4-BE49-F238E27FC236}">
                <a16:creationId xmlns:a16="http://schemas.microsoft.com/office/drawing/2014/main" id="{6BA0E20C-7475-4B79-9357-A4406AF1D05F}"/>
              </a:ext>
            </a:extLst>
          </p:cNvPr>
          <p:cNvCxnSpPr>
            <a:cxnSpLocks/>
          </p:cNvCxnSpPr>
          <p:nvPr/>
        </p:nvCxnSpPr>
        <p:spPr bwMode="auto">
          <a:xfrm>
            <a:off x="3312847" y="4604483"/>
            <a:ext cx="322633" cy="4416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00" name="椭圆 99">
            <a:extLst>
              <a:ext uri="{FF2B5EF4-FFF2-40B4-BE49-F238E27FC236}">
                <a16:creationId xmlns:a16="http://schemas.microsoft.com/office/drawing/2014/main" id="{C7B668EB-2AC4-4899-B755-A4B9AD0F059D}"/>
              </a:ext>
            </a:extLst>
          </p:cNvPr>
          <p:cNvSpPr/>
          <p:nvPr/>
        </p:nvSpPr>
        <p:spPr bwMode="auto">
          <a:xfrm>
            <a:off x="2643298" y="2916058"/>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01" name="直接箭头连接符 100">
            <a:extLst>
              <a:ext uri="{FF2B5EF4-FFF2-40B4-BE49-F238E27FC236}">
                <a16:creationId xmlns:a16="http://schemas.microsoft.com/office/drawing/2014/main" id="{A03EE70E-1C7A-43A3-B432-0B99D882288F}"/>
              </a:ext>
            </a:extLst>
          </p:cNvPr>
          <p:cNvCxnSpPr>
            <a:cxnSpLocks/>
            <a:stCxn id="91" idx="4"/>
            <a:endCxn id="100" idx="0"/>
          </p:cNvCxnSpPr>
          <p:nvPr/>
        </p:nvCxnSpPr>
        <p:spPr bwMode="auto">
          <a:xfrm flipH="1">
            <a:off x="2995426" y="2115553"/>
            <a:ext cx="5588" cy="80050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2" name="直接箭头连接符 101">
            <a:extLst>
              <a:ext uri="{FF2B5EF4-FFF2-40B4-BE49-F238E27FC236}">
                <a16:creationId xmlns:a16="http://schemas.microsoft.com/office/drawing/2014/main" id="{41AF28AA-CEC7-4E55-B8B3-373AC397939C}"/>
              </a:ext>
            </a:extLst>
          </p:cNvPr>
          <p:cNvCxnSpPr>
            <a:cxnSpLocks/>
            <a:stCxn id="100" idx="4"/>
            <a:endCxn id="94" idx="0"/>
          </p:cNvCxnSpPr>
          <p:nvPr/>
        </p:nvCxnSpPr>
        <p:spPr bwMode="auto">
          <a:xfrm>
            <a:off x="2995426" y="3597174"/>
            <a:ext cx="2171" cy="517544"/>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03" name="文本框 102">
            <a:extLst>
              <a:ext uri="{FF2B5EF4-FFF2-40B4-BE49-F238E27FC236}">
                <a16:creationId xmlns:a16="http://schemas.microsoft.com/office/drawing/2014/main" id="{1FAF472C-1A5A-47CD-8F61-2E0409A71232}"/>
              </a:ext>
            </a:extLst>
          </p:cNvPr>
          <p:cNvSpPr txBox="1"/>
          <p:nvPr/>
        </p:nvSpPr>
        <p:spPr>
          <a:xfrm>
            <a:off x="3028936" y="365071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receiveBIT(PLA.sin, PLA.cos)</a:t>
            </a:r>
            <a:endParaRPr lang="zh-CN" altLang="en-US" sz="1200" b="0" i="1" dirty="0">
              <a:latin typeface="Cambria Math" panose="02040503050406030204" pitchFamily="18" charset="0"/>
            </a:endParaRPr>
          </a:p>
        </p:txBody>
      </p:sp>
      <p:sp>
        <p:nvSpPr>
          <p:cNvPr id="104" name="文本框 103">
            <a:extLst>
              <a:ext uri="{FF2B5EF4-FFF2-40B4-BE49-F238E27FC236}">
                <a16:creationId xmlns:a16="http://schemas.microsoft.com/office/drawing/2014/main" id="{B9843BAF-8D6A-4921-A33E-B2CD0E570E26}"/>
              </a:ext>
            </a:extLst>
          </p:cNvPr>
          <p:cNvSpPr txBox="1"/>
          <p:nvPr/>
        </p:nvSpPr>
        <p:spPr>
          <a:xfrm>
            <a:off x="3114088" y="2346472"/>
            <a:ext cx="770013"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p:=0; q:=0</a:t>
            </a:r>
            <a:endParaRPr lang="zh-CN" altLang="en-US" sz="1200" b="0" i="1" dirty="0">
              <a:latin typeface="Cambria Math" panose="02040503050406030204" pitchFamily="18" charset="0"/>
            </a:endParaRPr>
          </a:p>
        </p:txBody>
      </p:sp>
      <p:sp>
        <p:nvSpPr>
          <p:cNvPr id="105" name="椭圆 104">
            <a:extLst>
              <a:ext uri="{FF2B5EF4-FFF2-40B4-BE49-F238E27FC236}">
                <a16:creationId xmlns:a16="http://schemas.microsoft.com/office/drawing/2014/main" id="{DEC592CE-9374-411F-ACCB-090A854E95E6}"/>
              </a:ext>
            </a:extLst>
          </p:cNvPr>
          <p:cNvSpPr/>
          <p:nvPr/>
        </p:nvSpPr>
        <p:spPr bwMode="auto">
          <a:xfrm>
            <a:off x="2689873" y="5910636"/>
            <a:ext cx="704256" cy="666173"/>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900" dirty="0"/>
              <a:t>END</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cxnSp>
        <p:nvCxnSpPr>
          <p:cNvPr id="106" name="直接箭头连接符 105">
            <a:extLst>
              <a:ext uri="{FF2B5EF4-FFF2-40B4-BE49-F238E27FC236}">
                <a16:creationId xmlns:a16="http://schemas.microsoft.com/office/drawing/2014/main" id="{17C9C5B2-1B3A-4E4D-A215-0D997F2D9E86}"/>
              </a:ext>
            </a:extLst>
          </p:cNvPr>
          <p:cNvCxnSpPr>
            <a:cxnSpLocks/>
            <a:endCxn id="105" idx="1"/>
          </p:cNvCxnSpPr>
          <p:nvPr/>
        </p:nvCxnSpPr>
        <p:spPr bwMode="auto">
          <a:xfrm>
            <a:off x="2542495" y="5546458"/>
            <a:ext cx="250514" cy="461737"/>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7" name="直接箭头连接符 106">
            <a:extLst>
              <a:ext uri="{FF2B5EF4-FFF2-40B4-BE49-F238E27FC236}">
                <a16:creationId xmlns:a16="http://schemas.microsoft.com/office/drawing/2014/main" id="{A39096F3-F08E-4D8C-BA6B-E5A30BA6E75C}"/>
              </a:ext>
            </a:extLst>
          </p:cNvPr>
          <p:cNvCxnSpPr>
            <a:stCxn id="96" idx="3"/>
            <a:endCxn id="105" idx="7"/>
          </p:cNvCxnSpPr>
          <p:nvPr/>
        </p:nvCxnSpPr>
        <p:spPr bwMode="auto">
          <a:xfrm flipH="1">
            <a:off x="3290993" y="5492815"/>
            <a:ext cx="257320" cy="515380"/>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08" name="连接符: 肘形 31">
            <a:extLst>
              <a:ext uri="{FF2B5EF4-FFF2-40B4-BE49-F238E27FC236}">
                <a16:creationId xmlns:a16="http://schemas.microsoft.com/office/drawing/2014/main" id="{B37AF024-5E58-42E6-85DD-637C601EFC71}"/>
              </a:ext>
            </a:extLst>
          </p:cNvPr>
          <p:cNvCxnSpPr>
            <a:stCxn id="105" idx="2"/>
            <a:endCxn id="100" idx="2"/>
          </p:cNvCxnSpPr>
          <p:nvPr/>
        </p:nvCxnSpPr>
        <p:spPr bwMode="auto">
          <a:xfrm rot="10800000">
            <a:off x="2643299" y="3256617"/>
            <a:ext cx="46575" cy="2987107"/>
          </a:xfrm>
          <a:prstGeom prst="curvedConnector3">
            <a:avLst>
              <a:gd name="adj1" fmla="val 1952455"/>
            </a:avLst>
          </a:prstGeom>
          <a:solidFill>
            <a:schemeClr val="accent1"/>
          </a:solidFill>
          <a:ln w="19050" cap="flat" cmpd="sng" algn="ctr">
            <a:solidFill>
              <a:schemeClr val="tx1"/>
            </a:solidFill>
            <a:prstDash val="solid"/>
            <a:round/>
            <a:headEnd type="none" w="med" len="med"/>
            <a:tailEnd type="triangle"/>
          </a:ln>
        </p:spPr>
      </p:cxnSp>
      <p:cxnSp>
        <p:nvCxnSpPr>
          <p:cNvPr id="109" name="连接符: 肘形 41">
            <a:extLst>
              <a:ext uri="{FF2B5EF4-FFF2-40B4-BE49-F238E27FC236}">
                <a16:creationId xmlns:a16="http://schemas.microsoft.com/office/drawing/2014/main" id="{AE6197E6-8C9E-4DA2-84E6-08579BCFA2E4}"/>
              </a:ext>
            </a:extLst>
          </p:cNvPr>
          <p:cNvCxnSpPr>
            <a:cxnSpLocks/>
            <a:stCxn id="97" idx="1"/>
            <a:endCxn id="100" idx="2"/>
          </p:cNvCxnSpPr>
          <p:nvPr/>
        </p:nvCxnSpPr>
        <p:spPr bwMode="auto">
          <a:xfrm rot="5400000" flipH="1" flipV="1">
            <a:off x="1491690" y="3911640"/>
            <a:ext cx="1806632" cy="496584"/>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10" name="连接符: 肘形 189">
            <a:extLst>
              <a:ext uri="{FF2B5EF4-FFF2-40B4-BE49-F238E27FC236}">
                <a16:creationId xmlns:a16="http://schemas.microsoft.com/office/drawing/2014/main" id="{5716A50C-96C1-4127-B1D8-44D5463BD780}"/>
              </a:ext>
            </a:extLst>
          </p:cNvPr>
          <p:cNvCxnSpPr>
            <a:stCxn id="96" idx="7"/>
            <a:endCxn id="100" idx="6"/>
          </p:cNvCxnSpPr>
          <p:nvPr/>
        </p:nvCxnSpPr>
        <p:spPr bwMode="auto">
          <a:xfrm rot="16200000" flipV="1">
            <a:off x="2756277" y="3847894"/>
            <a:ext cx="1827031" cy="644475"/>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11" name="连接符: 肘形 328">
            <a:extLst>
              <a:ext uri="{FF2B5EF4-FFF2-40B4-BE49-F238E27FC236}">
                <a16:creationId xmlns:a16="http://schemas.microsoft.com/office/drawing/2014/main" id="{EFE1A379-C2AB-4A00-AF5E-1685CCE2361A}"/>
              </a:ext>
            </a:extLst>
          </p:cNvPr>
          <p:cNvCxnSpPr>
            <a:stCxn id="94" idx="6"/>
            <a:endCxn id="100" idx="6"/>
          </p:cNvCxnSpPr>
          <p:nvPr/>
        </p:nvCxnSpPr>
        <p:spPr bwMode="auto">
          <a:xfrm flipH="1" flipV="1">
            <a:off x="3347554" y="3256616"/>
            <a:ext cx="2171" cy="1191189"/>
          </a:xfrm>
          <a:prstGeom prst="curvedConnector3">
            <a:avLst>
              <a:gd name="adj1" fmla="val -8491709"/>
            </a:avLst>
          </a:prstGeom>
          <a:solidFill>
            <a:schemeClr val="accent1"/>
          </a:solidFill>
          <a:ln w="19050" cap="flat" cmpd="sng" algn="ctr">
            <a:solidFill>
              <a:schemeClr val="tx1"/>
            </a:solidFill>
            <a:prstDash val="solid"/>
            <a:round/>
            <a:headEnd type="none" w="med" len="med"/>
            <a:tailEnd type="triangle"/>
          </a:ln>
        </p:spPr>
      </p:cxnSp>
      <p:sp>
        <p:nvSpPr>
          <p:cNvPr id="69" name="文本框 68">
            <a:extLst>
              <a:ext uri="{FF2B5EF4-FFF2-40B4-BE49-F238E27FC236}">
                <a16:creationId xmlns:a16="http://schemas.microsoft.com/office/drawing/2014/main" id="{93835FDB-ACF7-4BC4-8C0A-8E035CF3BC0B}"/>
              </a:ext>
            </a:extLst>
          </p:cNvPr>
          <p:cNvSpPr txBox="1"/>
          <p:nvPr/>
        </p:nvSpPr>
        <p:spPr>
          <a:xfrm>
            <a:off x="245398" y="3726673"/>
            <a:ext cx="1947297"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sendBIT(PLA.Signal_cos)</a:t>
            </a:r>
            <a:endParaRPr lang="zh-CN" altLang="en-US" sz="1200" b="0" i="1" dirty="0">
              <a:latin typeface="Cambria Math" panose="02040503050406030204" pitchFamily="18" charset="0"/>
            </a:endParaRPr>
          </a:p>
        </p:txBody>
      </p:sp>
      <p:sp>
        <p:nvSpPr>
          <p:cNvPr id="58" name="矩形 57">
            <a:extLst>
              <a:ext uri="{FF2B5EF4-FFF2-40B4-BE49-F238E27FC236}">
                <a16:creationId xmlns:a16="http://schemas.microsoft.com/office/drawing/2014/main" id="{19046BD6-4CB1-421E-AEDF-38A9786560DF}"/>
              </a:ext>
            </a:extLst>
          </p:cNvPr>
          <p:cNvSpPr/>
          <p:nvPr/>
        </p:nvSpPr>
        <p:spPr bwMode="auto">
          <a:xfrm>
            <a:off x="64838" y="1696299"/>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59" name="矩形 58">
            <a:extLst>
              <a:ext uri="{FF2B5EF4-FFF2-40B4-BE49-F238E27FC236}">
                <a16:creationId xmlns:a16="http://schemas.microsoft.com/office/drawing/2014/main" id="{3B5E58F9-5741-4E8F-917A-6F671AB304D7}"/>
              </a:ext>
            </a:extLst>
          </p:cNvPr>
          <p:cNvSpPr/>
          <p:nvPr/>
        </p:nvSpPr>
        <p:spPr bwMode="auto">
          <a:xfrm>
            <a:off x="183282" y="187578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0" name="矩形 59">
            <a:extLst>
              <a:ext uri="{FF2B5EF4-FFF2-40B4-BE49-F238E27FC236}">
                <a16:creationId xmlns:a16="http://schemas.microsoft.com/office/drawing/2014/main" id="{9B338886-8BBE-42BA-B5BD-C06E0FA1AC17}"/>
              </a:ext>
            </a:extLst>
          </p:cNvPr>
          <p:cNvSpPr/>
          <p:nvPr/>
        </p:nvSpPr>
        <p:spPr bwMode="auto">
          <a:xfrm>
            <a:off x="920489" y="1881398"/>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1" name="矩形 60">
            <a:extLst>
              <a:ext uri="{FF2B5EF4-FFF2-40B4-BE49-F238E27FC236}">
                <a16:creationId xmlns:a16="http://schemas.microsoft.com/office/drawing/2014/main" id="{E6F55218-4A35-4B4F-BED9-7011491C54AF}"/>
              </a:ext>
            </a:extLst>
          </p:cNvPr>
          <p:cNvSpPr/>
          <p:nvPr/>
        </p:nvSpPr>
        <p:spPr bwMode="auto">
          <a:xfrm>
            <a:off x="1644174" y="1883116"/>
            <a:ext cx="638252" cy="391636"/>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70" name="矩形 69">
            <a:extLst>
              <a:ext uri="{FF2B5EF4-FFF2-40B4-BE49-F238E27FC236}">
                <a16:creationId xmlns:a16="http://schemas.microsoft.com/office/drawing/2014/main" id="{DBD6ED83-4CE8-442E-9E32-7C6CC866DF58}"/>
              </a:ext>
            </a:extLst>
          </p:cNvPr>
          <p:cNvSpPr/>
          <p:nvPr/>
        </p:nvSpPr>
        <p:spPr bwMode="auto">
          <a:xfrm>
            <a:off x="183283" y="2409264"/>
            <a:ext cx="2099144" cy="422587"/>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71" name="文本框 70">
            <a:extLst>
              <a:ext uri="{FF2B5EF4-FFF2-40B4-BE49-F238E27FC236}">
                <a16:creationId xmlns:a16="http://schemas.microsoft.com/office/drawing/2014/main" id="{EE4801DF-FE6F-4AC5-8F90-384598494610}"/>
              </a:ext>
            </a:extLst>
          </p:cNvPr>
          <p:cNvSpPr txBox="1"/>
          <p:nvPr/>
        </p:nvSpPr>
        <p:spPr>
          <a:xfrm>
            <a:off x="1933042" y="2800736"/>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72" name="直接连接符 71">
            <a:extLst>
              <a:ext uri="{FF2B5EF4-FFF2-40B4-BE49-F238E27FC236}">
                <a16:creationId xmlns:a16="http://schemas.microsoft.com/office/drawing/2014/main" id="{C8BE9A13-E47A-446F-B46C-77CC958D2AE6}"/>
              </a:ext>
            </a:extLst>
          </p:cNvPr>
          <p:cNvCxnSpPr>
            <a:cxnSpLocks/>
            <a:stCxn id="136" idx="4"/>
            <a:endCxn id="137" idx="0"/>
          </p:cNvCxnSpPr>
          <p:nvPr/>
        </p:nvCxnSpPr>
        <p:spPr bwMode="auto">
          <a:xfrm>
            <a:off x="1152518" y="2842385"/>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3" name="文本框 72">
            <a:extLst>
              <a:ext uri="{FF2B5EF4-FFF2-40B4-BE49-F238E27FC236}">
                <a16:creationId xmlns:a16="http://schemas.microsoft.com/office/drawing/2014/main" id="{F493553B-D65F-459B-85BD-68E6127F4609}"/>
              </a:ext>
            </a:extLst>
          </p:cNvPr>
          <p:cNvSpPr txBox="1"/>
          <p:nvPr/>
        </p:nvSpPr>
        <p:spPr>
          <a:xfrm>
            <a:off x="962915" y="2654220"/>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75" name="直接连接符 74">
            <a:extLst>
              <a:ext uri="{FF2B5EF4-FFF2-40B4-BE49-F238E27FC236}">
                <a16:creationId xmlns:a16="http://schemas.microsoft.com/office/drawing/2014/main" id="{399EE92C-CB2E-448F-9356-C5DF8F8A1E87}"/>
              </a:ext>
            </a:extLst>
          </p:cNvPr>
          <p:cNvCxnSpPr/>
          <p:nvPr/>
        </p:nvCxnSpPr>
        <p:spPr bwMode="auto">
          <a:xfrm>
            <a:off x="1273270" y="2264357"/>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6" name="流程图: 接点 75">
            <a:extLst>
              <a:ext uri="{FF2B5EF4-FFF2-40B4-BE49-F238E27FC236}">
                <a16:creationId xmlns:a16="http://schemas.microsoft.com/office/drawing/2014/main" id="{9AD60D25-7C67-4FCF-A43B-808B0FF499A7}"/>
              </a:ext>
            </a:extLst>
          </p:cNvPr>
          <p:cNvSpPr/>
          <p:nvPr/>
        </p:nvSpPr>
        <p:spPr bwMode="auto">
          <a:xfrm>
            <a:off x="1250374" y="2251034"/>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E1009DD6-D97A-476A-A667-010DBDD8A1D3}"/>
              </a:ext>
            </a:extLst>
          </p:cNvPr>
          <p:cNvSpPr/>
          <p:nvPr/>
        </p:nvSpPr>
        <p:spPr bwMode="auto">
          <a:xfrm>
            <a:off x="1250374" y="238976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8" name="连接符: 肘形 77">
            <a:extLst>
              <a:ext uri="{FF2B5EF4-FFF2-40B4-BE49-F238E27FC236}">
                <a16:creationId xmlns:a16="http://schemas.microsoft.com/office/drawing/2014/main" id="{FD6A4232-ED0C-4374-95F4-1C29E91690A2}"/>
              </a:ext>
            </a:extLst>
          </p:cNvPr>
          <p:cNvCxnSpPr>
            <a:cxnSpLocks/>
            <a:stCxn id="59" idx="0"/>
          </p:cNvCxnSpPr>
          <p:nvPr/>
        </p:nvCxnSpPr>
        <p:spPr bwMode="auto">
          <a:xfrm rot="5400000" flipH="1" flipV="1">
            <a:off x="830750" y="1367958"/>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79" name="直接连接符 78">
            <a:extLst>
              <a:ext uri="{FF2B5EF4-FFF2-40B4-BE49-F238E27FC236}">
                <a16:creationId xmlns:a16="http://schemas.microsoft.com/office/drawing/2014/main" id="{163ED443-858B-4A01-A2EB-599A7382EEE3}"/>
              </a:ext>
            </a:extLst>
          </p:cNvPr>
          <p:cNvCxnSpPr/>
          <p:nvPr/>
        </p:nvCxnSpPr>
        <p:spPr bwMode="auto">
          <a:xfrm>
            <a:off x="1338579" y="1794192"/>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连接符: 肘形 79">
            <a:extLst>
              <a:ext uri="{FF2B5EF4-FFF2-40B4-BE49-F238E27FC236}">
                <a16:creationId xmlns:a16="http://schemas.microsoft.com/office/drawing/2014/main" id="{21B576EB-4087-40D8-AF78-DCAD7D61A75E}"/>
              </a:ext>
            </a:extLst>
          </p:cNvPr>
          <p:cNvCxnSpPr>
            <a:cxnSpLocks/>
            <a:endCxn id="61" idx="0"/>
          </p:cNvCxnSpPr>
          <p:nvPr/>
        </p:nvCxnSpPr>
        <p:spPr bwMode="auto">
          <a:xfrm rot="16200000" flipH="1">
            <a:off x="1557532" y="1477348"/>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118" name="流程图: 接点 117">
            <a:extLst>
              <a:ext uri="{FF2B5EF4-FFF2-40B4-BE49-F238E27FC236}">
                <a16:creationId xmlns:a16="http://schemas.microsoft.com/office/drawing/2014/main" id="{A57A3A87-B31A-42EA-8636-3C6AF2CC8B03}"/>
              </a:ext>
            </a:extLst>
          </p:cNvPr>
          <p:cNvSpPr/>
          <p:nvPr/>
        </p:nvSpPr>
        <p:spPr bwMode="auto">
          <a:xfrm>
            <a:off x="47798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8" name="流程图: 接点 127">
            <a:extLst>
              <a:ext uri="{FF2B5EF4-FFF2-40B4-BE49-F238E27FC236}">
                <a16:creationId xmlns:a16="http://schemas.microsoft.com/office/drawing/2014/main" id="{A091E56D-17FD-43BF-8F65-2819DE693EFD}"/>
              </a:ext>
            </a:extLst>
          </p:cNvPr>
          <p:cNvSpPr/>
          <p:nvPr/>
        </p:nvSpPr>
        <p:spPr bwMode="auto">
          <a:xfrm>
            <a:off x="1312843" y="186312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29" name="流程图: 接点 128">
            <a:extLst>
              <a:ext uri="{FF2B5EF4-FFF2-40B4-BE49-F238E27FC236}">
                <a16:creationId xmlns:a16="http://schemas.microsoft.com/office/drawing/2014/main" id="{FD870B63-5AB0-4C03-970E-D88C944491D1}"/>
              </a:ext>
            </a:extLst>
          </p:cNvPr>
          <p:cNvSpPr/>
          <p:nvPr/>
        </p:nvSpPr>
        <p:spPr bwMode="auto">
          <a:xfrm>
            <a:off x="1936212" y="186428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0" name="流程图: 接点 129">
            <a:extLst>
              <a:ext uri="{FF2B5EF4-FFF2-40B4-BE49-F238E27FC236}">
                <a16:creationId xmlns:a16="http://schemas.microsoft.com/office/drawing/2014/main" id="{E5AC4F59-9143-4573-A6E8-52A880FE53F8}"/>
              </a:ext>
            </a:extLst>
          </p:cNvPr>
          <p:cNvSpPr/>
          <p:nvPr/>
        </p:nvSpPr>
        <p:spPr bwMode="auto">
          <a:xfrm>
            <a:off x="1312843" y="168121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1" name="文本框 130">
            <a:extLst>
              <a:ext uri="{FF2B5EF4-FFF2-40B4-BE49-F238E27FC236}">
                <a16:creationId xmlns:a16="http://schemas.microsoft.com/office/drawing/2014/main" id="{A668E56A-9865-407D-B20E-64EF6E4A1C1C}"/>
              </a:ext>
            </a:extLst>
          </p:cNvPr>
          <p:cNvSpPr txBox="1"/>
          <p:nvPr/>
        </p:nvSpPr>
        <p:spPr>
          <a:xfrm>
            <a:off x="1294790" y="1671101"/>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132" name="连接符: 肘形 131">
            <a:extLst>
              <a:ext uri="{FF2B5EF4-FFF2-40B4-BE49-F238E27FC236}">
                <a16:creationId xmlns:a16="http://schemas.microsoft.com/office/drawing/2014/main" id="{67F50EF3-C2DA-49AD-A94B-8468E729472A}"/>
              </a:ext>
            </a:extLst>
          </p:cNvPr>
          <p:cNvCxnSpPr>
            <a:cxnSpLocks/>
            <a:stCxn id="133" idx="4"/>
          </p:cNvCxnSpPr>
          <p:nvPr/>
        </p:nvCxnSpPr>
        <p:spPr bwMode="auto">
          <a:xfrm rot="16200000" flipH="1">
            <a:off x="847990" y="1918633"/>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33" name="流程图: 接点 132">
            <a:extLst>
              <a:ext uri="{FF2B5EF4-FFF2-40B4-BE49-F238E27FC236}">
                <a16:creationId xmlns:a16="http://schemas.microsoft.com/office/drawing/2014/main" id="{A00A046E-242C-4BEF-9E0A-2D5BF9C8DCD4}"/>
              </a:ext>
            </a:extLst>
          </p:cNvPr>
          <p:cNvSpPr/>
          <p:nvPr/>
        </p:nvSpPr>
        <p:spPr bwMode="auto">
          <a:xfrm>
            <a:off x="466398" y="223008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134" name="肘形连接符 9">
            <a:extLst>
              <a:ext uri="{FF2B5EF4-FFF2-40B4-BE49-F238E27FC236}">
                <a16:creationId xmlns:a16="http://schemas.microsoft.com/office/drawing/2014/main" id="{7071091B-5DDD-4E81-8BFD-C79E21EDFF85}"/>
              </a:ext>
            </a:extLst>
          </p:cNvPr>
          <p:cNvCxnSpPr>
            <a:cxnSpLocks/>
            <a:stCxn id="135" idx="4"/>
          </p:cNvCxnSpPr>
          <p:nvPr/>
        </p:nvCxnSpPr>
        <p:spPr bwMode="auto">
          <a:xfrm rot="5400000">
            <a:off x="1586537" y="1975300"/>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35" name="流程图: 接点 134">
            <a:extLst>
              <a:ext uri="{FF2B5EF4-FFF2-40B4-BE49-F238E27FC236}">
                <a16:creationId xmlns:a16="http://schemas.microsoft.com/office/drawing/2014/main" id="{E6196D33-DB3A-46E8-8A6B-AAD0E56349C7}"/>
              </a:ext>
            </a:extLst>
          </p:cNvPr>
          <p:cNvSpPr/>
          <p:nvPr/>
        </p:nvSpPr>
        <p:spPr bwMode="auto">
          <a:xfrm>
            <a:off x="1930734" y="2242848"/>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6" name="流程图: 接点 135">
            <a:extLst>
              <a:ext uri="{FF2B5EF4-FFF2-40B4-BE49-F238E27FC236}">
                <a16:creationId xmlns:a16="http://schemas.microsoft.com/office/drawing/2014/main" id="{21E2ACFE-1540-42A0-954B-264F02B5029C}"/>
              </a:ext>
            </a:extLst>
          </p:cNvPr>
          <p:cNvSpPr/>
          <p:nvPr/>
        </p:nvSpPr>
        <p:spPr bwMode="auto">
          <a:xfrm>
            <a:off x="1128098" y="279666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137" name="流程图: 接点 136">
            <a:extLst>
              <a:ext uri="{FF2B5EF4-FFF2-40B4-BE49-F238E27FC236}">
                <a16:creationId xmlns:a16="http://schemas.microsoft.com/office/drawing/2014/main" id="{15F00C46-844A-4853-8086-E916DA839647}"/>
              </a:ext>
            </a:extLst>
          </p:cNvPr>
          <p:cNvSpPr/>
          <p:nvPr/>
        </p:nvSpPr>
        <p:spPr bwMode="auto">
          <a:xfrm>
            <a:off x="1128292" y="2931353"/>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20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288" y="46038"/>
            <a:ext cx="9396412" cy="1143000"/>
          </a:xfrm>
        </p:spPr>
        <p:txBody>
          <a:bodyPr/>
          <a:lstStyle/>
          <a:p>
            <a:r>
              <a:rPr lang="en-US" altLang="zh-CN" dirty="0">
                <a:latin typeface="Times New Roman" panose="02020603050405020304" pitchFamily="18" charset="0"/>
                <a:cs typeface="Times New Roman" panose="02020603050405020304" pitchFamily="18" charset="0"/>
              </a:rPr>
              <a:t>BIT Diagnosis —— Diagnosis Decider</a:t>
            </a:r>
            <a:endParaRPr lang="zh-CN" altLang="en-US" dirty="0">
              <a:latin typeface="Times New Roman" panose="02020603050405020304" pitchFamily="18" charset="0"/>
              <a:cs typeface="Times New Roman" panose="02020603050405020304" pitchFamily="18" charset="0"/>
            </a:endParaRPr>
          </a:p>
        </p:txBody>
      </p:sp>
      <p:graphicFrame>
        <p:nvGraphicFramePr>
          <p:cNvPr id="125" name="表格 124">
            <a:extLst>
              <a:ext uri="{FF2B5EF4-FFF2-40B4-BE49-F238E27FC236}">
                <a16:creationId xmlns:a16="http://schemas.microsoft.com/office/drawing/2014/main" id="{C65A0CF8-FE66-48FD-91C9-AD253B61EB07}"/>
              </a:ext>
            </a:extLst>
          </p:cNvPr>
          <p:cNvGraphicFramePr>
            <a:graphicFrameLocks noGrp="1"/>
          </p:cNvGraphicFramePr>
          <p:nvPr>
            <p:extLst>
              <p:ext uri="{D42A27DB-BD31-4B8C-83A1-F6EECF244321}">
                <p14:modId xmlns:p14="http://schemas.microsoft.com/office/powerpoint/2010/main" val="4001508319"/>
              </p:ext>
            </p:extLst>
          </p:nvPr>
        </p:nvGraphicFramePr>
        <p:xfrm>
          <a:off x="4480811" y="1501906"/>
          <a:ext cx="5880601" cy="1986510"/>
        </p:xfrm>
        <a:graphic>
          <a:graphicData uri="http://schemas.openxmlformats.org/drawingml/2006/table">
            <a:tbl>
              <a:tblPr firstRow="1" firstCol="1" bandRow="1">
                <a:tableStyleId>{5C22544A-7EE6-4342-B048-85BDC9FD1C3A}</a:tableStyleId>
              </a:tblPr>
              <a:tblGrid>
                <a:gridCol w="1460668">
                  <a:extLst>
                    <a:ext uri="{9D8B030D-6E8A-4147-A177-3AD203B41FA5}">
                      <a16:colId xmlns:a16="http://schemas.microsoft.com/office/drawing/2014/main" val="2351826356"/>
                    </a:ext>
                  </a:extLst>
                </a:gridCol>
                <a:gridCol w="2999342">
                  <a:extLst>
                    <a:ext uri="{9D8B030D-6E8A-4147-A177-3AD203B41FA5}">
                      <a16:colId xmlns:a16="http://schemas.microsoft.com/office/drawing/2014/main" val="2255082004"/>
                    </a:ext>
                  </a:extLst>
                </a:gridCol>
                <a:gridCol w="1420591">
                  <a:extLst>
                    <a:ext uri="{9D8B030D-6E8A-4147-A177-3AD203B41FA5}">
                      <a16:colId xmlns:a16="http://schemas.microsoft.com/office/drawing/2014/main" val="1471594085"/>
                    </a:ext>
                  </a:extLst>
                </a:gridCol>
              </a:tblGrid>
              <a:tr h="397302">
                <a:tc>
                  <a:txBody>
                    <a:bodyPr/>
                    <a:lstStyle/>
                    <a:p>
                      <a:pPr algn="ctr">
                        <a:spcAft>
                          <a:spcPts val="0"/>
                        </a:spcAft>
                      </a:pPr>
                      <a:r>
                        <a:rPr lang="en-US" sz="1200" kern="100" dirty="0">
                          <a:effectLst/>
                        </a:rPr>
                        <a:t>Variable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Name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Input/Output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1454743"/>
                  </a:ext>
                </a:extLst>
              </a:tr>
              <a:tr h="397302">
                <a:tc>
                  <a:txBody>
                    <a:bodyPr/>
                    <a:lstStyle/>
                    <a:p>
                      <a:pPr algn="ctr">
                        <a:spcAft>
                          <a:spcPts val="0"/>
                        </a:spcAft>
                      </a:pPr>
                      <a:r>
                        <a:rPr lang="en-US" sz="1200" kern="100">
                          <a:effectLst/>
                        </a:rPr>
                        <a:t>PLA.Signal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signal BIT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07970587"/>
                  </a:ext>
                </a:extLst>
              </a:tr>
              <a:tr h="397302">
                <a:tc>
                  <a:txBody>
                    <a:bodyPr/>
                    <a:lstStyle/>
                    <a:p>
                      <a:pPr algn="ctr">
                        <a:spcAft>
                          <a:spcPts val="0"/>
                        </a:spcAft>
                      </a:pPr>
                      <a:r>
                        <a:rPr lang="en-US" sz="1200" kern="100" dirty="0">
                          <a:effectLst/>
                        </a:rPr>
                        <a:t>PLA.Signal_enc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PLA Incentive disconnection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8281676"/>
                  </a:ext>
                </a:extLst>
              </a:tr>
              <a:tr h="397302">
                <a:tc>
                  <a:txBody>
                    <a:bodyPr/>
                    <a:lstStyle/>
                    <a:p>
                      <a:pPr algn="ctr">
                        <a:spcAft>
                          <a:spcPts val="0"/>
                        </a:spcAft>
                      </a:pPr>
                      <a:r>
                        <a:rPr lang="en-US" sz="1200" kern="100">
                          <a:effectLst/>
                        </a:rPr>
                        <a:t>PLA.Singal_sin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sin signal disconnection fault flag</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Input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5867913"/>
                  </a:ext>
                </a:extLst>
              </a:tr>
              <a:tr h="397302">
                <a:tc>
                  <a:txBody>
                    <a:bodyPr/>
                    <a:lstStyle/>
                    <a:p>
                      <a:pPr algn="ctr">
                        <a:spcAft>
                          <a:spcPts val="0"/>
                        </a:spcAft>
                      </a:pPr>
                      <a:r>
                        <a:rPr lang="en-US" sz="1200" kern="100" dirty="0">
                          <a:effectLst/>
                        </a:rPr>
                        <a:t>PLA.Signal_cos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cos signal disconnection fault flag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7258759"/>
                  </a:ext>
                </a:extLst>
              </a:tr>
            </a:tbl>
          </a:graphicData>
        </a:graphic>
      </p:graphicFrame>
      <p:graphicFrame>
        <p:nvGraphicFramePr>
          <p:cNvPr id="3" name="表格 2">
            <a:extLst>
              <a:ext uri="{FF2B5EF4-FFF2-40B4-BE49-F238E27FC236}">
                <a16:creationId xmlns:a16="http://schemas.microsoft.com/office/drawing/2014/main" id="{20BEA369-EC7E-489C-A055-AD0925321FAC}"/>
              </a:ext>
            </a:extLst>
          </p:cNvPr>
          <p:cNvGraphicFramePr>
            <a:graphicFrameLocks noGrp="1"/>
          </p:cNvGraphicFramePr>
          <p:nvPr>
            <p:extLst>
              <p:ext uri="{D42A27DB-BD31-4B8C-83A1-F6EECF244321}">
                <p14:modId xmlns:p14="http://schemas.microsoft.com/office/powerpoint/2010/main" val="4247715248"/>
              </p:ext>
            </p:extLst>
          </p:nvPr>
        </p:nvGraphicFramePr>
        <p:xfrm>
          <a:off x="4480811" y="3801284"/>
          <a:ext cx="5876260" cy="2383057"/>
        </p:xfrm>
        <a:graphic>
          <a:graphicData uri="http://schemas.openxmlformats.org/drawingml/2006/table">
            <a:tbl>
              <a:tblPr firstRow="1" firstCol="1" bandRow="1">
                <a:tableStyleId>{5C22544A-7EE6-4342-B048-85BDC9FD1C3A}</a:tableStyleId>
              </a:tblPr>
              <a:tblGrid>
                <a:gridCol w="1297770">
                  <a:extLst>
                    <a:ext uri="{9D8B030D-6E8A-4147-A177-3AD203B41FA5}">
                      <a16:colId xmlns:a16="http://schemas.microsoft.com/office/drawing/2014/main" val="1418158606"/>
                    </a:ext>
                  </a:extLst>
                </a:gridCol>
                <a:gridCol w="3214054">
                  <a:extLst>
                    <a:ext uri="{9D8B030D-6E8A-4147-A177-3AD203B41FA5}">
                      <a16:colId xmlns:a16="http://schemas.microsoft.com/office/drawing/2014/main" val="3225099909"/>
                    </a:ext>
                  </a:extLst>
                </a:gridCol>
                <a:gridCol w="1364436">
                  <a:extLst>
                    <a:ext uri="{9D8B030D-6E8A-4147-A177-3AD203B41FA5}">
                      <a16:colId xmlns:a16="http://schemas.microsoft.com/office/drawing/2014/main" val="3873578874"/>
                    </a:ext>
                  </a:extLst>
                </a:gridCol>
              </a:tblGrid>
              <a:tr h="340437">
                <a:tc>
                  <a:txBody>
                    <a:bodyPr/>
                    <a:lstStyle/>
                    <a:p>
                      <a:pPr algn="ctr">
                        <a:spcAft>
                          <a:spcPts val="0"/>
                        </a:spcAft>
                      </a:pPr>
                      <a:r>
                        <a:rPr lang="en-US" sz="1200" kern="100">
                          <a:effectLst/>
                        </a:rPr>
                        <a:t>Transition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Guard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a:effectLst/>
                        </a:rPr>
                        <a:t>Action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8794684"/>
                  </a:ext>
                </a:extLst>
              </a:tr>
              <a:tr h="1021310">
                <a:tc>
                  <a:txBody>
                    <a:bodyPr/>
                    <a:lstStyle/>
                    <a:p>
                      <a:pPr algn="ctr">
                        <a:spcAft>
                          <a:spcPts val="0"/>
                        </a:spcAft>
                      </a:pPr>
                      <a:r>
                        <a:rPr lang="en-US" sz="12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PLA.Signal_enc=0 ∧ PLA.Signal_sin=0 ∧ PLA.Signal_cos=0</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PLA.Signal:=0</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824935721"/>
                  </a:ext>
                </a:extLst>
              </a:tr>
              <a:tr h="1021310">
                <a:tc>
                  <a:txBody>
                    <a:bodyPr/>
                    <a:lstStyle/>
                    <a:p>
                      <a:pPr algn="ctr">
                        <a:spcAft>
                          <a:spcPts val="0"/>
                        </a:spcAft>
                      </a:pPr>
                      <a:r>
                        <a:rPr lang="en-US" sz="12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PLA.Signal_enc=1∨ PLA.Signal_sin=1∨</a:t>
                      </a:r>
                      <a:endParaRPr lang="zh-CN" altLang="en-US" sz="1200" i="1" kern="100" dirty="0">
                        <a:solidFill>
                          <a:schemeClr val="dk1"/>
                        </a:solidFill>
                        <a:effectLst/>
                        <a:latin typeface="+mn-lt"/>
                        <a:ea typeface="+mn-ea"/>
                        <a:cs typeface="+mn-cs"/>
                      </a:endParaRPr>
                    </a:p>
                    <a:p>
                      <a:pPr algn="ctr">
                        <a:spcAft>
                          <a:spcPts val="0"/>
                        </a:spcAft>
                      </a:pPr>
                      <a:r>
                        <a:rPr lang="en-US" sz="1200" i="1" kern="100" dirty="0">
                          <a:solidFill>
                            <a:schemeClr val="dk1"/>
                          </a:solidFill>
                          <a:effectLst/>
                          <a:latin typeface="+mn-lt"/>
                          <a:ea typeface="+mn-ea"/>
                          <a:cs typeface="+mn-cs"/>
                        </a:rPr>
                        <a:t>PLA.Signal_cos=1</a:t>
                      </a:r>
                      <a:endParaRPr lang="zh-CN" altLang="en-US" sz="1200" i="1"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200" i="1" kern="100" dirty="0">
                          <a:solidFill>
                            <a:schemeClr val="dk1"/>
                          </a:solidFill>
                          <a:effectLst/>
                          <a:latin typeface="+mn-lt"/>
                          <a:ea typeface="+mn-ea"/>
                          <a:cs typeface="+mn-cs"/>
                        </a:rPr>
                        <a:t>PLA.Signal:=1</a:t>
                      </a:r>
                      <a:endParaRPr lang="zh-CN" altLang="en-US" sz="1200" i="1"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52690175"/>
                  </a:ext>
                </a:extLst>
              </a:tr>
            </a:tbl>
          </a:graphicData>
        </a:graphic>
      </p:graphicFrame>
      <p:sp>
        <p:nvSpPr>
          <p:cNvPr id="128" name="椭圆 127">
            <a:extLst>
              <a:ext uri="{FF2B5EF4-FFF2-40B4-BE49-F238E27FC236}">
                <a16:creationId xmlns:a16="http://schemas.microsoft.com/office/drawing/2014/main" id="{0A724A9F-222E-4982-ADC3-1603FAB15C0F}"/>
              </a:ext>
            </a:extLst>
          </p:cNvPr>
          <p:cNvSpPr/>
          <p:nvPr/>
        </p:nvSpPr>
        <p:spPr bwMode="auto">
          <a:xfrm>
            <a:off x="1162231" y="1772545"/>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700" dirty="0"/>
              <a:t>START</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cxnSp>
        <p:nvCxnSpPr>
          <p:cNvPr id="129" name="直接箭头连接符 128">
            <a:extLst>
              <a:ext uri="{FF2B5EF4-FFF2-40B4-BE49-F238E27FC236}">
                <a16:creationId xmlns:a16="http://schemas.microsoft.com/office/drawing/2014/main" id="{5C1A39A3-3D84-4D55-A28A-DEA358983FB8}"/>
              </a:ext>
            </a:extLst>
          </p:cNvPr>
          <p:cNvCxnSpPr>
            <a:cxnSpLocks/>
            <a:endCxn id="128" idx="1"/>
          </p:cNvCxnSpPr>
          <p:nvPr/>
        </p:nvCxnSpPr>
        <p:spPr bwMode="auto">
          <a:xfrm>
            <a:off x="1033718" y="1645607"/>
            <a:ext cx="231649" cy="22668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0" name="直接连接符 129">
            <a:extLst>
              <a:ext uri="{FF2B5EF4-FFF2-40B4-BE49-F238E27FC236}">
                <a16:creationId xmlns:a16="http://schemas.microsoft.com/office/drawing/2014/main" id="{717423D0-1FD7-4B42-AD45-1B7AB4343175}"/>
              </a:ext>
            </a:extLst>
          </p:cNvPr>
          <p:cNvCxnSpPr>
            <a:cxnSpLocks/>
          </p:cNvCxnSpPr>
          <p:nvPr/>
        </p:nvCxnSpPr>
        <p:spPr bwMode="auto">
          <a:xfrm flipH="1">
            <a:off x="978668" y="1592826"/>
            <a:ext cx="110100" cy="138851"/>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32" name="椭圆 131">
            <a:extLst>
              <a:ext uri="{FF2B5EF4-FFF2-40B4-BE49-F238E27FC236}">
                <a16:creationId xmlns:a16="http://schemas.microsoft.com/office/drawing/2014/main" id="{0661DAB0-AED3-4B74-AE22-EA8596E8F5C4}"/>
              </a:ext>
            </a:extLst>
          </p:cNvPr>
          <p:cNvSpPr/>
          <p:nvPr/>
        </p:nvSpPr>
        <p:spPr bwMode="auto">
          <a:xfrm>
            <a:off x="1820334" y="4505516"/>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a:t>②</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sp>
        <p:nvSpPr>
          <p:cNvPr id="133" name="椭圆 132">
            <a:extLst>
              <a:ext uri="{FF2B5EF4-FFF2-40B4-BE49-F238E27FC236}">
                <a16:creationId xmlns:a16="http://schemas.microsoft.com/office/drawing/2014/main" id="{6A1D4FC9-6B17-4A9D-AB9F-D536B4870691}"/>
              </a:ext>
            </a:extLst>
          </p:cNvPr>
          <p:cNvSpPr/>
          <p:nvPr/>
        </p:nvSpPr>
        <p:spPr bwMode="auto">
          <a:xfrm>
            <a:off x="696337" y="4522267"/>
            <a:ext cx="571496" cy="497137"/>
          </a:xfrm>
          <a:prstGeom prst="ellipse">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rPr>
              <a:t>①</a:t>
            </a:r>
          </a:p>
        </p:txBody>
      </p:sp>
      <p:sp>
        <p:nvSpPr>
          <p:cNvPr id="134" name="椭圆 133">
            <a:extLst>
              <a:ext uri="{FF2B5EF4-FFF2-40B4-BE49-F238E27FC236}">
                <a16:creationId xmlns:a16="http://schemas.microsoft.com/office/drawing/2014/main" id="{B6B6F3FE-38C7-48A1-9AA8-FC83F2B360F2}"/>
              </a:ext>
            </a:extLst>
          </p:cNvPr>
          <p:cNvSpPr/>
          <p:nvPr/>
        </p:nvSpPr>
        <p:spPr bwMode="auto">
          <a:xfrm>
            <a:off x="1156603" y="3927817"/>
            <a:ext cx="704256" cy="63035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EXEC</a:t>
            </a:r>
            <a:endParaRPr kumimoji="0" lang="zh-CN" altLang="en-US" sz="1000" b="1" i="0" u="none" strike="noStrike" cap="none" normalizeH="0" baseline="0" dirty="0">
              <a:ln>
                <a:noFill/>
              </a:ln>
              <a:solidFill>
                <a:schemeClr val="tx1"/>
              </a:solidFill>
              <a:effectLst/>
              <a:latin typeface="Arial" panose="020B0604020202020204" pitchFamily="34" charset="0"/>
            </a:endParaRPr>
          </a:p>
        </p:txBody>
      </p:sp>
      <p:sp>
        <p:nvSpPr>
          <p:cNvPr id="135" name="椭圆 134">
            <a:extLst>
              <a:ext uri="{FF2B5EF4-FFF2-40B4-BE49-F238E27FC236}">
                <a16:creationId xmlns:a16="http://schemas.microsoft.com/office/drawing/2014/main" id="{27748B99-45B7-4232-A000-A766CC978C33}"/>
              </a:ext>
            </a:extLst>
          </p:cNvPr>
          <p:cNvSpPr/>
          <p:nvPr/>
        </p:nvSpPr>
        <p:spPr bwMode="auto">
          <a:xfrm>
            <a:off x="1951079" y="5040428"/>
            <a:ext cx="627508" cy="54753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100" dirty="0"/>
              <a:t>S2</a:t>
            </a:r>
            <a:endParaRPr kumimoji="0" lang="zh-CN" altLang="en-US" sz="1200" b="1" i="0" u="none" strike="noStrike" cap="none" normalizeH="0" baseline="0" dirty="0">
              <a:ln>
                <a:noFill/>
              </a:ln>
              <a:solidFill>
                <a:schemeClr val="tx1"/>
              </a:solidFill>
              <a:effectLst/>
              <a:latin typeface="Arial" panose="020B0604020202020204" pitchFamily="34" charset="0"/>
            </a:endParaRPr>
          </a:p>
        </p:txBody>
      </p:sp>
      <p:sp>
        <p:nvSpPr>
          <p:cNvPr id="136" name="椭圆 135">
            <a:extLst>
              <a:ext uri="{FF2B5EF4-FFF2-40B4-BE49-F238E27FC236}">
                <a16:creationId xmlns:a16="http://schemas.microsoft.com/office/drawing/2014/main" id="{0284901A-D903-4F33-921B-C27C618A952D}"/>
              </a:ext>
            </a:extLst>
          </p:cNvPr>
          <p:cNvSpPr/>
          <p:nvPr/>
        </p:nvSpPr>
        <p:spPr bwMode="auto">
          <a:xfrm>
            <a:off x="560281" y="5019404"/>
            <a:ext cx="666228" cy="568562"/>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dirty="0"/>
              <a:t>S1</a:t>
            </a:r>
            <a:endParaRPr kumimoji="0" lang="zh-CN" altLang="en-US" sz="1400" b="1" i="0" u="none" strike="noStrike" cap="none" normalizeH="0" baseline="0" dirty="0">
              <a:ln>
                <a:noFill/>
              </a:ln>
              <a:solidFill>
                <a:schemeClr val="tx1"/>
              </a:solidFill>
              <a:effectLst/>
              <a:latin typeface="Arial" panose="020B0604020202020204" pitchFamily="34" charset="0"/>
            </a:endParaRPr>
          </a:p>
        </p:txBody>
      </p:sp>
      <p:cxnSp>
        <p:nvCxnSpPr>
          <p:cNvPr id="137" name="直接箭头连接符 136">
            <a:extLst>
              <a:ext uri="{FF2B5EF4-FFF2-40B4-BE49-F238E27FC236}">
                <a16:creationId xmlns:a16="http://schemas.microsoft.com/office/drawing/2014/main" id="{367CE405-9650-40E6-A794-2A9A1E80E5A0}"/>
              </a:ext>
            </a:extLst>
          </p:cNvPr>
          <p:cNvCxnSpPr>
            <a:cxnSpLocks/>
            <a:stCxn id="134" idx="3"/>
          </p:cNvCxnSpPr>
          <p:nvPr/>
        </p:nvCxnSpPr>
        <p:spPr bwMode="auto">
          <a:xfrm flipH="1">
            <a:off x="1018874" y="4465860"/>
            <a:ext cx="240865" cy="583675"/>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138" name="直接箭头连接符 137">
            <a:extLst>
              <a:ext uri="{FF2B5EF4-FFF2-40B4-BE49-F238E27FC236}">
                <a16:creationId xmlns:a16="http://schemas.microsoft.com/office/drawing/2014/main" id="{C9CB2AFF-7EF2-42D1-931B-2C002EDE8508}"/>
              </a:ext>
            </a:extLst>
          </p:cNvPr>
          <p:cNvCxnSpPr>
            <a:cxnSpLocks/>
          </p:cNvCxnSpPr>
          <p:nvPr/>
        </p:nvCxnSpPr>
        <p:spPr bwMode="auto">
          <a:xfrm>
            <a:off x="1757723" y="4473480"/>
            <a:ext cx="372495" cy="597428"/>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39" name="椭圆 138">
            <a:extLst>
              <a:ext uri="{FF2B5EF4-FFF2-40B4-BE49-F238E27FC236}">
                <a16:creationId xmlns:a16="http://schemas.microsoft.com/office/drawing/2014/main" id="{C8BB0EB8-5333-42ED-B095-69E0487282A0}"/>
              </a:ext>
            </a:extLst>
          </p:cNvPr>
          <p:cNvSpPr/>
          <p:nvPr/>
        </p:nvSpPr>
        <p:spPr bwMode="auto">
          <a:xfrm>
            <a:off x="1161387" y="2719524"/>
            <a:ext cx="704256" cy="68111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900" b="1" i="0" u="none" strike="noStrike" cap="none" normalizeH="0" baseline="0" dirty="0">
                <a:ln>
                  <a:noFill/>
                </a:ln>
                <a:solidFill>
                  <a:schemeClr val="tx1"/>
                </a:solidFill>
                <a:effectLst/>
                <a:latin typeface="Arial" panose="020B0604020202020204" pitchFamily="34" charset="0"/>
              </a:rPr>
              <a:t>WAIT</a:t>
            </a:r>
            <a:endParaRPr kumimoji="0" lang="zh-CN" altLang="en-US" sz="900" b="1" i="0" u="none" strike="noStrike" cap="none" normalizeH="0" baseline="0" dirty="0">
              <a:ln>
                <a:noFill/>
              </a:ln>
              <a:solidFill>
                <a:schemeClr val="tx1"/>
              </a:solidFill>
              <a:effectLst/>
              <a:latin typeface="Arial" panose="020B0604020202020204" pitchFamily="34" charset="0"/>
            </a:endParaRPr>
          </a:p>
        </p:txBody>
      </p:sp>
      <p:cxnSp>
        <p:nvCxnSpPr>
          <p:cNvPr id="140" name="直接箭头连接符 139">
            <a:extLst>
              <a:ext uri="{FF2B5EF4-FFF2-40B4-BE49-F238E27FC236}">
                <a16:creationId xmlns:a16="http://schemas.microsoft.com/office/drawing/2014/main" id="{2E1A1A89-EF9A-4667-AE82-908496F6EBEB}"/>
              </a:ext>
            </a:extLst>
          </p:cNvPr>
          <p:cNvCxnSpPr>
            <a:cxnSpLocks/>
            <a:stCxn id="128" idx="4"/>
            <a:endCxn id="139" idx="0"/>
          </p:cNvCxnSpPr>
          <p:nvPr/>
        </p:nvCxnSpPr>
        <p:spPr bwMode="auto">
          <a:xfrm flipH="1">
            <a:off x="1513515" y="2453661"/>
            <a:ext cx="844" cy="265863"/>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1" name="文本框 140">
            <a:extLst>
              <a:ext uri="{FF2B5EF4-FFF2-40B4-BE49-F238E27FC236}">
                <a16:creationId xmlns:a16="http://schemas.microsoft.com/office/drawing/2014/main" id="{55E6858A-2EA8-4E4B-BEF3-F6C565FD2C24}"/>
              </a:ext>
            </a:extLst>
          </p:cNvPr>
          <p:cNvSpPr txBox="1"/>
          <p:nvPr/>
        </p:nvSpPr>
        <p:spPr>
          <a:xfrm>
            <a:off x="1604031" y="3553593"/>
            <a:ext cx="4086812" cy="184666"/>
          </a:xfrm>
          <a:prstGeom prst="rect">
            <a:avLst/>
          </a:prstGeom>
          <a:noFill/>
        </p:spPr>
        <p:txBody>
          <a:bodyPr wrap="square" lIns="0" tIns="0" rIns="0" bIns="0" rtlCol="0">
            <a:spAutoFit/>
          </a:bodyPr>
          <a:lstStyle/>
          <a:p>
            <a:r>
              <a:rPr lang="en-US" altLang="zh-CN" sz="1200" b="0" i="1" dirty="0">
                <a:solidFill>
                  <a:schemeClr val="accent2"/>
                </a:solidFill>
                <a:latin typeface="Cambria Math" panose="02040503050406030204" pitchFamily="18" charset="0"/>
              </a:rPr>
              <a:t>receiveSignal(PLA.Signal_enc,</a:t>
            </a:r>
            <a:r>
              <a:rPr lang="zh-CN" altLang="en-US" sz="1200" b="0" i="1" dirty="0">
                <a:solidFill>
                  <a:schemeClr val="accent2"/>
                </a:solidFill>
                <a:latin typeface="Cambria Math" panose="02040503050406030204" pitchFamily="18" charset="0"/>
              </a:rPr>
              <a:t> </a:t>
            </a:r>
            <a:r>
              <a:rPr lang="en-US" altLang="zh-CN" sz="1200" b="0" i="1" dirty="0">
                <a:solidFill>
                  <a:schemeClr val="accent2"/>
                </a:solidFill>
                <a:latin typeface="Cambria Math" panose="02040503050406030204" pitchFamily="18" charset="0"/>
              </a:rPr>
              <a:t>PLA.Signal_sin,</a:t>
            </a:r>
            <a:r>
              <a:rPr lang="zh-CN" altLang="en-US" sz="1200" b="0" i="1" dirty="0">
                <a:solidFill>
                  <a:schemeClr val="accent2"/>
                </a:solidFill>
                <a:latin typeface="Cambria Math" panose="02040503050406030204" pitchFamily="18" charset="0"/>
              </a:rPr>
              <a:t> </a:t>
            </a:r>
            <a:r>
              <a:rPr lang="en-US" altLang="zh-CN" sz="1200" b="0" i="1" dirty="0">
                <a:solidFill>
                  <a:schemeClr val="accent2"/>
                </a:solidFill>
                <a:latin typeface="Cambria Math" panose="02040503050406030204" pitchFamily="18" charset="0"/>
              </a:rPr>
              <a:t>PLA.Signal_cos)</a:t>
            </a:r>
            <a:endParaRPr lang="zh-CN" altLang="en-US" sz="1200" b="0" i="1" dirty="0">
              <a:solidFill>
                <a:schemeClr val="accent2"/>
              </a:solidFill>
              <a:latin typeface="Cambria Math" panose="02040503050406030204" pitchFamily="18" charset="0"/>
            </a:endParaRPr>
          </a:p>
        </p:txBody>
      </p:sp>
      <p:cxnSp>
        <p:nvCxnSpPr>
          <p:cNvPr id="142" name="连接符: 肘形 31">
            <a:extLst>
              <a:ext uri="{FF2B5EF4-FFF2-40B4-BE49-F238E27FC236}">
                <a16:creationId xmlns:a16="http://schemas.microsoft.com/office/drawing/2014/main" id="{F74855DC-CDF3-429A-BFA4-EB3146509AD3}"/>
              </a:ext>
            </a:extLst>
          </p:cNvPr>
          <p:cNvCxnSpPr>
            <a:stCxn id="136" idx="1"/>
            <a:endCxn id="139" idx="2"/>
          </p:cNvCxnSpPr>
          <p:nvPr/>
        </p:nvCxnSpPr>
        <p:spPr bwMode="auto">
          <a:xfrm rot="5400000" flipH="1" flipV="1">
            <a:off x="-111676" y="3829606"/>
            <a:ext cx="2042586" cy="503539"/>
          </a:xfrm>
          <a:prstGeom prst="curvedConnector2">
            <a:avLst/>
          </a:prstGeom>
          <a:solidFill>
            <a:schemeClr val="accent1"/>
          </a:solidFill>
          <a:ln w="19050" cap="flat" cmpd="sng" algn="ctr">
            <a:solidFill>
              <a:schemeClr val="tx1"/>
            </a:solidFill>
            <a:prstDash val="solid"/>
            <a:round/>
            <a:headEnd type="none" w="med" len="med"/>
            <a:tailEnd type="triangle"/>
          </a:ln>
        </p:spPr>
      </p:cxnSp>
      <p:cxnSp>
        <p:nvCxnSpPr>
          <p:cNvPr id="143" name="直接箭头连接符 142">
            <a:extLst>
              <a:ext uri="{FF2B5EF4-FFF2-40B4-BE49-F238E27FC236}">
                <a16:creationId xmlns:a16="http://schemas.microsoft.com/office/drawing/2014/main" id="{0FE6189D-BBDD-45A3-9388-A5F733A4A47B}"/>
              </a:ext>
            </a:extLst>
          </p:cNvPr>
          <p:cNvCxnSpPr>
            <a:cxnSpLocks/>
            <a:stCxn id="139" idx="4"/>
            <a:endCxn id="134" idx="0"/>
          </p:cNvCxnSpPr>
          <p:nvPr/>
        </p:nvCxnSpPr>
        <p:spPr bwMode="auto">
          <a:xfrm flipH="1">
            <a:off x="1508731" y="3400640"/>
            <a:ext cx="4784" cy="527177"/>
          </a:xfrm>
          <a:prstGeom prst="straightConnector1">
            <a:avLst/>
          </a:prstGeom>
          <a:solidFill>
            <a:schemeClr val="accent1"/>
          </a:solidFill>
          <a:ln w="28575" cap="flat" cmpd="sng" algn="ctr">
            <a:solidFill>
              <a:schemeClr val="tx1"/>
            </a:solidFill>
            <a:prstDash val="solid"/>
            <a:round/>
            <a:headEnd type="none" w="med" len="med"/>
            <a:tailEnd type="triangle"/>
          </a:ln>
        </p:spPr>
      </p:cxnSp>
      <p:sp>
        <p:nvSpPr>
          <p:cNvPr id="144" name="文本框 143">
            <a:extLst>
              <a:ext uri="{FF2B5EF4-FFF2-40B4-BE49-F238E27FC236}">
                <a16:creationId xmlns:a16="http://schemas.microsoft.com/office/drawing/2014/main" id="{07B4E2AF-5D4C-42A7-960A-05A83CCEA56B}"/>
              </a:ext>
            </a:extLst>
          </p:cNvPr>
          <p:cNvSpPr txBox="1"/>
          <p:nvPr/>
        </p:nvSpPr>
        <p:spPr>
          <a:xfrm>
            <a:off x="13319" y="3672654"/>
            <a:ext cx="1500196"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output(PLA.Signal)</a:t>
            </a:r>
            <a:endParaRPr lang="zh-CN" altLang="en-US" sz="1200" b="0" i="1" dirty="0">
              <a:latin typeface="Cambria Math" panose="02040503050406030204" pitchFamily="18" charset="0"/>
            </a:endParaRPr>
          </a:p>
        </p:txBody>
      </p:sp>
      <p:cxnSp>
        <p:nvCxnSpPr>
          <p:cNvPr id="145" name="曲线连接符 87">
            <a:extLst>
              <a:ext uri="{FF2B5EF4-FFF2-40B4-BE49-F238E27FC236}">
                <a16:creationId xmlns:a16="http://schemas.microsoft.com/office/drawing/2014/main" id="{AD47C0FA-8270-432A-8756-C3A3D7662255}"/>
              </a:ext>
            </a:extLst>
          </p:cNvPr>
          <p:cNvCxnSpPr>
            <a:stCxn id="135" idx="7"/>
            <a:endCxn id="139" idx="6"/>
          </p:cNvCxnSpPr>
          <p:nvPr/>
        </p:nvCxnSpPr>
        <p:spPr bwMode="auto">
          <a:xfrm rot="16200000" flipV="1">
            <a:off x="1145902" y="3779824"/>
            <a:ext cx="2060531" cy="621048"/>
          </a:xfrm>
          <a:prstGeom prst="curvedConnector2">
            <a:avLst/>
          </a:prstGeom>
          <a:solidFill>
            <a:schemeClr val="accent1"/>
          </a:solidFill>
          <a:ln w="19050" cap="flat" cmpd="sng" algn="ctr">
            <a:solidFill>
              <a:schemeClr val="tx1"/>
            </a:solidFill>
            <a:prstDash val="solid"/>
            <a:round/>
            <a:headEnd type="none" w="med" len="med"/>
            <a:tailEnd type="triangle"/>
          </a:ln>
        </p:spPr>
      </p:cxnSp>
      <p:sp>
        <p:nvSpPr>
          <p:cNvPr id="146" name="文本框 145">
            <a:extLst>
              <a:ext uri="{FF2B5EF4-FFF2-40B4-BE49-F238E27FC236}">
                <a16:creationId xmlns:a16="http://schemas.microsoft.com/office/drawing/2014/main" id="{2F822821-EEC3-49BA-938D-E1A1ECFFE253}"/>
              </a:ext>
            </a:extLst>
          </p:cNvPr>
          <p:cNvSpPr txBox="1"/>
          <p:nvPr/>
        </p:nvSpPr>
        <p:spPr>
          <a:xfrm>
            <a:off x="2414307" y="3927817"/>
            <a:ext cx="1460242" cy="184666"/>
          </a:xfrm>
          <a:prstGeom prst="rect">
            <a:avLst/>
          </a:prstGeom>
          <a:noFill/>
        </p:spPr>
        <p:txBody>
          <a:bodyPr wrap="square" lIns="0" tIns="0" rIns="0" bIns="0" rtlCol="0">
            <a:spAutoFit/>
          </a:bodyPr>
          <a:lstStyle/>
          <a:p>
            <a:r>
              <a:rPr lang="en-US" altLang="zh-CN" sz="1200" b="0" i="1" dirty="0">
                <a:latin typeface="Cambria Math" panose="02040503050406030204" pitchFamily="18" charset="0"/>
              </a:rPr>
              <a:t>output(PLA.Signal)</a:t>
            </a:r>
            <a:endParaRPr lang="zh-CN" altLang="en-US" sz="1200" b="0" i="1" dirty="0">
              <a:latin typeface="Cambria Math" panose="02040503050406030204" pitchFamily="18" charset="0"/>
            </a:endParaRPr>
          </a:p>
        </p:txBody>
      </p:sp>
      <p:sp>
        <p:nvSpPr>
          <p:cNvPr id="48" name="矩形 47">
            <a:extLst>
              <a:ext uri="{FF2B5EF4-FFF2-40B4-BE49-F238E27FC236}">
                <a16:creationId xmlns:a16="http://schemas.microsoft.com/office/drawing/2014/main" id="{AF3F3C44-56B5-42D7-B410-3C0AF7E1FA20}"/>
              </a:ext>
            </a:extLst>
          </p:cNvPr>
          <p:cNvSpPr/>
          <p:nvPr/>
        </p:nvSpPr>
        <p:spPr bwMode="auto">
          <a:xfrm>
            <a:off x="1908878" y="1371102"/>
            <a:ext cx="2447085" cy="1252645"/>
          </a:xfrm>
          <a:prstGeom prst="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lvl="1" algn="r"/>
            <a:endParaRPr lang="zh-CN" altLang="en-US" sz="1100" dirty="0"/>
          </a:p>
        </p:txBody>
      </p:sp>
      <p:sp>
        <p:nvSpPr>
          <p:cNvPr id="49" name="矩形 48">
            <a:extLst>
              <a:ext uri="{FF2B5EF4-FFF2-40B4-BE49-F238E27FC236}">
                <a16:creationId xmlns:a16="http://schemas.microsoft.com/office/drawing/2014/main" id="{4705C1E7-53FC-4143-B274-DB1AA2F7E0FB}"/>
              </a:ext>
            </a:extLst>
          </p:cNvPr>
          <p:cNvSpPr/>
          <p:nvPr/>
        </p:nvSpPr>
        <p:spPr bwMode="auto">
          <a:xfrm>
            <a:off x="2027322" y="1550591"/>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P1</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9A4A0EFD-84F4-4526-B785-24104814ABBC}"/>
              </a:ext>
            </a:extLst>
          </p:cNvPr>
          <p:cNvSpPr/>
          <p:nvPr/>
        </p:nvSpPr>
        <p:spPr bwMode="auto">
          <a:xfrm>
            <a:off x="2764529" y="1556201"/>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P2</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7" name="矩形 66">
            <a:extLst>
              <a:ext uri="{FF2B5EF4-FFF2-40B4-BE49-F238E27FC236}">
                <a16:creationId xmlns:a16="http://schemas.microsoft.com/office/drawing/2014/main" id="{6E158FAF-F5A8-41E5-BBA9-A6D8C0946307}"/>
              </a:ext>
            </a:extLst>
          </p:cNvPr>
          <p:cNvSpPr/>
          <p:nvPr/>
        </p:nvSpPr>
        <p:spPr bwMode="auto">
          <a:xfrm>
            <a:off x="3488214" y="1557919"/>
            <a:ext cx="638252" cy="391636"/>
          </a:xfrm>
          <a:prstGeom prst="rect">
            <a:avLst/>
          </a:prstGeom>
          <a:solidFill>
            <a:schemeClr val="accent3"/>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500" b="1" i="0" u="none" strike="noStrike" cap="none" normalizeH="0" baseline="0" dirty="0">
                <a:ln>
                  <a:noFill/>
                </a:ln>
                <a:solidFill>
                  <a:schemeClr val="tx1"/>
                </a:solidFill>
                <a:effectLst/>
                <a:latin typeface="Arial" panose="020B0604020202020204" pitchFamily="34" charset="0"/>
              </a:rPr>
              <a:t>Diagnosis P3</a:t>
            </a:r>
            <a:endParaRPr kumimoji="0" lang="zh-CN" altLang="en-US" sz="700" b="1" i="0" u="none" strike="noStrike" cap="none" normalizeH="0" baseline="0" dirty="0">
              <a:ln>
                <a:noFill/>
              </a:ln>
              <a:solidFill>
                <a:schemeClr val="tx1"/>
              </a:solidFill>
              <a:effectLst/>
              <a:latin typeface="Arial" panose="020B0604020202020204" pitchFamily="34" charset="0"/>
            </a:endParaRPr>
          </a:p>
        </p:txBody>
      </p:sp>
      <p:sp>
        <p:nvSpPr>
          <p:cNvPr id="68" name="矩形 67">
            <a:extLst>
              <a:ext uri="{FF2B5EF4-FFF2-40B4-BE49-F238E27FC236}">
                <a16:creationId xmlns:a16="http://schemas.microsoft.com/office/drawing/2014/main" id="{0230F98B-D275-4F8C-8001-9DE19A4A8C3C}"/>
              </a:ext>
            </a:extLst>
          </p:cNvPr>
          <p:cNvSpPr/>
          <p:nvPr/>
        </p:nvSpPr>
        <p:spPr bwMode="auto">
          <a:xfrm>
            <a:off x="2027323" y="2084067"/>
            <a:ext cx="2099144" cy="422587"/>
          </a:xfrm>
          <a:prstGeom prst="rect">
            <a:avLst/>
          </a:prstGeom>
          <a:solidFill>
            <a:schemeClr val="accent1"/>
          </a:solidFill>
          <a:ln w="9525" cap="flat" cmpd="sng" algn="ctr">
            <a:solidFill>
              <a:schemeClr val="bg2"/>
            </a:solidFill>
            <a:prstDash val="solid"/>
            <a:round/>
            <a:headEnd type="none" w="med" len="med"/>
            <a:tailEnd type="none" w="med" len="med"/>
          </a:ln>
        </p:spPr>
        <p:txBody>
          <a:bodyPr vert="horz" wrap="square" lIns="91440" tIns="45720" rIns="91440" bIns="45720" numCol="1" rtlCol="0" anchor="ctr" anchorCtr="0" compatLnSpc="1"/>
          <a:lstStyle/>
          <a:p>
            <a:pPr lvl="0" algn="ctr"/>
            <a:r>
              <a:rPr lang="en-US" altLang="zh-CN" sz="700" dirty="0">
                <a:solidFill>
                  <a:prstClr val="black"/>
                </a:solidFill>
              </a:rPr>
              <a:t>Diagnosis Decider</a:t>
            </a:r>
            <a:endParaRPr lang="zh-CN" altLang="en-US" sz="900" dirty="0">
              <a:solidFill>
                <a:prstClr val="black"/>
              </a:solidFill>
            </a:endParaRPr>
          </a:p>
        </p:txBody>
      </p:sp>
      <p:sp>
        <p:nvSpPr>
          <p:cNvPr id="71" name="文本框 70">
            <a:extLst>
              <a:ext uri="{FF2B5EF4-FFF2-40B4-BE49-F238E27FC236}">
                <a16:creationId xmlns:a16="http://schemas.microsoft.com/office/drawing/2014/main" id="{8964F004-A769-42E7-BC7E-0D4F539EDB42}"/>
              </a:ext>
            </a:extLst>
          </p:cNvPr>
          <p:cNvSpPr txBox="1"/>
          <p:nvPr/>
        </p:nvSpPr>
        <p:spPr>
          <a:xfrm>
            <a:off x="3777082" y="2475539"/>
            <a:ext cx="604728" cy="169277"/>
          </a:xfrm>
          <a:prstGeom prst="rect">
            <a:avLst/>
          </a:prstGeom>
          <a:noFill/>
        </p:spPr>
        <p:txBody>
          <a:bodyPr wrap="square" rtlCol="0">
            <a:spAutoFit/>
          </a:bodyPr>
          <a:lstStyle/>
          <a:p>
            <a:r>
              <a:rPr lang="en-US" altLang="zh-CN" sz="500" dirty="0"/>
              <a:t>BIT Diagnosis</a:t>
            </a:r>
            <a:endParaRPr lang="zh-CN" altLang="en-US" sz="500" dirty="0"/>
          </a:p>
        </p:txBody>
      </p:sp>
      <p:cxnSp>
        <p:nvCxnSpPr>
          <p:cNvPr id="72" name="直接连接符 71">
            <a:extLst>
              <a:ext uri="{FF2B5EF4-FFF2-40B4-BE49-F238E27FC236}">
                <a16:creationId xmlns:a16="http://schemas.microsoft.com/office/drawing/2014/main" id="{6E11AFAA-13AC-4DFA-8F3A-74DF9977B031}"/>
              </a:ext>
            </a:extLst>
          </p:cNvPr>
          <p:cNvCxnSpPr>
            <a:cxnSpLocks/>
            <a:stCxn id="96" idx="4"/>
            <a:endCxn id="97" idx="0"/>
          </p:cNvCxnSpPr>
          <p:nvPr/>
        </p:nvCxnSpPr>
        <p:spPr bwMode="auto">
          <a:xfrm>
            <a:off x="2996558" y="2517188"/>
            <a:ext cx="194" cy="889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4" name="文本框 73">
            <a:extLst>
              <a:ext uri="{FF2B5EF4-FFF2-40B4-BE49-F238E27FC236}">
                <a16:creationId xmlns:a16="http://schemas.microsoft.com/office/drawing/2014/main" id="{662D0C40-8E66-4B29-82CD-2730649B0B6C}"/>
              </a:ext>
            </a:extLst>
          </p:cNvPr>
          <p:cNvSpPr txBox="1"/>
          <p:nvPr/>
        </p:nvSpPr>
        <p:spPr>
          <a:xfrm>
            <a:off x="2806955" y="2329023"/>
            <a:ext cx="379206" cy="169277"/>
          </a:xfrm>
          <a:prstGeom prst="rect">
            <a:avLst/>
          </a:prstGeom>
          <a:noFill/>
        </p:spPr>
        <p:txBody>
          <a:bodyPr wrap="square" rtlCol="0">
            <a:spAutoFit/>
          </a:bodyPr>
          <a:lstStyle/>
          <a:p>
            <a:r>
              <a:rPr lang="en-US" altLang="zh-CN" sz="500" dirty="0"/>
              <a:t>output</a:t>
            </a:r>
            <a:endParaRPr lang="zh-CN" altLang="en-US" sz="500" dirty="0"/>
          </a:p>
        </p:txBody>
      </p:sp>
      <p:cxnSp>
        <p:nvCxnSpPr>
          <p:cNvPr id="75" name="直接连接符 74">
            <a:extLst>
              <a:ext uri="{FF2B5EF4-FFF2-40B4-BE49-F238E27FC236}">
                <a16:creationId xmlns:a16="http://schemas.microsoft.com/office/drawing/2014/main" id="{79EDF4DB-E302-4973-A9B9-0333A693AD50}"/>
              </a:ext>
            </a:extLst>
          </p:cNvPr>
          <p:cNvCxnSpPr/>
          <p:nvPr/>
        </p:nvCxnSpPr>
        <p:spPr bwMode="auto">
          <a:xfrm>
            <a:off x="3117310" y="1939160"/>
            <a:ext cx="0" cy="1449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6" name="流程图: 接点 75">
            <a:extLst>
              <a:ext uri="{FF2B5EF4-FFF2-40B4-BE49-F238E27FC236}">
                <a16:creationId xmlns:a16="http://schemas.microsoft.com/office/drawing/2014/main" id="{B5B364EA-5F61-4DC8-9847-B11411B752F6}"/>
              </a:ext>
            </a:extLst>
          </p:cNvPr>
          <p:cNvSpPr/>
          <p:nvPr/>
        </p:nvSpPr>
        <p:spPr bwMode="auto">
          <a:xfrm>
            <a:off x="3094414" y="1925837"/>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7" name="流程图: 接点 76">
            <a:extLst>
              <a:ext uri="{FF2B5EF4-FFF2-40B4-BE49-F238E27FC236}">
                <a16:creationId xmlns:a16="http://schemas.microsoft.com/office/drawing/2014/main" id="{2AEEA0E0-F580-4E2A-A0EE-F8125A27633A}"/>
              </a:ext>
            </a:extLst>
          </p:cNvPr>
          <p:cNvSpPr/>
          <p:nvPr/>
        </p:nvSpPr>
        <p:spPr bwMode="auto">
          <a:xfrm>
            <a:off x="3094414" y="2064570"/>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cxnSp>
        <p:nvCxnSpPr>
          <p:cNvPr id="78" name="连接符: 肘形 77">
            <a:extLst>
              <a:ext uri="{FF2B5EF4-FFF2-40B4-BE49-F238E27FC236}">
                <a16:creationId xmlns:a16="http://schemas.microsoft.com/office/drawing/2014/main" id="{10F23C07-F5DA-4FFE-828D-EDC252753B81}"/>
              </a:ext>
            </a:extLst>
          </p:cNvPr>
          <p:cNvCxnSpPr>
            <a:cxnSpLocks/>
            <a:stCxn id="49" idx="0"/>
          </p:cNvCxnSpPr>
          <p:nvPr/>
        </p:nvCxnSpPr>
        <p:spPr bwMode="auto">
          <a:xfrm rot="5400000" flipH="1" flipV="1">
            <a:off x="2674790" y="1042761"/>
            <a:ext cx="179488" cy="836172"/>
          </a:xfrm>
          <a:prstGeom prst="bentConnector3">
            <a:avLst>
              <a:gd name="adj1" fmla="val 42466"/>
            </a:avLst>
          </a:prstGeom>
          <a:solidFill>
            <a:schemeClr val="accent1"/>
          </a:solidFill>
          <a:ln w="9525" cap="flat" cmpd="sng" algn="ctr">
            <a:solidFill>
              <a:schemeClr val="tx1"/>
            </a:solidFill>
            <a:prstDash val="solid"/>
            <a:round/>
            <a:headEnd type="none" w="med" len="med"/>
            <a:tailEnd type="none" w="med" len="med"/>
          </a:ln>
        </p:spPr>
      </p:cxnSp>
      <p:cxnSp>
        <p:nvCxnSpPr>
          <p:cNvPr id="81" name="直接连接符 80">
            <a:extLst>
              <a:ext uri="{FF2B5EF4-FFF2-40B4-BE49-F238E27FC236}">
                <a16:creationId xmlns:a16="http://schemas.microsoft.com/office/drawing/2014/main" id="{526ADC5F-080C-4CAB-BB81-1E0D61EF31D2}"/>
              </a:ext>
            </a:extLst>
          </p:cNvPr>
          <p:cNvCxnSpPr/>
          <p:nvPr/>
        </p:nvCxnSpPr>
        <p:spPr bwMode="auto">
          <a:xfrm>
            <a:off x="3182619" y="1468995"/>
            <a:ext cx="0" cy="987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连接符: 肘形 85">
            <a:extLst>
              <a:ext uri="{FF2B5EF4-FFF2-40B4-BE49-F238E27FC236}">
                <a16:creationId xmlns:a16="http://schemas.microsoft.com/office/drawing/2014/main" id="{941FAF5B-268E-44AC-AF6F-6EBD636DFC38}"/>
              </a:ext>
            </a:extLst>
          </p:cNvPr>
          <p:cNvCxnSpPr>
            <a:cxnSpLocks/>
            <a:endCxn id="67" idx="0"/>
          </p:cNvCxnSpPr>
          <p:nvPr/>
        </p:nvCxnSpPr>
        <p:spPr bwMode="auto">
          <a:xfrm rot="16200000" flipH="1">
            <a:off x="3401572" y="1152151"/>
            <a:ext cx="186816" cy="624720"/>
          </a:xfrm>
          <a:prstGeom prst="bentConnector3">
            <a:avLst>
              <a:gd name="adj1" fmla="val 55278"/>
            </a:avLst>
          </a:prstGeom>
          <a:solidFill>
            <a:schemeClr val="accent1"/>
          </a:solidFill>
          <a:ln w="9525" cap="flat" cmpd="sng" algn="ctr">
            <a:solidFill>
              <a:schemeClr val="tx1"/>
            </a:solidFill>
            <a:prstDash val="solid"/>
            <a:round/>
            <a:headEnd type="none" w="med" len="med"/>
            <a:tailEnd type="none" w="med" len="med"/>
          </a:ln>
        </p:spPr>
      </p:cxnSp>
      <p:sp>
        <p:nvSpPr>
          <p:cNvPr id="87" name="流程图: 接点 86">
            <a:extLst>
              <a:ext uri="{FF2B5EF4-FFF2-40B4-BE49-F238E27FC236}">
                <a16:creationId xmlns:a16="http://schemas.microsoft.com/office/drawing/2014/main" id="{6308DFBF-40D9-4F3D-AC0F-3EF651682F66}"/>
              </a:ext>
            </a:extLst>
          </p:cNvPr>
          <p:cNvSpPr/>
          <p:nvPr/>
        </p:nvSpPr>
        <p:spPr bwMode="auto">
          <a:xfrm>
            <a:off x="2322023" y="153792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8" name="流程图: 接点 87">
            <a:extLst>
              <a:ext uri="{FF2B5EF4-FFF2-40B4-BE49-F238E27FC236}">
                <a16:creationId xmlns:a16="http://schemas.microsoft.com/office/drawing/2014/main" id="{320024BB-9656-4ED4-843B-834212E5CC05}"/>
              </a:ext>
            </a:extLst>
          </p:cNvPr>
          <p:cNvSpPr/>
          <p:nvPr/>
        </p:nvSpPr>
        <p:spPr bwMode="auto">
          <a:xfrm>
            <a:off x="3156883" y="153792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89" name="流程图: 接点 88">
            <a:extLst>
              <a:ext uri="{FF2B5EF4-FFF2-40B4-BE49-F238E27FC236}">
                <a16:creationId xmlns:a16="http://schemas.microsoft.com/office/drawing/2014/main" id="{E63A8A6F-7BD1-4068-99C4-F60844D7893E}"/>
              </a:ext>
            </a:extLst>
          </p:cNvPr>
          <p:cNvSpPr/>
          <p:nvPr/>
        </p:nvSpPr>
        <p:spPr bwMode="auto">
          <a:xfrm>
            <a:off x="3780252" y="1539091"/>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0" name="流程图: 接点 89">
            <a:extLst>
              <a:ext uri="{FF2B5EF4-FFF2-40B4-BE49-F238E27FC236}">
                <a16:creationId xmlns:a16="http://schemas.microsoft.com/office/drawing/2014/main" id="{31C9441B-1179-4BE4-8FF5-640434C49527}"/>
              </a:ext>
            </a:extLst>
          </p:cNvPr>
          <p:cNvSpPr/>
          <p:nvPr/>
        </p:nvSpPr>
        <p:spPr bwMode="auto">
          <a:xfrm>
            <a:off x="3156883" y="1356020"/>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1" name="文本框 90">
            <a:extLst>
              <a:ext uri="{FF2B5EF4-FFF2-40B4-BE49-F238E27FC236}">
                <a16:creationId xmlns:a16="http://schemas.microsoft.com/office/drawing/2014/main" id="{220D03A3-A1E1-487A-8C96-EA205F8B6DFF}"/>
              </a:ext>
            </a:extLst>
          </p:cNvPr>
          <p:cNvSpPr txBox="1"/>
          <p:nvPr/>
        </p:nvSpPr>
        <p:spPr>
          <a:xfrm>
            <a:off x="3138830" y="1345904"/>
            <a:ext cx="900546" cy="153888"/>
          </a:xfrm>
          <a:prstGeom prst="rect">
            <a:avLst/>
          </a:prstGeom>
          <a:noFill/>
        </p:spPr>
        <p:txBody>
          <a:bodyPr wrap="square" rtlCol="0">
            <a:spAutoFit/>
          </a:bodyPr>
          <a:lstStyle/>
          <a:p>
            <a:r>
              <a:rPr lang="en-US" altLang="zh-CN" sz="400" dirty="0"/>
              <a:t>receiveBIT(PLA.sin, PLA.cos)</a:t>
            </a:r>
            <a:endParaRPr lang="zh-CN" altLang="en-US" sz="400" dirty="0"/>
          </a:p>
        </p:txBody>
      </p:sp>
      <p:cxnSp>
        <p:nvCxnSpPr>
          <p:cNvPr id="92" name="连接符: 肘形 91">
            <a:extLst>
              <a:ext uri="{FF2B5EF4-FFF2-40B4-BE49-F238E27FC236}">
                <a16:creationId xmlns:a16="http://schemas.microsoft.com/office/drawing/2014/main" id="{0345D0A5-47DF-4799-9401-C2215F545DA4}"/>
              </a:ext>
            </a:extLst>
          </p:cNvPr>
          <p:cNvCxnSpPr>
            <a:cxnSpLocks/>
            <a:stCxn id="93" idx="4"/>
          </p:cNvCxnSpPr>
          <p:nvPr/>
        </p:nvCxnSpPr>
        <p:spPr bwMode="auto">
          <a:xfrm rot="16200000" flipH="1">
            <a:off x="2692030" y="1593436"/>
            <a:ext cx="68110" cy="78245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93" name="流程图: 接点 92">
            <a:extLst>
              <a:ext uri="{FF2B5EF4-FFF2-40B4-BE49-F238E27FC236}">
                <a16:creationId xmlns:a16="http://schemas.microsoft.com/office/drawing/2014/main" id="{196B5C38-A6AA-4E2B-B621-96B8CF3C7091}"/>
              </a:ext>
            </a:extLst>
          </p:cNvPr>
          <p:cNvSpPr/>
          <p:nvPr/>
        </p:nvSpPr>
        <p:spPr bwMode="auto">
          <a:xfrm>
            <a:off x="2310438" y="1904889"/>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Arial" panose="020B0604020202020204" pitchFamily="34" charset="0"/>
            </a:endParaRPr>
          </a:p>
        </p:txBody>
      </p:sp>
      <p:cxnSp>
        <p:nvCxnSpPr>
          <p:cNvPr id="94" name="肘形连接符 9">
            <a:extLst>
              <a:ext uri="{FF2B5EF4-FFF2-40B4-BE49-F238E27FC236}">
                <a16:creationId xmlns:a16="http://schemas.microsoft.com/office/drawing/2014/main" id="{830C3763-2163-44FB-A1A0-0FF1C5DFF141}"/>
              </a:ext>
            </a:extLst>
          </p:cNvPr>
          <p:cNvCxnSpPr>
            <a:cxnSpLocks/>
            <a:stCxn id="95" idx="4"/>
          </p:cNvCxnSpPr>
          <p:nvPr/>
        </p:nvCxnSpPr>
        <p:spPr bwMode="auto">
          <a:xfrm rot="5400000">
            <a:off x="3430577" y="1650103"/>
            <a:ext cx="55350" cy="681884"/>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95" name="流程图: 接点 94">
            <a:extLst>
              <a:ext uri="{FF2B5EF4-FFF2-40B4-BE49-F238E27FC236}">
                <a16:creationId xmlns:a16="http://schemas.microsoft.com/office/drawing/2014/main" id="{F1111942-F9BC-4AA6-9B7C-C48D51BBE295}"/>
              </a:ext>
            </a:extLst>
          </p:cNvPr>
          <p:cNvSpPr/>
          <p:nvPr/>
        </p:nvSpPr>
        <p:spPr bwMode="auto">
          <a:xfrm>
            <a:off x="3774774" y="1917651"/>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6" name="流程图: 接点 95">
            <a:extLst>
              <a:ext uri="{FF2B5EF4-FFF2-40B4-BE49-F238E27FC236}">
                <a16:creationId xmlns:a16="http://schemas.microsoft.com/office/drawing/2014/main" id="{998E7B95-DC8B-4FFE-B310-AF2364B07B92}"/>
              </a:ext>
            </a:extLst>
          </p:cNvPr>
          <p:cNvSpPr/>
          <p:nvPr/>
        </p:nvSpPr>
        <p:spPr bwMode="auto">
          <a:xfrm>
            <a:off x="2972138" y="2471469"/>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7" name="流程图: 接点 96">
            <a:extLst>
              <a:ext uri="{FF2B5EF4-FFF2-40B4-BE49-F238E27FC236}">
                <a16:creationId xmlns:a16="http://schemas.microsoft.com/office/drawing/2014/main" id="{CD031573-7EB9-49D0-852E-E6D6D533B01E}"/>
              </a:ext>
            </a:extLst>
          </p:cNvPr>
          <p:cNvSpPr/>
          <p:nvPr/>
        </p:nvSpPr>
        <p:spPr bwMode="auto">
          <a:xfrm>
            <a:off x="2972332" y="2606156"/>
            <a:ext cx="48840" cy="45719"/>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765195"/>
      </p:ext>
    </p:extLst>
  </p:cSld>
  <p:clrMapOvr>
    <a:masterClrMapping/>
  </p:clrMapOvr>
</p:sld>
</file>

<file path=ppt/theme/theme1.xml><?xml version="1.0" encoding="utf-8"?>
<a:theme xmlns:a="http://schemas.openxmlformats.org/drawingml/2006/main" name="1_Ed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17436</TotalTime>
  <Words>2306</Words>
  <Application>Microsoft Office PowerPoint</Application>
  <PresentationFormat>自定义</PresentationFormat>
  <Paragraphs>560</Paragraphs>
  <Slides>15</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黑体</vt:lpstr>
      <vt:lpstr>幼圆</vt:lpstr>
      <vt:lpstr>Arial</vt:lpstr>
      <vt:lpstr>Cambria Math</vt:lpstr>
      <vt:lpstr>Comic Sans MS</vt:lpstr>
      <vt:lpstr>Impact</vt:lpstr>
      <vt:lpstr>Times New Roman</vt:lpstr>
      <vt:lpstr>Wingdings</vt:lpstr>
      <vt:lpstr>1_Edge</vt:lpstr>
      <vt:lpstr>Architecture model</vt:lpstr>
      <vt:lpstr>Sensor Data —— Task </vt:lpstr>
      <vt:lpstr>Sensor Data —— Task </vt:lpstr>
      <vt:lpstr>Compound automaton —— BIT Diagnosis</vt:lpstr>
      <vt:lpstr>BIT Diagnosis —— Diagnosis P1</vt:lpstr>
      <vt:lpstr>BIT Diagnosis —— Diagnosis P1</vt:lpstr>
      <vt:lpstr>BIT Diagnosis —— Diagnosis P2</vt:lpstr>
      <vt:lpstr>BIT Diagnosis —— Diagnosis P3</vt:lpstr>
      <vt:lpstr>BIT Diagnosis —— Diagnosis Decider</vt:lpstr>
      <vt:lpstr>Component automaton —— Calibration conversion</vt:lpstr>
      <vt:lpstr>Compound automaton —— Extremum/Slope Diagnosis</vt:lpstr>
      <vt:lpstr>Extremum/Slope Diagnosis —— Diagnosis P1</vt:lpstr>
      <vt:lpstr>Extremum/Slope Diagnosis —— Diagnosis P2</vt:lpstr>
      <vt:lpstr>Extremum/Slope Diagnosis —— Diagnosis Decider</vt:lpstr>
      <vt:lpstr>Architecture model</vt:lpstr>
    </vt:vector>
  </TitlesOfParts>
  <Company>psu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song</dc:creator>
  <cp:lastModifiedBy>旭东 唐</cp:lastModifiedBy>
  <cp:revision>2674</cp:revision>
  <dcterms:created xsi:type="dcterms:W3CDTF">2005-01-27T17:27:00Z</dcterms:created>
  <dcterms:modified xsi:type="dcterms:W3CDTF">2019-08-04T12:16:37Z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