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6" r:id="rId2"/>
    <p:sldId id="269" r:id="rId3"/>
    <p:sldId id="270" r:id="rId4"/>
    <p:sldId id="268"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3826" autoAdjust="0"/>
  </p:normalViewPr>
  <p:slideViewPr>
    <p:cSldViewPr snapToGrid="0">
      <p:cViewPr>
        <p:scale>
          <a:sx n="76" d="100"/>
          <a:sy n="76" d="100"/>
        </p:scale>
        <p:origin x="26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9B786B-720D-4231-BCE4-B03723C7EEF3}" type="datetimeFigureOut">
              <a:rPr lang="zh-CN" altLang="en-US" smtClean="0"/>
              <a:t>2020/3/12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CA028-3C45-4638-A73A-3C4EE1C6DAEB}" type="slidenum">
              <a:rPr lang="zh-CN" altLang="en-US" smtClean="0"/>
              <a:t>‹#›</a:t>
            </a:fld>
            <a:endParaRPr lang="zh-CN" altLang="en-US"/>
          </a:p>
        </p:txBody>
      </p:sp>
    </p:spTree>
    <p:extLst>
      <p:ext uri="{BB962C8B-B14F-4D97-AF65-F5344CB8AC3E}">
        <p14:creationId xmlns:p14="http://schemas.microsoft.com/office/powerpoint/2010/main" val="129095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51CA028-3C45-4638-A73A-3C4EE1C6DAEB}" type="slidenum">
              <a:rPr lang="zh-CN" altLang="en-US" smtClean="0"/>
              <a:t>1</a:t>
            </a:fld>
            <a:endParaRPr lang="zh-CN" altLang="en-US"/>
          </a:p>
        </p:txBody>
      </p:sp>
    </p:spTree>
    <p:extLst>
      <p:ext uri="{BB962C8B-B14F-4D97-AF65-F5344CB8AC3E}">
        <p14:creationId xmlns:p14="http://schemas.microsoft.com/office/powerpoint/2010/main" val="321264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A028-3C45-4638-A73A-3C4EE1C6DAE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17874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A028-3C45-4638-A73A-3C4EE1C6DAE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57330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A028-3C45-4638-A73A-3C4EE1C6DAE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59074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2977511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902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12332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191371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202661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F3EBA66-C72F-42E3-862B-D7EB106D1A57}" type="datetimeFigureOut">
              <a:rPr lang="zh-CN" altLang="en-US" smtClean="0"/>
              <a:t>2020/3/12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191813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F3EBA66-C72F-42E3-862B-D7EB106D1A57}" type="datetimeFigureOut">
              <a:rPr lang="zh-CN" altLang="en-US" smtClean="0"/>
              <a:t>2020/3/12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398184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F3EBA66-C72F-42E3-862B-D7EB106D1A57}" type="datetimeFigureOut">
              <a:rPr lang="zh-CN" altLang="en-US" smtClean="0"/>
              <a:t>2020/3/12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64741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3EBA66-C72F-42E3-862B-D7EB106D1A57}" type="datetimeFigureOut">
              <a:rPr lang="zh-CN" altLang="en-US" smtClean="0"/>
              <a:t>2020/3/12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137212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F3EBA66-C72F-42E3-862B-D7EB106D1A57}" type="datetimeFigureOut">
              <a:rPr lang="zh-CN" altLang="en-US" smtClean="0"/>
              <a:t>2020/3/12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383451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F3EBA66-C72F-42E3-862B-D7EB106D1A57}" type="datetimeFigureOut">
              <a:rPr lang="zh-CN" altLang="en-US" smtClean="0"/>
              <a:t>2020/3/12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241706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EBA66-C72F-42E3-862B-D7EB106D1A57}" type="datetimeFigureOut">
              <a:rPr lang="zh-CN" altLang="en-US" smtClean="0"/>
              <a:t>2020/3/12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3381887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153B38-D204-4AFA-904D-8611674CF62D}"/>
              </a:ext>
            </a:extLst>
          </p:cNvPr>
          <p:cNvSpPr/>
          <p:nvPr/>
        </p:nvSpPr>
        <p:spPr>
          <a:xfrm>
            <a:off x="468820" y="1117067"/>
            <a:ext cx="2228846" cy="5482483"/>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67DB2D6-6575-4DD6-9372-B5BDA97EAA24}"/>
              </a:ext>
            </a:extLst>
          </p:cNvPr>
          <p:cNvSpPr/>
          <p:nvPr/>
        </p:nvSpPr>
        <p:spPr bwMode="auto">
          <a:xfrm>
            <a:off x="4882793" y="1951996"/>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b="1" dirty="0">
                <a:latin typeface="Arial" panose="020B0604020202020204" pitchFamily="34" charset="0"/>
              </a:rPr>
              <a:t>Shutoff Valve</a:t>
            </a:r>
            <a:endParaRPr lang="zh-CN" altLang="en-US" sz="1200" b="1" dirty="0">
              <a:latin typeface="Arial" panose="020B0604020202020204" pitchFamily="34" charset="0"/>
            </a:endParaRPr>
          </a:p>
        </p:txBody>
      </p:sp>
      <p:sp>
        <p:nvSpPr>
          <p:cNvPr id="9" name="矩形 8">
            <a:extLst>
              <a:ext uri="{FF2B5EF4-FFF2-40B4-BE49-F238E27FC236}">
                <a16:creationId xmlns:a16="http://schemas.microsoft.com/office/drawing/2014/main" id="{AC924AD8-3A75-454C-AFE2-C5912A3E9408}"/>
              </a:ext>
            </a:extLst>
          </p:cNvPr>
          <p:cNvSpPr/>
          <p:nvPr/>
        </p:nvSpPr>
        <p:spPr bwMode="auto">
          <a:xfrm>
            <a:off x="4882793" y="4584695"/>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b="1" dirty="0">
                <a:latin typeface="Arial" panose="020B0604020202020204" pitchFamily="34" charset="0"/>
              </a:rPr>
              <a:t>Metering Valve</a:t>
            </a:r>
            <a:endParaRPr lang="zh-CN" altLang="en-US" sz="1200" b="1" dirty="0">
              <a:latin typeface="Arial" panose="020B0604020202020204" pitchFamily="34" charset="0"/>
            </a:endParaRPr>
          </a:p>
        </p:txBody>
      </p:sp>
      <p:cxnSp>
        <p:nvCxnSpPr>
          <p:cNvPr id="19" name="直接连接符 18">
            <a:extLst>
              <a:ext uri="{FF2B5EF4-FFF2-40B4-BE49-F238E27FC236}">
                <a16:creationId xmlns:a16="http://schemas.microsoft.com/office/drawing/2014/main" id="{6E06B798-1F19-410F-AC45-E83A70F324A1}"/>
              </a:ext>
            </a:extLst>
          </p:cNvPr>
          <p:cNvCxnSpPr>
            <a:cxnSpLocks/>
            <a:stCxn id="3" idx="2"/>
            <a:endCxn id="6" idx="0"/>
          </p:cNvCxnSpPr>
          <p:nvPr/>
        </p:nvCxnSpPr>
        <p:spPr>
          <a:xfrm>
            <a:off x="5670384" y="1392314"/>
            <a:ext cx="1" cy="55968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08F334E-4848-4702-904D-9CAFE1E78B58}"/>
              </a:ext>
            </a:extLst>
          </p:cNvPr>
          <p:cNvCxnSpPr>
            <a:cxnSpLocks/>
            <a:stCxn id="6" idx="2"/>
            <a:endCxn id="9" idx="0"/>
          </p:cNvCxnSpPr>
          <p:nvPr/>
        </p:nvCxnSpPr>
        <p:spPr>
          <a:xfrm>
            <a:off x="5670385" y="2689635"/>
            <a:ext cx="0" cy="189506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EE193927-43A9-4C0A-9F0A-DDE366974F78}"/>
              </a:ext>
            </a:extLst>
          </p:cNvPr>
          <p:cNvSpPr/>
          <p:nvPr/>
        </p:nvSpPr>
        <p:spPr bwMode="auto">
          <a:xfrm>
            <a:off x="795651" y="127197"/>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algn="ctr" fontAlgn="base">
              <a:spcBef>
                <a:spcPct val="0"/>
              </a:spcBef>
              <a:spcAft>
                <a:spcPct val="0"/>
              </a:spcAft>
            </a:pPr>
            <a:r>
              <a:rPr lang="en-US" altLang="zh-CN" sz="1200" b="1" dirty="0">
                <a:latin typeface="Arial" panose="020B0604020202020204" pitchFamily="34" charset="0"/>
              </a:rPr>
              <a:t>Avionics</a:t>
            </a:r>
            <a:endParaRPr lang="zh-CN" altLang="en-US" sz="1200" b="1" dirty="0">
              <a:latin typeface="Arial" panose="020B0604020202020204" pitchFamily="34" charset="0"/>
            </a:endParaRPr>
          </a:p>
        </p:txBody>
      </p:sp>
      <p:sp>
        <p:nvSpPr>
          <p:cNvPr id="35" name="流程图: 接点 34">
            <a:extLst>
              <a:ext uri="{FF2B5EF4-FFF2-40B4-BE49-F238E27FC236}">
                <a16:creationId xmlns:a16="http://schemas.microsoft.com/office/drawing/2014/main" id="{7DF2118C-E9A1-4EE5-99C8-C0EF8EE3CFCD}"/>
              </a:ext>
            </a:extLst>
          </p:cNvPr>
          <p:cNvSpPr/>
          <p:nvPr/>
        </p:nvSpPr>
        <p:spPr bwMode="auto">
          <a:xfrm>
            <a:off x="5603147" y="525509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 name="矩形: 圆角 1">
            <a:extLst>
              <a:ext uri="{FF2B5EF4-FFF2-40B4-BE49-F238E27FC236}">
                <a16:creationId xmlns:a16="http://schemas.microsoft.com/office/drawing/2014/main" id="{79CB5ED1-88C0-4763-9F3E-30AD7399A8E5}"/>
              </a:ext>
            </a:extLst>
          </p:cNvPr>
          <p:cNvSpPr/>
          <p:nvPr/>
        </p:nvSpPr>
        <p:spPr>
          <a:xfrm>
            <a:off x="703882" y="1415802"/>
            <a:ext cx="1758723" cy="4931517"/>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BSCU</a:t>
            </a:r>
            <a:endParaRPr lang="zh-CN" altLang="en-US" sz="1600" b="1" dirty="0">
              <a:solidFill>
                <a:schemeClr val="tx1"/>
              </a:solidFill>
            </a:endParaRPr>
          </a:p>
        </p:txBody>
      </p:sp>
      <p:sp>
        <p:nvSpPr>
          <p:cNvPr id="3" name="矩形: 圆角 2">
            <a:extLst>
              <a:ext uri="{FF2B5EF4-FFF2-40B4-BE49-F238E27FC236}">
                <a16:creationId xmlns:a16="http://schemas.microsoft.com/office/drawing/2014/main" id="{516D30E1-E75B-4D03-BAB8-D9227CDC6F26}"/>
              </a:ext>
            </a:extLst>
          </p:cNvPr>
          <p:cNvSpPr/>
          <p:nvPr/>
        </p:nvSpPr>
        <p:spPr>
          <a:xfrm>
            <a:off x="4823510" y="654675"/>
            <a:ext cx="1693747" cy="737639"/>
          </a:xfrm>
          <a:prstGeom prst="roundRect">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Arial" panose="020B0604020202020204" pitchFamily="34" charset="0"/>
              </a:rPr>
              <a:t>Green </a:t>
            </a:r>
          </a:p>
          <a:p>
            <a:pPr algn="ctr"/>
            <a:r>
              <a:rPr lang="en-US" altLang="zh-CN" sz="1200" b="1" dirty="0">
                <a:solidFill>
                  <a:schemeClr val="tx1"/>
                </a:solidFill>
                <a:latin typeface="Arial" panose="020B0604020202020204" pitchFamily="34" charset="0"/>
              </a:rPr>
              <a:t>Hydraulic Pump</a:t>
            </a:r>
            <a:endParaRPr lang="zh-CN" altLang="en-US" sz="1200" b="1" dirty="0">
              <a:solidFill>
                <a:schemeClr val="tx1"/>
              </a:solidFill>
              <a:latin typeface="Arial" panose="020B0604020202020204" pitchFamily="34" charset="0"/>
            </a:endParaRPr>
          </a:p>
        </p:txBody>
      </p:sp>
      <p:sp>
        <p:nvSpPr>
          <p:cNvPr id="51" name="文本框 50">
            <a:extLst>
              <a:ext uri="{FF2B5EF4-FFF2-40B4-BE49-F238E27FC236}">
                <a16:creationId xmlns:a16="http://schemas.microsoft.com/office/drawing/2014/main" id="{7D002BE2-759D-4E3E-91DD-5735B7B0704D}"/>
              </a:ext>
            </a:extLst>
          </p:cNvPr>
          <p:cNvSpPr txBox="1"/>
          <p:nvPr/>
        </p:nvSpPr>
        <p:spPr>
          <a:xfrm>
            <a:off x="4951532" y="3472110"/>
            <a:ext cx="1374094" cy="261610"/>
          </a:xfrm>
          <a:prstGeom prst="rect">
            <a:avLst/>
          </a:prstGeom>
          <a:noFill/>
        </p:spPr>
        <p:txBody>
          <a:bodyPr wrap="none" rtlCol="0">
            <a:spAutoFit/>
          </a:bodyPr>
          <a:lstStyle/>
          <a:p>
            <a:r>
              <a:rPr lang="en-US" altLang="zh-CN" sz="1100" b="1" dirty="0"/>
              <a:t>Hydraulic Pressure</a:t>
            </a:r>
            <a:endParaRPr lang="zh-CN" altLang="en-US" sz="1100" b="1" dirty="0"/>
          </a:p>
        </p:txBody>
      </p:sp>
      <p:cxnSp>
        <p:nvCxnSpPr>
          <p:cNvPr id="54" name="连接符: 肘形 53">
            <a:extLst>
              <a:ext uri="{FF2B5EF4-FFF2-40B4-BE49-F238E27FC236}">
                <a16:creationId xmlns:a16="http://schemas.microsoft.com/office/drawing/2014/main" id="{301978DE-50CE-4DDF-9313-2A6694AFA661}"/>
              </a:ext>
            </a:extLst>
          </p:cNvPr>
          <p:cNvCxnSpPr>
            <a:stCxn id="2" idx="3"/>
            <a:endCxn id="6" idx="1"/>
          </p:cNvCxnSpPr>
          <p:nvPr/>
        </p:nvCxnSpPr>
        <p:spPr>
          <a:xfrm flipV="1">
            <a:off x="2462605" y="2320816"/>
            <a:ext cx="2420188" cy="1560745"/>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连接符: 肘形 55">
            <a:extLst>
              <a:ext uri="{FF2B5EF4-FFF2-40B4-BE49-F238E27FC236}">
                <a16:creationId xmlns:a16="http://schemas.microsoft.com/office/drawing/2014/main" id="{87A8A3C1-AD26-4348-AE4E-14BA22F04104}"/>
              </a:ext>
            </a:extLst>
          </p:cNvPr>
          <p:cNvCxnSpPr>
            <a:stCxn id="2" idx="3"/>
            <a:endCxn id="9" idx="1"/>
          </p:cNvCxnSpPr>
          <p:nvPr/>
        </p:nvCxnSpPr>
        <p:spPr>
          <a:xfrm>
            <a:off x="2462605" y="3881561"/>
            <a:ext cx="2420188" cy="107195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B9475E5-2ED7-45D0-871A-EAEBB3343BBD}"/>
              </a:ext>
            </a:extLst>
          </p:cNvPr>
          <p:cNvCxnSpPr>
            <a:stCxn id="32" idx="2"/>
          </p:cNvCxnSpPr>
          <p:nvPr/>
        </p:nvCxnSpPr>
        <p:spPr>
          <a:xfrm>
            <a:off x="1583243" y="864836"/>
            <a:ext cx="0" cy="527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896D0EE9-422A-4649-B67F-CDE52F7A79F7}"/>
              </a:ext>
            </a:extLst>
          </p:cNvPr>
          <p:cNvSpPr txBox="1"/>
          <p:nvPr/>
        </p:nvSpPr>
        <p:spPr>
          <a:xfrm>
            <a:off x="4951532" y="1521941"/>
            <a:ext cx="1374094" cy="261610"/>
          </a:xfrm>
          <a:prstGeom prst="rect">
            <a:avLst/>
          </a:prstGeom>
          <a:noFill/>
        </p:spPr>
        <p:txBody>
          <a:bodyPr wrap="none" rtlCol="0">
            <a:spAutoFit/>
          </a:bodyPr>
          <a:lstStyle/>
          <a:p>
            <a:r>
              <a:rPr lang="en-US" altLang="zh-CN" sz="1100" b="1" dirty="0"/>
              <a:t>Hydraulic Pressure</a:t>
            </a:r>
            <a:endParaRPr lang="zh-CN" altLang="en-US" sz="1100" b="1" dirty="0"/>
          </a:p>
        </p:txBody>
      </p:sp>
      <p:sp>
        <p:nvSpPr>
          <p:cNvPr id="61" name="文本框 60">
            <a:extLst>
              <a:ext uri="{FF2B5EF4-FFF2-40B4-BE49-F238E27FC236}">
                <a16:creationId xmlns:a16="http://schemas.microsoft.com/office/drawing/2014/main" id="{7A6F35CE-E726-42CF-8F01-854911233F34}"/>
              </a:ext>
            </a:extLst>
          </p:cNvPr>
          <p:cNvSpPr txBox="1"/>
          <p:nvPr/>
        </p:nvSpPr>
        <p:spPr>
          <a:xfrm>
            <a:off x="1070121" y="868355"/>
            <a:ext cx="1026243" cy="261610"/>
          </a:xfrm>
          <a:prstGeom prst="rect">
            <a:avLst/>
          </a:prstGeom>
          <a:noFill/>
        </p:spPr>
        <p:txBody>
          <a:bodyPr wrap="none" rtlCol="0">
            <a:spAutoFit/>
          </a:bodyPr>
          <a:lstStyle/>
          <a:p>
            <a:r>
              <a:rPr lang="en-US" altLang="zh-CN" sz="1100" b="1" dirty="0"/>
              <a:t>Wheel Speed</a:t>
            </a:r>
            <a:endParaRPr lang="zh-CN" altLang="en-US" sz="1100" b="1" dirty="0"/>
          </a:p>
        </p:txBody>
      </p:sp>
      <p:sp>
        <p:nvSpPr>
          <p:cNvPr id="62" name="矩形 61">
            <a:extLst>
              <a:ext uri="{FF2B5EF4-FFF2-40B4-BE49-F238E27FC236}">
                <a16:creationId xmlns:a16="http://schemas.microsoft.com/office/drawing/2014/main" id="{DE3026ED-9151-4A4D-B55B-89E540F28F28}"/>
              </a:ext>
            </a:extLst>
          </p:cNvPr>
          <p:cNvSpPr/>
          <p:nvPr/>
        </p:nvSpPr>
        <p:spPr bwMode="auto">
          <a:xfrm>
            <a:off x="8612130" y="4584694"/>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Braking Pedal</a:t>
            </a:r>
          </a:p>
        </p:txBody>
      </p:sp>
      <p:cxnSp>
        <p:nvCxnSpPr>
          <p:cNvPr id="64" name="连接符: 肘形 63">
            <a:extLst>
              <a:ext uri="{FF2B5EF4-FFF2-40B4-BE49-F238E27FC236}">
                <a16:creationId xmlns:a16="http://schemas.microsoft.com/office/drawing/2014/main" id="{D626614F-8C03-4718-9498-E1E078C5006B}"/>
              </a:ext>
            </a:extLst>
          </p:cNvPr>
          <p:cNvCxnSpPr>
            <a:stCxn id="62" idx="2"/>
            <a:endCxn id="2" idx="2"/>
          </p:cNvCxnSpPr>
          <p:nvPr/>
        </p:nvCxnSpPr>
        <p:spPr>
          <a:xfrm rot="5400000">
            <a:off x="4978990" y="1926587"/>
            <a:ext cx="1024986" cy="7816478"/>
          </a:xfrm>
          <a:prstGeom prst="bentConnector3">
            <a:avLst>
              <a:gd name="adj1" fmla="val 13781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2E4145DB-ACAA-4763-804B-BC8784310521}"/>
              </a:ext>
            </a:extLst>
          </p:cNvPr>
          <p:cNvCxnSpPr>
            <a:stCxn id="62" idx="1"/>
            <a:endCxn id="9" idx="3"/>
          </p:cNvCxnSpPr>
          <p:nvPr/>
        </p:nvCxnSpPr>
        <p:spPr>
          <a:xfrm flipH="1">
            <a:off x="6457977" y="4953514"/>
            <a:ext cx="2154153"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56CCB5CC-E7CD-49AC-B3DE-A88E231901AC}"/>
              </a:ext>
            </a:extLst>
          </p:cNvPr>
          <p:cNvSpPr txBox="1"/>
          <p:nvPr/>
        </p:nvSpPr>
        <p:spPr>
          <a:xfrm>
            <a:off x="6681030" y="4664939"/>
            <a:ext cx="1854995" cy="261610"/>
          </a:xfrm>
          <a:prstGeom prst="rect">
            <a:avLst/>
          </a:prstGeom>
          <a:noFill/>
        </p:spPr>
        <p:txBody>
          <a:bodyPr wrap="none" rtlCol="0">
            <a:spAutoFit/>
          </a:bodyPr>
          <a:lstStyle/>
          <a:p>
            <a:r>
              <a:rPr lang="en-US" altLang="zh-CN" sz="1100" b="1" dirty="0"/>
              <a:t>Mechanical Pedal Position</a:t>
            </a:r>
            <a:endParaRPr lang="zh-CN" altLang="en-US" sz="1100" b="1" dirty="0"/>
          </a:p>
        </p:txBody>
      </p:sp>
      <p:sp>
        <p:nvSpPr>
          <p:cNvPr id="70" name="文本框 69">
            <a:extLst>
              <a:ext uri="{FF2B5EF4-FFF2-40B4-BE49-F238E27FC236}">
                <a16:creationId xmlns:a16="http://schemas.microsoft.com/office/drawing/2014/main" id="{F1E006DA-2ED6-4CE4-9DDA-4C2A096D0746}"/>
              </a:ext>
            </a:extLst>
          </p:cNvPr>
          <p:cNvSpPr txBox="1"/>
          <p:nvPr/>
        </p:nvSpPr>
        <p:spPr>
          <a:xfrm>
            <a:off x="4823510" y="6394287"/>
            <a:ext cx="1702710" cy="261610"/>
          </a:xfrm>
          <a:prstGeom prst="rect">
            <a:avLst/>
          </a:prstGeom>
          <a:noFill/>
        </p:spPr>
        <p:txBody>
          <a:bodyPr wrap="none" rtlCol="0">
            <a:spAutoFit/>
          </a:bodyPr>
          <a:lstStyle/>
          <a:p>
            <a:r>
              <a:rPr lang="en-US" altLang="zh-CN" sz="1100" b="1" dirty="0"/>
              <a:t>Electrical Pedal Position</a:t>
            </a:r>
            <a:endParaRPr lang="zh-CN" altLang="en-US" sz="1100" b="1" dirty="0"/>
          </a:p>
        </p:txBody>
      </p:sp>
      <p:cxnSp>
        <p:nvCxnSpPr>
          <p:cNvPr id="72" name="直接连接符 71">
            <a:extLst>
              <a:ext uri="{FF2B5EF4-FFF2-40B4-BE49-F238E27FC236}">
                <a16:creationId xmlns:a16="http://schemas.microsoft.com/office/drawing/2014/main" id="{0CA45ED7-8D77-4339-94F9-23338AF9A2F7}"/>
              </a:ext>
            </a:extLst>
          </p:cNvPr>
          <p:cNvCxnSpPr/>
          <p:nvPr/>
        </p:nvCxnSpPr>
        <p:spPr>
          <a:xfrm>
            <a:off x="9298344" y="424254"/>
            <a:ext cx="9541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B45686CF-285C-42C5-80C8-2C01C74D0769}"/>
              </a:ext>
            </a:extLst>
          </p:cNvPr>
          <p:cNvSpPr txBox="1"/>
          <p:nvPr/>
        </p:nvSpPr>
        <p:spPr>
          <a:xfrm>
            <a:off x="10239352" y="293449"/>
            <a:ext cx="1132041" cy="261610"/>
          </a:xfrm>
          <a:prstGeom prst="rect">
            <a:avLst/>
          </a:prstGeom>
          <a:noFill/>
        </p:spPr>
        <p:txBody>
          <a:bodyPr wrap="none" rtlCol="0">
            <a:spAutoFit/>
          </a:bodyPr>
          <a:lstStyle/>
          <a:p>
            <a:r>
              <a:rPr lang="en-US" altLang="zh-CN" sz="1100" b="1" dirty="0"/>
              <a:t>Hydraulic Flow</a:t>
            </a:r>
            <a:endParaRPr lang="zh-CN" altLang="en-US" sz="1100" b="1" dirty="0"/>
          </a:p>
        </p:txBody>
      </p:sp>
      <p:cxnSp>
        <p:nvCxnSpPr>
          <p:cNvPr id="75" name="直接箭头连接符 74">
            <a:extLst>
              <a:ext uri="{FF2B5EF4-FFF2-40B4-BE49-F238E27FC236}">
                <a16:creationId xmlns:a16="http://schemas.microsoft.com/office/drawing/2014/main" id="{D11A5F0E-6BED-4C3C-8234-04EA29797380}"/>
              </a:ext>
            </a:extLst>
          </p:cNvPr>
          <p:cNvCxnSpPr/>
          <p:nvPr/>
        </p:nvCxnSpPr>
        <p:spPr>
          <a:xfrm>
            <a:off x="9298344" y="846957"/>
            <a:ext cx="9410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DA0F2D2F-8015-4C86-A313-A2A8E48E5421}"/>
              </a:ext>
            </a:extLst>
          </p:cNvPr>
          <p:cNvSpPr txBox="1"/>
          <p:nvPr/>
        </p:nvSpPr>
        <p:spPr>
          <a:xfrm>
            <a:off x="10239352" y="701168"/>
            <a:ext cx="1707519" cy="261610"/>
          </a:xfrm>
          <a:prstGeom prst="rect">
            <a:avLst/>
          </a:prstGeom>
          <a:noFill/>
        </p:spPr>
        <p:txBody>
          <a:bodyPr wrap="none" rtlCol="0">
            <a:spAutoFit/>
          </a:bodyPr>
          <a:lstStyle/>
          <a:p>
            <a:r>
              <a:rPr lang="en-US" altLang="zh-CN" sz="1100" b="1" dirty="0"/>
              <a:t>Streaming / Signal Flow</a:t>
            </a:r>
            <a:endParaRPr lang="zh-CN" altLang="en-US" sz="1100" b="1" dirty="0"/>
          </a:p>
        </p:txBody>
      </p:sp>
      <p:sp>
        <p:nvSpPr>
          <p:cNvPr id="77" name="流程图: 接点 76">
            <a:extLst>
              <a:ext uri="{FF2B5EF4-FFF2-40B4-BE49-F238E27FC236}">
                <a16:creationId xmlns:a16="http://schemas.microsoft.com/office/drawing/2014/main" id="{47B2A95E-9D86-4AC9-BDBC-2F4715920204}"/>
              </a:ext>
            </a:extLst>
          </p:cNvPr>
          <p:cNvSpPr/>
          <p:nvPr/>
        </p:nvSpPr>
        <p:spPr bwMode="auto">
          <a:xfrm>
            <a:off x="9701612" y="283785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78" name="矩形 77">
            <a:extLst>
              <a:ext uri="{FF2B5EF4-FFF2-40B4-BE49-F238E27FC236}">
                <a16:creationId xmlns:a16="http://schemas.microsoft.com/office/drawing/2014/main" id="{2C9BFC2B-0495-4658-BFDD-D5F46C8FB273}"/>
              </a:ext>
            </a:extLst>
          </p:cNvPr>
          <p:cNvSpPr/>
          <p:nvPr/>
        </p:nvSpPr>
        <p:spPr>
          <a:xfrm>
            <a:off x="9298344" y="1238194"/>
            <a:ext cx="941008" cy="346354"/>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FFB6B2C8-B1CB-4775-B83E-67108A20F6F1}"/>
              </a:ext>
            </a:extLst>
          </p:cNvPr>
          <p:cNvSpPr txBox="1"/>
          <p:nvPr/>
        </p:nvSpPr>
        <p:spPr>
          <a:xfrm>
            <a:off x="10256535" y="1275834"/>
            <a:ext cx="1165704" cy="261610"/>
          </a:xfrm>
          <a:prstGeom prst="rect">
            <a:avLst/>
          </a:prstGeom>
          <a:noFill/>
        </p:spPr>
        <p:txBody>
          <a:bodyPr wrap="none" rtlCol="0">
            <a:spAutoFit/>
          </a:bodyPr>
          <a:lstStyle/>
          <a:p>
            <a:r>
              <a:rPr lang="en-US" altLang="zh-CN" sz="1100" b="1" dirty="0"/>
              <a:t>Control System</a:t>
            </a:r>
            <a:endParaRPr lang="zh-CN" altLang="en-US" sz="1100" b="1" dirty="0"/>
          </a:p>
        </p:txBody>
      </p:sp>
      <p:sp>
        <p:nvSpPr>
          <p:cNvPr id="80" name="文本框 79">
            <a:extLst>
              <a:ext uri="{FF2B5EF4-FFF2-40B4-BE49-F238E27FC236}">
                <a16:creationId xmlns:a16="http://schemas.microsoft.com/office/drawing/2014/main" id="{C1DB264A-D688-4AE7-ADAB-AD93FFF7B94A}"/>
              </a:ext>
            </a:extLst>
          </p:cNvPr>
          <p:cNvSpPr txBox="1"/>
          <p:nvPr/>
        </p:nvSpPr>
        <p:spPr>
          <a:xfrm>
            <a:off x="10256535" y="2765262"/>
            <a:ext cx="1143262" cy="261610"/>
          </a:xfrm>
          <a:prstGeom prst="rect">
            <a:avLst/>
          </a:prstGeom>
          <a:noFill/>
        </p:spPr>
        <p:txBody>
          <a:bodyPr wrap="none" rtlCol="0">
            <a:spAutoFit/>
          </a:bodyPr>
          <a:lstStyle/>
          <a:p>
            <a:r>
              <a:rPr lang="en-US" altLang="zh-CN" sz="1100" b="1" dirty="0"/>
              <a:t>System Output</a:t>
            </a:r>
            <a:endParaRPr lang="zh-CN" altLang="en-US" sz="1100" b="1" dirty="0"/>
          </a:p>
        </p:txBody>
      </p:sp>
      <p:sp>
        <p:nvSpPr>
          <p:cNvPr id="81" name="矩形 80">
            <a:extLst>
              <a:ext uri="{FF2B5EF4-FFF2-40B4-BE49-F238E27FC236}">
                <a16:creationId xmlns:a16="http://schemas.microsoft.com/office/drawing/2014/main" id="{6F6BB2BD-3A2B-446D-BE88-E317931E4BB3}"/>
              </a:ext>
            </a:extLst>
          </p:cNvPr>
          <p:cNvSpPr/>
          <p:nvPr/>
        </p:nvSpPr>
        <p:spPr>
          <a:xfrm>
            <a:off x="9298344" y="1775458"/>
            <a:ext cx="941008" cy="3463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85ED082-1A89-4241-8363-22173A729AB3}"/>
              </a:ext>
            </a:extLst>
          </p:cNvPr>
          <p:cNvSpPr txBox="1"/>
          <p:nvPr/>
        </p:nvSpPr>
        <p:spPr>
          <a:xfrm>
            <a:off x="10257815" y="1804154"/>
            <a:ext cx="532518" cy="261610"/>
          </a:xfrm>
          <a:prstGeom prst="rect">
            <a:avLst/>
          </a:prstGeom>
          <a:noFill/>
        </p:spPr>
        <p:txBody>
          <a:bodyPr wrap="none" rtlCol="0">
            <a:spAutoFit/>
          </a:bodyPr>
          <a:lstStyle/>
          <a:p>
            <a:r>
              <a:rPr lang="en-US" altLang="zh-CN" sz="1100" b="1" dirty="0"/>
              <a:t>Valve</a:t>
            </a:r>
            <a:endParaRPr lang="zh-CN" altLang="en-US" sz="1100" b="1" dirty="0"/>
          </a:p>
        </p:txBody>
      </p:sp>
      <p:sp>
        <p:nvSpPr>
          <p:cNvPr id="83" name="文本框 82">
            <a:extLst>
              <a:ext uri="{FF2B5EF4-FFF2-40B4-BE49-F238E27FC236}">
                <a16:creationId xmlns:a16="http://schemas.microsoft.com/office/drawing/2014/main" id="{8A547247-368D-42EA-8528-B30215893C08}"/>
              </a:ext>
            </a:extLst>
          </p:cNvPr>
          <p:cNvSpPr txBox="1"/>
          <p:nvPr/>
        </p:nvSpPr>
        <p:spPr>
          <a:xfrm>
            <a:off x="3104921" y="2702736"/>
            <a:ext cx="1167307" cy="261610"/>
          </a:xfrm>
          <a:prstGeom prst="rect">
            <a:avLst/>
          </a:prstGeom>
          <a:noFill/>
        </p:spPr>
        <p:txBody>
          <a:bodyPr wrap="none" rtlCol="0">
            <a:spAutoFit/>
          </a:bodyPr>
          <a:lstStyle/>
          <a:p>
            <a:r>
              <a:rPr lang="en-US" altLang="zh-CN" sz="1100" b="1" dirty="0"/>
              <a:t>System Validity</a:t>
            </a:r>
            <a:endParaRPr lang="zh-CN" altLang="en-US" sz="1100" b="1" dirty="0"/>
          </a:p>
        </p:txBody>
      </p:sp>
      <p:sp>
        <p:nvSpPr>
          <p:cNvPr id="84" name="文本框 83">
            <a:extLst>
              <a:ext uri="{FF2B5EF4-FFF2-40B4-BE49-F238E27FC236}">
                <a16:creationId xmlns:a16="http://schemas.microsoft.com/office/drawing/2014/main" id="{F980ECD2-9A5C-468D-912B-9F3957A2B1A4}"/>
              </a:ext>
            </a:extLst>
          </p:cNvPr>
          <p:cNvSpPr txBox="1"/>
          <p:nvPr/>
        </p:nvSpPr>
        <p:spPr>
          <a:xfrm>
            <a:off x="3205099" y="4292631"/>
            <a:ext cx="1247457" cy="261610"/>
          </a:xfrm>
          <a:prstGeom prst="rect">
            <a:avLst/>
          </a:prstGeom>
          <a:noFill/>
        </p:spPr>
        <p:txBody>
          <a:bodyPr wrap="none" rtlCol="0">
            <a:spAutoFit/>
          </a:bodyPr>
          <a:lstStyle/>
          <a:p>
            <a:r>
              <a:rPr lang="en-US" altLang="zh-CN" sz="1100" b="1" dirty="0"/>
              <a:t>Brake Command</a:t>
            </a:r>
            <a:endParaRPr lang="zh-CN" altLang="en-US" sz="1100" b="1" dirty="0"/>
          </a:p>
        </p:txBody>
      </p:sp>
      <p:sp>
        <p:nvSpPr>
          <p:cNvPr id="85" name="矩形: 圆角 84">
            <a:extLst>
              <a:ext uri="{FF2B5EF4-FFF2-40B4-BE49-F238E27FC236}">
                <a16:creationId xmlns:a16="http://schemas.microsoft.com/office/drawing/2014/main" id="{54C42D2A-D47D-4515-B3EF-644F31D36B67}"/>
              </a:ext>
            </a:extLst>
          </p:cNvPr>
          <p:cNvSpPr/>
          <p:nvPr/>
        </p:nvSpPr>
        <p:spPr>
          <a:xfrm>
            <a:off x="9298344" y="2293258"/>
            <a:ext cx="954152" cy="34635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id="{952CB350-DBC4-4097-A256-A453A5D63F14}"/>
              </a:ext>
            </a:extLst>
          </p:cNvPr>
          <p:cNvSpPr txBox="1"/>
          <p:nvPr/>
        </p:nvSpPr>
        <p:spPr>
          <a:xfrm>
            <a:off x="10260152" y="2319242"/>
            <a:ext cx="1042273" cy="261610"/>
          </a:xfrm>
          <a:prstGeom prst="rect">
            <a:avLst/>
          </a:prstGeom>
          <a:noFill/>
        </p:spPr>
        <p:txBody>
          <a:bodyPr wrap="none" rtlCol="0">
            <a:spAutoFit/>
          </a:bodyPr>
          <a:lstStyle/>
          <a:p>
            <a:r>
              <a:rPr lang="en-US" altLang="zh-CN" sz="1100" b="1" dirty="0"/>
              <a:t>BSCU / Pump</a:t>
            </a:r>
            <a:endParaRPr lang="zh-CN" altLang="en-US" sz="1100" b="1" dirty="0"/>
          </a:p>
        </p:txBody>
      </p:sp>
    </p:spTree>
    <p:extLst>
      <p:ext uri="{BB962C8B-B14F-4D97-AF65-F5344CB8AC3E}">
        <p14:creationId xmlns:p14="http://schemas.microsoft.com/office/powerpoint/2010/main" val="859968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r>
              <a:rPr lang="en-US" altLang="zh-CN" sz="3600" dirty="0"/>
              <a:t>Parking Brake</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3109344993"/>
              </p:ext>
            </p:extLst>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Handle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Brake</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ClampingForce</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3771531225"/>
              </p:ext>
            </p:extLst>
          </p:nvPr>
        </p:nvGraphicFramePr>
        <p:xfrm>
          <a:off x="5406887" y="36908"/>
          <a:ext cx="6633653" cy="2391078"/>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3109381">
                  <a:extLst>
                    <a:ext uri="{9D8B030D-6E8A-4147-A177-3AD203B41FA5}">
                      <a16:colId xmlns:a16="http://schemas.microsoft.com/office/drawing/2014/main" val="4127807553"/>
                    </a:ext>
                  </a:extLst>
                </a:gridCol>
                <a:gridCol w="2330852">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B</a:t>
                      </a:r>
                      <a:r>
                        <a:rPr lang="en-US" altLang="zh-CN" sz="1400" i="1" kern="100" dirty="0">
                          <a:effectLst/>
                        </a:rPr>
                        <a:t>rake</a:t>
                      </a:r>
                      <a:r>
                        <a:rPr lang="en-US" sz="1400" i="1" kern="100" dirty="0">
                          <a:effectLst/>
                        </a:rPr>
                        <a:t> == true || Brake == off </a:t>
                      </a:r>
                    </a:p>
                    <a:p>
                      <a:pPr lvl="0" algn="ctr">
                        <a:spcAft>
                          <a:spcPts val="0"/>
                        </a:spcAft>
                      </a:pPr>
                      <a:r>
                        <a:rPr lang="en-US" sz="1400" i="1" kern="100" dirty="0">
                          <a:effectLst/>
                        </a:rPr>
                        <a:t>&amp; Handle == false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ClampingForce:=false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Brake == true || Brake == off </a:t>
                      </a:r>
                    </a:p>
                    <a:p>
                      <a:pPr lvl="0" algn="ctr">
                        <a:spcAft>
                          <a:spcPts val="0"/>
                        </a:spcAft>
                      </a:pPr>
                      <a:r>
                        <a:rPr lang="en-US" altLang="zh-CN" sz="1400" i="1" kern="100" dirty="0">
                          <a:effectLst/>
                        </a:rPr>
                        <a:t>&amp; Handle == true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ClampingForce:=true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53646">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Brake == false &amp; Handle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ClampingForce:=true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441702">
                <a:tc>
                  <a:txBody>
                    <a:bodyPr/>
                    <a:lstStyle/>
                    <a:p>
                      <a:pPr lvl="0" algn="ctr">
                        <a:spcAft>
                          <a:spcPts val="0"/>
                        </a:spcAft>
                      </a:pPr>
                      <a:r>
                        <a:rPr lang="en-US" altLang="zh-CN" sz="1400" b="1" kern="100" dirty="0">
                          <a:solidFill>
                            <a:schemeClr val="lt1"/>
                          </a:solidFill>
                          <a:effectLst/>
                          <a:latin typeface="Arial"/>
                          <a:ea typeface="+mn-ea"/>
                          <a:cs typeface="+mn-cs"/>
                        </a:rPr>
                        <a:t>4</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Brake == false &amp; Handle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ClampingForce:=false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3" y="746069"/>
            <a:ext cx="5235035" cy="1631216"/>
          </a:xfrm>
          <a:prstGeom prst="rect">
            <a:avLst/>
          </a:prstGeom>
          <a:noFill/>
        </p:spPr>
        <p:txBody>
          <a:bodyPr wrap="square" rtlCol="0">
            <a:spAutoFit/>
          </a:bodyPr>
          <a:lstStyle/>
          <a:p>
            <a:pPr algn="just"/>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sz="1400" dirty="0"/>
              <a:t>The parking brake handle will be used to set the parking brake system. To set the parking brake, the brake pedals must be fully depressed. The parking brake handle can then be pulled up and will latch when the pedals are released. The brake system will maintain brake clamping force without further flight crew action once the parking brake has been set. The brake pedals must be depressed to unlatch the parking brake handle. </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矩形 27">
            <a:extLst>
              <a:ext uri="{FF2B5EF4-FFF2-40B4-BE49-F238E27FC236}">
                <a16:creationId xmlns:a16="http://schemas.microsoft.com/office/drawing/2014/main" id="{7CDA362E-BA45-47F8-8503-F29A03FD626B}"/>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3" name="椭圆 42">
            <a:extLst>
              <a:ext uri="{FF2B5EF4-FFF2-40B4-BE49-F238E27FC236}">
                <a16:creationId xmlns:a16="http://schemas.microsoft.com/office/drawing/2014/main" id="{0D29EF35-C0FC-4B29-BD19-1D2D94F934E3}"/>
              </a:ext>
            </a:extLst>
          </p:cNvPr>
          <p:cNvSpPr/>
          <p:nvPr/>
        </p:nvSpPr>
        <p:spPr>
          <a:xfrm>
            <a:off x="1264810" y="455531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Up</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4" name="连接符: 肘形 3">
            <a:extLst>
              <a:ext uri="{FF2B5EF4-FFF2-40B4-BE49-F238E27FC236}">
                <a16:creationId xmlns:a16="http://schemas.microsoft.com/office/drawing/2014/main" id="{233444AF-398C-408E-AED7-588A303E5800}"/>
              </a:ext>
            </a:extLst>
          </p:cNvPr>
          <p:cNvCxnSpPr>
            <a:stCxn id="43" idx="7"/>
            <a:endCxn id="43" idx="1"/>
          </p:cNvCxnSpPr>
          <p:nvPr/>
        </p:nvCxnSpPr>
        <p:spPr>
          <a:xfrm rot="16200000" flipV="1">
            <a:off x="1689845" y="4339323"/>
            <a:ext cx="12700" cy="601089"/>
          </a:xfrm>
          <a:prstGeom prst="curvedConnector3">
            <a:avLst>
              <a:gd name="adj1" fmla="val 534578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9F0B9879-829D-4088-8C42-FDB2F2B66423}"/>
              </a:ext>
            </a:extLst>
          </p:cNvPr>
          <p:cNvCxnSpPr/>
          <p:nvPr/>
        </p:nvCxnSpPr>
        <p:spPr>
          <a:xfrm>
            <a:off x="402565" y="4555313"/>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A6A8A4AB-30F6-40AD-BEBF-B45A6E500017}"/>
              </a:ext>
            </a:extLst>
          </p:cNvPr>
          <p:cNvCxnSpPr>
            <a:cxnSpLocks/>
            <a:endCxn id="43" idx="2"/>
          </p:cNvCxnSpPr>
          <p:nvPr/>
        </p:nvCxnSpPr>
        <p:spPr>
          <a:xfrm>
            <a:off x="402565" y="4844001"/>
            <a:ext cx="86224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265957C9-BF2A-49CB-AE08-088D48515B06}"/>
              </a:ext>
            </a:extLst>
          </p:cNvPr>
          <p:cNvSpPr/>
          <p:nvPr/>
        </p:nvSpPr>
        <p:spPr>
          <a:xfrm>
            <a:off x="6096000" y="455531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Down</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3" name="连接符: 肘形 3">
            <a:extLst>
              <a:ext uri="{FF2B5EF4-FFF2-40B4-BE49-F238E27FC236}">
                <a16:creationId xmlns:a16="http://schemas.microsoft.com/office/drawing/2014/main" id="{E1455F67-FE3A-4C2A-A12E-AF265B83DE7C}"/>
              </a:ext>
            </a:extLst>
          </p:cNvPr>
          <p:cNvCxnSpPr>
            <a:stCxn id="52" idx="7"/>
            <a:endCxn id="52" idx="1"/>
          </p:cNvCxnSpPr>
          <p:nvPr/>
        </p:nvCxnSpPr>
        <p:spPr>
          <a:xfrm rot="16200000" flipV="1">
            <a:off x="6521035" y="4339323"/>
            <a:ext cx="12700" cy="601089"/>
          </a:xfrm>
          <a:prstGeom prst="curvedConnector3">
            <a:avLst>
              <a:gd name="adj1" fmla="val 534578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 name="连接符: 肘形 3">
            <a:extLst>
              <a:ext uri="{FF2B5EF4-FFF2-40B4-BE49-F238E27FC236}">
                <a16:creationId xmlns:a16="http://schemas.microsoft.com/office/drawing/2014/main" id="{554FF70B-359F-4BA8-BBFB-EC9768AE5D7C}"/>
              </a:ext>
            </a:extLst>
          </p:cNvPr>
          <p:cNvCxnSpPr>
            <a:stCxn id="43" idx="7"/>
            <a:endCxn id="52" idx="1"/>
          </p:cNvCxnSpPr>
          <p:nvPr/>
        </p:nvCxnSpPr>
        <p:spPr>
          <a:xfrm rot="5400000" flipH="1" flipV="1">
            <a:off x="4105439" y="2524818"/>
            <a:ext cx="12700" cy="4230101"/>
          </a:xfrm>
          <a:prstGeom prst="curvedConnector3">
            <a:avLst>
              <a:gd name="adj1" fmla="val 246578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 name="连接符: 肘形 5">
            <a:extLst>
              <a:ext uri="{FF2B5EF4-FFF2-40B4-BE49-F238E27FC236}">
                <a16:creationId xmlns:a16="http://schemas.microsoft.com/office/drawing/2014/main" id="{17A96543-2949-44B2-ADC5-ED148F66A9D2}"/>
              </a:ext>
            </a:extLst>
          </p:cNvPr>
          <p:cNvCxnSpPr>
            <a:stCxn id="52" idx="3"/>
            <a:endCxn id="43" idx="5"/>
          </p:cNvCxnSpPr>
          <p:nvPr/>
        </p:nvCxnSpPr>
        <p:spPr>
          <a:xfrm rot="5400000">
            <a:off x="4105440" y="2933083"/>
            <a:ext cx="12700" cy="4230101"/>
          </a:xfrm>
          <a:prstGeom prst="curvedConnector3">
            <a:avLst>
              <a:gd name="adj1" fmla="val 2465787"/>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62C5975E-86BA-4F93-A36E-19A14B01957C}"/>
              </a:ext>
            </a:extLst>
          </p:cNvPr>
          <p:cNvSpPr txBox="1"/>
          <p:nvPr/>
        </p:nvSpPr>
        <p:spPr>
          <a:xfrm>
            <a:off x="1602832" y="3678072"/>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56" name="文本框 55">
            <a:extLst>
              <a:ext uri="{FF2B5EF4-FFF2-40B4-BE49-F238E27FC236}">
                <a16:creationId xmlns:a16="http://schemas.microsoft.com/office/drawing/2014/main" id="{D2771D99-949B-4007-ABB7-4D3B44C18696}"/>
              </a:ext>
            </a:extLst>
          </p:cNvPr>
          <p:cNvSpPr txBox="1"/>
          <p:nvPr/>
        </p:nvSpPr>
        <p:spPr>
          <a:xfrm>
            <a:off x="6427671" y="373198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57" name="文本框 56">
            <a:extLst>
              <a:ext uri="{FF2B5EF4-FFF2-40B4-BE49-F238E27FC236}">
                <a16:creationId xmlns:a16="http://schemas.microsoft.com/office/drawing/2014/main" id="{66B92A42-2644-4760-A516-52A39F6207A8}"/>
              </a:ext>
            </a:extLst>
          </p:cNvPr>
          <p:cNvSpPr txBox="1"/>
          <p:nvPr/>
        </p:nvSpPr>
        <p:spPr>
          <a:xfrm>
            <a:off x="3912384" y="405612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59" name="文本框 58">
            <a:extLst>
              <a:ext uri="{FF2B5EF4-FFF2-40B4-BE49-F238E27FC236}">
                <a16:creationId xmlns:a16="http://schemas.microsoft.com/office/drawing/2014/main" id="{1A728F47-13C1-480B-B212-CCD06C802167}"/>
              </a:ext>
            </a:extLst>
          </p:cNvPr>
          <p:cNvSpPr txBox="1"/>
          <p:nvPr/>
        </p:nvSpPr>
        <p:spPr>
          <a:xfrm>
            <a:off x="3915233" y="554767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Tree>
    <p:extLst>
      <p:ext uri="{BB962C8B-B14F-4D97-AF65-F5344CB8AC3E}">
        <p14:creationId xmlns:p14="http://schemas.microsoft.com/office/powerpoint/2010/main" val="168722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BSCU</a:t>
            </a:r>
            <a:endParaRPr lang="zh-CN" altLang="en-US" sz="3600" dirty="0"/>
          </a:p>
        </p:txBody>
      </p: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4178253028"/>
              </p:ext>
            </p:extLst>
          </p:nvPr>
        </p:nvGraphicFramePr>
        <p:xfrm>
          <a:off x="5406887" y="36908"/>
          <a:ext cx="6633653" cy="2357580"/>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3096666">
                  <a:extLst>
                    <a:ext uri="{9D8B030D-6E8A-4147-A177-3AD203B41FA5}">
                      <a16:colId xmlns:a16="http://schemas.microsoft.com/office/drawing/2014/main" val="4127807553"/>
                    </a:ext>
                  </a:extLst>
                </a:gridCol>
                <a:gridCol w="2504654">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receiveSpeed(WheelSpeed)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receivePedal(PedalPosition)</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53646">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PedalPostion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ShutOffCMD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441702">
                <a:tc>
                  <a:txBody>
                    <a:bodyPr/>
                    <a:lstStyle/>
                    <a:p>
                      <a:pPr lvl="0" algn="ctr">
                        <a:spcAft>
                          <a:spcPts val="0"/>
                        </a:spcAft>
                      </a:pPr>
                      <a:r>
                        <a:rPr lang="en-US" altLang="zh-CN" sz="1400" b="1" kern="100" dirty="0">
                          <a:solidFill>
                            <a:schemeClr val="lt1"/>
                          </a:solidFill>
                          <a:effectLst/>
                          <a:latin typeface="Arial"/>
                          <a:ea typeface="+mn-ea"/>
                          <a:cs typeface="+mn-cs"/>
                        </a:rPr>
                        <a:t>4</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PedalPosition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ShutOffCMD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3" y="746069"/>
            <a:ext cx="5235035" cy="1846659"/>
          </a:xfrm>
          <a:prstGeom prst="rect">
            <a:avLst/>
          </a:prstGeom>
          <a:noFill/>
        </p:spPr>
        <p:txBody>
          <a:bodyPr wrap="square" rtlCol="0">
            <a:spAutoFit/>
          </a:bodyPr>
          <a:lstStyle/>
          <a:p>
            <a:pPr lvl="0" algn="just"/>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sz="1400" dirty="0">
                <a:solidFill>
                  <a:prstClr val="black"/>
                </a:solidFill>
              </a:rPr>
              <a:t>The brake pedal position is electrically fed to a braking computer. This in turn produces corresponding control signals to the brakes. In addition, this computer monitors various signals which denote certain critical aircraft and system states, to provide correct brake functions and improve system fault tolerance, and generates warnings, indications and maintenance information to other systems. This computer is accordingly named the Braking System Control Unit (BSCU).</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矩形 27">
            <a:extLst>
              <a:ext uri="{FF2B5EF4-FFF2-40B4-BE49-F238E27FC236}">
                <a16:creationId xmlns:a16="http://schemas.microsoft.com/office/drawing/2014/main" id="{7CDA362E-BA45-47F8-8503-F29A03FD626B}"/>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3" name="椭圆 42">
            <a:extLst>
              <a:ext uri="{FF2B5EF4-FFF2-40B4-BE49-F238E27FC236}">
                <a16:creationId xmlns:a16="http://schemas.microsoft.com/office/drawing/2014/main" id="{0D29EF35-C0FC-4B29-BD19-1D2D94F934E3}"/>
              </a:ext>
            </a:extLst>
          </p:cNvPr>
          <p:cNvSpPr/>
          <p:nvPr/>
        </p:nvSpPr>
        <p:spPr>
          <a:xfrm>
            <a:off x="520891" y="3024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Exec1</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E003BA40-9110-4C23-A8DE-BD73C92D342A}"/>
              </a:ext>
            </a:extLst>
          </p:cNvPr>
          <p:cNvSpPr/>
          <p:nvPr/>
        </p:nvSpPr>
        <p:spPr>
          <a:xfrm>
            <a:off x="3134796" y="369098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a:t>
            </a:r>
            <a:r>
              <a:rPr lang="en-US" altLang="zh-CN" sz="1600" dirty="0">
                <a:solidFill>
                  <a:prstClr val="black"/>
                </a:solidFill>
                <a:latin typeface="等线" panose="020F0502020204030204"/>
                <a:ea typeface="等线" panose="02010600030101010101" pitchFamily="2" charset="-122"/>
              </a:rPr>
              <a: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0" name="椭圆 19">
            <a:extLst>
              <a:ext uri="{FF2B5EF4-FFF2-40B4-BE49-F238E27FC236}">
                <a16:creationId xmlns:a16="http://schemas.microsoft.com/office/drawing/2014/main" id="{08B90743-14BF-4DB9-A67C-DC03AD57061F}"/>
              </a:ext>
            </a:extLst>
          </p:cNvPr>
          <p:cNvSpPr/>
          <p:nvPr/>
        </p:nvSpPr>
        <p:spPr>
          <a:xfrm>
            <a:off x="3803645" y="47571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1" name="椭圆 20">
            <a:extLst>
              <a:ext uri="{FF2B5EF4-FFF2-40B4-BE49-F238E27FC236}">
                <a16:creationId xmlns:a16="http://schemas.microsoft.com/office/drawing/2014/main" id="{EFBB7BA5-0485-49EE-9899-0F5D4CCDDB98}"/>
              </a:ext>
            </a:extLst>
          </p:cNvPr>
          <p:cNvSpPr/>
          <p:nvPr/>
        </p:nvSpPr>
        <p:spPr>
          <a:xfrm>
            <a:off x="4569895" y="360236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a:t>
            </a:r>
            <a:r>
              <a:rPr lang="en-US" altLang="zh-CN" sz="1600" dirty="0">
                <a:solidFill>
                  <a:prstClr val="black"/>
                </a:solidFill>
                <a:latin typeface="等线" panose="020F0502020204030204"/>
                <a:ea typeface="等线" panose="02010600030101010101" pitchFamily="2" charset="-122"/>
              </a:rPr>
              <a: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2" name="椭圆 21">
            <a:extLst>
              <a:ext uri="{FF2B5EF4-FFF2-40B4-BE49-F238E27FC236}">
                <a16:creationId xmlns:a16="http://schemas.microsoft.com/office/drawing/2014/main" id="{659B50AB-4FE0-4AF2-923A-D7823DB678FB}"/>
              </a:ext>
            </a:extLst>
          </p:cNvPr>
          <p:cNvSpPr/>
          <p:nvPr/>
        </p:nvSpPr>
        <p:spPr>
          <a:xfrm>
            <a:off x="5300552" y="475055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Exec2</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3" name="椭圆 22">
            <a:extLst>
              <a:ext uri="{FF2B5EF4-FFF2-40B4-BE49-F238E27FC236}">
                <a16:creationId xmlns:a16="http://schemas.microsoft.com/office/drawing/2014/main" id="{EFA6481B-A191-437A-BEE7-E33248EA35B7}"/>
              </a:ext>
            </a:extLst>
          </p:cNvPr>
          <p:cNvSpPr/>
          <p:nvPr/>
        </p:nvSpPr>
        <p:spPr>
          <a:xfrm>
            <a:off x="5323668" y="582324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4" name="椭圆 23">
            <a:extLst>
              <a:ext uri="{FF2B5EF4-FFF2-40B4-BE49-F238E27FC236}">
                <a16:creationId xmlns:a16="http://schemas.microsoft.com/office/drawing/2014/main" id="{1BAF53B3-CAD3-4F90-9B0A-04AE6C90F46A}"/>
              </a:ext>
            </a:extLst>
          </p:cNvPr>
          <p:cNvSpPr/>
          <p:nvPr/>
        </p:nvSpPr>
        <p:spPr>
          <a:xfrm>
            <a:off x="6817225" y="460737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 name="连接符: 肘形 4">
            <a:extLst>
              <a:ext uri="{FF2B5EF4-FFF2-40B4-BE49-F238E27FC236}">
                <a16:creationId xmlns:a16="http://schemas.microsoft.com/office/drawing/2014/main" id="{FEB40E23-3468-4CBE-9812-2C911F3C2581}"/>
              </a:ext>
            </a:extLst>
          </p:cNvPr>
          <p:cNvCxnSpPr>
            <a:stCxn id="23" idx="2"/>
            <a:endCxn id="43" idx="4"/>
          </p:cNvCxnSpPr>
          <p:nvPr/>
        </p:nvCxnSpPr>
        <p:spPr>
          <a:xfrm rot="10800000">
            <a:off x="945926" y="3602365"/>
            <a:ext cx="4377742" cy="2509566"/>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 name="连接符: 肘形 7">
            <a:extLst>
              <a:ext uri="{FF2B5EF4-FFF2-40B4-BE49-F238E27FC236}">
                <a16:creationId xmlns:a16="http://schemas.microsoft.com/office/drawing/2014/main" id="{E74D7731-3950-4CC7-8400-52323FEE3E41}"/>
              </a:ext>
            </a:extLst>
          </p:cNvPr>
          <p:cNvCxnSpPr>
            <a:stCxn id="24" idx="0"/>
            <a:endCxn id="43" idx="7"/>
          </p:cNvCxnSpPr>
          <p:nvPr/>
        </p:nvCxnSpPr>
        <p:spPr>
          <a:xfrm rot="16200000" flipV="1">
            <a:off x="3495451" y="860565"/>
            <a:ext cx="1497829" cy="5995790"/>
          </a:xfrm>
          <a:prstGeom prst="curvedConnector3">
            <a:avLst>
              <a:gd name="adj1" fmla="val 10435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53C7791-5C58-4C02-8B5F-ACE95265F8A8}"/>
              </a:ext>
            </a:extLst>
          </p:cNvPr>
          <p:cNvCxnSpPr>
            <a:stCxn id="19" idx="6"/>
            <a:endCxn id="21" idx="2"/>
          </p:cNvCxnSpPr>
          <p:nvPr/>
        </p:nvCxnSpPr>
        <p:spPr>
          <a:xfrm flipV="1">
            <a:off x="3984865" y="3891054"/>
            <a:ext cx="585030" cy="886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1386B1B-CF8D-4DD1-A03F-2A3FC1F1D7D3}"/>
              </a:ext>
            </a:extLst>
          </p:cNvPr>
          <p:cNvCxnSpPr>
            <a:stCxn id="19" idx="5"/>
            <a:endCxn id="20" idx="0"/>
          </p:cNvCxnSpPr>
          <p:nvPr/>
        </p:nvCxnSpPr>
        <p:spPr>
          <a:xfrm>
            <a:off x="3860375" y="4183808"/>
            <a:ext cx="368305" cy="5733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871F84-B987-4F01-8F26-0530F1EE2866}"/>
              </a:ext>
            </a:extLst>
          </p:cNvPr>
          <p:cNvCxnSpPr>
            <a:stCxn id="21" idx="5"/>
            <a:endCxn id="22" idx="0"/>
          </p:cNvCxnSpPr>
          <p:nvPr/>
        </p:nvCxnSpPr>
        <p:spPr>
          <a:xfrm>
            <a:off x="5295474" y="4095186"/>
            <a:ext cx="430113" cy="6553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CBA5EF9B-A2F2-472B-9A1D-26DE65DF17FA}"/>
              </a:ext>
            </a:extLst>
          </p:cNvPr>
          <p:cNvCxnSpPr>
            <a:stCxn id="20" idx="6"/>
            <a:endCxn id="22" idx="2"/>
          </p:cNvCxnSpPr>
          <p:nvPr/>
        </p:nvCxnSpPr>
        <p:spPr>
          <a:xfrm flipV="1">
            <a:off x="4653714" y="5039239"/>
            <a:ext cx="646838" cy="65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FBE31D6-011F-4413-9951-1B8DCAB37420}"/>
              </a:ext>
            </a:extLst>
          </p:cNvPr>
          <p:cNvCxnSpPr>
            <a:cxnSpLocks/>
            <a:stCxn id="22" idx="4"/>
            <a:endCxn id="23" idx="0"/>
          </p:cNvCxnSpPr>
          <p:nvPr/>
        </p:nvCxnSpPr>
        <p:spPr>
          <a:xfrm>
            <a:off x="5725587" y="5327926"/>
            <a:ext cx="23116" cy="4953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C551171-FAEC-42BC-88DE-CD6F3BD142B3}"/>
              </a:ext>
            </a:extLst>
          </p:cNvPr>
          <p:cNvCxnSpPr>
            <a:stCxn id="22" idx="6"/>
            <a:endCxn id="24" idx="2"/>
          </p:cNvCxnSpPr>
          <p:nvPr/>
        </p:nvCxnSpPr>
        <p:spPr>
          <a:xfrm flipV="1">
            <a:off x="6150621" y="4896062"/>
            <a:ext cx="666604" cy="143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1CEC9BF2-7ABF-4376-AF39-BA9D13C168DE}"/>
              </a:ext>
            </a:extLst>
          </p:cNvPr>
          <p:cNvSpPr/>
          <p:nvPr/>
        </p:nvSpPr>
        <p:spPr>
          <a:xfrm>
            <a:off x="1824561" y="3357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7" name="直接箭头连接符 96">
            <a:extLst>
              <a:ext uri="{FF2B5EF4-FFF2-40B4-BE49-F238E27FC236}">
                <a16:creationId xmlns:a16="http://schemas.microsoft.com/office/drawing/2014/main" id="{8EF4C0F0-5BF4-40B9-B6A1-A05E46D62213}"/>
              </a:ext>
            </a:extLst>
          </p:cNvPr>
          <p:cNvCxnSpPr>
            <a:cxnSpLocks/>
            <a:stCxn id="43" idx="5"/>
            <a:endCxn id="50" idx="2"/>
          </p:cNvCxnSpPr>
          <p:nvPr/>
        </p:nvCxnSpPr>
        <p:spPr>
          <a:xfrm>
            <a:off x="1246470" y="3517810"/>
            <a:ext cx="578091" cy="1288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DC43651F-83F4-49FF-BB98-DACFE6265EF7}"/>
              </a:ext>
            </a:extLst>
          </p:cNvPr>
          <p:cNvCxnSpPr>
            <a:cxnSpLocks/>
            <a:stCxn id="50" idx="5"/>
            <a:endCxn id="19" idx="2"/>
          </p:cNvCxnSpPr>
          <p:nvPr/>
        </p:nvCxnSpPr>
        <p:spPr>
          <a:xfrm>
            <a:off x="2550140" y="3850810"/>
            <a:ext cx="584656" cy="1288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657E2524-E5F8-4FB3-BC37-E94F9DB0F7A9}"/>
              </a:ext>
            </a:extLst>
          </p:cNvPr>
          <p:cNvCxnSpPr/>
          <p:nvPr/>
        </p:nvCxnSpPr>
        <p:spPr>
          <a:xfrm flipH="1">
            <a:off x="185980" y="2696705"/>
            <a:ext cx="247973" cy="24797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E01EF304-8044-4349-B4C2-30BDD7F4C942}"/>
              </a:ext>
            </a:extLst>
          </p:cNvPr>
          <p:cNvCxnSpPr>
            <a:endCxn id="43" idx="1"/>
          </p:cNvCxnSpPr>
          <p:nvPr/>
        </p:nvCxnSpPr>
        <p:spPr>
          <a:xfrm>
            <a:off x="299258" y="2826327"/>
            <a:ext cx="346123" cy="2832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78" name="表格 77">
            <a:extLst>
              <a:ext uri="{FF2B5EF4-FFF2-40B4-BE49-F238E27FC236}">
                <a16:creationId xmlns:a16="http://schemas.microsoft.com/office/drawing/2014/main" id="{6BEDD6E2-3FE7-48C1-A4D2-193A50D40629}"/>
              </a:ext>
            </a:extLst>
          </p:cNvPr>
          <p:cNvGraphicFramePr>
            <a:graphicFrameLocks noGrp="1"/>
          </p:cNvGraphicFramePr>
          <p:nvPr>
            <p:extLst>
              <p:ext uri="{D42A27DB-BD31-4B8C-83A1-F6EECF244321}">
                <p14:modId xmlns:p14="http://schemas.microsoft.com/office/powerpoint/2010/main" val="1398857299"/>
              </p:ext>
            </p:extLst>
          </p:nvPr>
        </p:nvGraphicFramePr>
        <p:xfrm>
          <a:off x="8029928" y="2851355"/>
          <a:ext cx="4001230" cy="3541760"/>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2555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WheelSpeed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2251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5739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BrakingCMD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Output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r h="663130">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599355">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AntiSkidCMD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sp>
        <p:nvSpPr>
          <p:cNvPr id="81" name="文本框 80">
            <a:extLst>
              <a:ext uri="{FF2B5EF4-FFF2-40B4-BE49-F238E27FC236}">
                <a16:creationId xmlns:a16="http://schemas.microsoft.com/office/drawing/2014/main" id="{B2476438-3CD5-41D9-A39E-9ECC92E1F37A}"/>
              </a:ext>
            </a:extLst>
          </p:cNvPr>
          <p:cNvSpPr txBox="1"/>
          <p:nvPr/>
        </p:nvSpPr>
        <p:spPr>
          <a:xfrm>
            <a:off x="501041" y="2745474"/>
            <a:ext cx="4152673" cy="18488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BrakingCMD := true; ShutOffCMD := false; BrakingCMD := false</a:t>
            </a:r>
          </a:p>
        </p:txBody>
      </p:sp>
      <p:sp>
        <p:nvSpPr>
          <p:cNvPr id="82" name="文本框 81">
            <a:extLst>
              <a:ext uri="{FF2B5EF4-FFF2-40B4-BE49-F238E27FC236}">
                <a16:creationId xmlns:a16="http://schemas.microsoft.com/office/drawing/2014/main" id="{61474C50-F6B8-4A67-83BD-B813541E5069}"/>
              </a:ext>
            </a:extLst>
          </p:cNvPr>
          <p:cNvSpPr txBox="1"/>
          <p:nvPr/>
        </p:nvSpPr>
        <p:spPr>
          <a:xfrm>
            <a:off x="1535515" y="3343669"/>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3" name="文本框 82">
            <a:extLst>
              <a:ext uri="{FF2B5EF4-FFF2-40B4-BE49-F238E27FC236}">
                <a16:creationId xmlns:a16="http://schemas.microsoft.com/office/drawing/2014/main" id="{8A3981A7-46A3-453B-8529-0506671892ED}"/>
              </a:ext>
            </a:extLst>
          </p:cNvPr>
          <p:cNvSpPr txBox="1"/>
          <p:nvPr/>
        </p:nvSpPr>
        <p:spPr>
          <a:xfrm>
            <a:off x="2851775" y="365676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84" name="文本框 83">
            <a:extLst>
              <a:ext uri="{FF2B5EF4-FFF2-40B4-BE49-F238E27FC236}">
                <a16:creationId xmlns:a16="http://schemas.microsoft.com/office/drawing/2014/main" id="{25E1959B-2310-42B2-AB4C-85F143A65CCC}"/>
              </a:ext>
            </a:extLst>
          </p:cNvPr>
          <p:cNvSpPr txBox="1"/>
          <p:nvPr/>
        </p:nvSpPr>
        <p:spPr>
          <a:xfrm>
            <a:off x="3803645" y="440901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85" name="文本框 84">
            <a:extLst>
              <a:ext uri="{FF2B5EF4-FFF2-40B4-BE49-F238E27FC236}">
                <a16:creationId xmlns:a16="http://schemas.microsoft.com/office/drawing/2014/main" id="{B81A2A18-26BC-41BE-8C79-1BBEDF40CD04}"/>
              </a:ext>
            </a:extLst>
          </p:cNvPr>
          <p:cNvSpPr txBox="1"/>
          <p:nvPr/>
        </p:nvSpPr>
        <p:spPr>
          <a:xfrm>
            <a:off x="4151002" y="3671659"/>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86" name="文本框 85">
            <a:extLst>
              <a:ext uri="{FF2B5EF4-FFF2-40B4-BE49-F238E27FC236}">
                <a16:creationId xmlns:a16="http://schemas.microsoft.com/office/drawing/2014/main" id="{5535E10A-4256-47BA-A050-3F9A6D9ED357}"/>
              </a:ext>
            </a:extLst>
          </p:cNvPr>
          <p:cNvSpPr txBox="1"/>
          <p:nvPr/>
        </p:nvSpPr>
        <p:spPr>
          <a:xfrm>
            <a:off x="4873888" y="511363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87" name="文本框 86">
            <a:extLst>
              <a:ext uri="{FF2B5EF4-FFF2-40B4-BE49-F238E27FC236}">
                <a16:creationId xmlns:a16="http://schemas.microsoft.com/office/drawing/2014/main" id="{C0DF46E0-470C-403D-A25D-558A221767C6}"/>
              </a:ext>
            </a:extLst>
          </p:cNvPr>
          <p:cNvSpPr txBox="1"/>
          <p:nvPr/>
        </p:nvSpPr>
        <p:spPr>
          <a:xfrm>
            <a:off x="5507896" y="417317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⑥</a:t>
            </a:r>
          </a:p>
        </p:txBody>
      </p:sp>
      <p:sp>
        <p:nvSpPr>
          <p:cNvPr id="88" name="文本框 87">
            <a:extLst>
              <a:ext uri="{FF2B5EF4-FFF2-40B4-BE49-F238E27FC236}">
                <a16:creationId xmlns:a16="http://schemas.microsoft.com/office/drawing/2014/main" id="{B1B8FF41-2685-4EC7-8332-8A6C74477B78}"/>
              </a:ext>
            </a:extLst>
          </p:cNvPr>
          <p:cNvSpPr txBox="1"/>
          <p:nvPr/>
        </p:nvSpPr>
        <p:spPr>
          <a:xfrm>
            <a:off x="5774494" y="5445688"/>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⑦</a:t>
            </a:r>
          </a:p>
        </p:txBody>
      </p:sp>
      <p:sp>
        <p:nvSpPr>
          <p:cNvPr id="89" name="文本框 88">
            <a:extLst>
              <a:ext uri="{FF2B5EF4-FFF2-40B4-BE49-F238E27FC236}">
                <a16:creationId xmlns:a16="http://schemas.microsoft.com/office/drawing/2014/main" id="{F97EA1D5-C00F-454E-BB88-39EEB78AB195}"/>
              </a:ext>
            </a:extLst>
          </p:cNvPr>
          <p:cNvSpPr txBox="1"/>
          <p:nvPr/>
        </p:nvSpPr>
        <p:spPr>
          <a:xfrm>
            <a:off x="6415306" y="5018039"/>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⑧</a:t>
            </a:r>
          </a:p>
        </p:txBody>
      </p:sp>
      <p:sp>
        <p:nvSpPr>
          <p:cNvPr id="90" name="文本框 89">
            <a:extLst>
              <a:ext uri="{FF2B5EF4-FFF2-40B4-BE49-F238E27FC236}">
                <a16:creationId xmlns:a16="http://schemas.microsoft.com/office/drawing/2014/main" id="{BD8BD86F-DCD8-4F42-B36B-3DA568ACF7DB}"/>
              </a:ext>
            </a:extLst>
          </p:cNvPr>
          <p:cNvSpPr txBox="1"/>
          <p:nvPr/>
        </p:nvSpPr>
        <p:spPr>
          <a:xfrm>
            <a:off x="1236383" y="563857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sendASCMD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91" name="文本框 90">
            <a:extLst>
              <a:ext uri="{FF2B5EF4-FFF2-40B4-BE49-F238E27FC236}">
                <a16:creationId xmlns:a16="http://schemas.microsoft.com/office/drawing/2014/main" id="{39239714-0915-4F1C-8B6D-79FCBEE8EFF5}"/>
              </a:ext>
            </a:extLst>
          </p:cNvPr>
          <p:cNvSpPr txBox="1"/>
          <p:nvPr/>
        </p:nvSpPr>
        <p:spPr>
          <a:xfrm>
            <a:off x="5503127" y="2955318"/>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sendASCMD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3136100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BSCU</a:t>
            </a:r>
            <a:endParaRPr lang="zh-CN" altLang="en-US" sz="3600" dirty="0"/>
          </a:p>
        </p:txBody>
      </p: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206351612"/>
              </p:ext>
            </p:extLst>
          </p:nvPr>
        </p:nvGraphicFramePr>
        <p:xfrm>
          <a:off x="5406887" y="36908"/>
          <a:ext cx="6633653" cy="2357580"/>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3096666">
                  <a:extLst>
                    <a:ext uri="{9D8B030D-6E8A-4147-A177-3AD203B41FA5}">
                      <a16:colId xmlns:a16="http://schemas.microsoft.com/office/drawing/2014/main" val="4127807553"/>
                    </a:ext>
                  </a:extLst>
                </a:gridCol>
                <a:gridCol w="2504654">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5</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snedSOCMD(ShutOffCMD)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6</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sendSOCMD(ShutOffCMD)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53646">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7</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WheelSpeed &gt; 8</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AntiSkidCMD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441702">
                <a:tc>
                  <a:txBody>
                    <a:bodyPr/>
                    <a:lstStyle/>
                    <a:p>
                      <a:pPr lvl="0" algn="ctr">
                        <a:spcAft>
                          <a:spcPts val="0"/>
                        </a:spcAft>
                      </a:pPr>
                      <a:r>
                        <a:rPr lang="en-US" altLang="zh-CN" sz="1400" b="1" kern="100" dirty="0">
                          <a:solidFill>
                            <a:schemeClr val="lt1"/>
                          </a:solidFill>
                          <a:effectLst/>
                          <a:latin typeface="Arial"/>
                          <a:ea typeface="+mn-ea"/>
                          <a:cs typeface="+mn-cs"/>
                        </a:rPr>
                        <a:t>8</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WheelSpeed &lt;= 8</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AntiSkidCMD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3" y="746069"/>
            <a:ext cx="5235035" cy="184665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The brake pedal position is electrically fed to a braking computer. This in turn produces corresponding control signals to the brakes. In addition, this computer monitors various signals which denote certain critical aircraft and system states, to provide correct brake functions and improve system fault tolerance, and generates warnings, indications and maintenance information to other systems. This computer is accordingly named the Braking System Control Unit (BSCU).</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矩形 27">
            <a:extLst>
              <a:ext uri="{FF2B5EF4-FFF2-40B4-BE49-F238E27FC236}">
                <a16:creationId xmlns:a16="http://schemas.microsoft.com/office/drawing/2014/main" id="{7CDA362E-BA45-47F8-8503-F29A03FD626B}"/>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3" name="椭圆 42">
            <a:extLst>
              <a:ext uri="{FF2B5EF4-FFF2-40B4-BE49-F238E27FC236}">
                <a16:creationId xmlns:a16="http://schemas.microsoft.com/office/drawing/2014/main" id="{0D29EF35-C0FC-4B29-BD19-1D2D94F934E3}"/>
              </a:ext>
            </a:extLst>
          </p:cNvPr>
          <p:cNvSpPr/>
          <p:nvPr/>
        </p:nvSpPr>
        <p:spPr>
          <a:xfrm>
            <a:off x="520891" y="3024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Exec1</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E003BA40-9110-4C23-A8DE-BD73C92D342A}"/>
              </a:ext>
            </a:extLst>
          </p:cNvPr>
          <p:cNvSpPr/>
          <p:nvPr/>
        </p:nvSpPr>
        <p:spPr>
          <a:xfrm>
            <a:off x="3134796" y="369098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0" name="椭圆 19">
            <a:extLst>
              <a:ext uri="{FF2B5EF4-FFF2-40B4-BE49-F238E27FC236}">
                <a16:creationId xmlns:a16="http://schemas.microsoft.com/office/drawing/2014/main" id="{08B90743-14BF-4DB9-A67C-DC03AD57061F}"/>
              </a:ext>
            </a:extLst>
          </p:cNvPr>
          <p:cNvSpPr/>
          <p:nvPr/>
        </p:nvSpPr>
        <p:spPr>
          <a:xfrm>
            <a:off x="3803645" y="47571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1" name="椭圆 20">
            <a:extLst>
              <a:ext uri="{FF2B5EF4-FFF2-40B4-BE49-F238E27FC236}">
                <a16:creationId xmlns:a16="http://schemas.microsoft.com/office/drawing/2014/main" id="{EFBB7BA5-0485-49EE-9899-0F5D4CCDDB98}"/>
              </a:ext>
            </a:extLst>
          </p:cNvPr>
          <p:cNvSpPr/>
          <p:nvPr/>
        </p:nvSpPr>
        <p:spPr>
          <a:xfrm>
            <a:off x="4569895" y="360236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2" name="椭圆 21">
            <a:extLst>
              <a:ext uri="{FF2B5EF4-FFF2-40B4-BE49-F238E27FC236}">
                <a16:creationId xmlns:a16="http://schemas.microsoft.com/office/drawing/2014/main" id="{659B50AB-4FE0-4AF2-923A-D7823DB678FB}"/>
              </a:ext>
            </a:extLst>
          </p:cNvPr>
          <p:cNvSpPr/>
          <p:nvPr/>
        </p:nvSpPr>
        <p:spPr>
          <a:xfrm>
            <a:off x="5300552" y="475055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Exec2</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3" name="椭圆 22">
            <a:extLst>
              <a:ext uri="{FF2B5EF4-FFF2-40B4-BE49-F238E27FC236}">
                <a16:creationId xmlns:a16="http://schemas.microsoft.com/office/drawing/2014/main" id="{EFA6481B-A191-437A-BEE7-E33248EA35B7}"/>
              </a:ext>
            </a:extLst>
          </p:cNvPr>
          <p:cNvSpPr/>
          <p:nvPr/>
        </p:nvSpPr>
        <p:spPr>
          <a:xfrm>
            <a:off x="5323668" y="582324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4" name="椭圆 23">
            <a:extLst>
              <a:ext uri="{FF2B5EF4-FFF2-40B4-BE49-F238E27FC236}">
                <a16:creationId xmlns:a16="http://schemas.microsoft.com/office/drawing/2014/main" id="{1BAF53B3-CAD3-4F90-9B0A-04AE6C90F46A}"/>
              </a:ext>
            </a:extLst>
          </p:cNvPr>
          <p:cNvSpPr/>
          <p:nvPr/>
        </p:nvSpPr>
        <p:spPr>
          <a:xfrm>
            <a:off x="6817225" y="460737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 name="连接符: 肘形 4">
            <a:extLst>
              <a:ext uri="{FF2B5EF4-FFF2-40B4-BE49-F238E27FC236}">
                <a16:creationId xmlns:a16="http://schemas.microsoft.com/office/drawing/2014/main" id="{FEB40E23-3468-4CBE-9812-2C911F3C2581}"/>
              </a:ext>
            </a:extLst>
          </p:cNvPr>
          <p:cNvCxnSpPr>
            <a:stCxn id="23" idx="2"/>
            <a:endCxn id="43" idx="4"/>
          </p:cNvCxnSpPr>
          <p:nvPr/>
        </p:nvCxnSpPr>
        <p:spPr>
          <a:xfrm rot="10800000">
            <a:off x="945926" y="3602365"/>
            <a:ext cx="4377742" cy="2509566"/>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 name="连接符: 肘形 7">
            <a:extLst>
              <a:ext uri="{FF2B5EF4-FFF2-40B4-BE49-F238E27FC236}">
                <a16:creationId xmlns:a16="http://schemas.microsoft.com/office/drawing/2014/main" id="{E74D7731-3950-4CC7-8400-52323FEE3E41}"/>
              </a:ext>
            </a:extLst>
          </p:cNvPr>
          <p:cNvCxnSpPr>
            <a:stCxn id="24" idx="0"/>
            <a:endCxn id="43" idx="7"/>
          </p:cNvCxnSpPr>
          <p:nvPr/>
        </p:nvCxnSpPr>
        <p:spPr>
          <a:xfrm rot="16200000" flipV="1">
            <a:off x="3495451" y="860565"/>
            <a:ext cx="1497829" cy="5995790"/>
          </a:xfrm>
          <a:prstGeom prst="curvedConnector3">
            <a:avLst>
              <a:gd name="adj1" fmla="val 10435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53C7791-5C58-4C02-8B5F-ACE95265F8A8}"/>
              </a:ext>
            </a:extLst>
          </p:cNvPr>
          <p:cNvCxnSpPr>
            <a:stCxn id="19" idx="6"/>
            <a:endCxn id="21" idx="2"/>
          </p:cNvCxnSpPr>
          <p:nvPr/>
        </p:nvCxnSpPr>
        <p:spPr>
          <a:xfrm flipV="1">
            <a:off x="3984865" y="3891054"/>
            <a:ext cx="585030" cy="886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1386B1B-CF8D-4DD1-A03F-2A3FC1F1D7D3}"/>
              </a:ext>
            </a:extLst>
          </p:cNvPr>
          <p:cNvCxnSpPr>
            <a:stCxn id="19" idx="5"/>
            <a:endCxn id="20" idx="0"/>
          </p:cNvCxnSpPr>
          <p:nvPr/>
        </p:nvCxnSpPr>
        <p:spPr>
          <a:xfrm>
            <a:off x="3860375" y="4183808"/>
            <a:ext cx="368305" cy="5733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871F84-B987-4F01-8F26-0530F1EE2866}"/>
              </a:ext>
            </a:extLst>
          </p:cNvPr>
          <p:cNvCxnSpPr>
            <a:stCxn id="21" idx="5"/>
            <a:endCxn id="22" idx="0"/>
          </p:cNvCxnSpPr>
          <p:nvPr/>
        </p:nvCxnSpPr>
        <p:spPr>
          <a:xfrm>
            <a:off x="5295474" y="4095186"/>
            <a:ext cx="430113" cy="6553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CBA5EF9B-A2F2-472B-9A1D-26DE65DF17FA}"/>
              </a:ext>
            </a:extLst>
          </p:cNvPr>
          <p:cNvCxnSpPr>
            <a:stCxn id="20" idx="6"/>
            <a:endCxn id="22" idx="2"/>
          </p:cNvCxnSpPr>
          <p:nvPr/>
        </p:nvCxnSpPr>
        <p:spPr>
          <a:xfrm flipV="1">
            <a:off x="4653714" y="5039239"/>
            <a:ext cx="646838" cy="65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FBE31D6-011F-4413-9951-1B8DCAB37420}"/>
              </a:ext>
            </a:extLst>
          </p:cNvPr>
          <p:cNvCxnSpPr>
            <a:cxnSpLocks/>
            <a:stCxn id="22" idx="4"/>
            <a:endCxn id="23" idx="0"/>
          </p:cNvCxnSpPr>
          <p:nvPr/>
        </p:nvCxnSpPr>
        <p:spPr>
          <a:xfrm>
            <a:off x="5725587" y="5327926"/>
            <a:ext cx="23116" cy="4953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C551171-FAEC-42BC-88DE-CD6F3BD142B3}"/>
              </a:ext>
            </a:extLst>
          </p:cNvPr>
          <p:cNvCxnSpPr>
            <a:stCxn id="22" idx="6"/>
            <a:endCxn id="24" idx="2"/>
          </p:cNvCxnSpPr>
          <p:nvPr/>
        </p:nvCxnSpPr>
        <p:spPr>
          <a:xfrm flipV="1">
            <a:off x="6150621" y="4896062"/>
            <a:ext cx="666604" cy="143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1CEC9BF2-7ABF-4376-AF39-BA9D13C168DE}"/>
              </a:ext>
            </a:extLst>
          </p:cNvPr>
          <p:cNvSpPr/>
          <p:nvPr/>
        </p:nvSpPr>
        <p:spPr>
          <a:xfrm>
            <a:off x="1824561" y="3357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7" name="直接箭头连接符 96">
            <a:extLst>
              <a:ext uri="{FF2B5EF4-FFF2-40B4-BE49-F238E27FC236}">
                <a16:creationId xmlns:a16="http://schemas.microsoft.com/office/drawing/2014/main" id="{8EF4C0F0-5BF4-40B9-B6A1-A05E46D62213}"/>
              </a:ext>
            </a:extLst>
          </p:cNvPr>
          <p:cNvCxnSpPr>
            <a:cxnSpLocks/>
            <a:stCxn id="43" idx="5"/>
            <a:endCxn id="50" idx="2"/>
          </p:cNvCxnSpPr>
          <p:nvPr/>
        </p:nvCxnSpPr>
        <p:spPr>
          <a:xfrm>
            <a:off x="1246470" y="3517810"/>
            <a:ext cx="578091" cy="1288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DC43651F-83F4-49FF-BB98-DACFE6265EF7}"/>
              </a:ext>
            </a:extLst>
          </p:cNvPr>
          <p:cNvCxnSpPr>
            <a:cxnSpLocks/>
            <a:stCxn id="50" idx="5"/>
            <a:endCxn id="19" idx="2"/>
          </p:cNvCxnSpPr>
          <p:nvPr/>
        </p:nvCxnSpPr>
        <p:spPr>
          <a:xfrm>
            <a:off x="2550140" y="3850810"/>
            <a:ext cx="584656" cy="1288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657E2524-E5F8-4FB3-BC37-E94F9DB0F7A9}"/>
              </a:ext>
            </a:extLst>
          </p:cNvPr>
          <p:cNvCxnSpPr/>
          <p:nvPr/>
        </p:nvCxnSpPr>
        <p:spPr>
          <a:xfrm flipH="1">
            <a:off x="185980" y="2696705"/>
            <a:ext cx="247973" cy="24797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E01EF304-8044-4349-B4C2-30BDD7F4C942}"/>
              </a:ext>
            </a:extLst>
          </p:cNvPr>
          <p:cNvCxnSpPr>
            <a:endCxn id="43" idx="1"/>
          </p:cNvCxnSpPr>
          <p:nvPr/>
        </p:nvCxnSpPr>
        <p:spPr>
          <a:xfrm>
            <a:off x="299258" y="2826327"/>
            <a:ext cx="346123" cy="2832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78" name="表格 77">
            <a:extLst>
              <a:ext uri="{FF2B5EF4-FFF2-40B4-BE49-F238E27FC236}">
                <a16:creationId xmlns:a16="http://schemas.microsoft.com/office/drawing/2014/main" id="{6BEDD6E2-3FE7-48C1-A4D2-193A50D40629}"/>
              </a:ext>
            </a:extLst>
          </p:cNvPr>
          <p:cNvGraphicFramePr>
            <a:graphicFrameLocks noGrp="1"/>
          </p:cNvGraphicFramePr>
          <p:nvPr>
            <p:extLst>
              <p:ext uri="{D42A27DB-BD31-4B8C-83A1-F6EECF244321}">
                <p14:modId xmlns:p14="http://schemas.microsoft.com/office/powerpoint/2010/main" val="4130898298"/>
              </p:ext>
            </p:extLst>
          </p:nvPr>
        </p:nvGraphicFramePr>
        <p:xfrm>
          <a:off x="8029928" y="2851355"/>
          <a:ext cx="4001230" cy="3541760"/>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2555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WheelSpeed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2251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5739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BrakeCMD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Output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r h="663130">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599355">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AntiSkidCMD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sp>
        <p:nvSpPr>
          <p:cNvPr id="81" name="文本框 80">
            <a:extLst>
              <a:ext uri="{FF2B5EF4-FFF2-40B4-BE49-F238E27FC236}">
                <a16:creationId xmlns:a16="http://schemas.microsoft.com/office/drawing/2014/main" id="{B2476438-3CD5-41D9-A39E-9ECC92E1F37A}"/>
              </a:ext>
            </a:extLst>
          </p:cNvPr>
          <p:cNvSpPr txBox="1"/>
          <p:nvPr/>
        </p:nvSpPr>
        <p:spPr>
          <a:xfrm>
            <a:off x="501041" y="2745474"/>
            <a:ext cx="4152673" cy="18488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BrakeCMD := true; ShutOffCMD := false; BrakingCMD := false</a:t>
            </a:r>
          </a:p>
        </p:txBody>
      </p:sp>
      <p:sp>
        <p:nvSpPr>
          <p:cNvPr id="82" name="文本框 81">
            <a:extLst>
              <a:ext uri="{FF2B5EF4-FFF2-40B4-BE49-F238E27FC236}">
                <a16:creationId xmlns:a16="http://schemas.microsoft.com/office/drawing/2014/main" id="{61474C50-F6B8-4A67-83BD-B813541E5069}"/>
              </a:ext>
            </a:extLst>
          </p:cNvPr>
          <p:cNvSpPr txBox="1"/>
          <p:nvPr/>
        </p:nvSpPr>
        <p:spPr>
          <a:xfrm>
            <a:off x="1535515" y="3343669"/>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3" name="文本框 82">
            <a:extLst>
              <a:ext uri="{FF2B5EF4-FFF2-40B4-BE49-F238E27FC236}">
                <a16:creationId xmlns:a16="http://schemas.microsoft.com/office/drawing/2014/main" id="{8A3981A7-46A3-453B-8529-0506671892ED}"/>
              </a:ext>
            </a:extLst>
          </p:cNvPr>
          <p:cNvSpPr txBox="1"/>
          <p:nvPr/>
        </p:nvSpPr>
        <p:spPr>
          <a:xfrm>
            <a:off x="2851775" y="365676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84" name="文本框 83">
            <a:extLst>
              <a:ext uri="{FF2B5EF4-FFF2-40B4-BE49-F238E27FC236}">
                <a16:creationId xmlns:a16="http://schemas.microsoft.com/office/drawing/2014/main" id="{25E1959B-2310-42B2-AB4C-85F143A65CCC}"/>
              </a:ext>
            </a:extLst>
          </p:cNvPr>
          <p:cNvSpPr txBox="1"/>
          <p:nvPr/>
        </p:nvSpPr>
        <p:spPr>
          <a:xfrm>
            <a:off x="3803645" y="440901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85" name="文本框 84">
            <a:extLst>
              <a:ext uri="{FF2B5EF4-FFF2-40B4-BE49-F238E27FC236}">
                <a16:creationId xmlns:a16="http://schemas.microsoft.com/office/drawing/2014/main" id="{B81A2A18-26BC-41BE-8C79-1BBEDF40CD04}"/>
              </a:ext>
            </a:extLst>
          </p:cNvPr>
          <p:cNvSpPr txBox="1"/>
          <p:nvPr/>
        </p:nvSpPr>
        <p:spPr>
          <a:xfrm>
            <a:off x="4151002" y="3671659"/>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86" name="文本框 85">
            <a:extLst>
              <a:ext uri="{FF2B5EF4-FFF2-40B4-BE49-F238E27FC236}">
                <a16:creationId xmlns:a16="http://schemas.microsoft.com/office/drawing/2014/main" id="{5535E10A-4256-47BA-A050-3F9A6D9ED357}"/>
              </a:ext>
            </a:extLst>
          </p:cNvPr>
          <p:cNvSpPr txBox="1"/>
          <p:nvPr/>
        </p:nvSpPr>
        <p:spPr>
          <a:xfrm>
            <a:off x="4873888" y="511363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87" name="文本框 86">
            <a:extLst>
              <a:ext uri="{FF2B5EF4-FFF2-40B4-BE49-F238E27FC236}">
                <a16:creationId xmlns:a16="http://schemas.microsoft.com/office/drawing/2014/main" id="{C0DF46E0-470C-403D-A25D-558A221767C6}"/>
              </a:ext>
            </a:extLst>
          </p:cNvPr>
          <p:cNvSpPr txBox="1"/>
          <p:nvPr/>
        </p:nvSpPr>
        <p:spPr>
          <a:xfrm>
            <a:off x="5507896" y="417317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⑥</a:t>
            </a:r>
          </a:p>
        </p:txBody>
      </p:sp>
      <p:sp>
        <p:nvSpPr>
          <p:cNvPr id="88" name="文本框 87">
            <a:extLst>
              <a:ext uri="{FF2B5EF4-FFF2-40B4-BE49-F238E27FC236}">
                <a16:creationId xmlns:a16="http://schemas.microsoft.com/office/drawing/2014/main" id="{B1B8FF41-2685-4EC7-8332-8A6C74477B78}"/>
              </a:ext>
            </a:extLst>
          </p:cNvPr>
          <p:cNvSpPr txBox="1"/>
          <p:nvPr/>
        </p:nvSpPr>
        <p:spPr>
          <a:xfrm>
            <a:off x="5774494" y="5445688"/>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⑦</a:t>
            </a:r>
          </a:p>
        </p:txBody>
      </p:sp>
      <p:sp>
        <p:nvSpPr>
          <p:cNvPr id="89" name="文本框 88">
            <a:extLst>
              <a:ext uri="{FF2B5EF4-FFF2-40B4-BE49-F238E27FC236}">
                <a16:creationId xmlns:a16="http://schemas.microsoft.com/office/drawing/2014/main" id="{F97EA1D5-C00F-454E-BB88-39EEB78AB195}"/>
              </a:ext>
            </a:extLst>
          </p:cNvPr>
          <p:cNvSpPr txBox="1"/>
          <p:nvPr/>
        </p:nvSpPr>
        <p:spPr>
          <a:xfrm>
            <a:off x="6415306" y="5018039"/>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⑧</a:t>
            </a:r>
          </a:p>
        </p:txBody>
      </p:sp>
      <p:sp>
        <p:nvSpPr>
          <p:cNvPr id="37" name="文本框 36">
            <a:extLst>
              <a:ext uri="{FF2B5EF4-FFF2-40B4-BE49-F238E27FC236}">
                <a16:creationId xmlns:a16="http://schemas.microsoft.com/office/drawing/2014/main" id="{4D59D056-4B91-4CD2-A9C9-5BD0327F6B7A}"/>
              </a:ext>
            </a:extLst>
          </p:cNvPr>
          <p:cNvSpPr txBox="1"/>
          <p:nvPr/>
        </p:nvSpPr>
        <p:spPr>
          <a:xfrm>
            <a:off x="1236383" y="563857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sendASCMD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8" name="文本框 37">
            <a:extLst>
              <a:ext uri="{FF2B5EF4-FFF2-40B4-BE49-F238E27FC236}">
                <a16:creationId xmlns:a16="http://schemas.microsoft.com/office/drawing/2014/main" id="{3DABA4D2-92E8-4708-8BFB-78EBF777D965}"/>
              </a:ext>
            </a:extLst>
          </p:cNvPr>
          <p:cNvSpPr txBox="1"/>
          <p:nvPr/>
        </p:nvSpPr>
        <p:spPr>
          <a:xfrm>
            <a:off x="5503127" y="2955318"/>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sendASCMD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759065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153B38-D204-4AFA-904D-8611674CF62D}"/>
              </a:ext>
            </a:extLst>
          </p:cNvPr>
          <p:cNvSpPr/>
          <p:nvPr/>
        </p:nvSpPr>
        <p:spPr>
          <a:xfrm>
            <a:off x="468820" y="1117067"/>
            <a:ext cx="2228846" cy="5482483"/>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667DB2D6-6575-4DD6-9372-B5BDA97EAA24}"/>
              </a:ext>
            </a:extLst>
          </p:cNvPr>
          <p:cNvSpPr/>
          <p:nvPr/>
        </p:nvSpPr>
        <p:spPr bwMode="auto">
          <a:xfrm>
            <a:off x="4882793" y="1951996"/>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Isolation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9" name="矩形 8">
            <a:extLst>
              <a:ext uri="{FF2B5EF4-FFF2-40B4-BE49-F238E27FC236}">
                <a16:creationId xmlns:a16="http://schemas.microsoft.com/office/drawing/2014/main" id="{AC924AD8-3A75-454C-AFE2-C5912A3E9408}"/>
              </a:ext>
            </a:extLst>
          </p:cNvPr>
          <p:cNvSpPr/>
          <p:nvPr/>
        </p:nvSpPr>
        <p:spPr bwMode="auto">
          <a:xfrm>
            <a:off x="4882793" y="5520536"/>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Metering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19" name="直接连接符 18">
            <a:extLst>
              <a:ext uri="{FF2B5EF4-FFF2-40B4-BE49-F238E27FC236}">
                <a16:creationId xmlns:a16="http://schemas.microsoft.com/office/drawing/2014/main" id="{6E06B798-1F19-410F-AC45-E83A70F324A1}"/>
              </a:ext>
            </a:extLst>
          </p:cNvPr>
          <p:cNvCxnSpPr>
            <a:cxnSpLocks/>
            <a:stCxn id="3" idx="2"/>
            <a:endCxn id="6" idx="0"/>
          </p:cNvCxnSpPr>
          <p:nvPr/>
        </p:nvCxnSpPr>
        <p:spPr>
          <a:xfrm>
            <a:off x="5670384" y="1392314"/>
            <a:ext cx="1" cy="55968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EE193927-43A9-4C0A-9F0A-DDE366974F78}"/>
              </a:ext>
            </a:extLst>
          </p:cNvPr>
          <p:cNvSpPr/>
          <p:nvPr/>
        </p:nvSpPr>
        <p:spPr bwMode="auto">
          <a:xfrm>
            <a:off x="795651" y="127197"/>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Avionics</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35" name="流程图: 接点 34">
            <a:extLst>
              <a:ext uri="{FF2B5EF4-FFF2-40B4-BE49-F238E27FC236}">
                <a16:creationId xmlns:a16="http://schemas.microsoft.com/office/drawing/2014/main" id="{7DF2118C-E9A1-4EE5-99C8-C0EF8EE3CFCD}"/>
              </a:ext>
            </a:extLst>
          </p:cNvPr>
          <p:cNvSpPr/>
          <p:nvPr/>
        </p:nvSpPr>
        <p:spPr bwMode="auto">
          <a:xfrm>
            <a:off x="5603147" y="6183795"/>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2" name="矩形: 圆角 1">
            <a:extLst>
              <a:ext uri="{FF2B5EF4-FFF2-40B4-BE49-F238E27FC236}">
                <a16:creationId xmlns:a16="http://schemas.microsoft.com/office/drawing/2014/main" id="{79CB5ED1-88C0-4763-9F3E-30AD7399A8E5}"/>
              </a:ext>
            </a:extLst>
          </p:cNvPr>
          <p:cNvSpPr/>
          <p:nvPr/>
        </p:nvSpPr>
        <p:spPr>
          <a:xfrm>
            <a:off x="703882" y="1415802"/>
            <a:ext cx="1758723" cy="4931517"/>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a:t>
            </a:r>
            <a:endParaRPr kumimoji="0" lang="zh-CN" altLang="en-US"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圆角 2">
            <a:extLst>
              <a:ext uri="{FF2B5EF4-FFF2-40B4-BE49-F238E27FC236}">
                <a16:creationId xmlns:a16="http://schemas.microsoft.com/office/drawing/2014/main" id="{516D30E1-E75B-4D03-BAB8-D9227CDC6F26}"/>
              </a:ext>
            </a:extLst>
          </p:cNvPr>
          <p:cNvSpPr/>
          <p:nvPr/>
        </p:nvSpPr>
        <p:spPr>
          <a:xfrm>
            <a:off x="4823510" y="654675"/>
            <a:ext cx="1693747" cy="737639"/>
          </a:xfrm>
          <a:prstGeom prst="round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Blue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Hydraulic Pump</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51" name="文本框 50">
            <a:extLst>
              <a:ext uri="{FF2B5EF4-FFF2-40B4-BE49-F238E27FC236}">
                <a16:creationId xmlns:a16="http://schemas.microsoft.com/office/drawing/2014/main" id="{7D002BE2-759D-4E3E-91DD-5735B7B0704D}"/>
              </a:ext>
            </a:extLst>
          </p:cNvPr>
          <p:cNvSpPr txBox="1"/>
          <p:nvPr/>
        </p:nvSpPr>
        <p:spPr>
          <a:xfrm>
            <a:off x="4951532" y="2812150"/>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6" name="连接符: 肘形 55">
            <a:extLst>
              <a:ext uri="{FF2B5EF4-FFF2-40B4-BE49-F238E27FC236}">
                <a16:creationId xmlns:a16="http://schemas.microsoft.com/office/drawing/2014/main" id="{87A8A3C1-AD26-4348-AE4E-14BA22F04104}"/>
              </a:ext>
            </a:extLst>
          </p:cNvPr>
          <p:cNvCxnSpPr>
            <a:stCxn id="2" idx="3"/>
            <a:endCxn id="9" idx="1"/>
          </p:cNvCxnSpPr>
          <p:nvPr/>
        </p:nvCxnSpPr>
        <p:spPr>
          <a:xfrm>
            <a:off x="2462605" y="3881561"/>
            <a:ext cx="2420188" cy="2007795"/>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B9475E5-2ED7-45D0-871A-EAEBB3343BBD}"/>
              </a:ext>
            </a:extLst>
          </p:cNvPr>
          <p:cNvCxnSpPr>
            <a:stCxn id="32" idx="2"/>
          </p:cNvCxnSpPr>
          <p:nvPr/>
        </p:nvCxnSpPr>
        <p:spPr>
          <a:xfrm>
            <a:off x="1583243" y="864836"/>
            <a:ext cx="0" cy="527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896D0EE9-422A-4649-B67F-CDE52F7A79F7}"/>
              </a:ext>
            </a:extLst>
          </p:cNvPr>
          <p:cNvSpPr txBox="1"/>
          <p:nvPr/>
        </p:nvSpPr>
        <p:spPr>
          <a:xfrm>
            <a:off x="4951532" y="1450380"/>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1" name="文本框 60">
            <a:extLst>
              <a:ext uri="{FF2B5EF4-FFF2-40B4-BE49-F238E27FC236}">
                <a16:creationId xmlns:a16="http://schemas.microsoft.com/office/drawing/2014/main" id="{7A6F35CE-E726-42CF-8F01-854911233F34}"/>
              </a:ext>
            </a:extLst>
          </p:cNvPr>
          <p:cNvSpPr txBox="1"/>
          <p:nvPr/>
        </p:nvSpPr>
        <p:spPr>
          <a:xfrm>
            <a:off x="1070121" y="868355"/>
            <a:ext cx="102624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Wheel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2" name="矩形 61">
            <a:extLst>
              <a:ext uri="{FF2B5EF4-FFF2-40B4-BE49-F238E27FC236}">
                <a16:creationId xmlns:a16="http://schemas.microsoft.com/office/drawing/2014/main" id="{DE3026ED-9151-4A4D-B55B-89E540F28F28}"/>
              </a:ext>
            </a:extLst>
          </p:cNvPr>
          <p:cNvSpPr/>
          <p:nvPr/>
        </p:nvSpPr>
        <p:spPr bwMode="auto">
          <a:xfrm>
            <a:off x="8571095" y="5509764"/>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Braking Pedal</a:t>
            </a:r>
          </a:p>
        </p:txBody>
      </p:sp>
      <p:cxnSp>
        <p:nvCxnSpPr>
          <p:cNvPr id="64" name="连接符: 肘形 63">
            <a:extLst>
              <a:ext uri="{FF2B5EF4-FFF2-40B4-BE49-F238E27FC236}">
                <a16:creationId xmlns:a16="http://schemas.microsoft.com/office/drawing/2014/main" id="{D626614F-8C03-4718-9498-E1E078C5006B}"/>
              </a:ext>
            </a:extLst>
          </p:cNvPr>
          <p:cNvCxnSpPr>
            <a:stCxn id="62" idx="2"/>
            <a:endCxn id="2" idx="2"/>
          </p:cNvCxnSpPr>
          <p:nvPr/>
        </p:nvCxnSpPr>
        <p:spPr>
          <a:xfrm rot="5400000">
            <a:off x="5421008" y="2409640"/>
            <a:ext cx="99916" cy="7775443"/>
          </a:xfrm>
          <a:prstGeom prst="bentConnector3">
            <a:avLst>
              <a:gd name="adj1" fmla="val 50567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56CCB5CC-E7CD-49AC-B3DE-A88E231901AC}"/>
              </a:ext>
            </a:extLst>
          </p:cNvPr>
          <p:cNvSpPr txBox="1"/>
          <p:nvPr/>
        </p:nvSpPr>
        <p:spPr>
          <a:xfrm>
            <a:off x="6691057" y="4871176"/>
            <a:ext cx="1854995"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Mechanical Pedal Position</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0" name="文本框 69">
            <a:extLst>
              <a:ext uri="{FF2B5EF4-FFF2-40B4-BE49-F238E27FC236}">
                <a16:creationId xmlns:a16="http://schemas.microsoft.com/office/drawing/2014/main" id="{F1E006DA-2ED6-4CE4-9DDA-4C2A096D0746}"/>
              </a:ext>
            </a:extLst>
          </p:cNvPr>
          <p:cNvSpPr txBox="1"/>
          <p:nvPr/>
        </p:nvSpPr>
        <p:spPr>
          <a:xfrm>
            <a:off x="4823510" y="6501447"/>
            <a:ext cx="1702710"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Electrical Pedal Position</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2" name="直接连接符 71">
            <a:extLst>
              <a:ext uri="{FF2B5EF4-FFF2-40B4-BE49-F238E27FC236}">
                <a16:creationId xmlns:a16="http://schemas.microsoft.com/office/drawing/2014/main" id="{0CA45ED7-8D77-4339-94F9-23338AF9A2F7}"/>
              </a:ext>
            </a:extLst>
          </p:cNvPr>
          <p:cNvCxnSpPr/>
          <p:nvPr/>
        </p:nvCxnSpPr>
        <p:spPr>
          <a:xfrm>
            <a:off x="9358687" y="459319"/>
            <a:ext cx="95415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B45686CF-285C-42C5-80C8-2C01C74D0769}"/>
              </a:ext>
            </a:extLst>
          </p:cNvPr>
          <p:cNvSpPr txBox="1"/>
          <p:nvPr/>
        </p:nvSpPr>
        <p:spPr>
          <a:xfrm>
            <a:off x="10299695" y="328514"/>
            <a:ext cx="1132041"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Flow</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F980ECD2-9A5C-468D-912B-9F3957A2B1A4}"/>
              </a:ext>
            </a:extLst>
          </p:cNvPr>
          <p:cNvSpPr txBox="1"/>
          <p:nvPr/>
        </p:nvSpPr>
        <p:spPr>
          <a:xfrm>
            <a:off x="3205099" y="4953455"/>
            <a:ext cx="1247457"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Brake Command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61A6944A-A376-4748-94FF-1F1B07810753}"/>
              </a:ext>
            </a:extLst>
          </p:cNvPr>
          <p:cNvSpPr txBox="1"/>
          <p:nvPr/>
        </p:nvSpPr>
        <p:spPr>
          <a:xfrm>
            <a:off x="5993983" y="3156569"/>
            <a:ext cx="1374094"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(Reserve)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2" name="直接箭头连接符 51">
            <a:extLst>
              <a:ext uri="{FF2B5EF4-FFF2-40B4-BE49-F238E27FC236}">
                <a16:creationId xmlns:a16="http://schemas.microsoft.com/office/drawing/2014/main" id="{117A8DD1-5474-4EB4-91B5-FA7B25BE2CA2}"/>
              </a:ext>
            </a:extLst>
          </p:cNvPr>
          <p:cNvCxnSpPr/>
          <p:nvPr/>
        </p:nvCxnSpPr>
        <p:spPr>
          <a:xfrm>
            <a:off x="9358687" y="828138"/>
            <a:ext cx="9410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AF4AA2EF-4349-4795-8834-AA17331A56BF}"/>
              </a:ext>
            </a:extLst>
          </p:cNvPr>
          <p:cNvSpPr txBox="1"/>
          <p:nvPr/>
        </p:nvSpPr>
        <p:spPr>
          <a:xfrm>
            <a:off x="10299695" y="682349"/>
            <a:ext cx="1707519" cy="261610"/>
          </a:xfrm>
          <a:prstGeom prst="rect">
            <a:avLst/>
          </a:prstGeom>
          <a:noFill/>
        </p:spPr>
        <p:txBody>
          <a:bodyPr wrap="none" rtlCol="0">
            <a:spAutoFit/>
          </a:bodyPr>
          <a:lstStyle/>
          <a:p>
            <a:r>
              <a:rPr lang="en-US" altLang="zh-CN" sz="1100" b="1" dirty="0"/>
              <a:t>Streaming / Signal Flow</a:t>
            </a:r>
            <a:endParaRPr lang="zh-CN" altLang="en-US" sz="1100" b="1" dirty="0"/>
          </a:p>
        </p:txBody>
      </p:sp>
      <p:sp>
        <p:nvSpPr>
          <p:cNvPr id="55" name="流程图: 接点 54">
            <a:extLst>
              <a:ext uri="{FF2B5EF4-FFF2-40B4-BE49-F238E27FC236}">
                <a16:creationId xmlns:a16="http://schemas.microsoft.com/office/drawing/2014/main" id="{BF7D4F84-DC17-4DB9-BEC8-04789069E119}"/>
              </a:ext>
            </a:extLst>
          </p:cNvPr>
          <p:cNvSpPr/>
          <p:nvPr/>
        </p:nvSpPr>
        <p:spPr bwMode="auto">
          <a:xfrm>
            <a:off x="9761955" y="281903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7" name="矩形 56">
            <a:extLst>
              <a:ext uri="{FF2B5EF4-FFF2-40B4-BE49-F238E27FC236}">
                <a16:creationId xmlns:a16="http://schemas.microsoft.com/office/drawing/2014/main" id="{780BFD25-9DD2-4BCB-BC18-72F7DEF0607D}"/>
              </a:ext>
            </a:extLst>
          </p:cNvPr>
          <p:cNvSpPr/>
          <p:nvPr/>
        </p:nvSpPr>
        <p:spPr>
          <a:xfrm>
            <a:off x="9358687" y="1219375"/>
            <a:ext cx="941008" cy="346354"/>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31CB0DAB-14B8-498C-8173-AC57B19720FB}"/>
              </a:ext>
            </a:extLst>
          </p:cNvPr>
          <p:cNvSpPr txBox="1"/>
          <p:nvPr/>
        </p:nvSpPr>
        <p:spPr>
          <a:xfrm>
            <a:off x="10316878" y="1257015"/>
            <a:ext cx="1165704" cy="261610"/>
          </a:xfrm>
          <a:prstGeom prst="rect">
            <a:avLst/>
          </a:prstGeom>
          <a:noFill/>
        </p:spPr>
        <p:txBody>
          <a:bodyPr wrap="none" rtlCol="0">
            <a:spAutoFit/>
          </a:bodyPr>
          <a:lstStyle/>
          <a:p>
            <a:r>
              <a:rPr lang="en-US" altLang="zh-CN" sz="1100" b="1" dirty="0"/>
              <a:t>Control System</a:t>
            </a:r>
            <a:endParaRPr lang="zh-CN" altLang="en-US" sz="1100" b="1" dirty="0"/>
          </a:p>
        </p:txBody>
      </p:sp>
      <p:sp>
        <p:nvSpPr>
          <p:cNvPr id="63" name="文本框 62">
            <a:extLst>
              <a:ext uri="{FF2B5EF4-FFF2-40B4-BE49-F238E27FC236}">
                <a16:creationId xmlns:a16="http://schemas.microsoft.com/office/drawing/2014/main" id="{6F37CD58-D281-49FB-BE52-A6F1F5ED8C0E}"/>
              </a:ext>
            </a:extLst>
          </p:cNvPr>
          <p:cNvSpPr txBox="1"/>
          <p:nvPr/>
        </p:nvSpPr>
        <p:spPr>
          <a:xfrm>
            <a:off x="10316878" y="2746443"/>
            <a:ext cx="1143262" cy="261610"/>
          </a:xfrm>
          <a:prstGeom prst="rect">
            <a:avLst/>
          </a:prstGeom>
          <a:noFill/>
        </p:spPr>
        <p:txBody>
          <a:bodyPr wrap="none" rtlCol="0">
            <a:spAutoFit/>
          </a:bodyPr>
          <a:lstStyle/>
          <a:p>
            <a:r>
              <a:rPr lang="en-US" altLang="zh-CN" sz="1100" b="1" dirty="0"/>
              <a:t>System Output</a:t>
            </a:r>
            <a:endParaRPr lang="zh-CN" altLang="en-US" sz="1100" b="1" dirty="0"/>
          </a:p>
        </p:txBody>
      </p:sp>
      <p:sp>
        <p:nvSpPr>
          <p:cNvPr id="65" name="矩形 64">
            <a:extLst>
              <a:ext uri="{FF2B5EF4-FFF2-40B4-BE49-F238E27FC236}">
                <a16:creationId xmlns:a16="http://schemas.microsoft.com/office/drawing/2014/main" id="{C436A062-1247-4C80-B227-3851CA8DE35F}"/>
              </a:ext>
            </a:extLst>
          </p:cNvPr>
          <p:cNvSpPr/>
          <p:nvPr/>
        </p:nvSpPr>
        <p:spPr>
          <a:xfrm>
            <a:off x="9358687" y="1756639"/>
            <a:ext cx="941008" cy="3463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D7292C02-7827-4071-AD87-5551CAA8C607}"/>
              </a:ext>
            </a:extLst>
          </p:cNvPr>
          <p:cNvSpPr txBox="1"/>
          <p:nvPr/>
        </p:nvSpPr>
        <p:spPr>
          <a:xfrm>
            <a:off x="10318158" y="1785335"/>
            <a:ext cx="532518" cy="261610"/>
          </a:xfrm>
          <a:prstGeom prst="rect">
            <a:avLst/>
          </a:prstGeom>
          <a:noFill/>
        </p:spPr>
        <p:txBody>
          <a:bodyPr wrap="none" rtlCol="0">
            <a:spAutoFit/>
          </a:bodyPr>
          <a:lstStyle/>
          <a:p>
            <a:r>
              <a:rPr lang="en-US" altLang="zh-CN" sz="1100" b="1" dirty="0"/>
              <a:t>Valve</a:t>
            </a:r>
            <a:endParaRPr lang="zh-CN" altLang="en-US" sz="1100" b="1" dirty="0"/>
          </a:p>
        </p:txBody>
      </p:sp>
      <p:sp>
        <p:nvSpPr>
          <p:cNvPr id="68" name="矩形: 圆角 67">
            <a:extLst>
              <a:ext uri="{FF2B5EF4-FFF2-40B4-BE49-F238E27FC236}">
                <a16:creationId xmlns:a16="http://schemas.microsoft.com/office/drawing/2014/main" id="{3AE7742E-5992-47BF-8421-5019F0368670}"/>
              </a:ext>
            </a:extLst>
          </p:cNvPr>
          <p:cNvSpPr/>
          <p:nvPr/>
        </p:nvSpPr>
        <p:spPr>
          <a:xfrm>
            <a:off x="9358687" y="2274439"/>
            <a:ext cx="954152" cy="34635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id="{565DF34F-D250-4061-8BD8-8F646C8D993C}"/>
              </a:ext>
            </a:extLst>
          </p:cNvPr>
          <p:cNvSpPr txBox="1"/>
          <p:nvPr/>
        </p:nvSpPr>
        <p:spPr>
          <a:xfrm>
            <a:off x="10320495" y="2300423"/>
            <a:ext cx="1042273" cy="261610"/>
          </a:xfrm>
          <a:prstGeom prst="rect">
            <a:avLst/>
          </a:prstGeom>
          <a:noFill/>
        </p:spPr>
        <p:txBody>
          <a:bodyPr wrap="none" rtlCol="0">
            <a:spAutoFit/>
          </a:bodyPr>
          <a:lstStyle/>
          <a:p>
            <a:r>
              <a:rPr lang="en-US" altLang="zh-CN" sz="1100" b="1" dirty="0"/>
              <a:t>BSCU / Pump</a:t>
            </a:r>
            <a:endParaRPr lang="zh-CN" altLang="en-US" sz="1100" b="1" dirty="0"/>
          </a:p>
        </p:txBody>
      </p:sp>
      <p:sp>
        <p:nvSpPr>
          <p:cNvPr id="74" name="矩形: 圆角 73">
            <a:extLst>
              <a:ext uri="{FF2B5EF4-FFF2-40B4-BE49-F238E27FC236}">
                <a16:creationId xmlns:a16="http://schemas.microsoft.com/office/drawing/2014/main" id="{66BA5A83-9770-45AB-8FEA-A6A632DAACB0}"/>
              </a:ext>
            </a:extLst>
          </p:cNvPr>
          <p:cNvSpPr/>
          <p:nvPr/>
        </p:nvSpPr>
        <p:spPr>
          <a:xfrm>
            <a:off x="7664940" y="3206914"/>
            <a:ext cx="1693747" cy="73763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Accumulator</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14" name="连接符: 肘形 13">
            <a:extLst>
              <a:ext uri="{FF2B5EF4-FFF2-40B4-BE49-F238E27FC236}">
                <a16:creationId xmlns:a16="http://schemas.microsoft.com/office/drawing/2014/main" id="{AD02297E-3B7B-4F2A-A98C-65DD1625E5AB}"/>
              </a:ext>
            </a:extLst>
          </p:cNvPr>
          <p:cNvCxnSpPr>
            <a:stCxn id="3" idx="2"/>
            <a:endCxn id="74" idx="0"/>
          </p:cNvCxnSpPr>
          <p:nvPr/>
        </p:nvCxnSpPr>
        <p:spPr>
          <a:xfrm rot="16200000" flipH="1">
            <a:off x="6183799" y="878899"/>
            <a:ext cx="1814600" cy="2841430"/>
          </a:xfrm>
          <a:prstGeom prst="bentConnector3">
            <a:avLst>
              <a:gd name="adj1" fmla="val 21956"/>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矩形 84">
            <a:extLst>
              <a:ext uri="{FF2B5EF4-FFF2-40B4-BE49-F238E27FC236}">
                <a16:creationId xmlns:a16="http://schemas.microsoft.com/office/drawing/2014/main" id="{0C0135B3-19A8-4E72-BC60-84C30079DBE9}"/>
              </a:ext>
            </a:extLst>
          </p:cNvPr>
          <p:cNvSpPr/>
          <p:nvPr/>
        </p:nvSpPr>
        <p:spPr bwMode="auto">
          <a:xfrm>
            <a:off x="4885354" y="4023620"/>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200" b="1" dirty="0">
                <a:solidFill>
                  <a:prstClr val="black"/>
                </a:solidFill>
                <a:latin typeface="Arial" panose="020B0604020202020204" pitchFamily="34" charset="0"/>
                <a:ea typeface="等线" panose="02010600030101010101" pitchFamily="2" charset="-122"/>
              </a:rPr>
              <a:t>Anti-Skid</a:t>
            </a: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31" name="直接连接符 30">
            <a:extLst>
              <a:ext uri="{FF2B5EF4-FFF2-40B4-BE49-F238E27FC236}">
                <a16:creationId xmlns:a16="http://schemas.microsoft.com/office/drawing/2014/main" id="{62797A61-7799-4DD5-AC2A-61814DAB5726}"/>
              </a:ext>
            </a:extLst>
          </p:cNvPr>
          <p:cNvCxnSpPr>
            <a:stCxn id="6" idx="2"/>
            <a:endCxn id="85" idx="0"/>
          </p:cNvCxnSpPr>
          <p:nvPr/>
        </p:nvCxnSpPr>
        <p:spPr>
          <a:xfrm>
            <a:off x="5670385" y="2689635"/>
            <a:ext cx="2561" cy="13339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连接符: 肘形 35">
            <a:extLst>
              <a:ext uri="{FF2B5EF4-FFF2-40B4-BE49-F238E27FC236}">
                <a16:creationId xmlns:a16="http://schemas.microsoft.com/office/drawing/2014/main" id="{B0F69FC5-FBD7-4454-AC8A-0BA4385C3258}"/>
              </a:ext>
            </a:extLst>
          </p:cNvPr>
          <p:cNvCxnSpPr>
            <a:stCxn id="74" idx="1"/>
            <a:endCxn id="85" idx="0"/>
          </p:cNvCxnSpPr>
          <p:nvPr/>
        </p:nvCxnSpPr>
        <p:spPr>
          <a:xfrm rot="10800000" flipV="1">
            <a:off x="5672946" y="3575734"/>
            <a:ext cx="1991994" cy="447886"/>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DFE090B6-87AE-41B6-B569-06950D0D5E2E}"/>
              </a:ext>
            </a:extLst>
          </p:cNvPr>
          <p:cNvCxnSpPr>
            <a:stCxn id="85" idx="2"/>
            <a:endCxn id="9" idx="0"/>
          </p:cNvCxnSpPr>
          <p:nvPr/>
        </p:nvCxnSpPr>
        <p:spPr>
          <a:xfrm flipH="1">
            <a:off x="5670385" y="4761259"/>
            <a:ext cx="2561" cy="7592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8" name="连接符: 肘形 87">
            <a:extLst>
              <a:ext uri="{FF2B5EF4-FFF2-40B4-BE49-F238E27FC236}">
                <a16:creationId xmlns:a16="http://schemas.microsoft.com/office/drawing/2014/main" id="{6A5CC53B-61E7-4F7A-847E-8A89C68B2C99}"/>
              </a:ext>
            </a:extLst>
          </p:cNvPr>
          <p:cNvCxnSpPr>
            <a:stCxn id="2" idx="3"/>
            <a:endCxn id="85" idx="1"/>
          </p:cNvCxnSpPr>
          <p:nvPr/>
        </p:nvCxnSpPr>
        <p:spPr>
          <a:xfrm>
            <a:off x="2462605" y="3881561"/>
            <a:ext cx="2422749" cy="510879"/>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A60A13B8-4FEE-443E-9BE2-CB0B2FB5E827}"/>
              </a:ext>
            </a:extLst>
          </p:cNvPr>
          <p:cNvSpPr txBox="1"/>
          <p:nvPr/>
        </p:nvSpPr>
        <p:spPr>
          <a:xfrm>
            <a:off x="3456399" y="4116487"/>
            <a:ext cx="1494320"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a:solidFill>
                  <a:prstClr val="black"/>
                </a:solidFill>
                <a:latin typeface="等线" panose="020F0502020204030204"/>
                <a:ea typeface="等线" panose="02010600030101010101" pitchFamily="2" charset="-122"/>
              </a:rPr>
              <a:t>Anti-Skid</a:t>
            </a: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Command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0" name="文本框 89">
            <a:extLst>
              <a:ext uri="{FF2B5EF4-FFF2-40B4-BE49-F238E27FC236}">
                <a16:creationId xmlns:a16="http://schemas.microsoft.com/office/drawing/2014/main" id="{708F387E-7319-4378-B99D-F4E0A86A02C9}"/>
              </a:ext>
            </a:extLst>
          </p:cNvPr>
          <p:cNvSpPr txBox="1"/>
          <p:nvPr/>
        </p:nvSpPr>
        <p:spPr>
          <a:xfrm>
            <a:off x="4950719" y="4962083"/>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2" name="连接符: 肘形 91">
            <a:extLst>
              <a:ext uri="{FF2B5EF4-FFF2-40B4-BE49-F238E27FC236}">
                <a16:creationId xmlns:a16="http://schemas.microsoft.com/office/drawing/2014/main" id="{946F96C0-B6D8-4184-97B0-B2DC8A955CBB}"/>
              </a:ext>
            </a:extLst>
          </p:cNvPr>
          <p:cNvCxnSpPr>
            <a:stCxn id="62" idx="1"/>
            <a:endCxn id="85" idx="3"/>
          </p:cNvCxnSpPr>
          <p:nvPr/>
        </p:nvCxnSpPr>
        <p:spPr>
          <a:xfrm rot="10800000">
            <a:off x="6460539" y="4392440"/>
            <a:ext cx="2110557" cy="148614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60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153B38-D204-4AFA-904D-8611674CF62D}"/>
              </a:ext>
            </a:extLst>
          </p:cNvPr>
          <p:cNvSpPr/>
          <p:nvPr/>
        </p:nvSpPr>
        <p:spPr>
          <a:xfrm>
            <a:off x="468820" y="1117067"/>
            <a:ext cx="2228846" cy="5482483"/>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667DB2D6-6575-4DD6-9372-B5BDA97EAA24}"/>
              </a:ext>
            </a:extLst>
          </p:cNvPr>
          <p:cNvSpPr/>
          <p:nvPr/>
        </p:nvSpPr>
        <p:spPr bwMode="auto">
          <a:xfrm>
            <a:off x="6803957" y="1536259"/>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Isolation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9" name="矩形 8">
            <a:extLst>
              <a:ext uri="{FF2B5EF4-FFF2-40B4-BE49-F238E27FC236}">
                <a16:creationId xmlns:a16="http://schemas.microsoft.com/office/drawing/2014/main" id="{AC924AD8-3A75-454C-AFE2-C5912A3E9408}"/>
              </a:ext>
            </a:extLst>
          </p:cNvPr>
          <p:cNvSpPr/>
          <p:nvPr/>
        </p:nvSpPr>
        <p:spPr bwMode="auto">
          <a:xfrm>
            <a:off x="6803957" y="5585088"/>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Metering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19" name="直接连接符 18">
            <a:extLst>
              <a:ext uri="{FF2B5EF4-FFF2-40B4-BE49-F238E27FC236}">
                <a16:creationId xmlns:a16="http://schemas.microsoft.com/office/drawing/2014/main" id="{6E06B798-1F19-410F-AC45-E83A70F324A1}"/>
              </a:ext>
            </a:extLst>
          </p:cNvPr>
          <p:cNvCxnSpPr>
            <a:cxnSpLocks/>
            <a:stCxn id="3" idx="2"/>
            <a:endCxn id="6" idx="0"/>
          </p:cNvCxnSpPr>
          <p:nvPr/>
        </p:nvCxnSpPr>
        <p:spPr>
          <a:xfrm>
            <a:off x="7591548" y="976577"/>
            <a:ext cx="1" cy="55968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EE193927-43A9-4C0A-9F0A-DDE366974F78}"/>
              </a:ext>
            </a:extLst>
          </p:cNvPr>
          <p:cNvSpPr/>
          <p:nvPr/>
        </p:nvSpPr>
        <p:spPr bwMode="auto">
          <a:xfrm>
            <a:off x="795651" y="127197"/>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Avionics</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35" name="流程图: 接点 34">
            <a:extLst>
              <a:ext uri="{FF2B5EF4-FFF2-40B4-BE49-F238E27FC236}">
                <a16:creationId xmlns:a16="http://schemas.microsoft.com/office/drawing/2014/main" id="{7DF2118C-E9A1-4EE5-99C8-C0EF8EE3CFCD}"/>
              </a:ext>
            </a:extLst>
          </p:cNvPr>
          <p:cNvSpPr/>
          <p:nvPr/>
        </p:nvSpPr>
        <p:spPr bwMode="auto">
          <a:xfrm>
            <a:off x="7524311" y="624834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2" name="矩形: 圆角 1">
            <a:extLst>
              <a:ext uri="{FF2B5EF4-FFF2-40B4-BE49-F238E27FC236}">
                <a16:creationId xmlns:a16="http://schemas.microsoft.com/office/drawing/2014/main" id="{79CB5ED1-88C0-4763-9F3E-30AD7399A8E5}"/>
              </a:ext>
            </a:extLst>
          </p:cNvPr>
          <p:cNvSpPr/>
          <p:nvPr/>
        </p:nvSpPr>
        <p:spPr>
          <a:xfrm>
            <a:off x="703882" y="1415802"/>
            <a:ext cx="1758723" cy="4931517"/>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a:t>
            </a:r>
            <a:endParaRPr kumimoji="0" lang="zh-CN" altLang="en-US"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圆角 2">
            <a:extLst>
              <a:ext uri="{FF2B5EF4-FFF2-40B4-BE49-F238E27FC236}">
                <a16:creationId xmlns:a16="http://schemas.microsoft.com/office/drawing/2014/main" id="{516D30E1-E75B-4D03-BAB8-D9227CDC6F26}"/>
              </a:ext>
            </a:extLst>
          </p:cNvPr>
          <p:cNvSpPr/>
          <p:nvPr/>
        </p:nvSpPr>
        <p:spPr>
          <a:xfrm>
            <a:off x="6744674" y="238938"/>
            <a:ext cx="1693747" cy="737639"/>
          </a:xfrm>
          <a:prstGeom prst="round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Blue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Hydraulic Pump</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51" name="文本框 50">
            <a:extLst>
              <a:ext uri="{FF2B5EF4-FFF2-40B4-BE49-F238E27FC236}">
                <a16:creationId xmlns:a16="http://schemas.microsoft.com/office/drawing/2014/main" id="{7D002BE2-759D-4E3E-91DD-5735B7B0704D}"/>
              </a:ext>
            </a:extLst>
          </p:cNvPr>
          <p:cNvSpPr txBox="1"/>
          <p:nvPr/>
        </p:nvSpPr>
        <p:spPr>
          <a:xfrm>
            <a:off x="6872696" y="2396413"/>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8" name="直接箭头连接符 57">
            <a:extLst>
              <a:ext uri="{FF2B5EF4-FFF2-40B4-BE49-F238E27FC236}">
                <a16:creationId xmlns:a16="http://schemas.microsoft.com/office/drawing/2014/main" id="{4B9475E5-2ED7-45D0-871A-EAEBB3343BBD}"/>
              </a:ext>
            </a:extLst>
          </p:cNvPr>
          <p:cNvCxnSpPr>
            <a:stCxn id="32" idx="2"/>
          </p:cNvCxnSpPr>
          <p:nvPr/>
        </p:nvCxnSpPr>
        <p:spPr>
          <a:xfrm>
            <a:off x="1583243" y="864836"/>
            <a:ext cx="0" cy="527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896D0EE9-422A-4649-B67F-CDE52F7A79F7}"/>
              </a:ext>
            </a:extLst>
          </p:cNvPr>
          <p:cNvSpPr txBox="1"/>
          <p:nvPr/>
        </p:nvSpPr>
        <p:spPr>
          <a:xfrm>
            <a:off x="6872696" y="1034643"/>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1" name="文本框 60">
            <a:extLst>
              <a:ext uri="{FF2B5EF4-FFF2-40B4-BE49-F238E27FC236}">
                <a16:creationId xmlns:a16="http://schemas.microsoft.com/office/drawing/2014/main" id="{7A6F35CE-E726-42CF-8F01-854911233F34}"/>
              </a:ext>
            </a:extLst>
          </p:cNvPr>
          <p:cNvSpPr txBox="1"/>
          <p:nvPr/>
        </p:nvSpPr>
        <p:spPr>
          <a:xfrm>
            <a:off x="1070121" y="868355"/>
            <a:ext cx="102624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Wheel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2" name="矩形 61">
            <a:extLst>
              <a:ext uri="{FF2B5EF4-FFF2-40B4-BE49-F238E27FC236}">
                <a16:creationId xmlns:a16="http://schemas.microsoft.com/office/drawing/2014/main" id="{DE3026ED-9151-4A4D-B55B-89E540F28F28}"/>
              </a:ext>
            </a:extLst>
          </p:cNvPr>
          <p:cNvSpPr/>
          <p:nvPr/>
        </p:nvSpPr>
        <p:spPr bwMode="auto">
          <a:xfrm>
            <a:off x="10492259" y="5574316"/>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Braking Pedal</a:t>
            </a:r>
          </a:p>
        </p:txBody>
      </p:sp>
      <p:sp>
        <p:nvSpPr>
          <p:cNvPr id="69" name="文本框 68">
            <a:extLst>
              <a:ext uri="{FF2B5EF4-FFF2-40B4-BE49-F238E27FC236}">
                <a16:creationId xmlns:a16="http://schemas.microsoft.com/office/drawing/2014/main" id="{56CCB5CC-E7CD-49AC-B3DE-A88E231901AC}"/>
              </a:ext>
            </a:extLst>
          </p:cNvPr>
          <p:cNvSpPr txBox="1"/>
          <p:nvPr/>
        </p:nvSpPr>
        <p:spPr>
          <a:xfrm>
            <a:off x="8612221" y="4935728"/>
            <a:ext cx="1854995"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Mechanical Pedal Position</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0" name="文本框 69">
            <a:extLst>
              <a:ext uri="{FF2B5EF4-FFF2-40B4-BE49-F238E27FC236}">
                <a16:creationId xmlns:a16="http://schemas.microsoft.com/office/drawing/2014/main" id="{F1E006DA-2ED6-4CE4-9DDA-4C2A096D0746}"/>
              </a:ext>
            </a:extLst>
          </p:cNvPr>
          <p:cNvSpPr txBox="1"/>
          <p:nvPr/>
        </p:nvSpPr>
        <p:spPr>
          <a:xfrm>
            <a:off x="6744674" y="6565999"/>
            <a:ext cx="1702710"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Electrical Pedal Position</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61A6944A-A376-4748-94FF-1F1B07810753}"/>
              </a:ext>
            </a:extLst>
          </p:cNvPr>
          <p:cNvSpPr txBox="1"/>
          <p:nvPr/>
        </p:nvSpPr>
        <p:spPr>
          <a:xfrm>
            <a:off x="8376962" y="2343671"/>
            <a:ext cx="1374094"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(Reserve)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4" name="矩形: 圆角 73">
            <a:extLst>
              <a:ext uri="{FF2B5EF4-FFF2-40B4-BE49-F238E27FC236}">
                <a16:creationId xmlns:a16="http://schemas.microsoft.com/office/drawing/2014/main" id="{66BA5A83-9770-45AB-8FEA-A6A632DAACB0}"/>
              </a:ext>
            </a:extLst>
          </p:cNvPr>
          <p:cNvSpPr/>
          <p:nvPr/>
        </p:nvSpPr>
        <p:spPr>
          <a:xfrm>
            <a:off x="10047919" y="2394016"/>
            <a:ext cx="1693747" cy="73763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Accumulator</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14" name="连接符: 肘形 13">
            <a:extLst>
              <a:ext uri="{FF2B5EF4-FFF2-40B4-BE49-F238E27FC236}">
                <a16:creationId xmlns:a16="http://schemas.microsoft.com/office/drawing/2014/main" id="{AD02297E-3B7B-4F2A-A98C-65DD1625E5AB}"/>
              </a:ext>
            </a:extLst>
          </p:cNvPr>
          <p:cNvCxnSpPr>
            <a:cxnSpLocks/>
            <a:stCxn id="3" idx="2"/>
            <a:endCxn id="74" idx="0"/>
          </p:cNvCxnSpPr>
          <p:nvPr/>
        </p:nvCxnSpPr>
        <p:spPr>
          <a:xfrm rot="16200000" flipH="1">
            <a:off x="8534451" y="33673"/>
            <a:ext cx="1417439" cy="3303245"/>
          </a:xfrm>
          <a:prstGeom prst="bentConnector3">
            <a:avLst>
              <a:gd name="adj1" fmla="val 26542"/>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矩形 84">
            <a:extLst>
              <a:ext uri="{FF2B5EF4-FFF2-40B4-BE49-F238E27FC236}">
                <a16:creationId xmlns:a16="http://schemas.microsoft.com/office/drawing/2014/main" id="{0C0135B3-19A8-4E72-BC60-84C30079DBE9}"/>
              </a:ext>
            </a:extLst>
          </p:cNvPr>
          <p:cNvSpPr/>
          <p:nvPr/>
        </p:nvSpPr>
        <p:spPr bwMode="auto">
          <a:xfrm>
            <a:off x="6806518" y="4088172"/>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Anti-Skid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39" name="直接连接符 38">
            <a:extLst>
              <a:ext uri="{FF2B5EF4-FFF2-40B4-BE49-F238E27FC236}">
                <a16:creationId xmlns:a16="http://schemas.microsoft.com/office/drawing/2014/main" id="{DFE090B6-87AE-41B6-B569-06950D0D5E2E}"/>
              </a:ext>
            </a:extLst>
          </p:cNvPr>
          <p:cNvCxnSpPr>
            <a:stCxn id="85" idx="2"/>
            <a:endCxn id="9" idx="0"/>
          </p:cNvCxnSpPr>
          <p:nvPr/>
        </p:nvCxnSpPr>
        <p:spPr>
          <a:xfrm flipH="1">
            <a:off x="7591549" y="4825811"/>
            <a:ext cx="2561" cy="75927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708F387E-7319-4378-B99D-F4E0A86A02C9}"/>
              </a:ext>
            </a:extLst>
          </p:cNvPr>
          <p:cNvSpPr txBox="1"/>
          <p:nvPr/>
        </p:nvSpPr>
        <p:spPr>
          <a:xfrm>
            <a:off x="6871883" y="5026635"/>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2" name="连接符: 肘形 91">
            <a:extLst>
              <a:ext uri="{FF2B5EF4-FFF2-40B4-BE49-F238E27FC236}">
                <a16:creationId xmlns:a16="http://schemas.microsoft.com/office/drawing/2014/main" id="{946F96C0-B6D8-4184-97B0-B2DC8A955CBB}"/>
              </a:ext>
            </a:extLst>
          </p:cNvPr>
          <p:cNvCxnSpPr>
            <a:stCxn id="62" idx="1"/>
            <a:endCxn id="85" idx="3"/>
          </p:cNvCxnSpPr>
          <p:nvPr/>
        </p:nvCxnSpPr>
        <p:spPr>
          <a:xfrm rot="10800000">
            <a:off x="8381703" y="4456992"/>
            <a:ext cx="2110557" cy="148614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07C18BE2-3A39-40BE-9F93-9D19E3DDF373}"/>
              </a:ext>
            </a:extLst>
          </p:cNvPr>
          <p:cNvSpPr/>
          <p:nvPr/>
        </p:nvSpPr>
        <p:spPr bwMode="auto">
          <a:xfrm>
            <a:off x="3651637" y="3014413"/>
            <a:ext cx="4725325" cy="641871"/>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Selector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CBE41569-9B76-4666-8EEE-4E3B68E0767C}"/>
              </a:ext>
            </a:extLst>
          </p:cNvPr>
          <p:cNvCxnSpPr>
            <a:cxnSpLocks/>
            <a:stCxn id="6" idx="2"/>
          </p:cNvCxnSpPr>
          <p:nvPr/>
        </p:nvCxnSpPr>
        <p:spPr>
          <a:xfrm flipH="1">
            <a:off x="7591547" y="2273898"/>
            <a:ext cx="2" cy="7376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3B11C7E8-A2BF-47FE-A0CC-05AA265A8D68}"/>
              </a:ext>
            </a:extLst>
          </p:cNvPr>
          <p:cNvCxnSpPr>
            <a:cxnSpLocks/>
            <a:stCxn id="74" idx="1"/>
          </p:cNvCxnSpPr>
          <p:nvPr/>
        </p:nvCxnSpPr>
        <p:spPr>
          <a:xfrm rot="10800000" flipV="1">
            <a:off x="7591547" y="2762836"/>
            <a:ext cx="2456372" cy="232818"/>
          </a:xfrm>
          <a:prstGeom prst="bentConnector3">
            <a:avLst>
              <a:gd name="adj1" fmla="val 99931"/>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6772615-29AA-43F7-82EE-57EEB6A911BD}"/>
              </a:ext>
            </a:extLst>
          </p:cNvPr>
          <p:cNvCxnSpPr>
            <a:endCxn id="85" idx="0"/>
          </p:cNvCxnSpPr>
          <p:nvPr/>
        </p:nvCxnSpPr>
        <p:spPr>
          <a:xfrm>
            <a:off x="7591548" y="3656284"/>
            <a:ext cx="2562" cy="4318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1FDB8AAB-1E39-41B7-9D72-A37349A85D58}"/>
              </a:ext>
            </a:extLst>
          </p:cNvPr>
          <p:cNvSpPr txBox="1"/>
          <p:nvPr/>
        </p:nvSpPr>
        <p:spPr>
          <a:xfrm>
            <a:off x="6878607" y="3739820"/>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6" name="矩形 75">
            <a:extLst>
              <a:ext uri="{FF2B5EF4-FFF2-40B4-BE49-F238E27FC236}">
                <a16:creationId xmlns:a16="http://schemas.microsoft.com/office/drawing/2014/main" id="{0267420F-42C2-4EAD-B82F-70DE4584FCC7}"/>
              </a:ext>
            </a:extLst>
          </p:cNvPr>
          <p:cNvSpPr/>
          <p:nvPr/>
        </p:nvSpPr>
        <p:spPr bwMode="auto">
          <a:xfrm>
            <a:off x="4155954" y="1536259"/>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b="1" dirty="0">
                <a:latin typeface="Arial" panose="020B0604020202020204" pitchFamily="34" charset="0"/>
              </a:rPr>
              <a:t>Shutoff Valve</a:t>
            </a:r>
            <a:endParaRPr lang="zh-CN" altLang="en-US" sz="1200" b="1" dirty="0">
              <a:latin typeface="Arial" panose="020B0604020202020204" pitchFamily="34" charset="0"/>
            </a:endParaRPr>
          </a:p>
        </p:txBody>
      </p:sp>
      <p:sp>
        <p:nvSpPr>
          <p:cNvPr id="77" name="矩形 76">
            <a:extLst>
              <a:ext uri="{FF2B5EF4-FFF2-40B4-BE49-F238E27FC236}">
                <a16:creationId xmlns:a16="http://schemas.microsoft.com/office/drawing/2014/main" id="{848CB7D5-468D-4F77-9A27-08B3F9956B80}"/>
              </a:ext>
            </a:extLst>
          </p:cNvPr>
          <p:cNvSpPr/>
          <p:nvPr/>
        </p:nvSpPr>
        <p:spPr bwMode="auto">
          <a:xfrm>
            <a:off x="4149018" y="4866207"/>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b="1" dirty="0">
                <a:latin typeface="Arial" panose="020B0604020202020204" pitchFamily="34" charset="0"/>
              </a:rPr>
              <a:t>Metering Valve</a:t>
            </a:r>
            <a:endParaRPr lang="zh-CN" altLang="en-US" sz="1200" b="1" dirty="0">
              <a:latin typeface="Arial" panose="020B0604020202020204" pitchFamily="34" charset="0"/>
            </a:endParaRPr>
          </a:p>
        </p:txBody>
      </p:sp>
      <p:cxnSp>
        <p:nvCxnSpPr>
          <p:cNvPr id="78" name="直接连接符 77">
            <a:extLst>
              <a:ext uri="{FF2B5EF4-FFF2-40B4-BE49-F238E27FC236}">
                <a16:creationId xmlns:a16="http://schemas.microsoft.com/office/drawing/2014/main" id="{4295AFDA-2F57-43D9-A669-73D09C378EE1}"/>
              </a:ext>
            </a:extLst>
          </p:cNvPr>
          <p:cNvCxnSpPr>
            <a:cxnSpLocks/>
            <a:stCxn id="81" idx="2"/>
            <a:endCxn id="76" idx="0"/>
          </p:cNvCxnSpPr>
          <p:nvPr/>
        </p:nvCxnSpPr>
        <p:spPr>
          <a:xfrm>
            <a:off x="4943545" y="976577"/>
            <a:ext cx="1" cy="55968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流程图: 接点 79">
            <a:extLst>
              <a:ext uri="{FF2B5EF4-FFF2-40B4-BE49-F238E27FC236}">
                <a16:creationId xmlns:a16="http://schemas.microsoft.com/office/drawing/2014/main" id="{3D452FBE-C382-46A1-B3FC-D706E5C598E6}"/>
              </a:ext>
            </a:extLst>
          </p:cNvPr>
          <p:cNvSpPr/>
          <p:nvPr/>
        </p:nvSpPr>
        <p:spPr bwMode="auto">
          <a:xfrm>
            <a:off x="4879907" y="551785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1" name="矩形: 圆角 80">
            <a:extLst>
              <a:ext uri="{FF2B5EF4-FFF2-40B4-BE49-F238E27FC236}">
                <a16:creationId xmlns:a16="http://schemas.microsoft.com/office/drawing/2014/main" id="{BC0C8175-CE75-4F8D-AA7E-B4C08101FAD3}"/>
              </a:ext>
            </a:extLst>
          </p:cNvPr>
          <p:cNvSpPr/>
          <p:nvPr/>
        </p:nvSpPr>
        <p:spPr>
          <a:xfrm>
            <a:off x="4096671" y="238938"/>
            <a:ext cx="1693747" cy="737639"/>
          </a:xfrm>
          <a:prstGeom prst="roundRect">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Arial" panose="020B0604020202020204" pitchFamily="34" charset="0"/>
              </a:rPr>
              <a:t>Green </a:t>
            </a:r>
          </a:p>
          <a:p>
            <a:pPr algn="ctr"/>
            <a:r>
              <a:rPr lang="en-US" altLang="zh-CN" sz="1200" b="1" dirty="0">
                <a:solidFill>
                  <a:schemeClr val="tx1"/>
                </a:solidFill>
                <a:latin typeface="Arial" panose="020B0604020202020204" pitchFamily="34" charset="0"/>
              </a:rPr>
              <a:t>Hydraulic Pump</a:t>
            </a:r>
            <a:endParaRPr lang="zh-CN" altLang="en-US" sz="1200" b="1" dirty="0">
              <a:solidFill>
                <a:schemeClr val="tx1"/>
              </a:solidFill>
              <a:latin typeface="Arial" panose="020B0604020202020204" pitchFamily="34" charset="0"/>
            </a:endParaRPr>
          </a:p>
        </p:txBody>
      </p:sp>
      <p:sp>
        <p:nvSpPr>
          <p:cNvPr id="83" name="文本框 82">
            <a:extLst>
              <a:ext uri="{FF2B5EF4-FFF2-40B4-BE49-F238E27FC236}">
                <a16:creationId xmlns:a16="http://schemas.microsoft.com/office/drawing/2014/main" id="{C8B7784E-6421-40BE-A3C6-CBCFB3158DD8}"/>
              </a:ext>
            </a:extLst>
          </p:cNvPr>
          <p:cNvSpPr txBox="1"/>
          <p:nvPr/>
        </p:nvSpPr>
        <p:spPr>
          <a:xfrm>
            <a:off x="4224693" y="1106204"/>
            <a:ext cx="1374094" cy="261610"/>
          </a:xfrm>
          <a:prstGeom prst="rect">
            <a:avLst/>
          </a:prstGeom>
          <a:noFill/>
        </p:spPr>
        <p:txBody>
          <a:bodyPr wrap="none" rtlCol="0">
            <a:spAutoFit/>
          </a:bodyPr>
          <a:lstStyle/>
          <a:p>
            <a:r>
              <a:rPr lang="en-US" altLang="zh-CN" sz="1100" b="1" dirty="0"/>
              <a:t>Hydraulic Pressure</a:t>
            </a:r>
            <a:endParaRPr lang="zh-CN" altLang="en-US" sz="1100" b="1" dirty="0"/>
          </a:p>
        </p:txBody>
      </p:sp>
      <p:cxnSp>
        <p:nvCxnSpPr>
          <p:cNvPr id="40" name="直接连接符 39">
            <a:extLst>
              <a:ext uri="{FF2B5EF4-FFF2-40B4-BE49-F238E27FC236}">
                <a16:creationId xmlns:a16="http://schemas.microsoft.com/office/drawing/2014/main" id="{91B58F76-6FC6-422E-8184-2A06BC60AF7B}"/>
              </a:ext>
            </a:extLst>
          </p:cNvPr>
          <p:cNvCxnSpPr>
            <a:cxnSpLocks/>
            <a:stCxn id="76" idx="2"/>
          </p:cNvCxnSpPr>
          <p:nvPr/>
        </p:nvCxnSpPr>
        <p:spPr>
          <a:xfrm flipH="1">
            <a:off x="4943545" y="2273898"/>
            <a:ext cx="1" cy="73763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19388200-19E9-43AF-93E5-D3EB44A70108}"/>
              </a:ext>
            </a:extLst>
          </p:cNvPr>
          <p:cNvCxnSpPr>
            <a:cxnSpLocks/>
            <a:stCxn id="77" idx="0"/>
          </p:cNvCxnSpPr>
          <p:nvPr/>
        </p:nvCxnSpPr>
        <p:spPr>
          <a:xfrm flipV="1">
            <a:off x="4936610" y="3663182"/>
            <a:ext cx="0" cy="120302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B0EA68FB-3853-4EB9-A42F-B3991CD4565C}"/>
              </a:ext>
            </a:extLst>
          </p:cNvPr>
          <p:cNvSpPr txBox="1"/>
          <p:nvPr/>
        </p:nvSpPr>
        <p:spPr>
          <a:xfrm>
            <a:off x="4231928" y="2426981"/>
            <a:ext cx="1374094" cy="261610"/>
          </a:xfrm>
          <a:prstGeom prst="rect">
            <a:avLst/>
          </a:prstGeom>
          <a:noFill/>
        </p:spPr>
        <p:txBody>
          <a:bodyPr wrap="none" rtlCol="0">
            <a:spAutoFit/>
          </a:bodyPr>
          <a:lstStyle/>
          <a:p>
            <a:r>
              <a:rPr lang="en-US" altLang="zh-CN" sz="1100" b="1" dirty="0"/>
              <a:t>Hydraulic Pressure</a:t>
            </a:r>
            <a:endParaRPr lang="zh-CN" altLang="en-US" sz="1100" b="1" dirty="0"/>
          </a:p>
        </p:txBody>
      </p:sp>
      <p:sp>
        <p:nvSpPr>
          <p:cNvPr id="87" name="文本框 86">
            <a:extLst>
              <a:ext uri="{FF2B5EF4-FFF2-40B4-BE49-F238E27FC236}">
                <a16:creationId xmlns:a16="http://schemas.microsoft.com/office/drawing/2014/main" id="{1C90BCF7-52DE-4E9B-8F1B-B74B5C00BEFA}"/>
              </a:ext>
            </a:extLst>
          </p:cNvPr>
          <p:cNvSpPr txBox="1"/>
          <p:nvPr/>
        </p:nvSpPr>
        <p:spPr>
          <a:xfrm>
            <a:off x="4221605" y="3663182"/>
            <a:ext cx="1374094" cy="261610"/>
          </a:xfrm>
          <a:prstGeom prst="rect">
            <a:avLst/>
          </a:prstGeom>
          <a:noFill/>
        </p:spPr>
        <p:txBody>
          <a:bodyPr wrap="none" rtlCol="0">
            <a:spAutoFit/>
          </a:bodyPr>
          <a:lstStyle/>
          <a:p>
            <a:r>
              <a:rPr lang="en-US" altLang="zh-CN" sz="1100" b="1" dirty="0"/>
              <a:t>Hydraulic Pressure</a:t>
            </a:r>
            <a:endParaRPr lang="zh-CN" altLang="en-US" sz="1100" b="1" dirty="0"/>
          </a:p>
        </p:txBody>
      </p:sp>
      <p:cxnSp>
        <p:nvCxnSpPr>
          <p:cNvPr id="50" name="连接符: 肘形 49">
            <a:extLst>
              <a:ext uri="{FF2B5EF4-FFF2-40B4-BE49-F238E27FC236}">
                <a16:creationId xmlns:a16="http://schemas.microsoft.com/office/drawing/2014/main" id="{4D0A916F-47A8-4804-A811-1AA492ABEE8E}"/>
              </a:ext>
            </a:extLst>
          </p:cNvPr>
          <p:cNvCxnSpPr>
            <a:stCxn id="2" idx="3"/>
            <a:endCxn id="9" idx="1"/>
          </p:cNvCxnSpPr>
          <p:nvPr/>
        </p:nvCxnSpPr>
        <p:spPr>
          <a:xfrm>
            <a:off x="2462605" y="3881561"/>
            <a:ext cx="4341352" cy="2072347"/>
          </a:xfrm>
          <a:prstGeom prst="bentConnector3">
            <a:avLst>
              <a:gd name="adj1" fmla="val 1528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连接符: 肘形 90">
            <a:extLst>
              <a:ext uri="{FF2B5EF4-FFF2-40B4-BE49-F238E27FC236}">
                <a16:creationId xmlns:a16="http://schemas.microsoft.com/office/drawing/2014/main" id="{D1B0544A-F196-42CD-BBB2-A27417AACE7E}"/>
              </a:ext>
            </a:extLst>
          </p:cNvPr>
          <p:cNvCxnSpPr>
            <a:stCxn id="2" idx="3"/>
            <a:endCxn id="77" idx="1"/>
          </p:cNvCxnSpPr>
          <p:nvPr/>
        </p:nvCxnSpPr>
        <p:spPr>
          <a:xfrm>
            <a:off x="2462605" y="3881561"/>
            <a:ext cx="1686413" cy="1353466"/>
          </a:xfrm>
          <a:prstGeom prst="bentConnector3">
            <a:avLst>
              <a:gd name="adj1" fmla="val 3945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连接符: 肘形 102">
            <a:extLst>
              <a:ext uri="{FF2B5EF4-FFF2-40B4-BE49-F238E27FC236}">
                <a16:creationId xmlns:a16="http://schemas.microsoft.com/office/drawing/2014/main" id="{127512B1-390F-4BDB-A45C-E521039A28BE}"/>
              </a:ext>
            </a:extLst>
          </p:cNvPr>
          <p:cNvCxnSpPr>
            <a:cxnSpLocks/>
            <a:endCxn id="106" idx="0"/>
          </p:cNvCxnSpPr>
          <p:nvPr/>
        </p:nvCxnSpPr>
        <p:spPr>
          <a:xfrm>
            <a:off x="2453431" y="3131655"/>
            <a:ext cx="2417390" cy="1328422"/>
          </a:xfrm>
          <a:prstGeom prst="bentConnector4">
            <a:avLst>
              <a:gd name="adj1" fmla="val 40383"/>
              <a:gd name="adj2" fmla="val 9994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弧形 105">
            <a:extLst>
              <a:ext uri="{FF2B5EF4-FFF2-40B4-BE49-F238E27FC236}">
                <a16:creationId xmlns:a16="http://schemas.microsoft.com/office/drawing/2014/main" id="{3BED9098-B2C7-4BF0-9C2D-CDF89AAB8F22}"/>
              </a:ext>
            </a:extLst>
          </p:cNvPr>
          <p:cNvSpPr/>
          <p:nvPr/>
        </p:nvSpPr>
        <p:spPr>
          <a:xfrm>
            <a:off x="4870733" y="4396799"/>
            <a:ext cx="135723" cy="133345"/>
          </a:xfrm>
          <a:prstGeom prst="arc">
            <a:avLst>
              <a:gd name="adj1" fmla="val 10972019"/>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1" name="直接箭头连接符 110">
            <a:extLst>
              <a:ext uri="{FF2B5EF4-FFF2-40B4-BE49-F238E27FC236}">
                <a16:creationId xmlns:a16="http://schemas.microsoft.com/office/drawing/2014/main" id="{D9BC4FFF-82C4-4055-A84A-5DE93CB33340}"/>
              </a:ext>
            </a:extLst>
          </p:cNvPr>
          <p:cNvCxnSpPr>
            <a:cxnSpLocks/>
            <a:stCxn id="106" idx="2"/>
            <a:endCxn id="85" idx="1"/>
          </p:cNvCxnSpPr>
          <p:nvPr/>
        </p:nvCxnSpPr>
        <p:spPr>
          <a:xfrm flipV="1">
            <a:off x="5006456" y="4456992"/>
            <a:ext cx="1800062" cy="64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连接符: 肘形 113">
            <a:extLst>
              <a:ext uri="{FF2B5EF4-FFF2-40B4-BE49-F238E27FC236}">
                <a16:creationId xmlns:a16="http://schemas.microsoft.com/office/drawing/2014/main" id="{7A9569C2-EC36-4E0F-8BE3-C5FD354B6D17}"/>
              </a:ext>
            </a:extLst>
          </p:cNvPr>
          <p:cNvCxnSpPr>
            <a:endCxn id="76" idx="1"/>
          </p:cNvCxnSpPr>
          <p:nvPr/>
        </p:nvCxnSpPr>
        <p:spPr>
          <a:xfrm flipV="1">
            <a:off x="2462605" y="1905079"/>
            <a:ext cx="1693349" cy="582257"/>
          </a:xfrm>
          <a:prstGeom prst="bentConnector3">
            <a:avLst>
              <a:gd name="adj1" fmla="val 8121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文本框 115">
            <a:extLst>
              <a:ext uri="{FF2B5EF4-FFF2-40B4-BE49-F238E27FC236}">
                <a16:creationId xmlns:a16="http://schemas.microsoft.com/office/drawing/2014/main" id="{87EA84D5-5F22-4F2E-9C1F-87571D6153C6}"/>
              </a:ext>
            </a:extLst>
          </p:cNvPr>
          <p:cNvSpPr txBox="1"/>
          <p:nvPr/>
        </p:nvSpPr>
        <p:spPr>
          <a:xfrm>
            <a:off x="5136612" y="4184891"/>
            <a:ext cx="1494320" cy="261610"/>
          </a:xfrm>
          <a:prstGeom prst="rect">
            <a:avLst/>
          </a:prstGeom>
          <a:noFill/>
        </p:spPr>
        <p:txBody>
          <a:bodyPr wrap="none" rtlCol="0">
            <a:spAutoFit/>
          </a:bodyPr>
          <a:lstStyle/>
          <a:p>
            <a:r>
              <a:rPr lang="en-US" altLang="zh-CN" sz="1100" b="1" dirty="0"/>
              <a:t>Anti-Skid Command</a:t>
            </a:r>
            <a:endParaRPr lang="zh-CN" altLang="en-US" sz="1100" b="1" dirty="0"/>
          </a:p>
        </p:txBody>
      </p:sp>
      <p:sp>
        <p:nvSpPr>
          <p:cNvPr id="117" name="文本框 116">
            <a:extLst>
              <a:ext uri="{FF2B5EF4-FFF2-40B4-BE49-F238E27FC236}">
                <a16:creationId xmlns:a16="http://schemas.microsoft.com/office/drawing/2014/main" id="{E9BB0D8F-1CC5-4627-B109-4B7A7BF11323}"/>
              </a:ext>
            </a:extLst>
          </p:cNvPr>
          <p:cNvSpPr txBox="1"/>
          <p:nvPr/>
        </p:nvSpPr>
        <p:spPr>
          <a:xfrm>
            <a:off x="3828563" y="5982077"/>
            <a:ext cx="1375698" cy="261610"/>
          </a:xfrm>
          <a:prstGeom prst="rect">
            <a:avLst/>
          </a:prstGeom>
          <a:noFill/>
        </p:spPr>
        <p:txBody>
          <a:bodyPr wrap="none" rtlCol="0">
            <a:spAutoFit/>
          </a:bodyPr>
          <a:lstStyle/>
          <a:p>
            <a:r>
              <a:rPr lang="en-US" altLang="zh-CN" sz="1100" b="1" dirty="0"/>
              <a:t>Braking Command</a:t>
            </a:r>
            <a:endParaRPr lang="zh-CN" altLang="en-US" sz="1100" b="1" dirty="0"/>
          </a:p>
        </p:txBody>
      </p:sp>
      <p:sp>
        <p:nvSpPr>
          <p:cNvPr id="118" name="文本框 117">
            <a:extLst>
              <a:ext uri="{FF2B5EF4-FFF2-40B4-BE49-F238E27FC236}">
                <a16:creationId xmlns:a16="http://schemas.microsoft.com/office/drawing/2014/main" id="{30DB7BBE-104F-4289-93E5-FC5014A5CA93}"/>
              </a:ext>
            </a:extLst>
          </p:cNvPr>
          <p:cNvSpPr txBox="1"/>
          <p:nvPr/>
        </p:nvSpPr>
        <p:spPr>
          <a:xfrm>
            <a:off x="2824061" y="4973416"/>
            <a:ext cx="1375698" cy="261610"/>
          </a:xfrm>
          <a:prstGeom prst="rect">
            <a:avLst/>
          </a:prstGeom>
          <a:noFill/>
        </p:spPr>
        <p:txBody>
          <a:bodyPr wrap="none" rtlCol="0">
            <a:spAutoFit/>
          </a:bodyPr>
          <a:lstStyle/>
          <a:p>
            <a:r>
              <a:rPr lang="en-US" altLang="zh-CN" sz="1100" b="1" dirty="0"/>
              <a:t>Braking Command</a:t>
            </a:r>
            <a:endParaRPr lang="zh-CN" altLang="en-US" sz="1100" b="1" dirty="0"/>
          </a:p>
        </p:txBody>
      </p:sp>
    </p:spTree>
    <p:extLst>
      <p:ext uri="{BB962C8B-B14F-4D97-AF65-F5344CB8AC3E}">
        <p14:creationId xmlns:p14="http://schemas.microsoft.com/office/powerpoint/2010/main" val="3096239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67DB2D6-6575-4DD6-9372-B5BDA97EAA24}"/>
              </a:ext>
            </a:extLst>
          </p:cNvPr>
          <p:cNvSpPr/>
          <p:nvPr/>
        </p:nvSpPr>
        <p:spPr bwMode="auto">
          <a:xfrm>
            <a:off x="5431352" y="2250168"/>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Shutoff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7" name="矩形 6">
            <a:extLst>
              <a:ext uri="{FF2B5EF4-FFF2-40B4-BE49-F238E27FC236}">
                <a16:creationId xmlns:a16="http://schemas.microsoft.com/office/drawing/2014/main" id="{BBDA6C5A-8301-4173-AC6B-C0D74F2F81A2}"/>
              </a:ext>
            </a:extLst>
          </p:cNvPr>
          <p:cNvSpPr/>
          <p:nvPr/>
        </p:nvSpPr>
        <p:spPr bwMode="auto">
          <a:xfrm>
            <a:off x="5431352" y="3671452"/>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Anti-Skid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8" name="矩形 7">
            <a:extLst>
              <a:ext uri="{FF2B5EF4-FFF2-40B4-BE49-F238E27FC236}">
                <a16:creationId xmlns:a16="http://schemas.microsoft.com/office/drawing/2014/main" id="{F37B62F0-840E-4A44-8E91-25411EE3BB62}"/>
              </a:ext>
            </a:extLst>
          </p:cNvPr>
          <p:cNvSpPr/>
          <p:nvPr/>
        </p:nvSpPr>
        <p:spPr bwMode="auto">
          <a:xfrm>
            <a:off x="7443288" y="4607886"/>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Mechanical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Pedal Position</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9" name="矩形 8">
            <a:extLst>
              <a:ext uri="{FF2B5EF4-FFF2-40B4-BE49-F238E27FC236}">
                <a16:creationId xmlns:a16="http://schemas.microsoft.com/office/drawing/2014/main" id="{AC924AD8-3A75-454C-AFE2-C5912A3E9408}"/>
              </a:ext>
            </a:extLst>
          </p:cNvPr>
          <p:cNvSpPr/>
          <p:nvPr/>
        </p:nvSpPr>
        <p:spPr bwMode="auto">
          <a:xfrm>
            <a:off x="5431352" y="5814279"/>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Metering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10" name="矩形 9">
            <a:extLst>
              <a:ext uri="{FF2B5EF4-FFF2-40B4-BE49-F238E27FC236}">
                <a16:creationId xmlns:a16="http://schemas.microsoft.com/office/drawing/2014/main" id="{C9D0EAD0-8B5E-4AD2-98C9-48762B810096}"/>
              </a:ext>
            </a:extLst>
          </p:cNvPr>
          <p:cNvSpPr/>
          <p:nvPr/>
        </p:nvSpPr>
        <p:spPr bwMode="auto">
          <a:xfrm>
            <a:off x="7443288" y="2933813"/>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Accumulator</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12" name="连接符: 肘形 11">
            <a:extLst>
              <a:ext uri="{FF2B5EF4-FFF2-40B4-BE49-F238E27FC236}">
                <a16:creationId xmlns:a16="http://schemas.microsoft.com/office/drawing/2014/main" id="{AB2C3066-5321-42BD-887D-470A9CA7B35F}"/>
              </a:ext>
            </a:extLst>
          </p:cNvPr>
          <p:cNvCxnSpPr>
            <a:cxnSpLocks/>
            <a:endCxn id="6" idx="1"/>
          </p:cNvCxnSpPr>
          <p:nvPr/>
        </p:nvCxnSpPr>
        <p:spPr>
          <a:xfrm flipV="1">
            <a:off x="3019866" y="2618988"/>
            <a:ext cx="2411486" cy="1790104"/>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892D074F-0B6D-4FF4-BA39-0D8B9E55CB32}"/>
              </a:ext>
            </a:extLst>
          </p:cNvPr>
          <p:cNvCxnSpPr>
            <a:cxnSpLocks/>
            <a:endCxn id="7" idx="1"/>
          </p:cNvCxnSpPr>
          <p:nvPr/>
        </p:nvCxnSpPr>
        <p:spPr>
          <a:xfrm flipV="1">
            <a:off x="3019866" y="4040272"/>
            <a:ext cx="2411486" cy="36882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403CF886-9F66-41CB-9D22-6E739AF08BEC}"/>
              </a:ext>
            </a:extLst>
          </p:cNvPr>
          <p:cNvCxnSpPr>
            <a:cxnSpLocks/>
            <a:endCxn id="9" idx="1"/>
          </p:cNvCxnSpPr>
          <p:nvPr/>
        </p:nvCxnSpPr>
        <p:spPr>
          <a:xfrm>
            <a:off x="3019866" y="4409092"/>
            <a:ext cx="2411486" cy="1774007"/>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E06B798-1F19-410F-AC45-E83A70F324A1}"/>
              </a:ext>
            </a:extLst>
          </p:cNvPr>
          <p:cNvCxnSpPr>
            <a:cxnSpLocks/>
            <a:endCxn id="6" idx="0"/>
          </p:cNvCxnSpPr>
          <p:nvPr/>
        </p:nvCxnSpPr>
        <p:spPr>
          <a:xfrm>
            <a:off x="6218944" y="1690486"/>
            <a:ext cx="0" cy="5596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534E719-3714-4162-84DE-DDF758FA5E51}"/>
              </a:ext>
            </a:extLst>
          </p:cNvPr>
          <p:cNvCxnSpPr>
            <a:stCxn id="6" idx="2"/>
            <a:endCxn id="7" idx="0"/>
          </p:cNvCxnSpPr>
          <p:nvPr/>
        </p:nvCxnSpPr>
        <p:spPr>
          <a:xfrm>
            <a:off x="6218944" y="2987807"/>
            <a:ext cx="0" cy="6836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206706EC-A717-443F-90E6-BDDEB9073ECB}"/>
              </a:ext>
            </a:extLst>
          </p:cNvPr>
          <p:cNvCxnSpPr>
            <a:stCxn id="10" idx="1"/>
            <a:endCxn id="7" idx="0"/>
          </p:cNvCxnSpPr>
          <p:nvPr/>
        </p:nvCxnSpPr>
        <p:spPr>
          <a:xfrm rot="10800000" flipV="1">
            <a:off x="6218944" y="3302632"/>
            <a:ext cx="1224344" cy="368819"/>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08F334E-4848-4702-904D-9CAFE1E78B58}"/>
              </a:ext>
            </a:extLst>
          </p:cNvPr>
          <p:cNvCxnSpPr>
            <a:stCxn id="7" idx="2"/>
            <a:endCxn id="9" idx="0"/>
          </p:cNvCxnSpPr>
          <p:nvPr/>
        </p:nvCxnSpPr>
        <p:spPr>
          <a:xfrm>
            <a:off x="6218944" y="4409091"/>
            <a:ext cx="0" cy="14051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5F5E78D4-FFF9-4DA3-AF5B-0E7A0ED6C63C}"/>
              </a:ext>
            </a:extLst>
          </p:cNvPr>
          <p:cNvCxnSpPr>
            <a:stCxn id="8" idx="1"/>
            <a:endCxn id="9" idx="0"/>
          </p:cNvCxnSpPr>
          <p:nvPr/>
        </p:nvCxnSpPr>
        <p:spPr>
          <a:xfrm rot="10800000" flipV="1">
            <a:off x="6218944" y="4976705"/>
            <a:ext cx="1224344" cy="837573"/>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EE193927-43A9-4C0A-9F0A-DDE366974F78}"/>
              </a:ext>
            </a:extLst>
          </p:cNvPr>
          <p:cNvSpPr/>
          <p:nvPr/>
        </p:nvSpPr>
        <p:spPr bwMode="auto">
          <a:xfrm>
            <a:off x="1336072" y="1321666"/>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Avionics</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34" name="直接连接符 33">
            <a:extLst>
              <a:ext uri="{FF2B5EF4-FFF2-40B4-BE49-F238E27FC236}">
                <a16:creationId xmlns:a16="http://schemas.microsoft.com/office/drawing/2014/main" id="{AC77533F-186D-4F1E-B0E7-F809B8404846}"/>
              </a:ext>
            </a:extLst>
          </p:cNvPr>
          <p:cNvCxnSpPr>
            <a:cxnSpLocks/>
            <a:stCxn id="32" idx="2"/>
          </p:cNvCxnSpPr>
          <p:nvPr/>
        </p:nvCxnSpPr>
        <p:spPr>
          <a:xfrm>
            <a:off x="2123664" y="2059305"/>
            <a:ext cx="1" cy="10483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图: 接点 34">
            <a:extLst>
              <a:ext uri="{FF2B5EF4-FFF2-40B4-BE49-F238E27FC236}">
                <a16:creationId xmlns:a16="http://schemas.microsoft.com/office/drawing/2014/main" id="{7DF2118C-E9A1-4EE5-99C8-C0EF8EE3CFCD}"/>
              </a:ext>
            </a:extLst>
          </p:cNvPr>
          <p:cNvSpPr/>
          <p:nvPr/>
        </p:nvSpPr>
        <p:spPr bwMode="auto">
          <a:xfrm>
            <a:off x="6939300" y="611586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39" name="连接符: 肘形 38">
            <a:extLst>
              <a:ext uri="{FF2B5EF4-FFF2-40B4-BE49-F238E27FC236}">
                <a16:creationId xmlns:a16="http://schemas.microsoft.com/office/drawing/2014/main" id="{936C16A6-0B0B-4980-8BAA-6CD312537290}"/>
              </a:ext>
            </a:extLst>
          </p:cNvPr>
          <p:cNvCxnSpPr>
            <a:cxnSpLocks/>
            <a:stCxn id="8" idx="2"/>
          </p:cNvCxnSpPr>
          <p:nvPr/>
        </p:nvCxnSpPr>
        <p:spPr>
          <a:xfrm rot="5400000">
            <a:off x="4994759" y="2474432"/>
            <a:ext cx="365029" cy="6107215"/>
          </a:xfrm>
          <a:prstGeom prst="bentConnector3">
            <a:avLst>
              <a:gd name="adj1" fmla="val 364155"/>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BD4CBB93-F9B7-40EC-ADD7-FBBC916E9D3B}"/>
              </a:ext>
            </a:extLst>
          </p:cNvPr>
          <p:cNvSpPr/>
          <p:nvPr/>
        </p:nvSpPr>
        <p:spPr bwMode="auto">
          <a:xfrm>
            <a:off x="9455224" y="2933812"/>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Parking Brake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43" name="直接连接符 42">
            <a:extLst>
              <a:ext uri="{FF2B5EF4-FFF2-40B4-BE49-F238E27FC236}">
                <a16:creationId xmlns:a16="http://schemas.microsoft.com/office/drawing/2014/main" id="{2D509084-F050-43AC-85C2-619C89E5E166}"/>
              </a:ext>
            </a:extLst>
          </p:cNvPr>
          <p:cNvCxnSpPr>
            <a:stCxn id="10" idx="3"/>
            <a:endCxn id="41" idx="1"/>
          </p:cNvCxnSpPr>
          <p:nvPr/>
        </p:nvCxnSpPr>
        <p:spPr>
          <a:xfrm flipV="1">
            <a:off x="9018472" y="3302632"/>
            <a:ext cx="436752"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流程图: 接点 43">
            <a:extLst>
              <a:ext uri="{FF2B5EF4-FFF2-40B4-BE49-F238E27FC236}">
                <a16:creationId xmlns:a16="http://schemas.microsoft.com/office/drawing/2014/main" id="{5C176B3F-4C30-48F2-AE8A-CB82F4948A45}"/>
              </a:ext>
            </a:extLst>
          </p:cNvPr>
          <p:cNvSpPr/>
          <p:nvPr/>
        </p:nvSpPr>
        <p:spPr bwMode="auto">
          <a:xfrm>
            <a:off x="10175579" y="3604215"/>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2" name="矩形: 圆角 1">
            <a:extLst>
              <a:ext uri="{FF2B5EF4-FFF2-40B4-BE49-F238E27FC236}">
                <a16:creationId xmlns:a16="http://schemas.microsoft.com/office/drawing/2014/main" id="{79CB5ED1-88C0-4763-9F3E-30AD7399A8E5}"/>
              </a:ext>
            </a:extLst>
          </p:cNvPr>
          <p:cNvSpPr/>
          <p:nvPr/>
        </p:nvSpPr>
        <p:spPr>
          <a:xfrm>
            <a:off x="1261142" y="3107628"/>
            <a:ext cx="1758723" cy="2602926"/>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a:t>
            </a:r>
            <a:endParaRPr kumimoji="0" lang="zh-CN" altLang="en-US"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圆角 2">
            <a:extLst>
              <a:ext uri="{FF2B5EF4-FFF2-40B4-BE49-F238E27FC236}">
                <a16:creationId xmlns:a16="http://schemas.microsoft.com/office/drawing/2014/main" id="{516D30E1-E75B-4D03-BAB8-D9227CDC6F26}"/>
              </a:ext>
            </a:extLst>
          </p:cNvPr>
          <p:cNvSpPr/>
          <p:nvPr/>
        </p:nvSpPr>
        <p:spPr>
          <a:xfrm>
            <a:off x="5372069" y="952847"/>
            <a:ext cx="1693747" cy="73763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Hydraulic Pump</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Tree>
    <p:extLst>
      <p:ext uri="{BB962C8B-B14F-4D97-AF65-F5344CB8AC3E}">
        <p14:creationId xmlns:p14="http://schemas.microsoft.com/office/powerpoint/2010/main" val="877325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Metering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8140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5"/>
            <a:endCxn id="66" idx="2"/>
          </p:cNvCxnSpPr>
          <p:nvPr/>
        </p:nvCxnSpPr>
        <p:spPr>
          <a:xfrm>
            <a:off x="1620070" y="4888207"/>
            <a:ext cx="1461359" cy="976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543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0092"/>
            <a:ext cx="1362691" cy="1241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603975" y="3978164"/>
            <a:ext cx="101609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MeterHyd := 0</a:t>
            </a:r>
          </a:p>
        </p:txBody>
      </p:sp>
      <p:sp>
        <p:nvSpPr>
          <p:cNvPr id="59" name="文本框 58">
            <a:extLst>
              <a:ext uri="{FF2B5EF4-FFF2-40B4-BE49-F238E27FC236}">
                <a16:creationId xmlns:a16="http://schemas.microsoft.com/office/drawing/2014/main" id="{20D3EAC9-8501-4B07-8E4A-F4AC9317A863}"/>
              </a:ext>
            </a:extLst>
          </p:cNvPr>
          <p:cNvSpPr txBox="1"/>
          <p:nvPr/>
        </p:nvSpPr>
        <p:spPr>
          <a:xfrm>
            <a:off x="1474125" y="5332877"/>
            <a:ext cx="194729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receiveASHyd(AntiSkidHyd)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6" name="椭圆 65">
            <a:extLst>
              <a:ext uri="{FF2B5EF4-FFF2-40B4-BE49-F238E27FC236}">
                <a16:creationId xmlns:a16="http://schemas.microsoft.com/office/drawing/2014/main" id="{9244916A-8073-40F8-B0C1-043D20CBDCB5}"/>
              </a:ext>
            </a:extLst>
          </p:cNvPr>
          <p:cNvSpPr/>
          <p:nvPr/>
        </p:nvSpPr>
        <p:spPr>
          <a:xfrm>
            <a:off x="3081429" y="557569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0" name="椭圆 69">
            <a:extLst>
              <a:ext uri="{FF2B5EF4-FFF2-40B4-BE49-F238E27FC236}">
                <a16:creationId xmlns:a16="http://schemas.microsoft.com/office/drawing/2014/main" id="{A7F7BF0F-B7C2-4718-8E76-7DCBF071F240}"/>
              </a:ext>
            </a:extLst>
          </p:cNvPr>
          <p:cNvSpPr/>
          <p:nvPr/>
        </p:nvSpPr>
        <p:spPr>
          <a:xfrm>
            <a:off x="2724703" y="34157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a:t>
            </a:r>
            <a:r>
              <a:rPr lang="en-US" altLang="zh-CN" sz="1600" dirty="0">
                <a:solidFill>
                  <a:prstClr val="black"/>
                </a:solidFill>
                <a:latin typeface="等线" panose="020F0502020204030204"/>
                <a:ea typeface="等线" panose="02010600030101010101" pitchFamily="2" charset="-122"/>
              </a:rPr>
              <a: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2" name="直接箭头连接符 71">
            <a:extLst>
              <a:ext uri="{FF2B5EF4-FFF2-40B4-BE49-F238E27FC236}">
                <a16:creationId xmlns:a16="http://schemas.microsoft.com/office/drawing/2014/main" id="{F3390A85-62D3-4A2B-BA8A-986EB7204938}"/>
              </a:ext>
            </a:extLst>
          </p:cNvPr>
          <p:cNvCxnSpPr>
            <a:cxnSpLocks/>
            <a:stCxn id="66" idx="0"/>
            <a:endCxn id="70" idx="4"/>
          </p:cNvCxnSpPr>
          <p:nvPr/>
        </p:nvCxnSpPr>
        <p:spPr>
          <a:xfrm flipH="1" flipV="1">
            <a:off x="3149738" y="3993111"/>
            <a:ext cx="356726" cy="158258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F7BE0B7D-5EC8-4E69-BE3D-641C968E8FA9}"/>
              </a:ext>
            </a:extLst>
          </p:cNvPr>
          <p:cNvCxnSpPr>
            <a:stCxn id="70" idx="6"/>
            <a:endCxn id="39" idx="1"/>
          </p:cNvCxnSpPr>
          <p:nvPr/>
        </p:nvCxnSpPr>
        <p:spPr>
          <a:xfrm>
            <a:off x="3574772" y="3704424"/>
            <a:ext cx="1336869" cy="76153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D71D1066-335E-4449-8987-4BD15B18E3CE}"/>
              </a:ext>
            </a:extLst>
          </p:cNvPr>
          <p:cNvSpPr txBox="1"/>
          <p:nvPr/>
        </p:nvSpPr>
        <p:spPr>
          <a:xfrm>
            <a:off x="2350749" y="4903833"/>
            <a:ext cx="205579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receiveBRKCMD(BrakingCMD)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5" name="文本框 84">
            <a:extLst>
              <a:ext uri="{FF2B5EF4-FFF2-40B4-BE49-F238E27FC236}">
                <a16:creationId xmlns:a16="http://schemas.microsoft.com/office/drawing/2014/main" id="{B8A3B649-8319-4184-B692-11ACF970D164}"/>
              </a:ext>
            </a:extLst>
          </p:cNvPr>
          <p:cNvSpPr txBox="1"/>
          <p:nvPr/>
        </p:nvSpPr>
        <p:spPr>
          <a:xfrm>
            <a:off x="3421422" y="4020647"/>
            <a:ext cx="2291618"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receiveMechCMD(MechanicalCMD)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②</a:t>
            </a:r>
            <a:endParaRPr kumimoji="0" lang="zh-CN" altLang="en-US" sz="1200" b="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2129772454"/>
              </p:ext>
            </p:extLst>
          </p:nvPr>
        </p:nvGraphicFramePr>
        <p:xfrm>
          <a:off x="8029928" y="2851355"/>
          <a:ext cx="4001230" cy="3552959"/>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AntiSkidHyd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79160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BrakingCMD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MechanicalCMD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MeterHyd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3410197777"/>
              </p:ext>
            </p:extLst>
          </p:nvPr>
        </p:nvGraphicFramePr>
        <p:xfrm>
          <a:off x="5477663" y="581370"/>
          <a:ext cx="6633653" cy="1603515"/>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3292985">
                  <a:extLst>
                    <a:ext uri="{9D8B030D-6E8A-4147-A177-3AD203B41FA5}">
                      <a16:colId xmlns:a16="http://schemas.microsoft.com/office/drawing/2014/main" val="4127807553"/>
                    </a:ext>
                  </a:extLst>
                </a:gridCol>
                <a:gridCol w="2147248">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Action</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BrakingCMD | MechanicalCMD == true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MeterHyd:=AntiSkidHyd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BrakingCMD | MechanicalCMD == false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MeterHyd:=0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algn="just"/>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control pressure to the demanded level and to provide regulation for the Anti-Skid function</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984885"/>
          </a:xfrm>
          <a:prstGeom prst="rect">
            <a:avLst/>
          </a:prstGeom>
          <a:noFill/>
        </p:spPr>
        <p:txBody>
          <a:bodyPr wrap="square" rtlCol="0">
            <a:spAutoFit/>
          </a:bodyPr>
          <a:lstStyle/>
          <a:p>
            <a:pPr algn="just"/>
            <a:r>
              <a:rPr lang="en-US" altLang="zh-CN" sz="2000" b="1" dirty="0">
                <a:solidFill>
                  <a:prstClr val="black"/>
                </a:solidFill>
                <a:latin typeface="等线" panose="020F0502020204030204"/>
                <a:ea typeface="等线" panose="02010600030101010101" pitchFamily="2" charset="-122"/>
              </a:rPr>
              <a:t>Behavior</a:t>
            </a: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lang="en-US" altLang="zh-CN" dirty="0"/>
              <a:t>Inherit hydraulic pressure from Anti-Skid module when there exists at least a TRUE value among Braking command &amp; Mechanical command</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9" name="文本框 108">
            <a:extLst>
              <a:ext uri="{FF2B5EF4-FFF2-40B4-BE49-F238E27FC236}">
                <a16:creationId xmlns:a16="http://schemas.microsoft.com/office/drawing/2014/main" id="{173821C4-A1EB-4C83-A418-6EA8ABE74BE2}"/>
              </a:ext>
            </a:extLst>
          </p:cNvPr>
          <p:cNvSpPr txBox="1"/>
          <p:nvPr/>
        </p:nvSpPr>
        <p:spPr>
          <a:xfrm>
            <a:off x="3652308" y="3015190"/>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sendMeterHyd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10" name="文本框 109">
            <a:extLst>
              <a:ext uri="{FF2B5EF4-FFF2-40B4-BE49-F238E27FC236}">
                <a16:creationId xmlns:a16="http://schemas.microsoft.com/office/drawing/2014/main" id="{4C444FE7-D487-4E1B-A46F-13160A986DE4}"/>
              </a:ext>
            </a:extLst>
          </p:cNvPr>
          <p:cNvSpPr txBox="1"/>
          <p:nvPr/>
        </p:nvSpPr>
        <p:spPr>
          <a:xfrm>
            <a:off x="3998963" y="6227427"/>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err="1">
                <a:solidFill>
                  <a:prstClr val="black"/>
                </a:solidFill>
                <a:latin typeface="Cambria Math" panose="02040503050406030204" pitchFamily="18" charset="0"/>
                <a:ea typeface="宋体" panose="02010600030101010101" pitchFamily="2" charset="-122"/>
              </a:rPr>
              <a:t>sendMeterHyd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873152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8140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5"/>
            <a:endCxn id="66" idx="2"/>
          </p:cNvCxnSpPr>
          <p:nvPr/>
        </p:nvCxnSpPr>
        <p:spPr>
          <a:xfrm>
            <a:off x="1620070" y="4888207"/>
            <a:ext cx="1461359" cy="976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543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0092"/>
            <a:ext cx="1362691" cy="1241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64219" y="3978165"/>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AntiSkidHyd := 0</a:t>
            </a:r>
          </a:p>
        </p:txBody>
      </p:sp>
      <p:sp>
        <p:nvSpPr>
          <p:cNvPr id="59" name="文本框 58">
            <a:extLst>
              <a:ext uri="{FF2B5EF4-FFF2-40B4-BE49-F238E27FC236}">
                <a16:creationId xmlns:a16="http://schemas.microsoft.com/office/drawing/2014/main" id="{20D3EAC9-8501-4B07-8E4A-F4AC9317A863}"/>
              </a:ext>
            </a:extLst>
          </p:cNvPr>
          <p:cNvSpPr txBox="1"/>
          <p:nvPr/>
        </p:nvSpPr>
        <p:spPr>
          <a:xfrm>
            <a:off x="1497390" y="5304130"/>
            <a:ext cx="185353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receiveSOHyd(ShutOffHyd)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6" name="椭圆 65">
            <a:extLst>
              <a:ext uri="{FF2B5EF4-FFF2-40B4-BE49-F238E27FC236}">
                <a16:creationId xmlns:a16="http://schemas.microsoft.com/office/drawing/2014/main" id="{9244916A-8073-40F8-B0C1-043D20CBDCB5}"/>
              </a:ext>
            </a:extLst>
          </p:cNvPr>
          <p:cNvSpPr/>
          <p:nvPr/>
        </p:nvSpPr>
        <p:spPr>
          <a:xfrm>
            <a:off x="3081429" y="557569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0" name="椭圆 69">
            <a:extLst>
              <a:ext uri="{FF2B5EF4-FFF2-40B4-BE49-F238E27FC236}">
                <a16:creationId xmlns:a16="http://schemas.microsoft.com/office/drawing/2014/main" id="{A7F7BF0F-B7C2-4718-8E76-7DCBF071F240}"/>
              </a:ext>
            </a:extLst>
          </p:cNvPr>
          <p:cNvSpPr/>
          <p:nvPr/>
        </p:nvSpPr>
        <p:spPr>
          <a:xfrm>
            <a:off x="2724703" y="34157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2" name="直接箭头连接符 71">
            <a:extLst>
              <a:ext uri="{FF2B5EF4-FFF2-40B4-BE49-F238E27FC236}">
                <a16:creationId xmlns:a16="http://schemas.microsoft.com/office/drawing/2014/main" id="{F3390A85-62D3-4A2B-BA8A-986EB7204938}"/>
              </a:ext>
            </a:extLst>
          </p:cNvPr>
          <p:cNvCxnSpPr>
            <a:cxnSpLocks/>
            <a:stCxn id="66" idx="0"/>
            <a:endCxn id="70" idx="4"/>
          </p:cNvCxnSpPr>
          <p:nvPr/>
        </p:nvCxnSpPr>
        <p:spPr>
          <a:xfrm flipH="1" flipV="1">
            <a:off x="3149738" y="3993111"/>
            <a:ext cx="356726" cy="158258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F7BE0B7D-5EC8-4E69-BE3D-641C968E8FA9}"/>
              </a:ext>
            </a:extLst>
          </p:cNvPr>
          <p:cNvCxnSpPr>
            <a:stCxn id="70" idx="6"/>
            <a:endCxn id="39" idx="1"/>
          </p:cNvCxnSpPr>
          <p:nvPr/>
        </p:nvCxnSpPr>
        <p:spPr>
          <a:xfrm>
            <a:off x="3574772" y="3704424"/>
            <a:ext cx="1336869" cy="76153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D71D1066-335E-4449-8987-4BD15B18E3CE}"/>
              </a:ext>
            </a:extLst>
          </p:cNvPr>
          <p:cNvSpPr txBox="1"/>
          <p:nvPr/>
        </p:nvSpPr>
        <p:spPr>
          <a:xfrm>
            <a:off x="2350749" y="4903833"/>
            <a:ext cx="212848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receiveAccHyd(AccumulatorHyd)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5" name="文本框 84">
            <a:extLst>
              <a:ext uri="{FF2B5EF4-FFF2-40B4-BE49-F238E27FC236}">
                <a16:creationId xmlns:a16="http://schemas.microsoft.com/office/drawing/2014/main" id="{B8A3B649-8319-4184-B692-11ACF970D164}"/>
              </a:ext>
            </a:extLst>
          </p:cNvPr>
          <p:cNvSpPr txBox="1"/>
          <p:nvPr/>
        </p:nvSpPr>
        <p:spPr>
          <a:xfrm>
            <a:off x="3421422" y="4020647"/>
            <a:ext cx="198546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receiveASCMD(AntiSkidCMD)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1082439659"/>
              </p:ext>
            </p:extLst>
          </p:nvPr>
        </p:nvGraphicFramePr>
        <p:xfrm>
          <a:off x="8029928" y="2851355"/>
          <a:ext cx="4001230" cy="3552959"/>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79160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AccumulatorHyd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AntiSkidCMD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AntiSkidHyd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333206684"/>
              </p:ext>
            </p:extLst>
          </p:nvPr>
        </p:nvGraphicFramePr>
        <p:xfrm>
          <a:off x="5477663" y="581370"/>
          <a:ext cx="6633653" cy="1603515"/>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1643358">
                  <a:extLst>
                    <a:ext uri="{9D8B030D-6E8A-4147-A177-3AD203B41FA5}">
                      <a16:colId xmlns:a16="http://schemas.microsoft.com/office/drawing/2014/main" val="4127807553"/>
                    </a:ext>
                  </a:extLst>
                </a:gridCol>
                <a:gridCol w="3796875">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ASCMD == true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AntiSkidHyd:=ShutOffHyd + AccumulatorHyd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ASCMD== false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AntiSkidHyd:=0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lvl="0" algn="just"/>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restrict the hydraulic line pressure to the brakes in order to prevent locking of the wheels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98488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Shut Off or Accumulator module when Anti-Skid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15AFDD2B-59A6-47EF-BBB7-3262971122ED}"/>
              </a:ext>
            </a:extLst>
          </p:cNvPr>
          <p:cNvSpPr txBox="1"/>
          <p:nvPr/>
        </p:nvSpPr>
        <p:spPr>
          <a:xfrm>
            <a:off x="3998963" y="6227426"/>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err="1">
                <a:solidFill>
                  <a:prstClr val="black"/>
                </a:solidFill>
                <a:latin typeface="Cambria Math" panose="02040503050406030204" pitchFamily="18" charset="0"/>
                <a:ea typeface="宋体" panose="02010600030101010101" pitchFamily="2" charset="-122"/>
              </a:rPr>
              <a:t>sendASHyd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AntiSkid</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4158288" y="303285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err="1">
                <a:solidFill>
                  <a:prstClr val="black"/>
                </a:solidFill>
                <a:latin typeface="Cambria Math" panose="02040503050406030204" pitchFamily="18" charset="0"/>
                <a:ea typeface="宋体" panose="02010600030101010101" pitchFamily="2" charset="-122"/>
              </a:rPr>
              <a:t>sendASHyd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AntiSkid</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3" name="标题 1">
            <a:extLst>
              <a:ext uri="{FF2B5EF4-FFF2-40B4-BE49-F238E27FC236}">
                <a16:creationId xmlns:a16="http://schemas.microsoft.com/office/drawing/2014/main" id="{22C15A43-A7CE-4E93-A039-921584CBCC0D}"/>
              </a:ext>
            </a:extLst>
          </p:cNvPr>
          <p:cNvSpPr txBox="1">
            <a:spLocks/>
          </p:cNvSpPr>
          <p:nvPr/>
        </p:nvSpPr>
        <p:spPr>
          <a:xfrm>
            <a:off x="1290624" y="98364"/>
            <a:ext cx="3094428" cy="76392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a:t>Anti-Skid Valve</a:t>
            </a:r>
            <a:endParaRPr lang="zh-CN" altLang="en-US" sz="3600" dirty="0"/>
          </a:p>
        </p:txBody>
      </p:sp>
    </p:spTree>
    <p:extLst>
      <p:ext uri="{BB962C8B-B14F-4D97-AF65-F5344CB8AC3E}">
        <p14:creationId xmlns:p14="http://schemas.microsoft.com/office/powerpoint/2010/main" val="217669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Shutoff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8140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6"/>
            <a:endCxn id="66" idx="2"/>
          </p:cNvCxnSpPr>
          <p:nvPr/>
        </p:nvCxnSpPr>
        <p:spPr>
          <a:xfrm flipV="1">
            <a:off x="1744560" y="4682224"/>
            <a:ext cx="1191136" cy="18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543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0092"/>
            <a:ext cx="1362691" cy="1241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64219" y="3978165"/>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err="1">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0</a:t>
            </a:r>
          </a:p>
        </p:txBody>
      </p:sp>
      <p:sp>
        <p:nvSpPr>
          <p:cNvPr id="66" name="椭圆 65">
            <a:extLst>
              <a:ext uri="{FF2B5EF4-FFF2-40B4-BE49-F238E27FC236}">
                <a16:creationId xmlns:a16="http://schemas.microsoft.com/office/drawing/2014/main" id="{9244916A-8073-40F8-B0C1-043D20CBDCB5}"/>
              </a:ext>
            </a:extLst>
          </p:cNvPr>
          <p:cNvSpPr/>
          <p:nvPr/>
        </p:nvSpPr>
        <p:spPr>
          <a:xfrm>
            <a:off x="2935696" y="43935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D71D1066-335E-4449-8987-4BD15B18E3CE}"/>
              </a:ext>
            </a:extLst>
          </p:cNvPr>
          <p:cNvSpPr txBox="1"/>
          <p:nvPr/>
        </p:nvSpPr>
        <p:spPr>
          <a:xfrm>
            <a:off x="3508858" y="4182754"/>
            <a:ext cx="1898029"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receiveHydraulic</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4027238242"/>
              </p:ext>
            </p:extLst>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ShutOffCMD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ShutOffHyd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2716653746"/>
              </p:ext>
            </p:extLst>
          </p:nvPr>
        </p:nvGraphicFramePr>
        <p:xfrm>
          <a:off x="5477663" y="581370"/>
          <a:ext cx="6633653" cy="1603515"/>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1643358">
                  <a:extLst>
                    <a:ext uri="{9D8B030D-6E8A-4147-A177-3AD203B41FA5}">
                      <a16:colId xmlns:a16="http://schemas.microsoft.com/office/drawing/2014/main" val="4127807553"/>
                    </a:ext>
                  </a:extLst>
                </a:gridCol>
                <a:gridCol w="3796875">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SOCMD == true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ShutOffHyd:=Hydraulic</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SOCMD== false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ShutOffHyd:=0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lvl="0" algn="just"/>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respond to commands from the BSCU to apply hydraulic pressure to the braking discs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Hydraulic Pump module when Shutoff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15AFDD2B-59A6-47EF-BBB7-3262971122ED}"/>
              </a:ext>
            </a:extLst>
          </p:cNvPr>
          <p:cNvSpPr txBox="1"/>
          <p:nvPr/>
        </p:nvSpPr>
        <p:spPr>
          <a:xfrm>
            <a:off x="3998963" y="6227426"/>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sendSOHyd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4158288" y="303285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sendSOHyd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42" name="直接箭头连接符 41">
            <a:extLst>
              <a:ext uri="{FF2B5EF4-FFF2-40B4-BE49-F238E27FC236}">
                <a16:creationId xmlns:a16="http://schemas.microsoft.com/office/drawing/2014/main" id="{F63AF4D0-025D-4566-9511-98697A29F994}"/>
              </a:ext>
            </a:extLst>
          </p:cNvPr>
          <p:cNvCxnSpPr>
            <a:cxnSpLocks/>
            <a:stCxn id="66" idx="6"/>
            <a:endCxn id="39" idx="2"/>
          </p:cNvCxnSpPr>
          <p:nvPr/>
        </p:nvCxnSpPr>
        <p:spPr>
          <a:xfrm flipV="1">
            <a:off x="3785765" y="4670092"/>
            <a:ext cx="1001386" cy="121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BC682366-FEC4-4917-82AA-C6E6CA2C8E7F}"/>
              </a:ext>
            </a:extLst>
          </p:cNvPr>
          <p:cNvSpPr txBox="1"/>
          <p:nvPr/>
        </p:nvSpPr>
        <p:spPr>
          <a:xfrm>
            <a:off x="1548888" y="4195641"/>
            <a:ext cx="198546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receiveSOCMD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2250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fontScale="90000"/>
          </a:bodyPr>
          <a:lstStyle/>
          <a:p>
            <a:r>
              <a:rPr lang="en-US" altLang="zh-CN" sz="3600" dirty="0"/>
              <a:t>Hydraulic Pump</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3820090393"/>
              </p:ext>
            </p:extLst>
          </p:nvPr>
        </p:nvGraphicFramePr>
        <p:xfrm>
          <a:off x="8029928" y="2851355"/>
          <a:ext cx="4001230" cy="1448993"/>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provide hydraulic pressure to the </a:t>
            </a:r>
            <a:r>
              <a:rPr lang="en-US" altLang="zh-CN" dirty="0">
                <a:solidFill>
                  <a:prstClr val="black"/>
                </a:solidFill>
                <a:latin typeface="等线" panose="020F0502020204030204"/>
                <a:ea typeface="等线" panose="02010600030101010101" pitchFamily="2" charset="-122"/>
              </a:rPr>
              <a:t>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Maintain a positive hydraulic pressure out for the 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椭圆 27">
            <a:extLst>
              <a:ext uri="{FF2B5EF4-FFF2-40B4-BE49-F238E27FC236}">
                <a16:creationId xmlns:a16="http://schemas.microsoft.com/office/drawing/2014/main" id="{B1E2BE0E-DB53-4DA0-87C9-26AC9F303A48}"/>
              </a:ext>
            </a:extLst>
          </p:cNvPr>
          <p:cNvSpPr/>
          <p:nvPr/>
        </p:nvSpPr>
        <p:spPr>
          <a:xfrm>
            <a:off x="3295785"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连接符: 肘形 3">
            <a:extLst>
              <a:ext uri="{FF2B5EF4-FFF2-40B4-BE49-F238E27FC236}">
                <a16:creationId xmlns:a16="http://schemas.microsoft.com/office/drawing/2014/main" id="{00D7B023-7B61-4887-BB4F-482E86240D40}"/>
              </a:ext>
            </a:extLst>
          </p:cNvPr>
          <p:cNvCxnSpPr>
            <a:stCxn id="28" idx="7"/>
            <a:endCxn id="28" idx="1"/>
          </p:cNvCxnSpPr>
          <p:nvPr/>
        </p:nvCxnSpPr>
        <p:spPr>
          <a:xfrm rot="16200000" flipV="1">
            <a:off x="3720820" y="4513372"/>
            <a:ext cx="12700" cy="601089"/>
          </a:xfrm>
          <a:prstGeom prst="curvedConnector3">
            <a:avLst>
              <a:gd name="adj1" fmla="val 5345787"/>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728D430-2103-4BDE-9A64-E2B3B987D7D1}"/>
              </a:ext>
            </a:extLst>
          </p:cNvPr>
          <p:cNvSpPr txBox="1"/>
          <p:nvPr/>
        </p:nvSpPr>
        <p:spPr>
          <a:xfrm>
            <a:off x="3024031" y="3821929"/>
            <a:ext cx="1754704"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err="1">
                <a:solidFill>
                  <a:prstClr val="black"/>
                </a:solidFill>
                <a:latin typeface="Cambria Math" panose="02040503050406030204" pitchFamily="18" charset="0"/>
                <a:ea typeface="宋体" panose="02010600030101010101" pitchFamily="2" charset="-122"/>
              </a:rPr>
              <a:t>sendHydraulic</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 name="直接连接符 8">
            <a:extLst>
              <a:ext uri="{FF2B5EF4-FFF2-40B4-BE49-F238E27FC236}">
                <a16:creationId xmlns:a16="http://schemas.microsoft.com/office/drawing/2014/main" id="{8C334128-7BC0-425C-87B3-25C5B6B7FB14}"/>
              </a:ext>
            </a:extLst>
          </p:cNvPr>
          <p:cNvCxnSpPr/>
          <p:nvPr/>
        </p:nvCxnSpPr>
        <p:spPr>
          <a:xfrm>
            <a:off x="1773141" y="4729362"/>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2108DC8-DC77-42E2-947E-11C72F89312B}"/>
              </a:ext>
            </a:extLst>
          </p:cNvPr>
          <p:cNvCxnSpPr>
            <a:endCxn id="28" idx="2"/>
          </p:cNvCxnSpPr>
          <p:nvPr/>
        </p:nvCxnSpPr>
        <p:spPr>
          <a:xfrm flipV="1">
            <a:off x="1775791" y="5018050"/>
            <a:ext cx="1519994" cy="111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5A44F22-D670-4DCA-BE6B-44B7CE00A31A}"/>
              </a:ext>
            </a:extLst>
          </p:cNvPr>
          <p:cNvSpPr txBox="1"/>
          <p:nvPr/>
        </p:nvSpPr>
        <p:spPr>
          <a:xfrm>
            <a:off x="2051355" y="4759043"/>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 := 10</a:t>
            </a:r>
          </a:p>
        </p:txBody>
      </p:sp>
    </p:spTree>
    <p:extLst>
      <p:ext uri="{BB962C8B-B14F-4D97-AF65-F5344CB8AC3E}">
        <p14:creationId xmlns:p14="http://schemas.microsoft.com/office/powerpoint/2010/main" val="128605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Accumulator</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nvGraphicFramePr>
        <p:xfrm>
          <a:off x="8029928" y="2851355"/>
          <a:ext cx="4001230" cy="1448993"/>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9563366" cy="707886"/>
          </a:xfrm>
          <a:prstGeom prst="rect">
            <a:avLst/>
          </a:prstGeom>
          <a:noFill/>
        </p:spPr>
        <p:txBody>
          <a:bodyPr wrap="square" rtlCol="0">
            <a:spAutoFit/>
          </a:bodyPr>
          <a:lstStyle/>
          <a:p>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provide enough pressure to apply pressure for the required number of presses of the braking pedal and supply pressure to the parking brake as well</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9274312"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Maintain a positive hydraulic pressure out for the 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椭圆 27">
            <a:extLst>
              <a:ext uri="{FF2B5EF4-FFF2-40B4-BE49-F238E27FC236}">
                <a16:creationId xmlns:a16="http://schemas.microsoft.com/office/drawing/2014/main" id="{B1E2BE0E-DB53-4DA0-87C9-26AC9F303A48}"/>
              </a:ext>
            </a:extLst>
          </p:cNvPr>
          <p:cNvSpPr/>
          <p:nvPr/>
        </p:nvSpPr>
        <p:spPr>
          <a:xfrm>
            <a:off x="3295785"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连接符: 肘形 3">
            <a:extLst>
              <a:ext uri="{FF2B5EF4-FFF2-40B4-BE49-F238E27FC236}">
                <a16:creationId xmlns:a16="http://schemas.microsoft.com/office/drawing/2014/main" id="{00D7B023-7B61-4887-BB4F-482E86240D40}"/>
              </a:ext>
            </a:extLst>
          </p:cNvPr>
          <p:cNvCxnSpPr>
            <a:stCxn id="28" idx="7"/>
            <a:endCxn id="28" idx="1"/>
          </p:cNvCxnSpPr>
          <p:nvPr/>
        </p:nvCxnSpPr>
        <p:spPr>
          <a:xfrm rot="16200000" flipV="1">
            <a:off x="3720820" y="4513372"/>
            <a:ext cx="12700" cy="601089"/>
          </a:xfrm>
          <a:prstGeom prst="curvedConnector3">
            <a:avLst>
              <a:gd name="adj1" fmla="val 534578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C334128-7BC0-425C-87B3-25C5B6B7FB14}"/>
              </a:ext>
            </a:extLst>
          </p:cNvPr>
          <p:cNvCxnSpPr/>
          <p:nvPr/>
        </p:nvCxnSpPr>
        <p:spPr>
          <a:xfrm>
            <a:off x="1773141" y="4729362"/>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2108DC8-DC77-42E2-947E-11C72F89312B}"/>
              </a:ext>
            </a:extLst>
          </p:cNvPr>
          <p:cNvCxnSpPr>
            <a:endCxn id="28" idx="2"/>
          </p:cNvCxnSpPr>
          <p:nvPr/>
        </p:nvCxnSpPr>
        <p:spPr>
          <a:xfrm flipV="1">
            <a:off x="1775791" y="5018050"/>
            <a:ext cx="1519994" cy="111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5A44F22-D670-4DCA-BE6B-44B7CE00A31A}"/>
              </a:ext>
            </a:extLst>
          </p:cNvPr>
          <p:cNvSpPr txBox="1"/>
          <p:nvPr/>
        </p:nvSpPr>
        <p:spPr>
          <a:xfrm>
            <a:off x="2051355" y="4759043"/>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 := 10</a:t>
            </a:r>
          </a:p>
        </p:txBody>
      </p:sp>
      <p:sp>
        <p:nvSpPr>
          <p:cNvPr id="13" name="文本框 12">
            <a:extLst>
              <a:ext uri="{FF2B5EF4-FFF2-40B4-BE49-F238E27FC236}">
                <a16:creationId xmlns:a16="http://schemas.microsoft.com/office/drawing/2014/main" id="{8A235EE5-5CFA-4A71-8F4E-6C4075A3A8C7}"/>
              </a:ext>
            </a:extLst>
          </p:cNvPr>
          <p:cNvSpPr txBox="1"/>
          <p:nvPr/>
        </p:nvSpPr>
        <p:spPr>
          <a:xfrm>
            <a:off x="2741831" y="3846793"/>
            <a:ext cx="212848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AccHyd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(AccumulatorHyd)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982124046"/>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3491</TotalTime>
  <Words>1056</Words>
  <Application>Microsoft Office PowerPoint</Application>
  <PresentationFormat>宽屏</PresentationFormat>
  <Paragraphs>375</Paragraphs>
  <Slides>12</Slides>
  <Notes>4</Notes>
  <HiddenSlides>2</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Cambria Math</vt:lpstr>
      <vt:lpstr>1_Office 主题​​</vt:lpstr>
      <vt:lpstr>PowerPoint 演示文稿</vt:lpstr>
      <vt:lpstr>PowerPoint 演示文稿</vt:lpstr>
      <vt:lpstr>PowerPoint 演示文稿</vt:lpstr>
      <vt:lpstr>PowerPoint 演示文稿</vt:lpstr>
      <vt:lpstr>Metering Valve</vt:lpstr>
      <vt:lpstr>PowerPoint 演示文稿</vt:lpstr>
      <vt:lpstr>Shutoff Valve</vt:lpstr>
      <vt:lpstr>Hydraulic Pump</vt:lpstr>
      <vt:lpstr>Accumulator</vt:lpstr>
      <vt:lpstr>Parking Brake</vt:lpstr>
      <vt:lpstr>BSCU</vt:lpstr>
      <vt:lpstr>BSCU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旭东 唐</dc:creator>
  <cp:lastModifiedBy>旭东 唐</cp:lastModifiedBy>
  <cp:revision>54</cp:revision>
  <dcterms:created xsi:type="dcterms:W3CDTF">2020-03-06T06:21:20Z</dcterms:created>
  <dcterms:modified xsi:type="dcterms:W3CDTF">2020-03-12T16:31:20Z</dcterms:modified>
</cp:coreProperties>
</file>