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5" r:id="rId17"/>
    <p:sldId id="354" r:id="rId18"/>
    <p:sldId id="356" r:id="rId19"/>
    <p:sldId id="357" r:id="rId20"/>
    <p:sldId id="358" r:id="rId21"/>
    <p:sldId id="359" r:id="rId22"/>
    <p:sldId id="360" r:id="rId23"/>
    <p:sldId id="383" r:id="rId24"/>
    <p:sldId id="384" r:id="rId25"/>
    <p:sldId id="385" r:id="rId26"/>
    <p:sldId id="386" r:id="rId27"/>
    <p:sldId id="382" r:id="rId28"/>
    <p:sldId id="388" r:id="rId29"/>
    <p:sldId id="387" r:id="rId30"/>
    <p:sldId id="389" r:id="rId31"/>
    <p:sldId id="391" r:id="rId32"/>
    <p:sldId id="392" r:id="rId33"/>
    <p:sldId id="390" r:id="rId34"/>
    <p:sldId id="393" r:id="rId35"/>
    <p:sldId id="394" r:id="rId36"/>
    <p:sldId id="395" r:id="rId37"/>
    <p:sldId id="396" r:id="rId38"/>
    <p:sldId id="397" r:id="rId39"/>
    <p:sldId id="398" r:id="rId40"/>
    <p:sldId id="399" r:id="rId41"/>
    <p:sldId id="260" r:id="rId4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55EFE-A2E8-4B5F-A605-32214E3A9E3B}" type="datetimeFigureOut">
              <a:rPr lang="pt-PT" smtClean="0"/>
              <a:t>12/06/2023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434B0-E001-4F5E-8B0F-B25FDE272F0F}" type="slidenum">
              <a:rPr lang="pt-PT" smtClean="0"/>
              <a:t>‹nº›</a:t>
            </a:fld>
            <a:endParaRPr lang="pt-PT"/>
          </a:p>
        </p:txBody>
      </p:sp>
    </p:spTree>
    <p:extLst>
      <p:ext uri="{BB962C8B-B14F-4D97-AF65-F5344CB8AC3E}">
        <p14:creationId xmlns:p14="http://schemas.microsoft.com/office/powerpoint/2010/main" val="319182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4185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2884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7012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9983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05903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8453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576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751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3085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48010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6005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4942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88603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19314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8581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47951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9594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80691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93111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4353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93632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1385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75599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796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70186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46406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730992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9228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53130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2546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63044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18267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5627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7276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1593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26652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48085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6724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2424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2F7DD-A5BD-206A-D746-41BFCFA5E16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821CD167-6E3F-742E-91A8-7085B74A3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A68D0B6F-DCC8-503F-6B58-7F6B79575C6A}"/>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DD1973E5-CF8F-1261-46EF-BB4499C06B5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37A3ECA-AB99-524E-70A3-AAB7FA93C78C}"/>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47821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BD239-1C99-383E-8C45-2C973AE12A6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364EA8C-E6E6-70B9-9F11-A9E30C3AD75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A0E095-D708-3765-4B99-A827929B3BE5}"/>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3DF44E16-EC01-D62A-BFB5-BE7F11BC274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DB91DED-EB3E-3239-937E-EE1E683AEFE4}"/>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13048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ED111DA-E384-F848-E2C8-3919994AC43B}"/>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040BEC9-0130-9B9C-2C8F-C28FA66A786B}"/>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9AA8963-5642-4202-AC1D-7A7705877B3B}"/>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63CAC125-8CF6-28A6-316F-681D8B4E40E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6CB4333-A8F8-19C9-C7FF-74642305C1B4}"/>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400510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EB8C6-0193-FDB0-E11B-3468E3B87B24}"/>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C70EC7D-B2A6-E57A-8E4B-407BD83D9716}"/>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CBADDDF-D009-CEF7-5BEF-69F444005C62}"/>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E3015B7F-BC09-DB1E-8082-34BE056D702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9A85DCC-1BCC-1F9B-4A2F-8232BFD25AA5}"/>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38886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DBEB6-EB0B-FFAB-474E-BAFCBFD1E289}"/>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21E3F-0D04-A102-2F31-324AE26CA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C058C35F-28C4-080A-6124-C52643DF8154}"/>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C3ABFC0B-3467-6441-48C8-BA70688E415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D3AFCC5-8DFF-CA3B-C73D-79AFF04A591B}"/>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302770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357A-DBD4-F645-487C-E489E810B21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CB64082-9D86-3C54-58DD-32C31037B0B6}"/>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BC68837B-2AC2-6707-0A2F-E5594BC23879}"/>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91861417-4E46-05D9-B2E8-7390CBF8E6EA}"/>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6" name="Marcador de Posição do Rodapé 5">
            <a:extLst>
              <a:ext uri="{FF2B5EF4-FFF2-40B4-BE49-F238E27FC236}">
                <a16:creationId xmlns:a16="http://schemas.microsoft.com/office/drawing/2014/main" id="{4F6F7794-4171-21AC-F67D-701E77E943FD}"/>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13CE2640-EDA9-18DA-019E-F8141F67899B}"/>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49634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3BBF9-C49B-2B2C-8641-F91A6AAD6576}"/>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4EE818D-D814-46B7-A612-94F187789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48AD17CE-B598-4B7B-C5A0-0A9E15FD271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35734418-1374-BE5C-7A54-E2E6FF5594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EB6D1E1B-A14E-525D-D86D-E4DB9E4DB89F}"/>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4AB4211D-5820-9DD1-C90A-A3A0A00593C6}"/>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8" name="Marcador de Posição do Rodapé 7">
            <a:extLst>
              <a:ext uri="{FF2B5EF4-FFF2-40B4-BE49-F238E27FC236}">
                <a16:creationId xmlns:a16="http://schemas.microsoft.com/office/drawing/2014/main" id="{40C06618-8A31-788F-732B-090217CADB6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76BBFF4D-4C5D-23A1-C882-1A517C0D1655}"/>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69488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74A4E-9D71-8C68-C476-89F882E2B4D4}"/>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F901304C-4489-671E-261B-768AE7826E63}"/>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4" name="Marcador de Posição do Rodapé 3">
            <a:extLst>
              <a:ext uri="{FF2B5EF4-FFF2-40B4-BE49-F238E27FC236}">
                <a16:creationId xmlns:a16="http://schemas.microsoft.com/office/drawing/2014/main" id="{B3F809DF-361F-6A40-8159-095E8476002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8871F142-EF82-54D2-DEF0-8519B84102CA}"/>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06285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2BD53134-9BAD-97C7-AD68-866081452AAE}"/>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3" name="Marcador de Posição do Rodapé 2">
            <a:extLst>
              <a:ext uri="{FF2B5EF4-FFF2-40B4-BE49-F238E27FC236}">
                <a16:creationId xmlns:a16="http://schemas.microsoft.com/office/drawing/2014/main" id="{623F772F-378D-138C-BA68-52862E9E513F}"/>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803103D-4178-8786-17C1-D79F33EC29D9}"/>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92684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6315B-718D-F6F4-1883-0EE3414386F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C3FC6B5-E416-88D2-D102-B97949842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D7A3A7E-E396-54D7-A587-EDED15BEB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D07DB8F5-C4D5-ECB8-CCC8-3527E7B24894}"/>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6" name="Marcador de Posição do Rodapé 5">
            <a:extLst>
              <a:ext uri="{FF2B5EF4-FFF2-40B4-BE49-F238E27FC236}">
                <a16:creationId xmlns:a16="http://schemas.microsoft.com/office/drawing/2014/main" id="{024AE7EC-746F-9EFC-B33E-34AB2BE18D2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73B393D-502F-87CA-CD9E-FDDB17E56F16}"/>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24174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A36C-5168-AD9E-243D-2A58FA0EBB4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E7A9C47-A283-6947-1598-C231CB526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AA88FCA0-ED3C-1E44-6507-F0C625266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FFE5EBE-C40C-C65E-99A1-854A7531FA21}"/>
              </a:ext>
            </a:extLst>
          </p:cNvPr>
          <p:cNvSpPr>
            <a:spLocks noGrp="1"/>
          </p:cNvSpPr>
          <p:nvPr>
            <p:ph type="dt" sz="half" idx="10"/>
          </p:nvPr>
        </p:nvSpPr>
        <p:spPr/>
        <p:txBody>
          <a:bodyPr/>
          <a:lstStyle/>
          <a:p>
            <a:fld id="{50D5276B-9578-4E5E-BC0E-7820EAC3790A}" type="datetimeFigureOut">
              <a:rPr lang="pt-PT" smtClean="0"/>
              <a:t>12/06/2023</a:t>
            </a:fld>
            <a:endParaRPr lang="pt-PT"/>
          </a:p>
        </p:txBody>
      </p:sp>
      <p:sp>
        <p:nvSpPr>
          <p:cNvPr id="6" name="Marcador de Posição do Rodapé 5">
            <a:extLst>
              <a:ext uri="{FF2B5EF4-FFF2-40B4-BE49-F238E27FC236}">
                <a16:creationId xmlns:a16="http://schemas.microsoft.com/office/drawing/2014/main" id="{E8B5C143-E3DC-9AE1-8FF0-00D40982F4A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21BAC68-5965-E337-29C1-0A7AB0E6D33C}"/>
              </a:ext>
            </a:extLst>
          </p:cNvPr>
          <p:cNvSpPr>
            <a:spLocks noGrp="1"/>
          </p:cNvSpPr>
          <p:nvPr>
            <p:ph type="sldNum" sz="quarter" idx="12"/>
          </p:nvPr>
        </p:nvSpPr>
        <p:spPr/>
        <p:txBody>
          <a:bodyPr/>
          <a:lstStyle/>
          <a:p>
            <a:fld id="{0D4674F2-8D14-40CE-B2BD-2F07717A69BD}" type="slidenum">
              <a:rPr lang="pt-PT" smtClean="0"/>
              <a:t>‹nº›</a:t>
            </a:fld>
            <a:endParaRPr lang="pt-PT"/>
          </a:p>
        </p:txBody>
      </p:sp>
    </p:spTree>
    <p:extLst>
      <p:ext uri="{BB962C8B-B14F-4D97-AF65-F5344CB8AC3E}">
        <p14:creationId xmlns:p14="http://schemas.microsoft.com/office/powerpoint/2010/main" val="54832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AAD7A9C-0A16-FFCA-9FB1-749C26303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C4D3ADA-6D80-54E4-7565-C186988DE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68BA8DA-0B7F-64E5-1B87-928FF9213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5276B-9578-4E5E-BC0E-7820EAC3790A}" type="datetimeFigureOut">
              <a:rPr lang="pt-PT" smtClean="0"/>
              <a:t>12/06/2023</a:t>
            </a:fld>
            <a:endParaRPr lang="pt-PT"/>
          </a:p>
        </p:txBody>
      </p:sp>
      <p:sp>
        <p:nvSpPr>
          <p:cNvPr id="5" name="Marcador de Posição do Rodapé 4">
            <a:extLst>
              <a:ext uri="{FF2B5EF4-FFF2-40B4-BE49-F238E27FC236}">
                <a16:creationId xmlns:a16="http://schemas.microsoft.com/office/drawing/2014/main" id="{DCAAFD4F-3332-AE16-5119-7522382DC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FF654309-B44E-DC04-1DEE-5A8226758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674F2-8D14-40CE-B2BD-2F07717A69BD}" type="slidenum">
              <a:rPr lang="pt-PT" smtClean="0"/>
              <a:t>‹nº›</a:t>
            </a:fld>
            <a:endParaRPr lang="pt-PT"/>
          </a:p>
        </p:txBody>
      </p:sp>
    </p:spTree>
    <p:extLst>
      <p:ext uri="{BB962C8B-B14F-4D97-AF65-F5344CB8AC3E}">
        <p14:creationId xmlns:p14="http://schemas.microsoft.com/office/powerpoint/2010/main" val="2549569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3511306" y="2735467"/>
            <a:ext cx="5486400" cy="552329"/>
          </a:xfrm>
        </p:spPr>
        <p:txBody>
          <a:bodyPr>
            <a:normAutofit fontScale="90000"/>
          </a:bodyPr>
          <a:lstStyle/>
          <a:p>
            <a:r>
              <a:rPr lang="pt-PT" sz="2500" b="1" dirty="0">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3581400" y="3429000"/>
            <a:ext cx="6000750" cy="1371600"/>
          </a:xfrm>
        </p:spPr>
        <p:txBody>
          <a:bodyPr>
            <a:normAutofit fontScale="92500" lnSpcReduction="10000"/>
          </a:bodyPr>
          <a:lstStyle/>
          <a:p>
            <a:r>
              <a:rPr lang="pt-PT" dirty="0">
                <a:solidFill>
                  <a:srgbClr val="FFFF00"/>
                </a:solidFill>
                <a:latin typeface="Arial" panose="020B0604020202020204" pitchFamily="34" charset="0"/>
                <a:ea typeface="Arial" charset="0"/>
                <a:cs typeface="Arial" panose="020B0604020202020204" pitchFamily="34" charset="0"/>
              </a:rPr>
              <a:t>APRENDIZAGEM ORGANIZACIONAL/SISTEMAS DE SUPORTE À DECISÃO</a:t>
            </a:r>
          </a:p>
          <a:p>
            <a:r>
              <a:rPr lang="pt-PT" b="0" i="0" dirty="0">
                <a:solidFill>
                  <a:schemeClr val="bg1"/>
                </a:solidFill>
                <a:effectLst/>
                <a:latin typeface="Söhne"/>
              </a:rPr>
              <a:t>Sistemas Operacionais e Data </a:t>
            </a:r>
            <a:r>
              <a:rPr lang="pt-PT" b="0" i="0" dirty="0" err="1">
                <a:solidFill>
                  <a:schemeClr val="bg1"/>
                </a:solidFill>
                <a:effectLst/>
                <a:latin typeface="Söhne"/>
              </a:rPr>
              <a:t>Warehouse</a:t>
            </a:r>
            <a:r>
              <a:rPr lang="pt-PT" b="0" i="0" dirty="0">
                <a:solidFill>
                  <a:schemeClr val="bg1"/>
                </a:solidFill>
                <a:effectLst/>
                <a:latin typeface="Söhne"/>
              </a:rPr>
              <a:t>: TP1-A</a:t>
            </a:r>
            <a:endParaRPr lang="pt-PT" b="0" i="0" dirty="0">
              <a:solidFill>
                <a:schemeClr val="bg1"/>
              </a:solidFill>
              <a:effectLst/>
              <a:latin typeface="Arial" panose="020B0604020202020204" pitchFamily="34" charset="0"/>
              <a:cs typeface="Arial" panose="020B0604020202020204" pitchFamily="34" charset="0"/>
            </a:endParaRPr>
          </a:p>
        </p:txBody>
      </p:sp>
      <p:sp>
        <p:nvSpPr>
          <p:cNvPr id="6" name="Subtítulo 2"/>
          <p:cNvSpPr txBox="1">
            <a:spLocks/>
          </p:cNvSpPr>
          <p:nvPr/>
        </p:nvSpPr>
        <p:spPr>
          <a:xfrm>
            <a:off x="2286001" y="6394330"/>
            <a:ext cx="8191499" cy="276444"/>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AOOP| Ano Letivo 2022/2022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6477495" y="5615784"/>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Jorge Ribeiro</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jribeiro@estg.ipvc.pt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658471" y="5635668"/>
            <a:ext cx="4834857"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24522- Inês Esteves	21644- Ana Rita Costa Guimarães</a:t>
            </a:r>
          </a:p>
          <a:p>
            <a:pPr algn="l"/>
            <a:r>
              <a:rPr lang="pt-PT" sz="1050" dirty="0" err="1">
                <a:solidFill>
                  <a:schemeClr val="bg1"/>
                </a:solidFill>
                <a:latin typeface="Arial" charset="0"/>
                <a:ea typeface="Arial" charset="0"/>
                <a:cs typeface="Arial" charset="0"/>
              </a:rPr>
              <a:t>inesbasteiro@ipvc.ptt</a:t>
            </a:r>
            <a:r>
              <a:rPr lang="pt-PT" sz="1050" dirty="0">
                <a:solidFill>
                  <a:schemeClr val="bg1"/>
                </a:solidFill>
                <a:latin typeface="Arial" charset="0"/>
                <a:ea typeface="Arial" charset="0"/>
                <a:cs typeface="Arial" charset="0"/>
              </a:rPr>
              <a:t>	aritaguimaraes@ipvc.pt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latin typeface="+mn-lt"/>
                <a:cs typeface="Arial"/>
              </a:rPr>
              <a:t>Ferramentas usadas e arquitetura</a:t>
            </a: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pic>
        <p:nvPicPr>
          <p:cNvPr id="1026" name="Picture 2" descr="PyCharm Logo PNG Vector">
            <a:extLst>
              <a:ext uri="{FF2B5EF4-FFF2-40B4-BE49-F238E27FC236}">
                <a16:creationId xmlns:a16="http://schemas.microsoft.com/office/drawing/2014/main" id="{C34D7EC0-D39A-3D0A-BCDE-9AC687D609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1715650"/>
            <a:ext cx="1332425" cy="1332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buntu Linux Logo PNG Vector">
            <a:extLst>
              <a:ext uri="{FF2B5EF4-FFF2-40B4-BE49-F238E27FC236}">
                <a16:creationId xmlns:a16="http://schemas.microsoft.com/office/drawing/2014/main" id="{D0374AEE-7CD2-4B07-809D-BC00457350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9641" y="1746895"/>
            <a:ext cx="1311244" cy="13112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nowflake Logo PNG Vector">
            <a:extLst>
              <a:ext uri="{FF2B5EF4-FFF2-40B4-BE49-F238E27FC236}">
                <a16:creationId xmlns:a16="http://schemas.microsoft.com/office/drawing/2014/main" id="{1B5EE821-0DDA-3B39-4F20-85646A4A46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6461" y="2043726"/>
            <a:ext cx="2857500" cy="676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ker Logo PNG Vector">
            <a:extLst>
              <a:ext uri="{FF2B5EF4-FFF2-40B4-BE49-F238E27FC236}">
                <a16:creationId xmlns:a16="http://schemas.microsoft.com/office/drawing/2014/main" id="{9F3970EF-52AC-D573-7E5F-BFB61F09D5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3792" y="4010645"/>
            <a:ext cx="1590115" cy="11660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STGRESQL Logo PNG Vector">
            <a:extLst>
              <a:ext uri="{FF2B5EF4-FFF2-40B4-BE49-F238E27FC236}">
                <a16:creationId xmlns:a16="http://schemas.microsoft.com/office/drawing/2014/main" id="{73807DA6-9CB0-E233-3D58-6A5FD12137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6276" y="3928270"/>
            <a:ext cx="1311244" cy="12585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iscord Color Logo PNG Vector">
            <a:extLst>
              <a:ext uri="{FF2B5EF4-FFF2-40B4-BE49-F238E27FC236}">
                <a16:creationId xmlns:a16="http://schemas.microsoft.com/office/drawing/2014/main" id="{5B481C84-DD77-60CC-7178-A6E5D48C90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5566" y="3890842"/>
            <a:ext cx="1627407" cy="12585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AirByte Logo PNG and Vector (PDF, SVG, Ai, EPS) Free">
            <a:extLst>
              <a:ext uri="{FF2B5EF4-FFF2-40B4-BE49-F238E27FC236}">
                <a16:creationId xmlns:a16="http://schemas.microsoft.com/office/drawing/2014/main" id="{3A0A3440-CD25-33F8-C398-0C7DF814CE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1247" y="3714523"/>
            <a:ext cx="2079881" cy="14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1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latin typeface="+mn-lt"/>
                <a:cs typeface="Arial"/>
              </a:rPr>
              <a:t>Ferramentas usadas e arquitetura</a:t>
            </a: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pic>
        <p:nvPicPr>
          <p:cNvPr id="4" name="Imagem 3">
            <a:extLst>
              <a:ext uri="{FF2B5EF4-FFF2-40B4-BE49-F238E27FC236}">
                <a16:creationId xmlns:a16="http://schemas.microsoft.com/office/drawing/2014/main" id="{3419E9A2-6EA3-DF9B-7F5B-9938731EB66D}"/>
              </a:ext>
            </a:extLst>
          </p:cNvPr>
          <p:cNvPicPr>
            <a:picLocks noChangeAspect="1"/>
          </p:cNvPicPr>
          <p:nvPr/>
        </p:nvPicPr>
        <p:blipFill>
          <a:blip r:embed="rId7"/>
          <a:stretch>
            <a:fillRect/>
          </a:stretch>
        </p:blipFill>
        <p:spPr>
          <a:xfrm>
            <a:off x="1625225" y="1320167"/>
            <a:ext cx="3513124" cy="4770533"/>
          </a:xfrm>
          <a:prstGeom prst="rect">
            <a:avLst/>
          </a:prstGeom>
        </p:spPr>
      </p:pic>
      <p:pic>
        <p:nvPicPr>
          <p:cNvPr id="6" name="Imagem 5">
            <a:extLst>
              <a:ext uri="{FF2B5EF4-FFF2-40B4-BE49-F238E27FC236}">
                <a16:creationId xmlns:a16="http://schemas.microsoft.com/office/drawing/2014/main" id="{5B20520A-9FA4-A0C8-9C52-6D3D2D8AE37A}"/>
              </a:ext>
            </a:extLst>
          </p:cNvPr>
          <p:cNvPicPr>
            <a:picLocks noChangeAspect="1"/>
          </p:cNvPicPr>
          <p:nvPr/>
        </p:nvPicPr>
        <p:blipFill>
          <a:blip r:embed="rId8"/>
          <a:stretch>
            <a:fillRect/>
          </a:stretch>
        </p:blipFill>
        <p:spPr>
          <a:xfrm>
            <a:off x="6737610" y="1617514"/>
            <a:ext cx="3505504" cy="3856054"/>
          </a:xfrm>
          <a:prstGeom prst="rect">
            <a:avLst/>
          </a:prstGeom>
        </p:spPr>
      </p:pic>
    </p:spTree>
    <p:extLst>
      <p:ext uri="{BB962C8B-B14F-4D97-AF65-F5344CB8AC3E}">
        <p14:creationId xmlns:p14="http://schemas.microsoft.com/office/powerpoint/2010/main" val="270384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latin typeface="+mn-lt"/>
                <a:cs typeface="Arial"/>
              </a:rPr>
              <a:t>Base de Dados</a:t>
            </a: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pic>
        <p:nvPicPr>
          <p:cNvPr id="5" name="Imagem 4">
            <a:extLst>
              <a:ext uri="{FF2B5EF4-FFF2-40B4-BE49-F238E27FC236}">
                <a16:creationId xmlns:a16="http://schemas.microsoft.com/office/drawing/2014/main" id="{8F2FB6FB-9241-4CC9-B37D-7D341100B4F8}"/>
              </a:ext>
            </a:extLst>
          </p:cNvPr>
          <p:cNvPicPr>
            <a:picLocks noChangeAspect="1"/>
          </p:cNvPicPr>
          <p:nvPr/>
        </p:nvPicPr>
        <p:blipFill>
          <a:blip r:embed="rId7"/>
          <a:stretch>
            <a:fillRect/>
          </a:stretch>
        </p:blipFill>
        <p:spPr>
          <a:xfrm>
            <a:off x="1314325" y="1653166"/>
            <a:ext cx="3445933" cy="4107551"/>
          </a:xfrm>
          <a:prstGeom prst="rect">
            <a:avLst/>
          </a:prstGeom>
        </p:spPr>
      </p:pic>
      <p:pic>
        <p:nvPicPr>
          <p:cNvPr id="9" name="Imagem 8">
            <a:extLst>
              <a:ext uri="{FF2B5EF4-FFF2-40B4-BE49-F238E27FC236}">
                <a16:creationId xmlns:a16="http://schemas.microsoft.com/office/drawing/2014/main" id="{D472FA48-240A-4975-0ECE-E79C11F01276}"/>
              </a:ext>
            </a:extLst>
          </p:cNvPr>
          <p:cNvPicPr>
            <a:picLocks noChangeAspect="1"/>
          </p:cNvPicPr>
          <p:nvPr/>
        </p:nvPicPr>
        <p:blipFill>
          <a:blip r:embed="rId8"/>
          <a:stretch>
            <a:fillRect/>
          </a:stretch>
        </p:blipFill>
        <p:spPr>
          <a:xfrm>
            <a:off x="6290160" y="2142565"/>
            <a:ext cx="3743801" cy="3053911"/>
          </a:xfrm>
          <a:prstGeom prst="rect">
            <a:avLst/>
          </a:prstGeom>
        </p:spPr>
      </p:pic>
    </p:spTree>
    <p:extLst>
      <p:ext uri="{BB962C8B-B14F-4D97-AF65-F5344CB8AC3E}">
        <p14:creationId xmlns:p14="http://schemas.microsoft.com/office/powerpoint/2010/main" val="39213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Criação da nova coluna “total”</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2035105" y="1419001"/>
            <a:ext cx="10425953" cy="568745"/>
          </a:xfrm>
          <a:prstGeom prst="rect">
            <a:avLst/>
          </a:prstGeom>
          <a:noFill/>
        </p:spPr>
        <p:txBody>
          <a:bodyPr wrap="square">
            <a:spAutoFit/>
          </a:bodyPr>
          <a:lstStyle/>
          <a:p>
            <a:pPr>
              <a:lnSpc>
                <a:spcPct val="200000"/>
              </a:lnSpc>
            </a:pPr>
            <a:r>
              <a:rPr lang="en-US" dirty="0" err="1">
                <a:latin typeface="+mj-lt"/>
              </a:rPr>
              <a:t>Multiplicação</a:t>
            </a:r>
            <a:r>
              <a:rPr lang="en-US" dirty="0">
                <a:latin typeface="+mj-lt"/>
              </a:rPr>
              <a:t> dos </a:t>
            </a:r>
            <a:r>
              <a:rPr lang="en-US" dirty="0" err="1">
                <a:latin typeface="+mj-lt"/>
              </a:rPr>
              <a:t>valores</a:t>
            </a:r>
            <a:r>
              <a:rPr lang="en-US" dirty="0">
                <a:latin typeface="+mj-lt"/>
              </a:rPr>
              <a:t> da </a:t>
            </a:r>
            <a:r>
              <a:rPr lang="en-US" dirty="0" err="1">
                <a:latin typeface="+mj-lt"/>
              </a:rPr>
              <a:t>coluna</a:t>
            </a:r>
            <a:r>
              <a:rPr lang="en-US" dirty="0">
                <a:latin typeface="+mj-lt"/>
              </a:rPr>
              <a:t> “price” e “quantity” para </a:t>
            </a:r>
            <a:r>
              <a:rPr lang="en-US" dirty="0" err="1">
                <a:latin typeface="+mj-lt"/>
              </a:rPr>
              <a:t>gerar</a:t>
            </a:r>
            <a:r>
              <a:rPr lang="en-US" dirty="0">
                <a:latin typeface="+mj-lt"/>
              </a:rPr>
              <a:t> a </a:t>
            </a:r>
            <a:r>
              <a:rPr lang="en-US" dirty="0" err="1">
                <a:latin typeface="+mj-lt"/>
              </a:rPr>
              <a:t>coluna</a:t>
            </a:r>
            <a:r>
              <a:rPr lang="en-US" dirty="0">
                <a:latin typeface="+mj-lt"/>
              </a:rPr>
              <a:t> “total”.</a:t>
            </a:r>
          </a:p>
        </p:txBody>
      </p:sp>
      <p:pic>
        <p:nvPicPr>
          <p:cNvPr id="4" name="Imagem 3">
            <a:extLst>
              <a:ext uri="{FF2B5EF4-FFF2-40B4-BE49-F238E27FC236}">
                <a16:creationId xmlns:a16="http://schemas.microsoft.com/office/drawing/2014/main" id="{451DDB42-9C33-66D1-29E3-E8BC6166AB9D}"/>
              </a:ext>
            </a:extLst>
          </p:cNvPr>
          <p:cNvPicPr>
            <a:picLocks noChangeAspect="1"/>
          </p:cNvPicPr>
          <p:nvPr/>
        </p:nvPicPr>
        <p:blipFill>
          <a:blip r:embed="rId7"/>
          <a:stretch>
            <a:fillRect/>
          </a:stretch>
        </p:blipFill>
        <p:spPr>
          <a:xfrm>
            <a:off x="2186601" y="2633031"/>
            <a:ext cx="7818798" cy="2918713"/>
          </a:xfrm>
          <a:prstGeom prst="rect">
            <a:avLst/>
          </a:prstGeom>
        </p:spPr>
      </p:pic>
    </p:spTree>
    <p:extLst>
      <p:ext uri="{BB962C8B-B14F-4D97-AF65-F5344CB8AC3E}">
        <p14:creationId xmlns:p14="http://schemas.microsoft.com/office/powerpoint/2010/main" val="402978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Docker-</a:t>
            </a:r>
            <a:r>
              <a:rPr lang="pt-PT" sz="2000" b="1" dirty="0" err="1">
                <a:effectLst>
                  <a:outerShdw blurRad="38100" dist="38100" dir="2700000" algn="tl">
                    <a:srgbClr val="C0C0C0"/>
                  </a:outerShdw>
                </a:effectLst>
                <a:cs typeface="Arial"/>
              </a:rPr>
              <a:t>compose.yml</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5" name="Imagem 4">
            <a:extLst>
              <a:ext uri="{FF2B5EF4-FFF2-40B4-BE49-F238E27FC236}">
                <a16:creationId xmlns:a16="http://schemas.microsoft.com/office/drawing/2014/main" id="{9843D8C6-0765-5804-0A13-DBD24A14BF33}"/>
              </a:ext>
            </a:extLst>
          </p:cNvPr>
          <p:cNvPicPr>
            <a:picLocks noChangeAspect="1"/>
          </p:cNvPicPr>
          <p:nvPr/>
        </p:nvPicPr>
        <p:blipFill>
          <a:blip r:embed="rId7"/>
          <a:stretch>
            <a:fillRect/>
          </a:stretch>
        </p:blipFill>
        <p:spPr>
          <a:xfrm>
            <a:off x="2518209" y="1127054"/>
            <a:ext cx="6754633" cy="5078483"/>
          </a:xfrm>
          <a:prstGeom prst="rect">
            <a:avLst/>
          </a:prstGeom>
        </p:spPr>
      </p:pic>
    </p:spTree>
    <p:extLst>
      <p:ext uri="{BB962C8B-B14F-4D97-AF65-F5344CB8AC3E}">
        <p14:creationId xmlns:p14="http://schemas.microsoft.com/office/powerpoint/2010/main" val="396395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cs typeface="Arial"/>
              </a:rPr>
              <a:t>initial_schema.sql</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3" name="Imagem 2">
            <a:extLst>
              <a:ext uri="{FF2B5EF4-FFF2-40B4-BE49-F238E27FC236}">
                <a16:creationId xmlns:a16="http://schemas.microsoft.com/office/drawing/2014/main" id="{4DD85D40-632F-C047-31C5-7CD29051B554}"/>
              </a:ext>
            </a:extLst>
          </p:cNvPr>
          <p:cNvPicPr>
            <a:picLocks noChangeAspect="1"/>
          </p:cNvPicPr>
          <p:nvPr/>
        </p:nvPicPr>
        <p:blipFill>
          <a:blip r:embed="rId7"/>
          <a:stretch>
            <a:fillRect/>
          </a:stretch>
        </p:blipFill>
        <p:spPr>
          <a:xfrm>
            <a:off x="528471" y="1578935"/>
            <a:ext cx="5111763" cy="4061672"/>
          </a:xfrm>
          <a:prstGeom prst="rect">
            <a:avLst/>
          </a:prstGeom>
        </p:spPr>
      </p:pic>
      <p:pic>
        <p:nvPicPr>
          <p:cNvPr id="6" name="Imagem 5">
            <a:extLst>
              <a:ext uri="{FF2B5EF4-FFF2-40B4-BE49-F238E27FC236}">
                <a16:creationId xmlns:a16="http://schemas.microsoft.com/office/drawing/2014/main" id="{B131A8E4-C972-476F-2132-9B3C59CCC69C}"/>
              </a:ext>
            </a:extLst>
          </p:cNvPr>
          <p:cNvPicPr>
            <a:picLocks noChangeAspect="1"/>
          </p:cNvPicPr>
          <p:nvPr/>
        </p:nvPicPr>
        <p:blipFill>
          <a:blip r:embed="rId8"/>
          <a:stretch>
            <a:fillRect/>
          </a:stretch>
        </p:blipFill>
        <p:spPr>
          <a:xfrm>
            <a:off x="6126367" y="1578934"/>
            <a:ext cx="5448949" cy="4061671"/>
          </a:xfrm>
          <a:prstGeom prst="rect">
            <a:avLst/>
          </a:prstGeom>
        </p:spPr>
      </p:pic>
    </p:spTree>
    <p:extLst>
      <p:ext uri="{BB962C8B-B14F-4D97-AF65-F5344CB8AC3E}">
        <p14:creationId xmlns:p14="http://schemas.microsoft.com/office/powerpoint/2010/main" val="79641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cs typeface="Arial"/>
              </a:rPr>
              <a:t>initial_schema.sql</a:t>
            </a:r>
            <a:r>
              <a:rPr lang="pt-PT" sz="2000" b="1" dirty="0">
                <a:effectLst>
                  <a:outerShdw blurRad="38100" dist="38100" dir="2700000" algn="tl">
                    <a:srgbClr val="C0C0C0"/>
                  </a:outerShdw>
                </a:effectLst>
                <a:cs typeface="Arial"/>
              </a:rPr>
              <a:t> - </a:t>
            </a:r>
            <a:r>
              <a:rPr lang="pt-PT" sz="2000" b="1" dirty="0" err="1">
                <a:effectLst>
                  <a:outerShdw blurRad="38100" dist="38100" dir="2700000" algn="tl">
                    <a:srgbClr val="C0C0C0"/>
                  </a:outerShdw>
                </a:effectLst>
                <a:cs typeface="Arial"/>
              </a:rPr>
              <a:t>inserts</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4" name="Imagem 3">
            <a:extLst>
              <a:ext uri="{FF2B5EF4-FFF2-40B4-BE49-F238E27FC236}">
                <a16:creationId xmlns:a16="http://schemas.microsoft.com/office/drawing/2014/main" id="{49C9E36B-A9CA-B5BD-71B4-22C0344509B1}"/>
              </a:ext>
            </a:extLst>
          </p:cNvPr>
          <p:cNvPicPr>
            <a:picLocks noChangeAspect="1"/>
          </p:cNvPicPr>
          <p:nvPr/>
        </p:nvPicPr>
        <p:blipFill>
          <a:blip r:embed="rId7"/>
          <a:stretch>
            <a:fillRect/>
          </a:stretch>
        </p:blipFill>
        <p:spPr>
          <a:xfrm>
            <a:off x="2555634" y="1270190"/>
            <a:ext cx="7295938" cy="5000436"/>
          </a:xfrm>
          <a:prstGeom prst="rect">
            <a:avLst/>
          </a:prstGeom>
        </p:spPr>
      </p:pic>
    </p:spTree>
    <p:extLst>
      <p:ext uri="{BB962C8B-B14F-4D97-AF65-F5344CB8AC3E}">
        <p14:creationId xmlns:p14="http://schemas.microsoft.com/office/powerpoint/2010/main" val="35933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main.py</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9" name="CaixaDeTexto 8">
            <a:extLst>
              <a:ext uri="{FF2B5EF4-FFF2-40B4-BE49-F238E27FC236}">
                <a16:creationId xmlns:a16="http://schemas.microsoft.com/office/drawing/2014/main" id="{29E629F9-EAD0-1843-02E7-553C36EB0A70}"/>
              </a:ext>
            </a:extLst>
          </p:cNvPr>
          <p:cNvSpPr txBox="1"/>
          <p:nvPr/>
        </p:nvSpPr>
        <p:spPr>
          <a:xfrm>
            <a:off x="974953" y="1164610"/>
            <a:ext cx="10314736" cy="646331"/>
          </a:xfrm>
          <a:prstGeom prst="rect">
            <a:avLst/>
          </a:prstGeom>
          <a:noFill/>
        </p:spPr>
        <p:txBody>
          <a:bodyPr wrap="square" rtlCol="0">
            <a:spAutoFit/>
          </a:bodyPr>
          <a:lstStyle/>
          <a:p>
            <a:r>
              <a:rPr lang="pt-PT" dirty="0"/>
              <a:t>As funções </a:t>
            </a:r>
            <a:r>
              <a:rPr lang="pt-PT" dirty="0" err="1"/>
              <a:t>save_category</a:t>
            </a:r>
            <a:r>
              <a:rPr lang="pt-PT" dirty="0"/>
              <a:t>, </a:t>
            </a:r>
            <a:r>
              <a:rPr lang="pt-PT" dirty="0" err="1"/>
              <a:t>save_gender</a:t>
            </a:r>
            <a:r>
              <a:rPr lang="pt-PT" dirty="0"/>
              <a:t>, </a:t>
            </a:r>
            <a:r>
              <a:rPr lang="pt-PT" dirty="0" err="1"/>
              <a:t>save_customer</a:t>
            </a:r>
            <a:r>
              <a:rPr lang="pt-PT" dirty="0"/>
              <a:t>, </a:t>
            </a:r>
            <a:r>
              <a:rPr lang="pt-PT" dirty="0" err="1"/>
              <a:t>save_payment</a:t>
            </a:r>
            <a:r>
              <a:rPr lang="pt-PT" dirty="0"/>
              <a:t>, </a:t>
            </a:r>
            <a:r>
              <a:rPr lang="pt-PT" dirty="0" err="1"/>
              <a:t>save_shopping_mall</a:t>
            </a:r>
            <a:r>
              <a:rPr lang="pt-PT" dirty="0"/>
              <a:t> e </a:t>
            </a:r>
            <a:r>
              <a:rPr lang="pt-PT" dirty="0" err="1"/>
              <a:t>save_invoice</a:t>
            </a:r>
            <a:r>
              <a:rPr lang="pt-PT" dirty="0"/>
              <a:t> são definidas para inserir dados nas tabelas correspondentes.</a:t>
            </a:r>
          </a:p>
        </p:txBody>
      </p:sp>
      <p:pic>
        <p:nvPicPr>
          <p:cNvPr id="13" name="Imagem 12">
            <a:extLst>
              <a:ext uri="{FF2B5EF4-FFF2-40B4-BE49-F238E27FC236}">
                <a16:creationId xmlns:a16="http://schemas.microsoft.com/office/drawing/2014/main" id="{B6A30032-341C-A35C-44C9-7E3679883703}"/>
              </a:ext>
            </a:extLst>
          </p:cNvPr>
          <p:cNvPicPr>
            <a:picLocks noChangeAspect="1"/>
          </p:cNvPicPr>
          <p:nvPr/>
        </p:nvPicPr>
        <p:blipFill>
          <a:blip r:embed="rId7"/>
          <a:stretch>
            <a:fillRect/>
          </a:stretch>
        </p:blipFill>
        <p:spPr>
          <a:xfrm>
            <a:off x="2677753" y="1810941"/>
            <a:ext cx="6134043" cy="4500293"/>
          </a:xfrm>
          <a:prstGeom prst="rect">
            <a:avLst/>
          </a:prstGeom>
        </p:spPr>
      </p:pic>
    </p:spTree>
    <p:extLst>
      <p:ext uri="{BB962C8B-B14F-4D97-AF65-F5344CB8AC3E}">
        <p14:creationId xmlns:p14="http://schemas.microsoft.com/office/powerpoint/2010/main" val="280094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main.py</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9" name="CaixaDeTexto 8">
            <a:extLst>
              <a:ext uri="{FF2B5EF4-FFF2-40B4-BE49-F238E27FC236}">
                <a16:creationId xmlns:a16="http://schemas.microsoft.com/office/drawing/2014/main" id="{29E629F9-EAD0-1843-02E7-553C36EB0A70}"/>
              </a:ext>
            </a:extLst>
          </p:cNvPr>
          <p:cNvSpPr txBox="1"/>
          <p:nvPr/>
        </p:nvSpPr>
        <p:spPr>
          <a:xfrm>
            <a:off x="974953" y="1164610"/>
            <a:ext cx="10314736" cy="646331"/>
          </a:xfrm>
          <a:prstGeom prst="rect">
            <a:avLst/>
          </a:prstGeom>
          <a:noFill/>
        </p:spPr>
        <p:txBody>
          <a:bodyPr wrap="square" rtlCol="0">
            <a:spAutoFit/>
          </a:bodyPr>
          <a:lstStyle/>
          <a:p>
            <a:r>
              <a:rPr lang="pt-PT"/>
              <a:t>Na função main, conjuntos vazios são criados para armazenar categorias, géneros, clientes e centros comerciais.</a:t>
            </a:r>
            <a:endParaRPr lang="pt-PT" dirty="0"/>
          </a:p>
        </p:txBody>
      </p:sp>
      <p:pic>
        <p:nvPicPr>
          <p:cNvPr id="4" name="Imagem 3">
            <a:extLst>
              <a:ext uri="{FF2B5EF4-FFF2-40B4-BE49-F238E27FC236}">
                <a16:creationId xmlns:a16="http://schemas.microsoft.com/office/drawing/2014/main" id="{6120324B-AE0F-F29E-6619-629B2634D86E}"/>
              </a:ext>
            </a:extLst>
          </p:cNvPr>
          <p:cNvPicPr>
            <a:picLocks noChangeAspect="1"/>
          </p:cNvPicPr>
          <p:nvPr/>
        </p:nvPicPr>
        <p:blipFill>
          <a:blip r:embed="rId7"/>
          <a:stretch>
            <a:fillRect/>
          </a:stretch>
        </p:blipFill>
        <p:spPr>
          <a:xfrm>
            <a:off x="3977779" y="2590639"/>
            <a:ext cx="3697915" cy="2214449"/>
          </a:xfrm>
          <a:prstGeom prst="rect">
            <a:avLst/>
          </a:prstGeom>
        </p:spPr>
      </p:pic>
    </p:spTree>
    <p:extLst>
      <p:ext uri="{BB962C8B-B14F-4D97-AF65-F5344CB8AC3E}">
        <p14:creationId xmlns:p14="http://schemas.microsoft.com/office/powerpoint/2010/main" val="492493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main.py</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9" name="CaixaDeTexto 8">
            <a:extLst>
              <a:ext uri="{FF2B5EF4-FFF2-40B4-BE49-F238E27FC236}">
                <a16:creationId xmlns:a16="http://schemas.microsoft.com/office/drawing/2014/main" id="{29E629F9-EAD0-1843-02E7-553C36EB0A70}"/>
              </a:ext>
            </a:extLst>
          </p:cNvPr>
          <p:cNvSpPr txBox="1"/>
          <p:nvPr/>
        </p:nvSpPr>
        <p:spPr>
          <a:xfrm>
            <a:off x="974953" y="1164610"/>
            <a:ext cx="10314736" cy="369332"/>
          </a:xfrm>
          <a:prstGeom prst="rect">
            <a:avLst/>
          </a:prstGeom>
          <a:noFill/>
        </p:spPr>
        <p:txBody>
          <a:bodyPr wrap="square" rtlCol="0">
            <a:spAutoFit/>
          </a:bodyPr>
          <a:lstStyle/>
          <a:p>
            <a:r>
              <a:rPr lang="pt-PT" dirty="0"/>
              <a:t>É iniciada a leitura do arquivo CSV chamado "customer_shopping_data.csv" usando a classe </a:t>
            </a:r>
            <a:r>
              <a:rPr lang="pt-PT" dirty="0" err="1"/>
              <a:t>CsvReader</a:t>
            </a:r>
            <a:r>
              <a:rPr lang="pt-PT" dirty="0"/>
              <a:t>.</a:t>
            </a:r>
          </a:p>
        </p:txBody>
      </p:sp>
      <p:pic>
        <p:nvPicPr>
          <p:cNvPr id="5" name="Imagem 4">
            <a:extLst>
              <a:ext uri="{FF2B5EF4-FFF2-40B4-BE49-F238E27FC236}">
                <a16:creationId xmlns:a16="http://schemas.microsoft.com/office/drawing/2014/main" id="{1CE39FA6-A418-D4F2-FC76-C92F31DCBCA2}"/>
              </a:ext>
            </a:extLst>
          </p:cNvPr>
          <p:cNvPicPr>
            <a:picLocks noChangeAspect="1"/>
          </p:cNvPicPr>
          <p:nvPr/>
        </p:nvPicPr>
        <p:blipFill>
          <a:blip r:embed="rId7"/>
          <a:stretch>
            <a:fillRect/>
          </a:stretch>
        </p:blipFill>
        <p:spPr>
          <a:xfrm>
            <a:off x="2466783" y="2091085"/>
            <a:ext cx="7331075" cy="3444538"/>
          </a:xfrm>
          <a:prstGeom prst="rect">
            <a:avLst/>
          </a:prstGeom>
        </p:spPr>
      </p:pic>
    </p:spTree>
    <p:extLst>
      <p:ext uri="{BB962C8B-B14F-4D97-AF65-F5344CB8AC3E}">
        <p14:creationId xmlns:p14="http://schemas.microsoft.com/office/powerpoint/2010/main" val="44649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Índice</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1762127" y="1157046"/>
            <a:ext cx="4333873" cy="535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nSpc>
                <a:spcPct val="150000"/>
              </a:lnSpc>
            </a:pPr>
            <a:r>
              <a:rPr lang="pt-PT" sz="1400" dirty="0">
                <a:effectLst>
                  <a:outerShdw blurRad="38100" dist="38100" dir="2700000" algn="tl">
                    <a:srgbClr val="C0C0C0"/>
                  </a:outerShdw>
                </a:effectLst>
                <a:latin typeface="+mn-lt"/>
                <a:cs typeface="Arial"/>
              </a:rPr>
              <a:t>Objetivos</a:t>
            </a:r>
          </a:p>
          <a:p>
            <a:pPr marL="285750" indent="-285750">
              <a:lnSpc>
                <a:spcPct val="150000"/>
              </a:lnSpc>
            </a:pPr>
            <a:r>
              <a:rPr lang="pt-PT" sz="1400" dirty="0" err="1">
                <a:effectLst>
                  <a:outerShdw blurRad="38100" dist="38100" dir="2700000" algn="tl">
                    <a:srgbClr val="C0C0C0"/>
                  </a:outerShdw>
                </a:effectLst>
                <a:latin typeface="+mn-lt"/>
                <a:cs typeface="Arial"/>
              </a:rPr>
              <a:t>DataWarehouse</a:t>
            </a:r>
            <a:endParaRPr lang="pt-PT" sz="1400" dirty="0">
              <a:effectLst>
                <a:outerShdw blurRad="38100" dist="38100" dir="2700000" algn="tl">
                  <a:srgbClr val="C0C0C0"/>
                </a:outerShdw>
              </a:effectLst>
              <a:latin typeface="+mn-lt"/>
              <a:cs typeface="Arial"/>
            </a:endParaRPr>
          </a:p>
          <a:p>
            <a:pPr marL="285750" indent="-285750">
              <a:lnSpc>
                <a:spcPct val="150000"/>
              </a:lnSpc>
            </a:pPr>
            <a:r>
              <a:rPr lang="pt-PT" sz="1400" dirty="0" err="1">
                <a:effectLst>
                  <a:outerShdw blurRad="38100" dist="38100" dir="2700000" algn="tl">
                    <a:srgbClr val="C0C0C0"/>
                  </a:outerShdw>
                </a:effectLst>
                <a:latin typeface="+mn-lt"/>
                <a:cs typeface="Arial"/>
              </a:rPr>
              <a:t>DataMart</a:t>
            </a:r>
            <a:endParaRPr lang="pt-PT" sz="1400" dirty="0">
              <a:effectLst>
                <a:outerShdw blurRad="38100" dist="38100" dir="2700000" algn="tl">
                  <a:srgbClr val="C0C0C0"/>
                </a:outerShdw>
              </a:effectLst>
              <a:latin typeface="+mn-lt"/>
              <a:cs typeface="Arial"/>
            </a:endParaRPr>
          </a:p>
          <a:p>
            <a:pPr marL="285750" indent="-285750">
              <a:lnSpc>
                <a:spcPct val="150000"/>
              </a:lnSpc>
            </a:pPr>
            <a:r>
              <a:rPr lang="pt-PT" sz="1400" dirty="0" err="1">
                <a:effectLst>
                  <a:outerShdw blurRad="38100" dist="38100" dir="2700000" algn="tl">
                    <a:srgbClr val="C0C0C0"/>
                  </a:outerShdw>
                </a:effectLst>
                <a:latin typeface="+mn-lt"/>
                <a:cs typeface="Arial"/>
              </a:rPr>
              <a:t>Dataset</a:t>
            </a:r>
            <a:endParaRPr lang="pt-PT" sz="1400" dirty="0">
              <a:effectLst>
                <a:outerShdw blurRad="38100" dist="38100" dir="2700000" algn="tl">
                  <a:srgbClr val="C0C0C0"/>
                </a:outerShdw>
              </a:effectLst>
              <a:latin typeface="+mn-lt"/>
              <a:cs typeface="Arial"/>
            </a:endParaRPr>
          </a:p>
          <a:p>
            <a:pPr marL="1028700" lvl="1">
              <a:lnSpc>
                <a:spcPct val="150000"/>
              </a:lnSpc>
            </a:pPr>
            <a:r>
              <a:rPr lang="en-US" sz="1200" dirty="0">
                <a:effectLst>
                  <a:outerShdw blurRad="38100" dist="38100" dir="2700000" algn="tl">
                    <a:srgbClr val="C0C0C0"/>
                  </a:outerShdw>
                </a:effectLst>
                <a:latin typeface="+mn-lt"/>
                <a:cs typeface="Arial"/>
              </a:rPr>
              <a:t>Customer Shopping Dataset - Retail Sales Data</a:t>
            </a:r>
            <a:endParaRPr lang="en-US" sz="1100" dirty="0">
              <a:effectLst>
                <a:outerShdw blurRad="38100" dist="38100" dir="2700000" algn="tl">
                  <a:srgbClr val="C0C0C0"/>
                </a:outerShdw>
              </a:effectLst>
              <a:latin typeface="+mn-lt"/>
              <a:cs typeface="Arial"/>
            </a:endParaRPr>
          </a:p>
          <a:p>
            <a:pPr marL="285750" indent="-285750">
              <a:lnSpc>
                <a:spcPct val="150000"/>
              </a:lnSpc>
            </a:pPr>
            <a:r>
              <a:rPr lang="pt-PT" sz="1400" dirty="0">
                <a:effectLst>
                  <a:outerShdw blurRad="38100" dist="38100" dir="2700000" algn="tl">
                    <a:srgbClr val="C0C0C0"/>
                  </a:outerShdw>
                </a:effectLst>
                <a:latin typeface="+mn-lt"/>
                <a:cs typeface="Arial"/>
              </a:rPr>
              <a:t>Ferramentas usadas e arquitetura</a:t>
            </a:r>
          </a:p>
          <a:p>
            <a:pPr marL="285750" indent="-285750">
              <a:lnSpc>
                <a:spcPct val="150000"/>
              </a:lnSpc>
            </a:pPr>
            <a:r>
              <a:rPr lang="pt-PT" sz="1400" dirty="0">
                <a:effectLst>
                  <a:outerShdw blurRad="38100" dist="38100" dir="2700000" algn="tl">
                    <a:srgbClr val="C0C0C0"/>
                  </a:outerShdw>
                </a:effectLst>
                <a:latin typeface="+mn-lt"/>
                <a:cs typeface="Arial"/>
              </a:rPr>
              <a:t>Base de Dados</a:t>
            </a:r>
          </a:p>
          <a:p>
            <a:pPr marL="285750" indent="-285750">
              <a:lnSpc>
                <a:spcPct val="150000"/>
              </a:lnSpc>
            </a:pPr>
            <a:r>
              <a:rPr lang="pt-PT" sz="1400" dirty="0">
                <a:effectLst>
                  <a:outerShdw blurRad="38100" dist="38100" dir="2700000" algn="tl">
                    <a:srgbClr val="C0C0C0"/>
                  </a:outerShdw>
                </a:effectLst>
                <a:latin typeface="+mn-lt"/>
                <a:cs typeface="Arial"/>
              </a:rPr>
              <a:t>Criação da nova coluna “total”</a:t>
            </a:r>
          </a:p>
          <a:p>
            <a:pPr marL="285750" indent="-285750">
              <a:lnSpc>
                <a:spcPct val="150000"/>
              </a:lnSpc>
            </a:pPr>
            <a:r>
              <a:rPr lang="pt-PT" sz="1400" dirty="0" err="1">
                <a:effectLst>
                  <a:outerShdw blurRad="38100" dist="38100" dir="2700000" algn="tl">
                    <a:srgbClr val="C0C0C0"/>
                  </a:outerShdw>
                </a:effectLst>
                <a:latin typeface="+mn-lt"/>
                <a:cs typeface="Arial"/>
              </a:rPr>
              <a:t>initial_schema.sql</a:t>
            </a:r>
            <a:endParaRPr lang="pt-PT" sz="1400" dirty="0">
              <a:effectLst>
                <a:outerShdw blurRad="38100" dist="38100" dir="2700000" algn="tl">
                  <a:srgbClr val="C0C0C0"/>
                </a:outerShdw>
              </a:effectLst>
              <a:latin typeface="+mn-lt"/>
              <a:cs typeface="Arial"/>
            </a:endParaRPr>
          </a:p>
          <a:p>
            <a:pPr marL="1028700" lvl="1">
              <a:lnSpc>
                <a:spcPct val="150000"/>
              </a:lnSpc>
            </a:pPr>
            <a:r>
              <a:rPr lang="pt-PT" sz="1200" dirty="0" err="1">
                <a:effectLst>
                  <a:outerShdw blurRad="38100" dist="38100" dir="2700000" algn="tl">
                    <a:srgbClr val="C0C0C0"/>
                  </a:outerShdw>
                </a:effectLst>
                <a:latin typeface="+mn-lt"/>
                <a:cs typeface="Arial"/>
              </a:rPr>
              <a:t>Inserts</a:t>
            </a:r>
            <a:endParaRPr lang="pt-PT" sz="1200" dirty="0">
              <a:effectLst>
                <a:outerShdw blurRad="38100" dist="38100" dir="2700000" algn="tl">
                  <a:srgbClr val="C0C0C0"/>
                </a:outerShdw>
              </a:effectLst>
              <a:latin typeface="+mn-lt"/>
              <a:cs typeface="Arial"/>
            </a:endParaRPr>
          </a:p>
          <a:p>
            <a:pPr marL="285750" indent="-285750">
              <a:lnSpc>
                <a:spcPct val="150000"/>
              </a:lnSpc>
            </a:pPr>
            <a:r>
              <a:rPr lang="pt-PT" sz="1400" dirty="0">
                <a:effectLst>
                  <a:outerShdw blurRad="38100" dist="38100" dir="2700000" algn="tl">
                    <a:srgbClr val="C0C0C0"/>
                  </a:outerShdw>
                </a:effectLst>
                <a:latin typeface="+mn-lt"/>
                <a:cs typeface="Arial"/>
              </a:rPr>
              <a:t>main.py</a:t>
            </a:r>
          </a:p>
          <a:p>
            <a:pPr marL="285750" indent="-285750">
              <a:lnSpc>
                <a:spcPct val="150000"/>
              </a:lnSpc>
            </a:pPr>
            <a:r>
              <a:rPr lang="pt-PT" sz="1400" dirty="0">
                <a:effectLst>
                  <a:outerShdw blurRad="38100" dist="38100" dir="2700000" algn="tl">
                    <a:srgbClr val="C0C0C0"/>
                  </a:outerShdw>
                </a:effectLst>
                <a:latin typeface="+mn-lt"/>
                <a:cs typeface="Arial"/>
              </a:rPr>
              <a:t>Cópia do Repositório </a:t>
            </a:r>
            <a:r>
              <a:rPr lang="pt-PT" sz="1400" dirty="0" err="1">
                <a:effectLst>
                  <a:outerShdw blurRad="38100" dist="38100" dir="2700000" algn="tl">
                    <a:srgbClr val="C0C0C0"/>
                  </a:outerShdw>
                </a:effectLst>
                <a:latin typeface="+mn-lt"/>
                <a:cs typeface="Arial"/>
              </a:rPr>
              <a:t>airbyte</a:t>
            </a:r>
            <a:r>
              <a:rPr lang="pt-PT" sz="1400" dirty="0">
                <a:effectLst>
                  <a:outerShdw blurRad="38100" dist="38100" dir="2700000" algn="tl">
                    <a:srgbClr val="C0C0C0"/>
                  </a:outerShdw>
                </a:effectLst>
                <a:latin typeface="+mn-lt"/>
                <a:cs typeface="Arial"/>
              </a:rPr>
              <a:t> no Ubuntu</a:t>
            </a:r>
          </a:p>
          <a:p>
            <a:pPr marL="285750" indent="-285750">
              <a:lnSpc>
                <a:spcPct val="150000"/>
              </a:lnSpc>
            </a:pPr>
            <a:r>
              <a:rPr lang="pt-PT" sz="1400" dirty="0">
                <a:effectLst>
                  <a:outerShdw blurRad="38100" dist="38100" dir="2700000" algn="tl">
                    <a:srgbClr val="C0C0C0"/>
                  </a:outerShdw>
                </a:effectLst>
                <a:latin typeface="+mn-lt"/>
                <a:cs typeface="Arial"/>
              </a:rPr>
              <a:t>Execução da plataforma </a:t>
            </a:r>
            <a:r>
              <a:rPr lang="pt-PT" sz="1400" dirty="0" err="1">
                <a:effectLst>
                  <a:outerShdw blurRad="38100" dist="38100" dir="2700000" algn="tl">
                    <a:srgbClr val="C0C0C0"/>
                  </a:outerShdw>
                </a:effectLst>
                <a:latin typeface="+mn-lt"/>
                <a:cs typeface="Arial"/>
              </a:rPr>
              <a:t>Airbyte</a:t>
            </a:r>
            <a:endParaRPr lang="pt-PT" sz="1400" dirty="0">
              <a:effectLst>
                <a:outerShdw blurRad="38100" dist="38100" dir="2700000" algn="tl">
                  <a:srgbClr val="C0C0C0"/>
                </a:outerShdw>
              </a:effectLst>
              <a:latin typeface="+mn-lt"/>
              <a:cs typeface="Arial"/>
            </a:endParaRPr>
          </a:p>
          <a:p>
            <a:pPr marL="285750" indent="-285750">
              <a:lnSpc>
                <a:spcPct val="150000"/>
              </a:lnSpc>
            </a:pPr>
            <a:r>
              <a:rPr lang="pt-PT" sz="1400" dirty="0">
                <a:effectLst>
                  <a:outerShdw blurRad="38100" dist="38100" dir="2700000" algn="tl">
                    <a:srgbClr val="C0C0C0"/>
                  </a:outerShdw>
                </a:effectLst>
                <a:latin typeface="+mn-lt"/>
                <a:cs typeface="Arial"/>
              </a:rPr>
              <a:t>Abertura do </a:t>
            </a:r>
            <a:r>
              <a:rPr lang="pt-PT" sz="1400" dirty="0" err="1">
                <a:effectLst>
                  <a:outerShdw blurRad="38100" dist="38100" dir="2700000" algn="tl">
                    <a:srgbClr val="C0C0C0"/>
                  </a:outerShdw>
                </a:effectLst>
                <a:latin typeface="+mn-lt"/>
                <a:cs typeface="Arial"/>
              </a:rPr>
              <a:t>snowflake</a:t>
            </a:r>
            <a:endParaRPr lang="pt-PT" sz="1400" dirty="0">
              <a:effectLst>
                <a:outerShdw blurRad="38100" dist="38100" dir="2700000" algn="tl">
                  <a:srgbClr val="C0C0C0"/>
                </a:outerShdw>
              </a:effectLst>
              <a:latin typeface="+mn-lt"/>
              <a:cs typeface="Arial"/>
            </a:endParaRPr>
          </a:p>
          <a:p>
            <a:pPr marL="1028700" lvl="1">
              <a:lnSpc>
                <a:spcPct val="150000"/>
              </a:lnSpc>
            </a:pPr>
            <a:endParaRPr lang="en-US" sz="1200" b="1" dirty="0">
              <a:effectLst>
                <a:outerShdw blurRad="38100" dist="38100" dir="2700000" algn="tl">
                  <a:srgbClr val="C0C0C0"/>
                </a:outerShdw>
              </a:effectLst>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E2D96AFF-17C2-C548-D51C-35E855CB0FB4}"/>
              </a:ext>
            </a:extLst>
          </p:cNvPr>
          <p:cNvSpPr txBox="1"/>
          <p:nvPr/>
        </p:nvSpPr>
        <p:spPr>
          <a:xfrm>
            <a:off x="6897195" y="1312323"/>
            <a:ext cx="4751294" cy="26442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PT" sz="1400" dirty="0"/>
              <a:t>Ligação à base de dados</a:t>
            </a:r>
          </a:p>
          <a:p>
            <a:pPr marL="285750" indent="-285750">
              <a:lnSpc>
                <a:spcPct val="150000"/>
              </a:lnSpc>
              <a:buFont typeface="Arial" panose="020B0604020202020204" pitchFamily="34" charset="0"/>
              <a:buChar char="•"/>
            </a:pPr>
            <a:r>
              <a:rPr lang="pt-PT" sz="1400" dirty="0" err="1"/>
              <a:t>Airbyte</a:t>
            </a:r>
            <a:endParaRPr lang="pt-PT" sz="1400" dirty="0"/>
          </a:p>
          <a:p>
            <a:pPr marL="742950" lvl="1" indent="-285750">
              <a:lnSpc>
                <a:spcPct val="150000"/>
              </a:lnSpc>
              <a:buFont typeface="Arial" panose="020B0604020202020204" pitchFamily="34" charset="0"/>
              <a:buChar char="•"/>
            </a:pPr>
            <a:r>
              <a:rPr lang="pt-PT" sz="1400" dirty="0"/>
              <a:t>Configurações</a:t>
            </a:r>
          </a:p>
          <a:p>
            <a:pPr marL="742950" lvl="1" indent="-285750">
              <a:lnSpc>
                <a:spcPct val="150000"/>
              </a:lnSpc>
              <a:buFont typeface="Arial" panose="020B0604020202020204" pitchFamily="34" charset="0"/>
              <a:buChar char="•"/>
            </a:pPr>
            <a:r>
              <a:rPr lang="pt-PT" sz="1400" dirty="0"/>
              <a:t>Transferência de dados</a:t>
            </a:r>
          </a:p>
          <a:p>
            <a:pPr marL="285750" indent="-285750">
              <a:lnSpc>
                <a:spcPct val="150000"/>
              </a:lnSpc>
              <a:buFont typeface="Arial" panose="020B0604020202020204" pitchFamily="34" charset="0"/>
              <a:buChar char="•"/>
            </a:pPr>
            <a:r>
              <a:rPr lang="pt-PT" sz="1400" dirty="0" err="1"/>
              <a:t>DataWarehouse</a:t>
            </a:r>
            <a:r>
              <a:rPr lang="pt-PT" sz="1400" dirty="0"/>
              <a:t> </a:t>
            </a:r>
          </a:p>
          <a:p>
            <a:pPr marL="742950" lvl="1" indent="-285750">
              <a:lnSpc>
                <a:spcPct val="150000"/>
              </a:lnSpc>
              <a:buFont typeface="Arial" panose="020B0604020202020204" pitchFamily="34" charset="0"/>
              <a:buChar char="•"/>
            </a:pPr>
            <a:r>
              <a:rPr lang="pt-PT" sz="1400" dirty="0"/>
              <a:t>Criação da nova base de dados</a:t>
            </a:r>
          </a:p>
          <a:p>
            <a:pPr marL="742950" lvl="1" indent="-285750">
              <a:lnSpc>
                <a:spcPct val="150000"/>
              </a:lnSpc>
              <a:buFont typeface="Arial" panose="020B0604020202020204" pitchFamily="34" charset="0"/>
              <a:buChar char="•"/>
            </a:pPr>
            <a:r>
              <a:rPr lang="pt-PT" sz="1400" dirty="0" err="1"/>
              <a:t>DataMarts</a:t>
            </a:r>
            <a:endParaRPr lang="pt-PT" sz="1400" dirty="0"/>
          </a:p>
          <a:p>
            <a:pPr marL="742950" lvl="1" indent="-285750">
              <a:lnSpc>
                <a:spcPct val="150000"/>
              </a:lnSpc>
              <a:buFont typeface="Arial" panose="020B0604020202020204" pitchFamily="34" charset="0"/>
              <a:buChar char="•"/>
            </a:pPr>
            <a:r>
              <a:rPr lang="pt-PT" sz="1400" dirty="0"/>
              <a:t>Inserção dos dados</a:t>
            </a:r>
          </a:p>
        </p:txBody>
      </p:sp>
    </p:spTree>
    <p:extLst>
      <p:ext uri="{BB962C8B-B14F-4D97-AF65-F5344CB8AC3E}">
        <p14:creationId xmlns:p14="http://schemas.microsoft.com/office/powerpoint/2010/main" val="309569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main.py</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9" name="CaixaDeTexto 8">
            <a:extLst>
              <a:ext uri="{FF2B5EF4-FFF2-40B4-BE49-F238E27FC236}">
                <a16:creationId xmlns:a16="http://schemas.microsoft.com/office/drawing/2014/main" id="{29E629F9-EAD0-1843-02E7-553C36EB0A70}"/>
              </a:ext>
            </a:extLst>
          </p:cNvPr>
          <p:cNvSpPr txBox="1"/>
          <p:nvPr/>
        </p:nvSpPr>
        <p:spPr>
          <a:xfrm>
            <a:off x="1181141" y="1437067"/>
            <a:ext cx="10314736" cy="4185761"/>
          </a:xfrm>
          <a:prstGeom prst="rect">
            <a:avLst/>
          </a:prstGeom>
          <a:noFill/>
        </p:spPr>
        <p:txBody>
          <a:bodyPr wrap="square" rtlCol="0">
            <a:spAutoFit/>
          </a:bodyPr>
          <a:lstStyle/>
          <a:p>
            <a:r>
              <a:rPr lang="pt-PT" sz="1400" dirty="0"/>
              <a:t>Para cada linha do arquivo, os seguintes passos são realizados:</a:t>
            </a:r>
          </a:p>
          <a:p>
            <a:endParaRPr lang="pt-PT" sz="1400" dirty="0"/>
          </a:p>
          <a:p>
            <a:pPr marL="285750" indent="-285750">
              <a:buFont typeface="Arial" panose="020B0604020202020204" pitchFamily="34" charset="0"/>
              <a:buChar char="•"/>
            </a:pPr>
            <a:r>
              <a:rPr lang="pt-PT" sz="1400" dirty="0"/>
              <a:t>Verifica-se se a categoria já existe. Se não existir, é criado um objeto </a:t>
            </a:r>
            <a:r>
              <a:rPr lang="pt-PT" sz="1400" dirty="0" err="1"/>
              <a:t>Category</a:t>
            </a:r>
            <a:r>
              <a:rPr lang="pt-PT" sz="1400" dirty="0"/>
              <a:t> e a função </a:t>
            </a:r>
            <a:r>
              <a:rPr lang="pt-PT" sz="1400" dirty="0" err="1"/>
              <a:t>save_category</a:t>
            </a:r>
            <a:r>
              <a:rPr lang="pt-PT" sz="1400" dirty="0"/>
              <a:t> é chamada para inserir a categoria no banco de dados.</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Verifica-se se o género já existe. Se não existir, é criado um objeto Gender e a função </a:t>
            </a:r>
            <a:r>
              <a:rPr lang="pt-PT" sz="1400" dirty="0" err="1"/>
              <a:t>save_gender</a:t>
            </a:r>
            <a:r>
              <a:rPr lang="pt-PT" sz="1400" dirty="0"/>
              <a:t> é chamada para inserir o género no banco de dados.</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Verifica-se se o cliente já existe. Se não existir, é criado um objeto </a:t>
            </a:r>
            <a:r>
              <a:rPr lang="pt-PT" sz="1400" dirty="0" err="1"/>
              <a:t>Customer</a:t>
            </a:r>
            <a:r>
              <a:rPr lang="pt-PT" sz="1400" dirty="0"/>
              <a:t> e a função </a:t>
            </a:r>
            <a:r>
              <a:rPr lang="pt-PT" sz="1400" dirty="0" err="1"/>
              <a:t>save_customer</a:t>
            </a:r>
            <a:r>
              <a:rPr lang="pt-PT" sz="1400" dirty="0"/>
              <a:t> é chamada para inserir o cliente no banco de dados.</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Cria-se um objeto </a:t>
            </a:r>
            <a:r>
              <a:rPr lang="pt-PT" sz="1400" dirty="0" err="1"/>
              <a:t>Payment</a:t>
            </a:r>
            <a:r>
              <a:rPr lang="pt-PT" sz="1400" dirty="0"/>
              <a:t> com informações de pagamento.</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Verifica-se se o centro comercial já existe. Se não existir, é criado um objeto </a:t>
            </a:r>
            <a:r>
              <a:rPr lang="pt-PT" sz="1400" dirty="0" err="1"/>
              <a:t>ShoppingMall</a:t>
            </a:r>
            <a:r>
              <a:rPr lang="pt-PT" sz="1400" dirty="0"/>
              <a:t> e a função </a:t>
            </a:r>
            <a:r>
              <a:rPr lang="pt-PT" sz="1400" dirty="0" err="1"/>
              <a:t>save_shopping_mall</a:t>
            </a:r>
            <a:r>
              <a:rPr lang="pt-PT" sz="1400" dirty="0"/>
              <a:t> é chamada para inserir o centro comercial no banco de dados.</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Cria-se um objeto </a:t>
            </a:r>
            <a:r>
              <a:rPr lang="pt-PT" sz="1400" dirty="0" err="1"/>
              <a:t>Invoice</a:t>
            </a:r>
            <a:r>
              <a:rPr lang="pt-PT" sz="1400" dirty="0"/>
              <a:t> com todas as informações relacionadas à fatura.</a:t>
            </a:r>
          </a:p>
          <a:p>
            <a:pPr marL="285750" indent="-285750">
              <a:buFont typeface="Arial" panose="020B0604020202020204" pitchFamily="34" charset="0"/>
              <a:buChar char="•"/>
            </a:pPr>
            <a:endParaRPr lang="pt-PT" sz="1400" dirty="0"/>
          </a:p>
          <a:p>
            <a:pPr marL="285750" indent="-285750">
              <a:buFont typeface="Arial" panose="020B0604020202020204" pitchFamily="34" charset="0"/>
              <a:buChar char="•"/>
            </a:pPr>
            <a:r>
              <a:rPr lang="pt-PT" sz="1400" dirty="0"/>
              <a:t>A função </a:t>
            </a:r>
            <a:r>
              <a:rPr lang="pt-PT" sz="1400" dirty="0" err="1"/>
              <a:t>save_invoice</a:t>
            </a:r>
            <a:r>
              <a:rPr lang="pt-PT" sz="1400" dirty="0"/>
              <a:t> é chamada para inserir a fatura no banco de dados.</a:t>
            </a:r>
          </a:p>
        </p:txBody>
      </p:sp>
    </p:spTree>
    <p:extLst>
      <p:ext uri="{BB962C8B-B14F-4D97-AF65-F5344CB8AC3E}">
        <p14:creationId xmlns:p14="http://schemas.microsoft.com/office/powerpoint/2010/main" val="4110573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Docker</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3" name="Imagem 2">
            <a:extLst>
              <a:ext uri="{FF2B5EF4-FFF2-40B4-BE49-F238E27FC236}">
                <a16:creationId xmlns:a16="http://schemas.microsoft.com/office/drawing/2014/main" id="{91A74934-2DB6-E3D3-0280-82731DA8EA03}"/>
              </a:ext>
            </a:extLst>
          </p:cNvPr>
          <p:cNvPicPr>
            <a:picLocks noChangeAspect="1"/>
          </p:cNvPicPr>
          <p:nvPr/>
        </p:nvPicPr>
        <p:blipFill>
          <a:blip r:embed="rId7"/>
          <a:stretch>
            <a:fillRect/>
          </a:stretch>
        </p:blipFill>
        <p:spPr>
          <a:xfrm>
            <a:off x="2353284" y="1128105"/>
            <a:ext cx="7498288" cy="5074219"/>
          </a:xfrm>
          <a:prstGeom prst="rect">
            <a:avLst/>
          </a:prstGeom>
        </p:spPr>
      </p:pic>
    </p:spTree>
    <p:extLst>
      <p:ext uri="{BB962C8B-B14F-4D97-AF65-F5344CB8AC3E}">
        <p14:creationId xmlns:p14="http://schemas.microsoft.com/office/powerpoint/2010/main" val="136588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Cópia do Repositório </a:t>
            </a:r>
            <a:r>
              <a:rPr lang="pt-PT" sz="2000" b="1" dirty="0" err="1">
                <a:effectLst>
                  <a:outerShdw blurRad="38100" dist="38100" dir="2700000" algn="tl">
                    <a:srgbClr val="C0C0C0"/>
                  </a:outerShdw>
                </a:effectLst>
                <a:cs typeface="Arial"/>
              </a:rPr>
              <a:t>airbyte</a:t>
            </a:r>
            <a:r>
              <a:rPr lang="pt-PT" sz="2000" b="1" dirty="0">
                <a:effectLst>
                  <a:outerShdw blurRad="38100" dist="38100" dir="2700000" algn="tl">
                    <a:srgbClr val="C0C0C0"/>
                  </a:outerShdw>
                </a:effectLst>
                <a:cs typeface="Arial"/>
              </a:rPr>
              <a:t> no Ubuntu</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2" name="Imagem 1">
            <a:extLst>
              <a:ext uri="{FF2B5EF4-FFF2-40B4-BE49-F238E27FC236}">
                <a16:creationId xmlns:a16="http://schemas.microsoft.com/office/drawing/2014/main" id="{4C4BB194-2179-F0AD-B5A3-67CDB9EE7BB4}"/>
              </a:ext>
            </a:extLst>
          </p:cNvPr>
          <p:cNvPicPr>
            <a:picLocks noChangeAspect="1"/>
          </p:cNvPicPr>
          <p:nvPr/>
        </p:nvPicPr>
        <p:blipFill>
          <a:blip r:embed="rId7"/>
          <a:stretch>
            <a:fillRect/>
          </a:stretch>
        </p:blipFill>
        <p:spPr>
          <a:xfrm>
            <a:off x="1524000" y="2502308"/>
            <a:ext cx="10009842" cy="2038871"/>
          </a:xfrm>
          <a:prstGeom prst="rect">
            <a:avLst/>
          </a:prstGeom>
        </p:spPr>
      </p:pic>
    </p:spTree>
    <p:extLst>
      <p:ext uri="{BB962C8B-B14F-4D97-AF65-F5344CB8AC3E}">
        <p14:creationId xmlns:p14="http://schemas.microsoft.com/office/powerpoint/2010/main" val="396533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a:effectLst>
                  <a:outerShdw blurRad="38100" dist="38100" dir="2700000" algn="tl">
                    <a:srgbClr val="C0C0C0"/>
                  </a:outerShdw>
                </a:effectLst>
                <a:cs typeface="Arial"/>
              </a:rPr>
              <a:t>Execução da plataforma </a:t>
            </a:r>
            <a:r>
              <a:rPr lang="pt-PT" sz="2000" b="1" dirty="0" err="1">
                <a:effectLst>
                  <a:outerShdw blurRad="38100" dist="38100" dir="2700000" algn="tl">
                    <a:srgbClr val="C0C0C0"/>
                  </a:outerShdw>
                </a:effectLst>
                <a:cs typeface="Arial"/>
              </a:rPr>
              <a:t>Airbyte</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3" name="Imagem 2">
            <a:extLst>
              <a:ext uri="{FF2B5EF4-FFF2-40B4-BE49-F238E27FC236}">
                <a16:creationId xmlns:a16="http://schemas.microsoft.com/office/drawing/2014/main" id="{8B218CBE-B5F5-5882-54F6-6FB50DC4CB8B}"/>
              </a:ext>
            </a:extLst>
          </p:cNvPr>
          <p:cNvPicPr>
            <a:picLocks noChangeAspect="1"/>
          </p:cNvPicPr>
          <p:nvPr/>
        </p:nvPicPr>
        <p:blipFill>
          <a:blip r:embed="rId7"/>
          <a:stretch>
            <a:fillRect/>
          </a:stretch>
        </p:blipFill>
        <p:spPr>
          <a:xfrm>
            <a:off x="845436" y="1426786"/>
            <a:ext cx="10751567" cy="4526974"/>
          </a:xfrm>
          <a:prstGeom prst="rect">
            <a:avLst/>
          </a:prstGeom>
        </p:spPr>
      </p:pic>
    </p:spTree>
    <p:extLst>
      <p:ext uri="{BB962C8B-B14F-4D97-AF65-F5344CB8AC3E}">
        <p14:creationId xmlns:p14="http://schemas.microsoft.com/office/powerpoint/2010/main" val="2094297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Abertura do </a:t>
            </a:r>
            <a:r>
              <a:rPr lang="pt-PT" sz="2000" b="1" dirty="0" err="1">
                <a:effectLst>
                  <a:outerShdw blurRad="38100" dist="38100" dir="2700000" algn="tl">
                    <a:srgbClr val="C0C0C0"/>
                  </a:outerShdw>
                </a:effectLst>
                <a:latin typeface="Arial"/>
                <a:cs typeface="Arial"/>
              </a:rPr>
              <a:t>snowflake</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2" name="Imagem 1">
            <a:extLst>
              <a:ext uri="{FF2B5EF4-FFF2-40B4-BE49-F238E27FC236}">
                <a16:creationId xmlns:a16="http://schemas.microsoft.com/office/drawing/2014/main" id="{FE3BBE28-4743-C6C2-679F-752929B2D9F0}"/>
              </a:ext>
            </a:extLst>
          </p:cNvPr>
          <p:cNvPicPr>
            <a:picLocks noChangeAspect="1"/>
          </p:cNvPicPr>
          <p:nvPr/>
        </p:nvPicPr>
        <p:blipFill>
          <a:blip r:embed="rId7"/>
          <a:stretch>
            <a:fillRect/>
          </a:stretch>
        </p:blipFill>
        <p:spPr>
          <a:xfrm>
            <a:off x="2897641" y="1996310"/>
            <a:ext cx="6574257" cy="3050866"/>
          </a:xfrm>
          <a:prstGeom prst="rect">
            <a:avLst/>
          </a:prstGeom>
        </p:spPr>
      </p:pic>
    </p:spTree>
    <p:extLst>
      <p:ext uri="{BB962C8B-B14F-4D97-AF65-F5344CB8AC3E}">
        <p14:creationId xmlns:p14="http://schemas.microsoft.com/office/powerpoint/2010/main" val="168723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Ligação à base de dados</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3" name="Imagem 2">
            <a:extLst>
              <a:ext uri="{FF2B5EF4-FFF2-40B4-BE49-F238E27FC236}">
                <a16:creationId xmlns:a16="http://schemas.microsoft.com/office/drawing/2014/main" id="{AB47DB23-97B0-BD8D-7A27-6FC5F3F6B54A}"/>
              </a:ext>
            </a:extLst>
          </p:cNvPr>
          <p:cNvPicPr>
            <a:picLocks noChangeAspect="1"/>
          </p:cNvPicPr>
          <p:nvPr/>
        </p:nvPicPr>
        <p:blipFill>
          <a:blip r:embed="rId7"/>
          <a:stretch>
            <a:fillRect/>
          </a:stretch>
        </p:blipFill>
        <p:spPr>
          <a:xfrm>
            <a:off x="3630877" y="1304344"/>
            <a:ext cx="5135299" cy="4674813"/>
          </a:xfrm>
          <a:prstGeom prst="rect">
            <a:avLst/>
          </a:prstGeom>
        </p:spPr>
      </p:pic>
    </p:spTree>
    <p:extLst>
      <p:ext uri="{BB962C8B-B14F-4D97-AF65-F5344CB8AC3E}">
        <p14:creationId xmlns:p14="http://schemas.microsoft.com/office/powerpoint/2010/main" val="406491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pic>
        <p:nvPicPr>
          <p:cNvPr id="2" name="Imagem 1">
            <a:extLst>
              <a:ext uri="{FF2B5EF4-FFF2-40B4-BE49-F238E27FC236}">
                <a16:creationId xmlns:a16="http://schemas.microsoft.com/office/drawing/2014/main" id="{F397079B-2ABC-A8DE-31C3-D867145E95BF}"/>
              </a:ext>
            </a:extLst>
          </p:cNvPr>
          <p:cNvPicPr>
            <a:picLocks noChangeAspect="1"/>
          </p:cNvPicPr>
          <p:nvPr/>
        </p:nvPicPr>
        <p:blipFill>
          <a:blip r:embed="rId7"/>
          <a:stretch>
            <a:fillRect/>
          </a:stretch>
        </p:blipFill>
        <p:spPr>
          <a:xfrm>
            <a:off x="3340346" y="1333501"/>
            <a:ext cx="5541996" cy="4521828"/>
          </a:xfrm>
          <a:prstGeom prst="rect">
            <a:avLst/>
          </a:prstGeom>
        </p:spPr>
      </p:pic>
      <p:sp>
        <p:nvSpPr>
          <p:cNvPr id="4" name="Text Box 13">
            <a:extLst>
              <a:ext uri="{FF2B5EF4-FFF2-40B4-BE49-F238E27FC236}">
                <a16:creationId xmlns:a16="http://schemas.microsoft.com/office/drawing/2014/main" id="{642840A3-03CC-C9F6-91BD-9C48196C8787}"/>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Airbyte</a:t>
            </a:r>
            <a:r>
              <a:rPr lang="pt-PT" sz="2000" b="1" dirty="0">
                <a:effectLst>
                  <a:outerShdw blurRad="38100" dist="38100" dir="2700000" algn="tl">
                    <a:srgbClr val="C0C0C0"/>
                  </a:outerShdw>
                </a:effectLst>
                <a:latin typeface="Arial"/>
                <a:cs typeface="Arial"/>
              </a:rPr>
              <a:t> - Configurações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177851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10" name="Imagem 9">
            <a:extLst>
              <a:ext uri="{FF2B5EF4-FFF2-40B4-BE49-F238E27FC236}">
                <a16:creationId xmlns:a16="http://schemas.microsoft.com/office/drawing/2014/main" id="{799DF09B-F421-5AFF-77D2-C4F8F5AA576E}"/>
              </a:ext>
            </a:extLst>
          </p:cNvPr>
          <p:cNvPicPr>
            <a:picLocks noChangeAspect="1"/>
          </p:cNvPicPr>
          <p:nvPr/>
        </p:nvPicPr>
        <p:blipFill>
          <a:blip r:embed="rId7"/>
          <a:stretch>
            <a:fillRect/>
          </a:stretch>
        </p:blipFill>
        <p:spPr>
          <a:xfrm>
            <a:off x="2966141" y="1274472"/>
            <a:ext cx="5308283" cy="4834109"/>
          </a:xfrm>
          <a:prstGeom prst="rect">
            <a:avLst/>
          </a:prstGeom>
        </p:spPr>
      </p:pic>
      <p:sp>
        <p:nvSpPr>
          <p:cNvPr id="5" name="Text Box 13">
            <a:extLst>
              <a:ext uri="{FF2B5EF4-FFF2-40B4-BE49-F238E27FC236}">
                <a16:creationId xmlns:a16="http://schemas.microsoft.com/office/drawing/2014/main" id="{7E72E32C-3FF0-DBFC-EC7D-ABF59F81EB79}"/>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Airbyte</a:t>
            </a:r>
            <a:r>
              <a:rPr lang="pt-PT" sz="2000" b="1" dirty="0">
                <a:effectLst>
                  <a:outerShdw blurRad="38100" dist="38100" dir="2700000" algn="tl">
                    <a:srgbClr val="C0C0C0"/>
                  </a:outerShdw>
                </a:effectLst>
                <a:latin typeface="Arial"/>
                <a:cs typeface="Arial"/>
              </a:rPr>
              <a:t> - Configurações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288115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12" name="Imagem 11">
            <a:extLst>
              <a:ext uri="{FF2B5EF4-FFF2-40B4-BE49-F238E27FC236}">
                <a16:creationId xmlns:a16="http://schemas.microsoft.com/office/drawing/2014/main" id="{D578C9D6-98D1-BF0E-A4A3-C678FB68A737}"/>
              </a:ext>
            </a:extLst>
          </p:cNvPr>
          <p:cNvPicPr>
            <a:picLocks noChangeAspect="1"/>
          </p:cNvPicPr>
          <p:nvPr/>
        </p:nvPicPr>
        <p:blipFill>
          <a:blip r:embed="rId7"/>
          <a:stretch>
            <a:fillRect/>
          </a:stretch>
        </p:blipFill>
        <p:spPr>
          <a:xfrm>
            <a:off x="1510526" y="1616388"/>
            <a:ext cx="9014192" cy="4258268"/>
          </a:xfrm>
          <a:prstGeom prst="rect">
            <a:avLst/>
          </a:prstGeom>
        </p:spPr>
      </p:pic>
      <p:sp>
        <p:nvSpPr>
          <p:cNvPr id="2" name="Text Box 13">
            <a:extLst>
              <a:ext uri="{FF2B5EF4-FFF2-40B4-BE49-F238E27FC236}">
                <a16:creationId xmlns:a16="http://schemas.microsoft.com/office/drawing/2014/main" id="{969A910B-3F9A-CB40-06D0-41A3516BAC77}"/>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Airbyte</a:t>
            </a:r>
            <a:r>
              <a:rPr lang="pt-PT" sz="2000" b="1" dirty="0">
                <a:effectLst>
                  <a:outerShdw blurRad="38100" dist="38100" dir="2700000" algn="tl">
                    <a:srgbClr val="C0C0C0"/>
                  </a:outerShdw>
                </a:effectLst>
                <a:latin typeface="Arial"/>
                <a:cs typeface="Arial"/>
              </a:rPr>
              <a:t> - Configurações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3003581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14" name="Imagem 13">
            <a:extLst>
              <a:ext uri="{FF2B5EF4-FFF2-40B4-BE49-F238E27FC236}">
                <a16:creationId xmlns:a16="http://schemas.microsoft.com/office/drawing/2014/main" id="{3AE5CFF8-A849-2BCD-7C85-8BCD8648E86C}"/>
              </a:ext>
            </a:extLst>
          </p:cNvPr>
          <p:cNvPicPr>
            <a:picLocks noChangeAspect="1"/>
          </p:cNvPicPr>
          <p:nvPr/>
        </p:nvPicPr>
        <p:blipFill>
          <a:blip r:embed="rId7"/>
          <a:stretch>
            <a:fillRect/>
          </a:stretch>
        </p:blipFill>
        <p:spPr>
          <a:xfrm>
            <a:off x="1625225" y="1542238"/>
            <a:ext cx="9369601" cy="4411521"/>
          </a:xfrm>
          <a:prstGeom prst="rect">
            <a:avLst/>
          </a:prstGeom>
        </p:spPr>
      </p:pic>
      <p:sp>
        <p:nvSpPr>
          <p:cNvPr id="2" name="Text Box 13">
            <a:extLst>
              <a:ext uri="{FF2B5EF4-FFF2-40B4-BE49-F238E27FC236}">
                <a16:creationId xmlns:a16="http://schemas.microsoft.com/office/drawing/2014/main" id="{9839ACF4-764B-2817-A1C6-CC85AC808B84}"/>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Airbyte</a:t>
            </a:r>
            <a:r>
              <a:rPr lang="pt-PT" sz="2000" b="1" dirty="0">
                <a:effectLst>
                  <a:outerShdw blurRad="38100" dist="38100" dir="2700000" algn="tl">
                    <a:srgbClr val="C0C0C0"/>
                  </a:outerShdw>
                </a:effectLst>
                <a:latin typeface="Arial"/>
                <a:cs typeface="Arial"/>
              </a:rPr>
              <a:t> – Transferência de dados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330211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1762125" y="1225559"/>
            <a:ext cx="8601075" cy="251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nSpc>
                <a:spcPct val="150000"/>
              </a:lnSpc>
            </a:pPr>
            <a:r>
              <a:rPr lang="pt-PT" sz="1600" dirty="0">
                <a:latin typeface="+mn-lt"/>
                <a:cs typeface="Arial"/>
              </a:rPr>
              <a:t>Criar um </a:t>
            </a:r>
            <a:r>
              <a:rPr lang="pt-PT" sz="1600" dirty="0" err="1">
                <a:latin typeface="+mn-lt"/>
                <a:cs typeface="Arial"/>
              </a:rPr>
              <a:t>DataWarehouse</a:t>
            </a:r>
            <a:r>
              <a:rPr lang="pt-PT" sz="1600" dirty="0">
                <a:latin typeface="+mn-lt"/>
                <a:cs typeface="Arial"/>
              </a:rPr>
              <a:t>;</a:t>
            </a:r>
          </a:p>
          <a:p>
            <a:pPr marL="285750" indent="-285750">
              <a:lnSpc>
                <a:spcPct val="150000"/>
              </a:lnSpc>
            </a:pPr>
            <a:r>
              <a:rPr lang="pt-PT" sz="1600" dirty="0">
                <a:latin typeface="+mn-lt"/>
                <a:cs typeface="Arial"/>
              </a:rPr>
              <a:t>Criar </a:t>
            </a:r>
            <a:r>
              <a:rPr lang="pt-PT" sz="1600" dirty="0" err="1">
                <a:latin typeface="+mn-lt"/>
                <a:cs typeface="Arial"/>
              </a:rPr>
              <a:t>DataMarts</a:t>
            </a:r>
            <a:r>
              <a:rPr lang="pt-PT" sz="1600" dirty="0">
                <a:latin typeface="+mn-lt"/>
                <a:cs typeface="Arial"/>
              </a:rPr>
              <a:t>;</a:t>
            </a:r>
          </a:p>
          <a:p>
            <a:pPr marL="285750" indent="-285750">
              <a:lnSpc>
                <a:spcPct val="150000"/>
              </a:lnSpc>
            </a:pPr>
            <a:r>
              <a:rPr lang="pt-PT" sz="1600" dirty="0">
                <a:latin typeface="+mn-lt"/>
                <a:cs typeface="Arial"/>
              </a:rPr>
              <a:t>Integrar o </a:t>
            </a:r>
            <a:r>
              <a:rPr lang="pt-PT" sz="1600" dirty="0" err="1">
                <a:latin typeface="+mn-lt"/>
                <a:cs typeface="Arial"/>
              </a:rPr>
              <a:t>Customer</a:t>
            </a:r>
            <a:r>
              <a:rPr lang="pt-PT" sz="1600" dirty="0">
                <a:latin typeface="+mn-lt"/>
                <a:cs typeface="Arial"/>
              </a:rPr>
              <a:t> Shopping </a:t>
            </a:r>
            <a:r>
              <a:rPr lang="pt-PT" sz="1600" dirty="0" err="1">
                <a:latin typeface="+mn-lt"/>
                <a:cs typeface="Arial"/>
              </a:rPr>
              <a:t>Dataset</a:t>
            </a:r>
            <a:r>
              <a:rPr lang="pt-PT" sz="1600" dirty="0">
                <a:latin typeface="+mn-lt"/>
                <a:cs typeface="Arial"/>
              </a:rPr>
              <a:t>;</a:t>
            </a:r>
          </a:p>
          <a:p>
            <a:pPr marL="285750" indent="-285750">
              <a:lnSpc>
                <a:spcPct val="150000"/>
              </a:lnSpc>
            </a:pPr>
            <a:r>
              <a:rPr lang="pt-PT" sz="1600" dirty="0">
                <a:latin typeface="+mn-lt"/>
                <a:cs typeface="Arial"/>
              </a:rPr>
              <a:t>Configurar a ligação à base de dados;</a:t>
            </a:r>
          </a:p>
          <a:p>
            <a:pPr marL="285750" indent="-285750">
              <a:lnSpc>
                <a:spcPct val="150000"/>
              </a:lnSpc>
            </a:pPr>
            <a:r>
              <a:rPr lang="pt-PT" sz="1600" dirty="0">
                <a:latin typeface="+mn-lt"/>
                <a:cs typeface="Arial"/>
              </a:rPr>
              <a:t>Implementar um sistema ETL;</a:t>
            </a:r>
          </a:p>
          <a:p>
            <a:pPr marL="285750" indent="-285750">
              <a:lnSpc>
                <a:spcPct val="150000"/>
              </a:lnSpc>
            </a:pPr>
            <a:r>
              <a:rPr lang="pt-PT" sz="1600" dirty="0">
                <a:latin typeface="+mn-lt"/>
                <a:cs typeface="Arial"/>
              </a:rPr>
              <a:t>Criar </a:t>
            </a:r>
            <a:r>
              <a:rPr lang="pt-PT" sz="1600" dirty="0" err="1">
                <a:latin typeface="+mn-lt"/>
                <a:cs typeface="Arial"/>
              </a:rPr>
              <a:t>Dashboards</a:t>
            </a:r>
            <a:r>
              <a:rPr lang="pt-PT" sz="1600" dirty="0">
                <a:latin typeface="+mn-lt"/>
                <a:cs typeface="Arial"/>
              </a:rPr>
              <a:t> BI</a:t>
            </a: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Tree>
    <p:extLst>
      <p:ext uri="{BB962C8B-B14F-4D97-AF65-F5344CB8AC3E}">
        <p14:creationId xmlns:p14="http://schemas.microsoft.com/office/powerpoint/2010/main" val="119124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4" name="Imagem 3">
            <a:extLst>
              <a:ext uri="{FF2B5EF4-FFF2-40B4-BE49-F238E27FC236}">
                <a16:creationId xmlns:a16="http://schemas.microsoft.com/office/drawing/2014/main" id="{DCE532C4-4B69-A520-F691-31BA056AE6F5}"/>
              </a:ext>
            </a:extLst>
          </p:cNvPr>
          <p:cNvPicPr>
            <a:picLocks noChangeAspect="1"/>
          </p:cNvPicPr>
          <p:nvPr/>
        </p:nvPicPr>
        <p:blipFill>
          <a:blip r:embed="rId7"/>
          <a:stretch>
            <a:fillRect/>
          </a:stretch>
        </p:blipFill>
        <p:spPr>
          <a:xfrm>
            <a:off x="1305782" y="1500179"/>
            <a:ext cx="9757976" cy="4584216"/>
          </a:xfrm>
          <a:prstGeom prst="rect">
            <a:avLst/>
          </a:prstGeom>
        </p:spPr>
      </p:pic>
      <p:sp>
        <p:nvSpPr>
          <p:cNvPr id="6" name="Text Box 13">
            <a:extLst>
              <a:ext uri="{FF2B5EF4-FFF2-40B4-BE49-F238E27FC236}">
                <a16:creationId xmlns:a16="http://schemas.microsoft.com/office/drawing/2014/main" id="{6786ABE9-1413-F611-F00E-51BEF1C27BB3}"/>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Airbyte</a:t>
            </a:r>
            <a:r>
              <a:rPr lang="pt-PT" sz="2000" b="1" dirty="0">
                <a:effectLst>
                  <a:outerShdw blurRad="38100" dist="38100" dir="2700000" algn="tl">
                    <a:srgbClr val="C0C0C0"/>
                  </a:outerShdw>
                </a:effectLst>
                <a:latin typeface="Arial"/>
                <a:cs typeface="Arial"/>
              </a:rPr>
              <a:t> – Transferência de dados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1323611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9839ACF4-764B-2817-A1C6-CC85AC808B84}"/>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DataWarehouse</a:t>
            </a:r>
            <a:r>
              <a:rPr lang="pt-PT" sz="2000" b="1" dirty="0">
                <a:effectLst>
                  <a:outerShdw blurRad="38100" dist="38100" dir="2700000" algn="tl">
                    <a:srgbClr val="C0C0C0"/>
                  </a:outerShdw>
                </a:effectLst>
                <a:latin typeface="Arial"/>
                <a:cs typeface="Arial"/>
              </a:rPr>
              <a:t> – Criação da nova base de dados</a:t>
            </a:r>
            <a:endParaRPr lang="pt-PT" sz="2000" b="1" dirty="0">
              <a:effectLst>
                <a:outerShdw blurRad="38100" dist="38100" dir="2700000" algn="tl">
                  <a:srgbClr val="C0C0C0"/>
                </a:outerShdw>
              </a:effectLst>
              <a:latin typeface="+mn-lt"/>
              <a:cs typeface="Arial"/>
            </a:endParaRPr>
          </a:p>
        </p:txBody>
      </p:sp>
      <p:pic>
        <p:nvPicPr>
          <p:cNvPr id="5" name="Imagem 4">
            <a:extLst>
              <a:ext uri="{FF2B5EF4-FFF2-40B4-BE49-F238E27FC236}">
                <a16:creationId xmlns:a16="http://schemas.microsoft.com/office/drawing/2014/main" id="{D09AE956-9D89-6523-D6BF-26A824C12AFA}"/>
              </a:ext>
            </a:extLst>
          </p:cNvPr>
          <p:cNvPicPr>
            <a:picLocks noChangeAspect="1"/>
          </p:cNvPicPr>
          <p:nvPr/>
        </p:nvPicPr>
        <p:blipFill>
          <a:blip r:embed="rId7"/>
          <a:stretch>
            <a:fillRect/>
          </a:stretch>
        </p:blipFill>
        <p:spPr>
          <a:xfrm>
            <a:off x="950259" y="1827806"/>
            <a:ext cx="10112188" cy="3670933"/>
          </a:xfrm>
          <a:prstGeom prst="rect">
            <a:avLst/>
          </a:prstGeom>
        </p:spPr>
      </p:pic>
    </p:spTree>
    <p:extLst>
      <p:ext uri="{BB962C8B-B14F-4D97-AF65-F5344CB8AC3E}">
        <p14:creationId xmlns:p14="http://schemas.microsoft.com/office/powerpoint/2010/main" val="520332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9839ACF4-764B-2817-A1C6-CC85AC808B84}"/>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DataWarehouse</a:t>
            </a:r>
            <a:r>
              <a:rPr lang="pt-PT" sz="2000" b="1" dirty="0">
                <a:effectLst>
                  <a:outerShdw blurRad="38100" dist="38100" dir="2700000" algn="tl">
                    <a:srgbClr val="C0C0C0"/>
                  </a:outerShdw>
                </a:effectLst>
                <a:latin typeface="Arial"/>
                <a:cs typeface="Arial"/>
              </a:rPr>
              <a:t> – </a:t>
            </a:r>
            <a:r>
              <a:rPr lang="pt-PT" sz="2000" b="1" dirty="0" err="1">
                <a:effectLst>
                  <a:outerShdw blurRad="38100" dist="38100" dir="2700000" algn="tl">
                    <a:srgbClr val="C0C0C0"/>
                  </a:outerShdw>
                </a:effectLst>
                <a:latin typeface="Arial"/>
                <a:cs typeface="Arial"/>
              </a:rPr>
              <a:t>DataMarts</a:t>
            </a:r>
            <a:endParaRPr lang="pt-PT" sz="2000" b="1" dirty="0">
              <a:effectLst>
                <a:outerShdw blurRad="38100" dist="38100" dir="2700000" algn="tl">
                  <a:srgbClr val="C0C0C0"/>
                </a:outerShdw>
              </a:effectLst>
              <a:latin typeface="+mn-lt"/>
              <a:cs typeface="Arial"/>
            </a:endParaRPr>
          </a:p>
        </p:txBody>
      </p:sp>
      <p:pic>
        <p:nvPicPr>
          <p:cNvPr id="4" name="Imagem 3">
            <a:extLst>
              <a:ext uri="{FF2B5EF4-FFF2-40B4-BE49-F238E27FC236}">
                <a16:creationId xmlns:a16="http://schemas.microsoft.com/office/drawing/2014/main" id="{8E11A756-61F1-DF72-D779-B67F3F1E2F68}"/>
              </a:ext>
            </a:extLst>
          </p:cNvPr>
          <p:cNvPicPr>
            <a:picLocks noChangeAspect="1"/>
          </p:cNvPicPr>
          <p:nvPr/>
        </p:nvPicPr>
        <p:blipFill>
          <a:blip r:embed="rId7"/>
          <a:stretch>
            <a:fillRect/>
          </a:stretch>
        </p:blipFill>
        <p:spPr>
          <a:xfrm>
            <a:off x="3075267" y="1325611"/>
            <a:ext cx="5484719" cy="4879114"/>
          </a:xfrm>
          <a:prstGeom prst="rect">
            <a:avLst/>
          </a:prstGeom>
        </p:spPr>
      </p:pic>
    </p:spTree>
    <p:extLst>
      <p:ext uri="{BB962C8B-B14F-4D97-AF65-F5344CB8AC3E}">
        <p14:creationId xmlns:p14="http://schemas.microsoft.com/office/powerpoint/2010/main" val="2939799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13" name="Imagem 12">
            <a:extLst>
              <a:ext uri="{FF2B5EF4-FFF2-40B4-BE49-F238E27FC236}">
                <a16:creationId xmlns:a16="http://schemas.microsoft.com/office/drawing/2014/main" id="{1F2D1293-9628-1819-2A83-1C195412D6BF}"/>
              </a:ext>
            </a:extLst>
          </p:cNvPr>
          <p:cNvPicPr>
            <a:picLocks noChangeAspect="1"/>
          </p:cNvPicPr>
          <p:nvPr/>
        </p:nvPicPr>
        <p:blipFill>
          <a:blip r:embed="rId7"/>
          <a:stretch>
            <a:fillRect/>
          </a:stretch>
        </p:blipFill>
        <p:spPr>
          <a:xfrm>
            <a:off x="1206058" y="1304344"/>
            <a:ext cx="9852526" cy="4546531"/>
          </a:xfrm>
          <a:prstGeom prst="rect">
            <a:avLst/>
          </a:prstGeom>
        </p:spPr>
      </p:pic>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DataWarehouse</a:t>
            </a:r>
            <a:r>
              <a:rPr lang="pt-PT" sz="2000" b="1" dirty="0">
                <a:effectLst>
                  <a:outerShdw blurRad="38100" dist="38100" dir="2700000" algn="tl">
                    <a:srgbClr val="C0C0C0"/>
                  </a:outerShdw>
                </a:effectLst>
                <a:latin typeface="Arial"/>
                <a:cs typeface="Arial"/>
              </a:rPr>
              <a:t> – Inserção dos dados</a:t>
            </a:r>
            <a:endParaRPr lang="pt-PT" sz="2000" b="1" dirty="0">
              <a:effectLst>
                <a:outerShdw blurRad="38100" dist="38100" dir="2700000" algn="tl">
                  <a:srgbClr val="C0C0C0"/>
                </a:outerShdw>
              </a:effectLst>
              <a:latin typeface="+mn-lt"/>
              <a:cs typeface="Arial"/>
            </a:endParaRPr>
          </a:p>
        </p:txBody>
      </p:sp>
    </p:spTree>
    <p:extLst>
      <p:ext uri="{BB962C8B-B14F-4D97-AF65-F5344CB8AC3E}">
        <p14:creationId xmlns:p14="http://schemas.microsoft.com/office/powerpoint/2010/main" val="281010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5" name="Imagem 4">
            <a:extLst>
              <a:ext uri="{FF2B5EF4-FFF2-40B4-BE49-F238E27FC236}">
                <a16:creationId xmlns:a16="http://schemas.microsoft.com/office/drawing/2014/main" id="{5789105C-3FAD-D44F-A4FA-B0A41F033348}"/>
              </a:ext>
            </a:extLst>
          </p:cNvPr>
          <p:cNvPicPr>
            <a:picLocks noChangeAspect="1"/>
          </p:cNvPicPr>
          <p:nvPr/>
        </p:nvPicPr>
        <p:blipFill>
          <a:blip r:embed="rId7"/>
          <a:stretch>
            <a:fillRect/>
          </a:stretch>
        </p:blipFill>
        <p:spPr>
          <a:xfrm>
            <a:off x="2399979" y="1634334"/>
            <a:ext cx="7392041" cy="3589331"/>
          </a:xfrm>
          <a:prstGeom prst="rect">
            <a:avLst/>
          </a:prstGeom>
        </p:spPr>
      </p:pic>
    </p:spTree>
    <p:extLst>
      <p:ext uri="{BB962C8B-B14F-4D97-AF65-F5344CB8AC3E}">
        <p14:creationId xmlns:p14="http://schemas.microsoft.com/office/powerpoint/2010/main" val="2219565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6" name="Imagem 5">
            <a:extLst>
              <a:ext uri="{FF2B5EF4-FFF2-40B4-BE49-F238E27FC236}">
                <a16:creationId xmlns:a16="http://schemas.microsoft.com/office/drawing/2014/main" id="{58D2C07E-0902-411F-BA77-42966912E4CB}"/>
              </a:ext>
            </a:extLst>
          </p:cNvPr>
          <p:cNvPicPr>
            <a:picLocks noChangeAspect="1"/>
          </p:cNvPicPr>
          <p:nvPr/>
        </p:nvPicPr>
        <p:blipFill>
          <a:blip r:embed="rId7"/>
          <a:stretch>
            <a:fillRect/>
          </a:stretch>
        </p:blipFill>
        <p:spPr>
          <a:xfrm>
            <a:off x="2499048" y="1619093"/>
            <a:ext cx="7193903" cy="3619814"/>
          </a:xfrm>
          <a:prstGeom prst="rect">
            <a:avLst/>
          </a:prstGeom>
        </p:spPr>
      </p:pic>
    </p:spTree>
    <p:extLst>
      <p:ext uri="{BB962C8B-B14F-4D97-AF65-F5344CB8AC3E}">
        <p14:creationId xmlns:p14="http://schemas.microsoft.com/office/powerpoint/2010/main" val="3128045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9" name="Imagem 8">
            <a:extLst>
              <a:ext uri="{FF2B5EF4-FFF2-40B4-BE49-F238E27FC236}">
                <a16:creationId xmlns:a16="http://schemas.microsoft.com/office/drawing/2014/main" id="{E06F393A-FB3E-F60F-03DD-66BBEBDADF1E}"/>
              </a:ext>
            </a:extLst>
          </p:cNvPr>
          <p:cNvPicPr>
            <a:picLocks noChangeAspect="1"/>
          </p:cNvPicPr>
          <p:nvPr/>
        </p:nvPicPr>
        <p:blipFill>
          <a:blip r:embed="rId7"/>
          <a:stretch>
            <a:fillRect/>
          </a:stretch>
        </p:blipFill>
        <p:spPr>
          <a:xfrm>
            <a:off x="2403790" y="1622903"/>
            <a:ext cx="7384420" cy="3612193"/>
          </a:xfrm>
          <a:prstGeom prst="rect">
            <a:avLst/>
          </a:prstGeom>
        </p:spPr>
      </p:pic>
    </p:spTree>
    <p:extLst>
      <p:ext uri="{BB962C8B-B14F-4D97-AF65-F5344CB8AC3E}">
        <p14:creationId xmlns:p14="http://schemas.microsoft.com/office/powerpoint/2010/main" val="3712855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9" name="Imagem 8">
            <a:extLst>
              <a:ext uri="{FF2B5EF4-FFF2-40B4-BE49-F238E27FC236}">
                <a16:creationId xmlns:a16="http://schemas.microsoft.com/office/drawing/2014/main" id="{C127A9B9-DAE8-1C3C-4597-5332C0B34327}"/>
              </a:ext>
            </a:extLst>
          </p:cNvPr>
          <p:cNvPicPr>
            <a:picLocks noChangeAspect="1"/>
          </p:cNvPicPr>
          <p:nvPr/>
        </p:nvPicPr>
        <p:blipFill>
          <a:blip r:embed="rId7"/>
          <a:stretch>
            <a:fillRect/>
          </a:stretch>
        </p:blipFill>
        <p:spPr>
          <a:xfrm>
            <a:off x="2483807" y="1603852"/>
            <a:ext cx="7224386" cy="3650296"/>
          </a:xfrm>
          <a:prstGeom prst="rect">
            <a:avLst/>
          </a:prstGeom>
        </p:spPr>
      </p:pic>
    </p:spTree>
    <p:extLst>
      <p:ext uri="{BB962C8B-B14F-4D97-AF65-F5344CB8AC3E}">
        <p14:creationId xmlns:p14="http://schemas.microsoft.com/office/powerpoint/2010/main" val="4061403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5" name="Imagem 4">
            <a:extLst>
              <a:ext uri="{FF2B5EF4-FFF2-40B4-BE49-F238E27FC236}">
                <a16:creationId xmlns:a16="http://schemas.microsoft.com/office/drawing/2014/main" id="{9207E9C6-4BD8-1B4E-1F5D-A06DD34767CD}"/>
              </a:ext>
            </a:extLst>
          </p:cNvPr>
          <p:cNvPicPr>
            <a:picLocks noChangeAspect="1"/>
          </p:cNvPicPr>
          <p:nvPr/>
        </p:nvPicPr>
        <p:blipFill>
          <a:blip r:embed="rId7"/>
          <a:stretch>
            <a:fillRect/>
          </a:stretch>
        </p:blipFill>
        <p:spPr>
          <a:xfrm>
            <a:off x="2468565" y="1611472"/>
            <a:ext cx="7254869" cy="3635055"/>
          </a:xfrm>
          <a:prstGeom prst="rect">
            <a:avLst/>
          </a:prstGeom>
        </p:spPr>
      </p:pic>
    </p:spTree>
    <p:extLst>
      <p:ext uri="{BB962C8B-B14F-4D97-AF65-F5344CB8AC3E}">
        <p14:creationId xmlns:p14="http://schemas.microsoft.com/office/powerpoint/2010/main" val="2797784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mn-lt"/>
              <a:cs typeface="Arial"/>
            </a:endParaRPr>
          </a:p>
        </p:txBody>
      </p:sp>
      <p:pic>
        <p:nvPicPr>
          <p:cNvPr id="6" name="Imagem 5">
            <a:extLst>
              <a:ext uri="{FF2B5EF4-FFF2-40B4-BE49-F238E27FC236}">
                <a16:creationId xmlns:a16="http://schemas.microsoft.com/office/drawing/2014/main" id="{88AA8EA0-DDE3-F3F6-600D-6177B51874A2}"/>
              </a:ext>
            </a:extLst>
          </p:cNvPr>
          <p:cNvPicPr>
            <a:picLocks noChangeAspect="1"/>
          </p:cNvPicPr>
          <p:nvPr/>
        </p:nvPicPr>
        <p:blipFill>
          <a:blip r:embed="rId7"/>
          <a:stretch>
            <a:fillRect/>
          </a:stretch>
        </p:blipFill>
        <p:spPr>
          <a:xfrm>
            <a:off x="2483807" y="1607662"/>
            <a:ext cx="7224386" cy="3642676"/>
          </a:xfrm>
          <a:prstGeom prst="rect">
            <a:avLst/>
          </a:prstGeom>
        </p:spPr>
      </p:pic>
    </p:spTree>
    <p:extLst>
      <p:ext uri="{BB962C8B-B14F-4D97-AF65-F5344CB8AC3E}">
        <p14:creationId xmlns:p14="http://schemas.microsoft.com/office/powerpoint/2010/main" val="352937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861774"/>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DataWarehouse</a:t>
            </a:r>
            <a:endParaRPr lang="pt-PT" sz="2000" b="1" dirty="0">
              <a:effectLst>
                <a:outerShdw blurRad="38100" dist="38100" dir="2700000" algn="tl">
                  <a:srgbClr val="C0C0C0"/>
                </a:outerShdw>
              </a:effectLst>
              <a:latin typeface="+mn-lt"/>
              <a:cs typeface="Arial"/>
            </a:endParaRPr>
          </a:p>
          <a:p>
            <a:pPr>
              <a:spcBef>
                <a:spcPct val="50000"/>
              </a:spcBef>
              <a:defRPr/>
            </a:pP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0E0E3520-FA5A-C0EB-BA48-9ADBAA768F7C}"/>
              </a:ext>
            </a:extLst>
          </p:cNvPr>
          <p:cNvSpPr txBox="1"/>
          <p:nvPr/>
        </p:nvSpPr>
        <p:spPr>
          <a:xfrm>
            <a:off x="457199" y="1305342"/>
            <a:ext cx="11286565" cy="3892732"/>
          </a:xfrm>
          <a:prstGeom prst="rect">
            <a:avLst/>
          </a:prstGeom>
          <a:noFill/>
        </p:spPr>
        <p:txBody>
          <a:bodyPr wrap="square">
            <a:spAutoFit/>
          </a:bodyPr>
          <a:lstStyle/>
          <a:p>
            <a:pPr>
              <a:lnSpc>
                <a:spcPct val="200000"/>
              </a:lnSpc>
            </a:pPr>
            <a:r>
              <a:rPr lang="pt-PT" b="0" i="0" dirty="0">
                <a:effectLst/>
                <a:latin typeface="+mj-lt"/>
              </a:rPr>
              <a:t>Um </a:t>
            </a:r>
            <a:r>
              <a:rPr lang="pt-PT" dirty="0" err="1">
                <a:latin typeface="+mj-lt"/>
              </a:rPr>
              <a:t>D</a:t>
            </a:r>
            <a:r>
              <a:rPr lang="pt-PT" b="0" i="0" dirty="0" err="1">
                <a:effectLst/>
                <a:latin typeface="+mj-lt"/>
              </a:rPr>
              <a:t>ataWarehouse</a:t>
            </a:r>
            <a:r>
              <a:rPr lang="pt-PT" b="0" i="0" dirty="0">
                <a:effectLst/>
                <a:latin typeface="+mj-lt"/>
              </a:rPr>
              <a:t> é um sistema de gerenciamento de dados que coleta, organiza e analisa grandes volumes de informações de diversas fontes. Ele é projetado para auxiliar na tomada de decisões empresariais, oferecendo suporte para análises complexas e explorando dados históricos. O </a:t>
            </a:r>
            <a:r>
              <a:rPr lang="pt-PT" dirty="0" err="1">
                <a:latin typeface="+mj-lt"/>
              </a:rPr>
              <a:t>D</a:t>
            </a:r>
            <a:r>
              <a:rPr lang="pt-PT" b="0" i="0" dirty="0" err="1">
                <a:effectLst/>
                <a:latin typeface="+mj-lt"/>
              </a:rPr>
              <a:t>ataWarehouse</a:t>
            </a:r>
            <a:r>
              <a:rPr lang="pt-PT" b="0" i="0" dirty="0">
                <a:effectLst/>
                <a:latin typeface="+mj-lt"/>
              </a:rPr>
              <a:t> é centralizado, orientado a assuntos e utiliza modelos multidimensionais para facilitar a análise dos dados. Ele também realiza processos de extração, transformação e carga (ETL) para garantir a integridade e consistência dos dados. Essa estrutura permite armazenar dados de longo prazo, possibilitando a identificação de tendências e padrões. Em resumo, um </a:t>
            </a:r>
            <a:r>
              <a:rPr lang="pt-PT" dirty="0" err="1">
                <a:latin typeface="+mj-lt"/>
              </a:rPr>
              <a:t>D</a:t>
            </a:r>
            <a:r>
              <a:rPr lang="pt-PT" b="0" i="0" dirty="0" err="1">
                <a:effectLst/>
                <a:latin typeface="+mj-lt"/>
              </a:rPr>
              <a:t>ataWarehouse</a:t>
            </a:r>
            <a:r>
              <a:rPr lang="pt-PT" b="0" i="0" dirty="0">
                <a:effectLst/>
                <a:latin typeface="+mj-lt"/>
              </a:rPr>
              <a:t> é um repositório estruturado de informações que apoia a análise e tomada de decisões empresariais com base em dados históricos e de múltiplas fontes.</a:t>
            </a:r>
            <a:endParaRPr lang="pt-PT" dirty="0">
              <a:latin typeface="+mj-lt"/>
            </a:endParaRPr>
          </a:p>
        </p:txBody>
      </p:sp>
    </p:spTree>
    <p:extLst>
      <p:ext uri="{BB962C8B-B14F-4D97-AF65-F5344CB8AC3E}">
        <p14:creationId xmlns:p14="http://schemas.microsoft.com/office/powerpoint/2010/main" val="3277370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Subtítulo 2">
            <a:extLst>
              <a:ext uri="{FF2B5EF4-FFF2-40B4-BE49-F238E27FC236}">
                <a16:creationId xmlns:a16="http://schemas.microsoft.com/office/drawing/2014/main" id="{A4D3E86F-4424-F8E9-F2C9-994AF815D392}"/>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sp>
        <p:nvSpPr>
          <p:cNvPr id="2" name="Text Box 13">
            <a:extLst>
              <a:ext uri="{FF2B5EF4-FFF2-40B4-BE49-F238E27FC236}">
                <a16:creationId xmlns:a16="http://schemas.microsoft.com/office/drawing/2014/main" id="{D7FE8BF5-7A76-4788-5227-0EBD2431EDCB}"/>
              </a:ext>
            </a:extLst>
          </p:cNvPr>
          <p:cNvSpPr txBox="1">
            <a:spLocks noChangeArrowheads="1"/>
          </p:cNvSpPr>
          <p:nvPr/>
        </p:nvSpPr>
        <p:spPr bwMode="auto">
          <a:xfrm>
            <a:off x="1900517" y="558982"/>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Conclusão</a:t>
            </a:r>
            <a:endParaRPr lang="pt-PT" sz="2000" b="1" dirty="0">
              <a:effectLst>
                <a:outerShdw blurRad="38100" dist="38100" dir="2700000" algn="tl">
                  <a:srgbClr val="C0C0C0"/>
                </a:outerShdw>
              </a:effectLst>
              <a:latin typeface="+mn-lt"/>
              <a:cs typeface="Arial"/>
            </a:endParaRPr>
          </a:p>
        </p:txBody>
      </p:sp>
      <p:sp>
        <p:nvSpPr>
          <p:cNvPr id="4" name="CaixaDeTexto 3">
            <a:extLst>
              <a:ext uri="{FF2B5EF4-FFF2-40B4-BE49-F238E27FC236}">
                <a16:creationId xmlns:a16="http://schemas.microsoft.com/office/drawing/2014/main" id="{097DAF61-0DA1-6277-7C40-01181C4AB334}"/>
              </a:ext>
            </a:extLst>
          </p:cNvPr>
          <p:cNvSpPr txBox="1"/>
          <p:nvPr/>
        </p:nvSpPr>
        <p:spPr>
          <a:xfrm>
            <a:off x="1784351" y="1506071"/>
            <a:ext cx="8780462" cy="3962880"/>
          </a:xfrm>
          <a:prstGeom prst="rect">
            <a:avLst/>
          </a:prstGeom>
          <a:noFill/>
        </p:spPr>
        <p:txBody>
          <a:bodyPr wrap="square" rtlCol="0">
            <a:spAutoFit/>
          </a:bodyPr>
          <a:lstStyle/>
          <a:p>
            <a:pPr>
              <a:lnSpc>
                <a:spcPct val="200000"/>
              </a:lnSpc>
            </a:pPr>
            <a:r>
              <a:rPr lang="pt-PT" sz="1600" dirty="0"/>
              <a:t>	Ao longo da realização deste trabalho adquirimos conhecimentos e habilidades práticas sobre os conceitos e processos envolvidos na criação de um SDW, desde a modelagem de dados até a implementação das estruturas multidimensionais. Com o </a:t>
            </a:r>
            <a:r>
              <a:rPr lang="pt-PT" sz="1600" dirty="0" err="1"/>
              <a:t>dataset</a:t>
            </a:r>
            <a:r>
              <a:rPr lang="pt-PT" sz="1600" dirty="0"/>
              <a:t> “</a:t>
            </a:r>
            <a:r>
              <a:rPr lang="pt-PT" sz="1600" dirty="0" err="1"/>
              <a:t>Costumer</a:t>
            </a:r>
            <a:r>
              <a:rPr lang="pt-PT" sz="1600" dirty="0"/>
              <a:t> Shopping </a:t>
            </a:r>
            <a:r>
              <a:rPr lang="pt-PT" sz="1600" dirty="0" err="1"/>
              <a:t>Dataset</a:t>
            </a:r>
            <a:r>
              <a:rPr lang="pt-PT" sz="1600" dirty="0"/>
              <a:t> – </a:t>
            </a:r>
            <a:r>
              <a:rPr lang="pt-PT" sz="1600" dirty="0" err="1"/>
              <a:t>Retail</a:t>
            </a:r>
            <a:r>
              <a:rPr lang="pt-PT" sz="1600" dirty="0"/>
              <a:t> Sales Data” aprendemos a extrair, transformar e carregar os dados relevantes para um </a:t>
            </a:r>
            <a:r>
              <a:rPr lang="pt-PT" sz="1600" dirty="0" err="1"/>
              <a:t>DataWarehouse</a:t>
            </a:r>
            <a:r>
              <a:rPr lang="pt-PT" sz="1600" dirty="0"/>
              <a:t>. Isso inclui trabalhar com diferentes fontes de dados e garantir a qualidade e consistência dos dados integrados.</a:t>
            </a:r>
          </a:p>
          <a:p>
            <a:pPr>
              <a:lnSpc>
                <a:spcPct val="200000"/>
              </a:lnSpc>
            </a:pPr>
            <a:r>
              <a:rPr lang="pt-PT" sz="1600" dirty="0"/>
              <a:t>	A experiência com ferramentas como o Ubuntu, </a:t>
            </a:r>
            <a:r>
              <a:rPr lang="pt-PT" sz="1600" dirty="0" err="1"/>
              <a:t>Airbyte</a:t>
            </a:r>
            <a:r>
              <a:rPr lang="pt-PT" sz="1600" dirty="0"/>
              <a:t>, </a:t>
            </a:r>
            <a:r>
              <a:rPr lang="pt-PT" sz="1600" dirty="0" err="1"/>
              <a:t>snowflake</a:t>
            </a:r>
            <a:r>
              <a:rPr lang="pt-PT" sz="1600" dirty="0"/>
              <a:t> permitiu-me apresentar os resultados de forma clara e interativa.</a:t>
            </a:r>
          </a:p>
        </p:txBody>
      </p:sp>
    </p:spTree>
    <p:extLst>
      <p:ext uri="{BB962C8B-B14F-4D97-AF65-F5344CB8AC3E}">
        <p14:creationId xmlns:p14="http://schemas.microsoft.com/office/powerpoint/2010/main" val="2763226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3524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607"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DataMart</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2784737"/>
          </a:xfrm>
          <a:prstGeom prst="rect">
            <a:avLst/>
          </a:prstGeom>
          <a:noFill/>
        </p:spPr>
        <p:txBody>
          <a:bodyPr wrap="square">
            <a:spAutoFit/>
          </a:bodyPr>
          <a:lstStyle/>
          <a:p>
            <a:pPr>
              <a:lnSpc>
                <a:spcPct val="200000"/>
              </a:lnSpc>
            </a:pPr>
            <a:r>
              <a:rPr lang="pt-PT" b="0" i="0" dirty="0">
                <a:effectLst/>
                <a:latin typeface="+mj-lt"/>
              </a:rPr>
              <a:t>Um </a:t>
            </a:r>
            <a:r>
              <a:rPr lang="pt-PT" b="0" i="0" dirty="0" err="1">
                <a:effectLst/>
                <a:latin typeface="+mj-lt"/>
              </a:rPr>
              <a:t>DataMart</a:t>
            </a:r>
            <a:r>
              <a:rPr lang="pt-PT" b="0" i="0" dirty="0">
                <a:effectLst/>
                <a:latin typeface="+mj-lt"/>
              </a:rPr>
              <a:t> é um subconjunto de um </a:t>
            </a:r>
            <a:r>
              <a:rPr lang="pt-PT" dirty="0" err="1">
                <a:latin typeface="+mj-lt"/>
              </a:rPr>
              <a:t>D</a:t>
            </a:r>
            <a:r>
              <a:rPr lang="pt-PT" b="0" i="0" dirty="0" err="1">
                <a:effectLst/>
                <a:latin typeface="+mj-lt"/>
              </a:rPr>
              <a:t>ataWarehouse</a:t>
            </a:r>
            <a:r>
              <a:rPr lang="pt-PT" b="0" i="0" dirty="0">
                <a:effectLst/>
                <a:latin typeface="+mj-lt"/>
              </a:rPr>
              <a:t> que contém dados específicos de um determinado departamento, área ou necessidade de negócio. É uma estrutura mais focada e especializada, projetada para fornecer informações relevantes e direcionadas a usuários específicos dentro da organização. O </a:t>
            </a:r>
            <a:r>
              <a:rPr lang="pt-PT" b="0" i="0" dirty="0" err="1">
                <a:effectLst/>
                <a:latin typeface="+mj-lt"/>
              </a:rPr>
              <a:t>DataMart</a:t>
            </a:r>
            <a:r>
              <a:rPr lang="pt-PT" b="0" i="0" dirty="0">
                <a:effectLst/>
                <a:latin typeface="+mj-lt"/>
              </a:rPr>
              <a:t> é otimizado para consultas e análises específicas, permitindo um acesso mais rápido e eficiente aos dados necessários para tomar decisões em um contexto particular.</a:t>
            </a:r>
            <a:endParaRPr lang="pt-PT" dirty="0">
              <a:latin typeface="+mj-lt"/>
            </a:endParaRPr>
          </a:p>
        </p:txBody>
      </p:sp>
    </p:spTree>
    <p:extLst>
      <p:ext uri="{BB962C8B-B14F-4D97-AF65-F5344CB8AC3E}">
        <p14:creationId xmlns:p14="http://schemas.microsoft.com/office/powerpoint/2010/main" val="282291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Dataset</a:t>
            </a:r>
            <a:endParaRPr lang="pt-PT" sz="2000" b="1" dirty="0">
              <a:effectLst>
                <a:outerShdw blurRad="38100" dist="38100" dir="2700000" algn="tl">
                  <a:srgbClr val="C0C0C0"/>
                </a:outerShdw>
              </a:effectLst>
              <a:latin typeface="+mn-l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3338735"/>
          </a:xfrm>
          <a:prstGeom prst="rect">
            <a:avLst/>
          </a:prstGeom>
          <a:noFill/>
        </p:spPr>
        <p:txBody>
          <a:bodyPr wrap="square">
            <a:spAutoFit/>
          </a:bodyPr>
          <a:lstStyle/>
          <a:p>
            <a:pPr>
              <a:lnSpc>
                <a:spcPct val="200000"/>
              </a:lnSpc>
            </a:pPr>
            <a:r>
              <a:rPr lang="pt-PT" dirty="0">
                <a:latin typeface="+mj-lt"/>
              </a:rPr>
              <a:t>Um </a:t>
            </a:r>
            <a:r>
              <a:rPr lang="pt-PT" dirty="0" err="1">
                <a:latin typeface="+mj-lt"/>
              </a:rPr>
              <a:t>dataset</a:t>
            </a:r>
            <a:r>
              <a:rPr lang="pt-PT" dirty="0">
                <a:latin typeface="+mj-lt"/>
              </a:rPr>
              <a:t> é um conjunto de dados organizados e estruturados que podem ser utilizados para análises, pesquisas ou outros fins. Ele pode ser composto por várias informações, como números, textos, imagens ou outros tipos de dados, coletados de diferentes fontes. Um </a:t>
            </a:r>
            <a:r>
              <a:rPr lang="pt-PT" dirty="0" err="1">
                <a:latin typeface="+mj-lt"/>
              </a:rPr>
              <a:t>dataset</a:t>
            </a:r>
            <a:r>
              <a:rPr lang="pt-PT" dirty="0">
                <a:latin typeface="+mj-lt"/>
              </a:rPr>
              <a:t> é geralmente utilizado como base para treinamento de algoritmos de aprendizado de máquina, desenvolvimento de modelos estatísticos ou para realizar análises exploratórias.</a:t>
            </a:r>
          </a:p>
          <a:p>
            <a:pPr>
              <a:lnSpc>
                <a:spcPct val="200000"/>
              </a:lnSpc>
            </a:pPr>
            <a:r>
              <a:rPr lang="pt-PT" dirty="0">
                <a:latin typeface="+mj-lt"/>
              </a:rPr>
              <a:t>Para este trabalho escolhemos o </a:t>
            </a:r>
            <a:r>
              <a:rPr lang="pt-PT" dirty="0" err="1">
                <a:latin typeface="+mj-lt"/>
              </a:rPr>
              <a:t>dataset</a:t>
            </a:r>
            <a:r>
              <a:rPr lang="pt-PT" dirty="0">
                <a:latin typeface="+mj-lt"/>
              </a:rPr>
              <a:t> </a:t>
            </a:r>
            <a:r>
              <a:rPr lang="en-US" b="1" i="0" dirty="0">
                <a:solidFill>
                  <a:srgbClr val="202124"/>
                </a:solidFill>
                <a:effectLst/>
                <a:latin typeface="+mj-lt"/>
              </a:rPr>
              <a:t>Customer Shopping Dataset - Retail Sales Data.</a:t>
            </a:r>
          </a:p>
        </p:txBody>
      </p:sp>
    </p:spTree>
    <p:extLst>
      <p:ext uri="{BB962C8B-B14F-4D97-AF65-F5344CB8AC3E}">
        <p14:creationId xmlns:p14="http://schemas.microsoft.com/office/powerpoint/2010/main" val="277235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Dataset</a:t>
            </a:r>
            <a:r>
              <a:rPr lang="pt-PT" sz="2000" b="1" dirty="0">
                <a:effectLst>
                  <a:outerShdw blurRad="38100" dist="38100" dir="2700000" algn="tl">
                    <a:srgbClr val="C0C0C0"/>
                  </a:outerShdw>
                </a:effectLst>
                <a:latin typeface="+mn-lt"/>
                <a:cs typeface="Arial"/>
              </a:rPr>
              <a:t> - </a:t>
            </a:r>
            <a:r>
              <a:rPr lang="en-US" sz="2000" b="1" dirty="0">
                <a:effectLst>
                  <a:outerShdw blurRad="38100" dist="38100" dir="2700000" algn="tl">
                    <a:srgbClr val="C0C0C0"/>
                  </a:outerShdw>
                </a:effectLst>
                <a:cs typeface="Arial"/>
              </a:rPr>
              <a:t>Customer Shopping Dataset - Retail Sales Data</a:t>
            </a:r>
            <a:endParaRPr lang="pt-PT" sz="2000" b="1" dirty="0">
              <a:effectLst>
                <a:outerShdw blurRad="38100" dist="38100" dir="2700000" algn="tl">
                  <a:srgbClr val="C0C0C0"/>
                </a:outerShdw>
              </a:effectLs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sp>
        <p:nvSpPr>
          <p:cNvPr id="4" name="CaixaDeTexto 3">
            <a:extLst>
              <a:ext uri="{FF2B5EF4-FFF2-40B4-BE49-F238E27FC236}">
                <a16:creationId xmlns:a16="http://schemas.microsoft.com/office/drawing/2014/main" id="{AC3C9317-BF7D-E298-5AF9-409640D3757B}"/>
              </a:ext>
            </a:extLst>
          </p:cNvPr>
          <p:cNvSpPr txBox="1"/>
          <p:nvPr/>
        </p:nvSpPr>
        <p:spPr>
          <a:xfrm>
            <a:off x="1625225" y="1412185"/>
            <a:ext cx="9858563" cy="3338735"/>
          </a:xfrm>
          <a:prstGeom prst="rect">
            <a:avLst/>
          </a:prstGeom>
          <a:noFill/>
        </p:spPr>
        <p:txBody>
          <a:bodyPr wrap="square">
            <a:spAutoFit/>
          </a:bodyPr>
          <a:lstStyle/>
          <a:p>
            <a:pPr>
              <a:lnSpc>
                <a:spcPct val="200000"/>
              </a:lnSpc>
            </a:pPr>
            <a:r>
              <a:rPr lang="pt-PT" dirty="0">
                <a:latin typeface="+mj-lt"/>
              </a:rPr>
              <a:t>Este conjunto de dados contém informações sobre transações comerciais. Cada entrada possui um número de fatura, um número de cliente, o género do cliente, a idade, a categoria do produto adquirido, a quantidade desse produto, o preço unitário em liras turcas, o método de pagamento utilizado, a data da fatura e o nome do centro comercial onde a transação ocorreu. Essas informações permitem analisar o comportamento de compra dos clientes, os padrões de pagamento e outras tendências relacionadas às transações.</a:t>
            </a:r>
          </a:p>
        </p:txBody>
      </p:sp>
    </p:spTree>
    <p:extLst>
      <p:ext uri="{BB962C8B-B14F-4D97-AF65-F5344CB8AC3E}">
        <p14:creationId xmlns:p14="http://schemas.microsoft.com/office/powerpoint/2010/main" val="413174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Dataset</a:t>
            </a:r>
            <a:r>
              <a:rPr lang="pt-PT" sz="2000" b="1" dirty="0">
                <a:effectLst>
                  <a:outerShdw blurRad="38100" dist="38100" dir="2700000" algn="tl">
                    <a:srgbClr val="C0C0C0"/>
                  </a:outerShdw>
                </a:effectLst>
                <a:latin typeface="+mn-lt"/>
                <a:cs typeface="Arial"/>
              </a:rPr>
              <a:t> - </a:t>
            </a:r>
            <a:r>
              <a:rPr lang="en-US" sz="2000" b="1" dirty="0">
                <a:effectLst>
                  <a:outerShdw blurRad="38100" dist="38100" dir="2700000" algn="tl">
                    <a:srgbClr val="C0C0C0"/>
                  </a:outerShdw>
                </a:effectLst>
                <a:cs typeface="Arial"/>
              </a:rPr>
              <a:t>Customer Shopping Dataset - Retail Sales Data</a:t>
            </a:r>
            <a:endParaRPr lang="pt-PT" sz="2000" b="1" dirty="0">
              <a:effectLst>
                <a:outerShdw blurRad="38100" dist="38100" dir="2700000" algn="tl">
                  <a:srgbClr val="C0C0C0"/>
                </a:outerShdw>
              </a:effectLs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pic>
        <p:nvPicPr>
          <p:cNvPr id="5" name="Imagem 4">
            <a:extLst>
              <a:ext uri="{FF2B5EF4-FFF2-40B4-BE49-F238E27FC236}">
                <a16:creationId xmlns:a16="http://schemas.microsoft.com/office/drawing/2014/main" id="{1CC29447-78FB-1CD9-BDBB-48E7067B282E}"/>
              </a:ext>
            </a:extLst>
          </p:cNvPr>
          <p:cNvPicPr>
            <a:picLocks noChangeAspect="1"/>
          </p:cNvPicPr>
          <p:nvPr/>
        </p:nvPicPr>
        <p:blipFill>
          <a:blip r:embed="rId7"/>
          <a:stretch>
            <a:fillRect/>
          </a:stretch>
        </p:blipFill>
        <p:spPr>
          <a:xfrm>
            <a:off x="1599810" y="1836282"/>
            <a:ext cx="8992379" cy="3185436"/>
          </a:xfrm>
          <a:prstGeom prst="rect">
            <a:avLst/>
          </a:prstGeom>
        </p:spPr>
      </p:pic>
    </p:spTree>
    <p:extLst>
      <p:ext uri="{BB962C8B-B14F-4D97-AF65-F5344CB8AC3E}">
        <p14:creationId xmlns:p14="http://schemas.microsoft.com/office/powerpoint/2010/main" val="424172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1830389"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mn-lt"/>
                <a:cs typeface="Arial"/>
              </a:rPr>
              <a:t>Dataset</a:t>
            </a:r>
            <a:r>
              <a:rPr lang="pt-PT" sz="2000" b="1" dirty="0">
                <a:effectLst>
                  <a:outerShdw blurRad="38100" dist="38100" dir="2700000" algn="tl">
                    <a:srgbClr val="C0C0C0"/>
                  </a:outerShdw>
                </a:effectLst>
                <a:latin typeface="+mn-lt"/>
                <a:cs typeface="Arial"/>
              </a:rPr>
              <a:t> - </a:t>
            </a:r>
            <a:r>
              <a:rPr lang="en-US" sz="2000" b="1" dirty="0">
                <a:effectLst>
                  <a:outerShdw blurRad="38100" dist="38100" dir="2700000" algn="tl">
                    <a:srgbClr val="C0C0C0"/>
                  </a:outerShdw>
                </a:effectLst>
                <a:cs typeface="Arial"/>
              </a:rPr>
              <a:t>Customer Shopping Dataset - Retail Sales Data</a:t>
            </a:r>
            <a:endParaRPr lang="pt-PT" sz="2000" b="1" dirty="0">
              <a:effectLst>
                <a:outerShdw blurRad="38100" dist="38100" dir="2700000" algn="tl">
                  <a:srgbClr val="C0C0C0"/>
                </a:outerShdw>
              </a:effectLst>
              <a:cs typeface="Arial"/>
            </a:endParaRPr>
          </a:p>
        </p:txBody>
      </p:sp>
      <p:sp>
        <p:nvSpPr>
          <p:cNvPr id="10247" name="Line 15"/>
          <p:cNvSpPr>
            <a:spLocks noChangeShapeType="1"/>
          </p:cNvSpPr>
          <p:nvPr/>
        </p:nvSpPr>
        <p:spPr bwMode="auto">
          <a:xfrm>
            <a:off x="1774825" y="1"/>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1784351"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625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7059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8048"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9812339" y="6296026"/>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9851572"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152400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2335579" y="6525730"/>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@2022, 24522 – Inês Esteves, 21644 – Ana Rita Costa Guimarães| </a:t>
            </a:r>
            <a:r>
              <a:rPr lang="pt-PT" sz="900" b="1" dirty="0">
                <a:solidFill>
                  <a:srgbClr val="C00000"/>
                </a:solidFill>
                <a:latin typeface="Arial" charset="0"/>
                <a:ea typeface="Arial" charset="0"/>
                <a:cs typeface="Arial" charset="0"/>
              </a:rPr>
              <a:t>Unidade Curricular: AOOP</a:t>
            </a:r>
            <a:r>
              <a:rPr lang="pt-PT" sz="900" dirty="0">
                <a:latin typeface="Arial" charset="0"/>
                <a:ea typeface="Arial" charset="0"/>
                <a:cs typeface="Arial" charset="0"/>
              </a:rPr>
              <a:t>– Ano Letivo 2022/2022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2126" y="6488336"/>
            <a:ext cx="545959" cy="199802"/>
          </a:xfrm>
          <a:prstGeom prst="rect">
            <a:avLst/>
          </a:prstGeom>
        </p:spPr>
      </p:pic>
      <p:sp>
        <p:nvSpPr>
          <p:cNvPr id="3" name="CaixaDeTexto 2">
            <a:extLst>
              <a:ext uri="{FF2B5EF4-FFF2-40B4-BE49-F238E27FC236}">
                <a16:creationId xmlns:a16="http://schemas.microsoft.com/office/drawing/2014/main" id="{A549498A-1F64-DFDD-8108-D5118EB26EDB}"/>
              </a:ext>
            </a:extLst>
          </p:cNvPr>
          <p:cNvSpPr txBox="1"/>
          <p:nvPr/>
        </p:nvSpPr>
        <p:spPr>
          <a:xfrm>
            <a:off x="1416423" y="1725714"/>
            <a:ext cx="10425953" cy="568745"/>
          </a:xfrm>
          <a:prstGeom prst="rect">
            <a:avLst/>
          </a:prstGeom>
          <a:noFill/>
        </p:spPr>
        <p:txBody>
          <a:bodyPr wrap="square">
            <a:spAutoFit/>
          </a:bodyPr>
          <a:lstStyle/>
          <a:p>
            <a:pPr>
              <a:lnSpc>
                <a:spcPct val="200000"/>
              </a:lnSpc>
            </a:pPr>
            <a:endParaRPr lang="en-US" b="1" i="0" dirty="0">
              <a:solidFill>
                <a:srgbClr val="202124"/>
              </a:solidFill>
              <a:effectLst/>
              <a:latin typeface="+mj-lt"/>
            </a:endParaRPr>
          </a:p>
        </p:txBody>
      </p:sp>
      <p:pic>
        <p:nvPicPr>
          <p:cNvPr id="4" name="Imagem 3">
            <a:extLst>
              <a:ext uri="{FF2B5EF4-FFF2-40B4-BE49-F238E27FC236}">
                <a16:creationId xmlns:a16="http://schemas.microsoft.com/office/drawing/2014/main" id="{EA3E9154-D4CB-F400-667A-7C2C1074C4DE}"/>
              </a:ext>
            </a:extLst>
          </p:cNvPr>
          <p:cNvPicPr>
            <a:picLocks noChangeAspect="1"/>
          </p:cNvPicPr>
          <p:nvPr/>
        </p:nvPicPr>
        <p:blipFill>
          <a:blip r:embed="rId7"/>
          <a:stretch>
            <a:fillRect/>
          </a:stretch>
        </p:blipFill>
        <p:spPr>
          <a:xfrm>
            <a:off x="1496931" y="1725782"/>
            <a:ext cx="9198137" cy="3406435"/>
          </a:xfrm>
          <a:prstGeom prst="rect">
            <a:avLst/>
          </a:prstGeom>
        </p:spPr>
      </p:pic>
    </p:spTree>
    <p:extLst>
      <p:ext uri="{BB962C8B-B14F-4D97-AF65-F5344CB8AC3E}">
        <p14:creationId xmlns:p14="http://schemas.microsoft.com/office/powerpoint/2010/main" val="29846845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2147</Words>
  <Application>Microsoft Office PowerPoint</Application>
  <PresentationFormat>Ecrã Panorâmico</PresentationFormat>
  <Paragraphs>259</Paragraphs>
  <Slides>41</Slides>
  <Notes>39</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41</vt:i4>
      </vt:variant>
    </vt:vector>
  </HeadingPairs>
  <TitlesOfParts>
    <vt:vector size="46" baseType="lpstr">
      <vt:lpstr>Arial</vt:lpstr>
      <vt:lpstr>Calibri</vt:lpstr>
      <vt:lpstr>Calibri Light</vt:lpstr>
      <vt:lpstr>Söhne</vt:lpstr>
      <vt:lpstr>Tema do Office</vt:lpstr>
      <vt:lpstr>LICENCIATURA EM ENGENHARIA INFORMÁTICA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dc:title>
  <dc:creator>Ines Esteves</dc:creator>
  <cp:lastModifiedBy>Ines Esteves</cp:lastModifiedBy>
  <cp:revision>1</cp:revision>
  <dcterms:created xsi:type="dcterms:W3CDTF">2023-06-12T19:20:18Z</dcterms:created>
  <dcterms:modified xsi:type="dcterms:W3CDTF">2023-06-12T20:57:48Z</dcterms:modified>
</cp:coreProperties>
</file>