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4" r:id="rId3"/>
    <p:sldId id="259" r:id="rId4"/>
    <p:sldId id="262" r:id="rId5"/>
    <p:sldId id="269" r:id="rId6"/>
    <p:sldId id="279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FID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Model 1</c:v>
                </c:pt>
                <c:pt idx="1">
                  <c:v>Model 2</c:v>
                </c:pt>
                <c:pt idx="2">
                  <c:v>Model 3</c:v>
                </c:pt>
                <c:pt idx="3">
                  <c:v>2 Unrelated traffic images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201.37112426757801</c:v>
                </c:pt>
                <c:pt idx="1">
                  <c:v>222.63893127441401</c:v>
                </c:pt>
                <c:pt idx="2">
                  <c:v>175.92831420898401</c:v>
                </c:pt>
                <c:pt idx="3">
                  <c:v>322.4599609375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83-4CC0-8C11-8ED922816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89947775"/>
        <c:axId val="1289933855"/>
      </c:barChart>
      <c:catAx>
        <c:axId val="128994777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933855"/>
        <c:crosses val="autoZero"/>
        <c:auto val="1"/>
        <c:lblAlgn val="ctr"/>
        <c:lblOffset val="100"/>
        <c:noMultiLvlLbl val="0"/>
      </c:catAx>
      <c:valAx>
        <c:axId val="1289933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9947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7B095-15CA-43AE-AF09-889C9C8E7A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E24F99-FAD7-471A-A93B-F70FC80690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+mn-lt"/>
              <a:ea typeface="+mn-ea"/>
              <a:cs typeface="+mn-cs"/>
            </a:rPr>
            <a:t>MODERN MACHINE LEARNING MODELS DEMAND ENORMOUS DATASETS FOR TRAINING</a:t>
          </a:r>
          <a:endParaRPr lang="en-US" sz="1600" dirty="0"/>
        </a:p>
      </dgm:t>
    </dgm:pt>
    <dgm:pt modelId="{62137070-DF3A-4EDA-B36A-CEA2905B41FE}" type="parTrans" cxnId="{886593D7-9F8B-49A8-885E-B2C11896BA50}">
      <dgm:prSet/>
      <dgm:spPr/>
      <dgm:t>
        <a:bodyPr/>
        <a:lstStyle/>
        <a:p>
          <a:endParaRPr lang="en-US" sz="1600"/>
        </a:p>
      </dgm:t>
    </dgm:pt>
    <dgm:pt modelId="{6A1AE445-FF76-4B9F-8389-522BA3C5DBEA}" type="sibTrans" cxnId="{886593D7-9F8B-49A8-885E-B2C11896BA50}">
      <dgm:prSet/>
      <dgm:spPr/>
      <dgm:t>
        <a:bodyPr/>
        <a:lstStyle/>
        <a:p>
          <a:endParaRPr lang="en-US" sz="1600"/>
        </a:p>
      </dgm:t>
    </dgm:pt>
    <dgm:pt modelId="{9A0F0CD4-F016-4238-BE1E-418FFA695E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+mn-lt"/>
              <a:ea typeface="+mn-ea"/>
              <a:cs typeface="+mn-cs"/>
            </a:rPr>
            <a:t>DATA COLLECTION, LABELING, AND PREPROCESSING ARE COSTLY AND TIME-INTENSIVE</a:t>
          </a:r>
          <a:endParaRPr lang="en-US" sz="1600" dirty="0"/>
        </a:p>
      </dgm:t>
    </dgm:pt>
    <dgm:pt modelId="{E35F5C55-4E68-434D-AE6E-8563B70ACA20}" type="parTrans" cxnId="{D770A263-A38C-4452-88FB-6DEEB9BB5E53}">
      <dgm:prSet/>
      <dgm:spPr/>
      <dgm:t>
        <a:bodyPr/>
        <a:lstStyle/>
        <a:p>
          <a:endParaRPr lang="en-US" sz="1600"/>
        </a:p>
      </dgm:t>
    </dgm:pt>
    <dgm:pt modelId="{E962A67D-5B7C-4386-AF09-F52A52B23AA4}" type="sibTrans" cxnId="{D770A263-A38C-4452-88FB-6DEEB9BB5E53}">
      <dgm:prSet/>
      <dgm:spPr/>
      <dgm:t>
        <a:bodyPr/>
        <a:lstStyle/>
        <a:p>
          <a:endParaRPr lang="en-US" sz="1600"/>
        </a:p>
      </dgm:t>
    </dgm:pt>
    <dgm:pt modelId="{7075E36E-DD80-41B9-BBE2-27F4356F24A8}" type="pres">
      <dgm:prSet presAssocID="{F507B095-15CA-43AE-AF09-889C9C8E7ABD}" presName="root" presStyleCnt="0">
        <dgm:presLayoutVars>
          <dgm:dir/>
          <dgm:resizeHandles val="exact"/>
        </dgm:presLayoutVars>
      </dgm:prSet>
      <dgm:spPr/>
    </dgm:pt>
    <dgm:pt modelId="{84E0491D-AC79-4743-A663-D6306FEDD1CB}" type="pres">
      <dgm:prSet presAssocID="{7EE24F99-FAD7-471A-A93B-F70FC806905D}" presName="compNode" presStyleCnt="0"/>
      <dgm:spPr/>
    </dgm:pt>
    <dgm:pt modelId="{0AE5A71E-6514-46CE-8861-BD1A76540B3E}" type="pres">
      <dgm:prSet presAssocID="{7EE24F99-FAD7-471A-A93B-F70FC80690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09495F-3415-43EA-A811-863B8C195652}" type="pres">
      <dgm:prSet presAssocID="{7EE24F99-FAD7-471A-A93B-F70FC806905D}" presName="spaceRect" presStyleCnt="0"/>
      <dgm:spPr/>
    </dgm:pt>
    <dgm:pt modelId="{F744939F-9013-4161-9E40-294CCA1E85A8}" type="pres">
      <dgm:prSet presAssocID="{7EE24F99-FAD7-471A-A93B-F70FC806905D}" presName="textRect" presStyleLbl="revTx" presStyleIdx="0" presStyleCnt="2">
        <dgm:presLayoutVars>
          <dgm:chMax val="1"/>
          <dgm:chPref val="1"/>
        </dgm:presLayoutVars>
      </dgm:prSet>
      <dgm:spPr/>
    </dgm:pt>
    <dgm:pt modelId="{0D6154EE-A3D2-496E-A7AA-19953E8E91A6}" type="pres">
      <dgm:prSet presAssocID="{6A1AE445-FF76-4B9F-8389-522BA3C5DBEA}" presName="sibTrans" presStyleCnt="0"/>
      <dgm:spPr/>
    </dgm:pt>
    <dgm:pt modelId="{00F5FEB4-63E7-4195-952F-F061BE9431A2}" type="pres">
      <dgm:prSet presAssocID="{9A0F0CD4-F016-4238-BE1E-418FFA695EAB}" presName="compNode" presStyleCnt="0"/>
      <dgm:spPr/>
    </dgm:pt>
    <dgm:pt modelId="{DEEBD3DE-DD33-4F78-9922-C42B63CB4337}" type="pres">
      <dgm:prSet presAssocID="{9A0F0CD4-F016-4238-BE1E-418FFA695E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92BD88A7-58EF-466B-847C-BA85EC67AC3F}" type="pres">
      <dgm:prSet presAssocID="{9A0F0CD4-F016-4238-BE1E-418FFA695EAB}" presName="spaceRect" presStyleCnt="0"/>
      <dgm:spPr/>
    </dgm:pt>
    <dgm:pt modelId="{2713D5C2-1F6C-4194-9EF4-DB7FEC7B82C7}" type="pres">
      <dgm:prSet presAssocID="{9A0F0CD4-F016-4238-BE1E-418FFA695EA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676F632-51D9-451E-8EE5-9048D1C25D62}" type="presOf" srcId="{9A0F0CD4-F016-4238-BE1E-418FFA695EAB}" destId="{2713D5C2-1F6C-4194-9EF4-DB7FEC7B82C7}" srcOrd="0" destOrd="0" presId="urn:microsoft.com/office/officeart/2018/2/layout/IconLabelList"/>
    <dgm:cxn modelId="{D770A263-A38C-4452-88FB-6DEEB9BB5E53}" srcId="{F507B095-15CA-43AE-AF09-889C9C8E7ABD}" destId="{9A0F0CD4-F016-4238-BE1E-418FFA695EAB}" srcOrd="1" destOrd="0" parTransId="{E35F5C55-4E68-434D-AE6E-8563B70ACA20}" sibTransId="{E962A67D-5B7C-4386-AF09-F52A52B23AA4}"/>
    <dgm:cxn modelId="{4ADCBB6F-7538-4262-8839-E20132FF2017}" type="presOf" srcId="{7EE24F99-FAD7-471A-A93B-F70FC806905D}" destId="{F744939F-9013-4161-9E40-294CCA1E85A8}" srcOrd="0" destOrd="0" presId="urn:microsoft.com/office/officeart/2018/2/layout/IconLabelList"/>
    <dgm:cxn modelId="{A76806B0-F77D-4AB2-A222-F79CED1689CE}" type="presOf" srcId="{F507B095-15CA-43AE-AF09-889C9C8E7ABD}" destId="{7075E36E-DD80-41B9-BBE2-27F4356F24A8}" srcOrd="0" destOrd="0" presId="urn:microsoft.com/office/officeart/2018/2/layout/IconLabelList"/>
    <dgm:cxn modelId="{886593D7-9F8B-49A8-885E-B2C11896BA50}" srcId="{F507B095-15CA-43AE-AF09-889C9C8E7ABD}" destId="{7EE24F99-FAD7-471A-A93B-F70FC806905D}" srcOrd="0" destOrd="0" parTransId="{62137070-DF3A-4EDA-B36A-CEA2905B41FE}" sibTransId="{6A1AE445-FF76-4B9F-8389-522BA3C5DBEA}"/>
    <dgm:cxn modelId="{E3C8233F-8B23-4172-A60B-2A6F5E681B53}" type="presParOf" srcId="{7075E36E-DD80-41B9-BBE2-27F4356F24A8}" destId="{84E0491D-AC79-4743-A663-D6306FEDD1CB}" srcOrd="0" destOrd="0" presId="urn:microsoft.com/office/officeart/2018/2/layout/IconLabelList"/>
    <dgm:cxn modelId="{F3CBBF56-FC24-44DE-B3C6-2659A5799F0A}" type="presParOf" srcId="{84E0491D-AC79-4743-A663-D6306FEDD1CB}" destId="{0AE5A71E-6514-46CE-8861-BD1A76540B3E}" srcOrd="0" destOrd="0" presId="urn:microsoft.com/office/officeart/2018/2/layout/IconLabelList"/>
    <dgm:cxn modelId="{30E7FE52-80E0-477A-998C-935930CE37A6}" type="presParOf" srcId="{84E0491D-AC79-4743-A663-D6306FEDD1CB}" destId="{F409495F-3415-43EA-A811-863B8C195652}" srcOrd="1" destOrd="0" presId="urn:microsoft.com/office/officeart/2018/2/layout/IconLabelList"/>
    <dgm:cxn modelId="{7DDCBC9A-8203-4CB3-A352-226DBDB9D8AE}" type="presParOf" srcId="{84E0491D-AC79-4743-A663-D6306FEDD1CB}" destId="{F744939F-9013-4161-9E40-294CCA1E85A8}" srcOrd="2" destOrd="0" presId="urn:microsoft.com/office/officeart/2018/2/layout/IconLabelList"/>
    <dgm:cxn modelId="{9AB1184A-FB09-447B-8FE3-6519F4A7839A}" type="presParOf" srcId="{7075E36E-DD80-41B9-BBE2-27F4356F24A8}" destId="{0D6154EE-A3D2-496E-A7AA-19953E8E91A6}" srcOrd="1" destOrd="0" presId="urn:microsoft.com/office/officeart/2018/2/layout/IconLabelList"/>
    <dgm:cxn modelId="{8FF0E456-940F-4BDD-9AC1-FD59C4E39952}" type="presParOf" srcId="{7075E36E-DD80-41B9-BBE2-27F4356F24A8}" destId="{00F5FEB4-63E7-4195-952F-F061BE9431A2}" srcOrd="2" destOrd="0" presId="urn:microsoft.com/office/officeart/2018/2/layout/IconLabelList"/>
    <dgm:cxn modelId="{80B08581-FC7B-4227-9B38-EF42F322025F}" type="presParOf" srcId="{00F5FEB4-63E7-4195-952F-F061BE9431A2}" destId="{DEEBD3DE-DD33-4F78-9922-C42B63CB4337}" srcOrd="0" destOrd="0" presId="urn:microsoft.com/office/officeart/2018/2/layout/IconLabelList"/>
    <dgm:cxn modelId="{965632CD-20E3-42FE-9D31-443DBBE8D8A0}" type="presParOf" srcId="{00F5FEB4-63E7-4195-952F-F061BE9431A2}" destId="{92BD88A7-58EF-466B-847C-BA85EC67AC3F}" srcOrd="1" destOrd="0" presId="urn:microsoft.com/office/officeart/2018/2/layout/IconLabelList"/>
    <dgm:cxn modelId="{6D3D161E-6171-4665-A457-8B614FE17442}" type="presParOf" srcId="{00F5FEB4-63E7-4195-952F-F061BE9431A2}" destId="{2713D5C2-1F6C-4194-9EF4-DB7FEC7B82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07B095-15CA-43AE-AF09-889C9C8E7AB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EE24F99-FAD7-471A-A93B-F70FC806905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Use Stable Diffusion to generate realistic synthetic data.</a:t>
          </a:r>
        </a:p>
      </dgm:t>
    </dgm:pt>
    <dgm:pt modelId="{62137070-DF3A-4EDA-B36A-CEA2905B41FE}" type="parTrans" cxnId="{886593D7-9F8B-49A8-885E-B2C11896BA50}">
      <dgm:prSet/>
      <dgm:spPr/>
      <dgm:t>
        <a:bodyPr/>
        <a:lstStyle/>
        <a:p>
          <a:endParaRPr lang="en-US" sz="1600"/>
        </a:p>
      </dgm:t>
    </dgm:pt>
    <dgm:pt modelId="{6A1AE445-FF76-4B9F-8389-522BA3C5DBEA}" type="sibTrans" cxnId="{886593D7-9F8B-49A8-885E-B2C11896BA50}">
      <dgm:prSet/>
      <dgm:spPr/>
      <dgm:t>
        <a:bodyPr/>
        <a:lstStyle/>
        <a:p>
          <a:endParaRPr lang="en-US"/>
        </a:p>
      </dgm:t>
    </dgm:pt>
    <dgm:pt modelId="{2FA6B052-F780-4069-BAEB-A08AF9078DCF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Employ ControlNet for controlled and diverse image synthesis.</a:t>
          </a:r>
        </a:p>
      </dgm:t>
    </dgm:pt>
    <dgm:pt modelId="{C49BE064-33CA-418C-B5CA-627DE2B44E3E}" type="parTrans" cxnId="{2FAA331F-58C9-4208-B397-DEEF7D07744C}">
      <dgm:prSet/>
      <dgm:spPr/>
      <dgm:t>
        <a:bodyPr/>
        <a:lstStyle/>
        <a:p>
          <a:endParaRPr lang="en-US" sz="1600"/>
        </a:p>
      </dgm:t>
    </dgm:pt>
    <dgm:pt modelId="{A0D87FF1-7CE2-42B1-9974-1CAF91EFA2B6}" type="sibTrans" cxnId="{2FAA331F-58C9-4208-B397-DEEF7D07744C}">
      <dgm:prSet/>
      <dgm:spPr/>
      <dgm:t>
        <a:bodyPr/>
        <a:lstStyle/>
        <a:p>
          <a:endParaRPr lang="en-US"/>
        </a:p>
      </dgm:t>
    </dgm:pt>
    <dgm:pt modelId="{9A0F0CD4-F016-4238-BE1E-418FFA695EAB}">
      <dgm:prSet custT="1"/>
      <dgm:spPr/>
      <dgm:t>
        <a:bodyPr/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USE MIDAS TO FURTHER ENHANCE CONTEXTUAL REPRESENTATION.</a:t>
          </a:r>
        </a:p>
      </dgm:t>
    </dgm:pt>
    <dgm:pt modelId="{E35F5C55-4E68-434D-AE6E-8563B70ACA20}" type="parTrans" cxnId="{D770A263-A38C-4452-88FB-6DEEB9BB5E53}">
      <dgm:prSet/>
      <dgm:spPr/>
      <dgm:t>
        <a:bodyPr/>
        <a:lstStyle/>
        <a:p>
          <a:endParaRPr lang="en-US" sz="1600"/>
        </a:p>
      </dgm:t>
    </dgm:pt>
    <dgm:pt modelId="{E962A67D-5B7C-4386-AF09-F52A52B23AA4}" type="sibTrans" cxnId="{D770A263-A38C-4452-88FB-6DEEB9BB5E53}">
      <dgm:prSet/>
      <dgm:spPr/>
      <dgm:t>
        <a:bodyPr/>
        <a:lstStyle/>
        <a:p>
          <a:endParaRPr lang="en-US"/>
        </a:p>
      </dgm:t>
    </dgm:pt>
    <dgm:pt modelId="{F5A65CCC-2B98-47C3-97D9-46C0009986DA}" type="pres">
      <dgm:prSet presAssocID="{F507B095-15CA-43AE-AF09-889C9C8E7ABD}" presName="root" presStyleCnt="0">
        <dgm:presLayoutVars>
          <dgm:dir/>
          <dgm:resizeHandles val="exact"/>
        </dgm:presLayoutVars>
      </dgm:prSet>
      <dgm:spPr/>
    </dgm:pt>
    <dgm:pt modelId="{69DBF728-ACBB-41FE-8985-E49779BDED05}" type="pres">
      <dgm:prSet presAssocID="{7EE24F99-FAD7-471A-A93B-F70FC806905D}" presName="compNode" presStyleCnt="0"/>
      <dgm:spPr/>
    </dgm:pt>
    <dgm:pt modelId="{D830D6C3-210A-4592-A377-9F61C1C68CA5}" type="pres">
      <dgm:prSet presAssocID="{7EE24F99-FAD7-471A-A93B-F70FC806905D}" presName="iconBgRect" presStyleLbl="bgShp" presStyleIdx="0" presStyleCnt="3"/>
      <dgm:spPr/>
    </dgm:pt>
    <dgm:pt modelId="{039A13CB-D613-4F9E-AC0D-029254910939}" type="pres">
      <dgm:prSet presAssocID="{7EE24F99-FAD7-471A-A93B-F70FC80690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168D2D5-DB45-4EF4-89F4-6F507E89C535}" type="pres">
      <dgm:prSet presAssocID="{7EE24F99-FAD7-471A-A93B-F70FC806905D}" presName="spaceRect" presStyleCnt="0"/>
      <dgm:spPr/>
    </dgm:pt>
    <dgm:pt modelId="{17FFCF2B-9446-400E-9543-67A3291E7EE5}" type="pres">
      <dgm:prSet presAssocID="{7EE24F99-FAD7-471A-A93B-F70FC806905D}" presName="textRect" presStyleLbl="revTx" presStyleIdx="0" presStyleCnt="3">
        <dgm:presLayoutVars>
          <dgm:chMax val="1"/>
          <dgm:chPref val="1"/>
        </dgm:presLayoutVars>
      </dgm:prSet>
      <dgm:spPr/>
    </dgm:pt>
    <dgm:pt modelId="{8CC536E5-3C62-445F-B79F-FFC1D216C77E}" type="pres">
      <dgm:prSet presAssocID="{6A1AE445-FF76-4B9F-8389-522BA3C5DBEA}" presName="sibTrans" presStyleCnt="0"/>
      <dgm:spPr/>
    </dgm:pt>
    <dgm:pt modelId="{A2CD32E2-FE0D-4417-9F42-CE89E3D78B2C}" type="pres">
      <dgm:prSet presAssocID="{2FA6B052-F780-4069-BAEB-A08AF9078DCF}" presName="compNode" presStyleCnt="0"/>
      <dgm:spPr/>
    </dgm:pt>
    <dgm:pt modelId="{E42FAF9D-0A22-42AB-B8CB-DC754F13920C}" type="pres">
      <dgm:prSet presAssocID="{2FA6B052-F780-4069-BAEB-A08AF9078DCF}" presName="iconBgRect" presStyleLbl="bgShp" presStyleIdx="1" presStyleCnt="3"/>
      <dgm:spPr/>
    </dgm:pt>
    <dgm:pt modelId="{AE7F75B6-2AE0-4D70-B587-88E5EDDB5829}" type="pres">
      <dgm:prSet presAssocID="{2FA6B052-F780-4069-BAEB-A08AF9078D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93ED305A-8E16-45A2-9DEC-BB6B851B3CA8}" type="pres">
      <dgm:prSet presAssocID="{2FA6B052-F780-4069-BAEB-A08AF9078DCF}" presName="spaceRect" presStyleCnt="0"/>
      <dgm:spPr/>
    </dgm:pt>
    <dgm:pt modelId="{68DC26F0-DB54-41E2-86AE-75C98AC8C35D}" type="pres">
      <dgm:prSet presAssocID="{2FA6B052-F780-4069-BAEB-A08AF9078DCF}" presName="textRect" presStyleLbl="revTx" presStyleIdx="1" presStyleCnt="3">
        <dgm:presLayoutVars>
          <dgm:chMax val="1"/>
          <dgm:chPref val="1"/>
        </dgm:presLayoutVars>
      </dgm:prSet>
      <dgm:spPr/>
    </dgm:pt>
    <dgm:pt modelId="{A086B19E-4C8C-41AD-95A8-EB63B09292FB}" type="pres">
      <dgm:prSet presAssocID="{A0D87FF1-7CE2-42B1-9974-1CAF91EFA2B6}" presName="sibTrans" presStyleCnt="0"/>
      <dgm:spPr/>
    </dgm:pt>
    <dgm:pt modelId="{2CA66A7A-B064-4E3A-927B-4D934E742294}" type="pres">
      <dgm:prSet presAssocID="{9A0F0CD4-F016-4238-BE1E-418FFA695EAB}" presName="compNode" presStyleCnt="0"/>
      <dgm:spPr/>
    </dgm:pt>
    <dgm:pt modelId="{BDF99558-09F4-438B-8577-8C8321F7A7ED}" type="pres">
      <dgm:prSet presAssocID="{9A0F0CD4-F016-4238-BE1E-418FFA695EAB}" presName="iconBgRect" presStyleLbl="bgShp" presStyleIdx="2" presStyleCnt="3"/>
      <dgm:spPr/>
    </dgm:pt>
    <dgm:pt modelId="{478DF25C-D748-4C74-BA64-284AFF51C2A0}" type="pres">
      <dgm:prSet presAssocID="{9A0F0CD4-F016-4238-BE1E-418FFA695E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5B797C7-0541-4940-9E10-37973A66FA75}" type="pres">
      <dgm:prSet presAssocID="{9A0F0CD4-F016-4238-BE1E-418FFA695EAB}" presName="spaceRect" presStyleCnt="0"/>
      <dgm:spPr/>
    </dgm:pt>
    <dgm:pt modelId="{03069721-B121-4E24-A0E5-F3EF477E67D5}" type="pres">
      <dgm:prSet presAssocID="{9A0F0CD4-F016-4238-BE1E-418FFA695E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DFD313-1133-4D81-B82A-CD1B5563006F}" type="presOf" srcId="{7EE24F99-FAD7-471A-A93B-F70FC806905D}" destId="{17FFCF2B-9446-400E-9543-67A3291E7EE5}" srcOrd="0" destOrd="0" presId="urn:microsoft.com/office/officeart/2018/5/layout/IconCircleLabelList"/>
    <dgm:cxn modelId="{2FAA331F-58C9-4208-B397-DEEF7D07744C}" srcId="{F507B095-15CA-43AE-AF09-889C9C8E7ABD}" destId="{2FA6B052-F780-4069-BAEB-A08AF9078DCF}" srcOrd="1" destOrd="0" parTransId="{C49BE064-33CA-418C-B5CA-627DE2B44E3E}" sibTransId="{A0D87FF1-7CE2-42B1-9974-1CAF91EFA2B6}"/>
    <dgm:cxn modelId="{6B07793F-6A88-4555-AE1B-A2ABD1532086}" type="presOf" srcId="{2FA6B052-F780-4069-BAEB-A08AF9078DCF}" destId="{68DC26F0-DB54-41E2-86AE-75C98AC8C35D}" srcOrd="0" destOrd="0" presId="urn:microsoft.com/office/officeart/2018/5/layout/IconCircleLabelList"/>
    <dgm:cxn modelId="{D770A263-A38C-4452-88FB-6DEEB9BB5E53}" srcId="{F507B095-15CA-43AE-AF09-889C9C8E7ABD}" destId="{9A0F0CD4-F016-4238-BE1E-418FFA695EAB}" srcOrd="2" destOrd="0" parTransId="{E35F5C55-4E68-434D-AE6E-8563B70ACA20}" sibTransId="{E962A67D-5B7C-4386-AF09-F52A52B23AA4}"/>
    <dgm:cxn modelId="{8910A2B8-A202-466A-8916-113DB76C8C3A}" type="presOf" srcId="{F507B095-15CA-43AE-AF09-889C9C8E7ABD}" destId="{F5A65CCC-2B98-47C3-97D9-46C0009986DA}" srcOrd="0" destOrd="0" presId="urn:microsoft.com/office/officeart/2018/5/layout/IconCircleLabelList"/>
    <dgm:cxn modelId="{05E185D2-0ECB-4BF7-AD22-B00CA167C3FB}" type="presOf" srcId="{9A0F0CD4-F016-4238-BE1E-418FFA695EAB}" destId="{03069721-B121-4E24-A0E5-F3EF477E67D5}" srcOrd="0" destOrd="0" presId="urn:microsoft.com/office/officeart/2018/5/layout/IconCircleLabelList"/>
    <dgm:cxn modelId="{886593D7-9F8B-49A8-885E-B2C11896BA50}" srcId="{F507B095-15CA-43AE-AF09-889C9C8E7ABD}" destId="{7EE24F99-FAD7-471A-A93B-F70FC806905D}" srcOrd="0" destOrd="0" parTransId="{62137070-DF3A-4EDA-B36A-CEA2905B41FE}" sibTransId="{6A1AE445-FF76-4B9F-8389-522BA3C5DBEA}"/>
    <dgm:cxn modelId="{7914B84B-E8C4-46E9-8EDF-5DFC8A472A28}" type="presParOf" srcId="{F5A65CCC-2B98-47C3-97D9-46C0009986DA}" destId="{69DBF728-ACBB-41FE-8985-E49779BDED05}" srcOrd="0" destOrd="0" presId="urn:microsoft.com/office/officeart/2018/5/layout/IconCircleLabelList"/>
    <dgm:cxn modelId="{894B59D9-569E-4DE3-B7C9-EE7565F39C19}" type="presParOf" srcId="{69DBF728-ACBB-41FE-8985-E49779BDED05}" destId="{D830D6C3-210A-4592-A377-9F61C1C68CA5}" srcOrd="0" destOrd="0" presId="urn:microsoft.com/office/officeart/2018/5/layout/IconCircleLabelList"/>
    <dgm:cxn modelId="{29A39F9C-4BA4-40F1-9C77-405A6A24E53B}" type="presParOf" srcId="{69DBF728-ACBB-41FE-8985-E49779BDED05}" destId="{039A13CB-D613-4F9E-AC0D-029254910939}" srcOrd="1" destOrd="0" presId="urn:microsoft.com/office/officeart/2018/5/layout/IconCircleLabelList"/>
    <dgm:cxn modelId="{F931C28E-5A15-40C2-9247-140EF446542E}" type="presParOf" srcId="{69DBF728-ACBB-41FE-8985-E49779BDED05}" destId="{5168D2D5-DB45-4EF4-89F4-6F507E89C535}" srcOrd="2" destOrd="0" presId="urn:microsoft.com/office/officeart/2018/5/layout/IconCircleLabelList"/>
    <dgm:cxn modelId="{3F191197-7982-42E5-9F5B-E985F98105F0}" type="presParOf" srcId="{69DBF728-ACBB-41FE-8985-E49779BDED05}" destId="{17FFCF2B-9446-400E-9543-67A3291E7EE5}" srcOrd="3" destOrd="0" presId="urn:microsoft.com/office/officeart/2018/5/layout/IconCircleLabelList"/>
    <dgm:cxn modelId="{90B51115-58E9-4727-807F-BFE84EE2E511}" type="presParOf" srcId="{F5A65CCC-2B98-47C3-97D9-46C0009986DA}" destId="{8CC536E5-3C62-445F-B79F-FFC1D216C77E}" srcOrd="1" destOrd="0" presId="urn:microsoft.com/office/officeart/2018/5/layout/IconCircleLabelList"/>
    <dgm:cxn modelId="{D254B39B-E898-4DB8-8F90-1113C0F4B2CE}" type="presParOf" srcId="{F5A65CCC-2B98-47C3-97D9-46C0009986DA}" destId="{A2CD32E2-FE0D-4417-9F42-CE89E3D78B2C}" srcOrd="2" destOrd="0" presId="urn:microsoft.com/office/officeart/2018/5/layout/IconCircleLabelList"/>
    <dgm:cxn modelId="{EBE1394B-4175-4BE8-AFB4-91C3D7745751}" type="presParOf" srcId="{A2CD32E2-FE0D-4417-9F42-CE89E3D78B2C}" destId="{E42FAF9D-0A22-42AB-B8CB-DC754F13920C}" srcOrd="0" destOrd="0" presId="urn:microsoft.com/office/officeart/2018/5/layout/IconCircleLabelList"/>
    <dgm:cxn modelId="{8891F3DF-BB31-4D35-A649-8A52F5E0CAC3}" type="presParOf" srcId="{A2CD32E2-FE0D-4417-9F42-CE89E3D78B2C}" destId="{AE7F75B6-2AE0-4D70-B587-88E5EDDB5829}" srcOrd="1" destOrd="0" presId="urn:microsoft.com/office/officeart/2018/5/layout/IconCircleLabelList"/>
    <dgm:cxn modelId="{22B73FE3-D7AF-4AFA-ACC9-91EDAF19E203}" type="presParOf" srcId="{A2CD32E2-FE0D-4417-9F42-CE89E3D78B2C}" destId="{93ED305A-8E16-45A2-9DEC-BB6B851B3CA8}" srcOrd="2" destOrd="0" presId="urn:microsoft.com/office/officeart/2018/5/layout/IconCircleLabelList"/>
    <dgm:cxn modelId="{439DD89F-7FB5-4C94-BF30-E372835BCF2C}" type="presParOf" srcId="{A2CD32E2-FE0D-4417-9F42-CE89E3D78B2C}" destId="{68DC26F0-DB54-41E2-86AE-75C98AC8C35D}" srcOrd="3" destOrd="0" presId="urn:microsoft.com/office/officeart/2018/5/layout/IconCircleLabelList"/>
    <dgm:cxn modelId="{2A28F6F1-48BC-405B-A2D2-0D3AAF214E88}" type="presParOf" srcId="{F5A65CCC-2B98-47C3-97D9-46C0009986DA}" destId="{A086B19E-4C8C-41AD-95A8-EB63B09292FB}" srcOrd="3" destOrd="0" presId="urn:microsoft.com/office/officeart/2018/5/layout/IconCircleLabelList"/>
    <dgm:cxn modelId="{6E41CA6D-8AD6-4930-815F-ECE8071E9AD2}" type="presParOf" srcId="{F5A65CCC-2B98-47C3-97D9-46C0009986DA}" destId="{2CA66A7A-B064-4E3A-927B-4D934E742294}" srcOrd="4" destOrd="0" presId="urn:microsoft.com/office/officeart/2018/5/layout/IconCircleLabelList"/>
    <dgm:cxn modelId="{8C1DCFEA-A7D0-419D-8C36-5DBA22CC9375}" type="presParOf" srcId="{2CA66A7A-B064-4E3A-927B-4D934E742294}" destId="{BDF99558-09F4-438B-8577-8C8321F7A7ED}" srcOrd="0" destOrd="0" presId="urn:microsoft.com/office/officeart/2018/5/layout/IconCircleLabelList"/>
    <dgm:cxn modelId="{42A1ED6A-7D40-40BD-9C8F-621DBC6079FD}" type="presParOf" srcId="{2CA66A7A-B064-4E3A-927B-4D934E742294}" destId="{478DF25C-D748-4C74-BA64-284AFF51C2A0}" srcOrd="1" destOrd="0" presId="urn:microsoft.com/office/officeart/2018/5/layout/IconCircleLabelList"/>
    <dgm:cxn modelId="{A115A61A-EA15-43A4-A9A9-B570F39C1D41}" type="presParOf" srcId="{2CA66A7A-B064-4E3A-927B-4D934E742294}" destId="{F5B797C7-0541-4940-9E10-37973A66FA75}" srcOrd="2" destOrd="0" presId="urn:microsoft.com/office/officeart/2018/5/layout/IconCircleLabelList"/>
    <dgm:cxn modelId="{E0E2ED26-4230-4185-9B9E-D599BF7FF319}" type="presParOf" srcId="{2CA66A7A-B064-4E3A-927B-4D934E742294}" destId="{03069721-B121-4E24-A0E5-F3EF477E67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5A71E-6514-46CE-8861-BD1A76540B3E}">
      <dsp:nvSpPr>
        <dsp:cNvPr id="0" name=""/>
        <dsp:cNvSpPr/>
      </dsp:nvSpPr>
      <dsp:spPr>
        <a:xfrm>
          <a:off x="1953914" y="50287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4939F-9013-4161-9E40-294CCA1E85A8}">
      <dsp:nvSpPr>
        <dsp:cNvPr id="0" name=""/>
        <dsp:cNvSpPr/>
      </dsp:nvSpPr>
      <dsp:spPr>
        <a:xfrm>
          <a:off x="765914" y="2924933"/>
          <a:ext cx="432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ea typeface="+mn-ea"/>
              <a:cs typeface="+mn-cs"/>
            </a:rPr>
            <a:t>MODERN MACHINE LEARNING MODELS DEMAND ENORMOUS DATASETS FOR TRAINING</a:t>
          </a:r>
          <a:endParaRPr lang="en-US" sz="1600" kern="1200" dirty="0"/>
        </a:p>
      </dsp:txBody>
      <dsp:txXfrm>
        <a:off x="765914" y="2924933"/>
        <a:ext cx="4320000" cy="765000"/>
      </dsp:txXfrm>
    </dsp:sp>
    <dsp:sp modelId="{DEEBD3DE-DD33-4F78-9922-C42B63CB4337}">
      <dsp:nvSpPr>
        <dsp:cNvPr id="0" name=""/>
        <dsp:cNvSpPr/>
      </dsp:nvSpPr>
      <dsp:spPr>
        <a:xfrm>
          <a:off x="7029914" y="50287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3D5C2-1F6C-4194-9EF4-DB7FEC7B82C7}">
      <dsp:nvSpPr>
        <dsp:cNvPr id="0" name=""/>
        <dsp:cNvSpPr/>
      </dsp:nvSpPr>
      <dsp:spPr>
        <a:xfrm>
          <a:off x="5841914" y="2924933"/>
          <a:ext cx="432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ea typeface="+mn-ea"/>
              <a:cs typeface="+mn-cs"/>
            </a:rPr>
            <a:t>DATA COLLECTION, LABELING, AND PREPROCESSING ARE COSTLY AND TIME-INTENSIVE</a:t>
          </a:r>
          <a:endParaRPr lang="en-US" sz="1600" kern="1200" dirty="0"/>
        </a:p>
      </dsp:txBody>
      <dsp:txXfrm>
        <a:off x="5841914" y="2924933"/>
        <a:ext cx="4320000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0D6C3-210A-4592-A377-9F61C1C68CA5}">
      <dsp:nvSpPr>
        <dsp:cNvPr id="0" name=""/>
        <dsp:cNvSpPr/>
      </dsp:nvSpPr>
      <dsp:spPr>
        <a:xfrm>
          <a:off x="718664" y="4314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9A13CB-D613-4F9E-AC0D-029254910939}">
      <dsp:nvSpPr>
        <dsp:cNvPr id="0" name=""/>
        <dsp:cNvSpPr/>
      </dsp:nvSpPr>
      <dsp:spPr>
        <a:xfrm>
          <a:off x="1135476" y="8482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FCF2B-9446-400E-9543-67A3291E7EE5}">
      <dsp:nvSpPr>
        <dsp:cNvPr id="0" name=""/>
        <dsp:cNvSpPr/>
      </dsp:nvSpPr>
      <dsp:spPr>
        <a:xfrm>
          <a:off x="93445" y="2996402"/>
          <a:ext cx="32062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Use Stable Diffusion to generate realistic synthetic data.</a:t>
          </a:r>
        </a:p>
      </dsp:txBody>
      <dsp:txXfrm>
        <a:off x="93445" y="2996402"/>
        <a:ext cx="3206250" cy="765000"/>
      </dsp:txXfrm>
    </dsp:sp>
    <dsp:sp modelId="{E42FAF9D-0A22-42AB-B8CB-DC754F13920C}">
      <dsp:nvSpPr>
        <dsp:cNvPr id="0" name=""/>
        <dsp:cNvSpPr/>
      </dsp:nvSpPr>
      <dsp:spPr>
        <a:xfrm>
          <a:off x="4486008" y="4314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F75B6-2AE0-4D70-B587-88E5EDDB5829}">
      <dsp:nvSpPr>
        <dsp:cNvPr id="0" name=""/>
        <dsp:cNvSpPr/>
      </dsp:nvSpPr>
      <dsp:spPr>
        <a:xfrm>
          <a:off x="4902820" y="8482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C26F0-DB54-41E2-86AE-75C98AC8C35D}">
      <dsp:nvSpPr>
        <dsp:cNvPr id="0" name=""/>
        <dsp:cNvSpPr/>
      </dsp:nvSpPr>
      <dsp:spPr>
        <a:xfrm>
          <a:off x="3860789" y="2996402"/>
          <a:ext cx="32062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Employ ControlNet for controlled and diverse image synthesis.</a:t>
          </a:r>
        </a:p>
      </dsp:txBody>
      <dsp:txXfrm>
        <a:off x="3860789" y="2996402"/>
        <a:ext cx="3206250" cy="765000"/>
      </dsp:txXfrm>
    </dsp:sp>
    <dsp:sp modelId="{BDF99558-09F4-438B-8577-8C8321F7A7ED}">
      <dsp:nvSpPr>
        <dsp:cNvPr id="0" name=""/>
        <dsp:cNvSpPr/>
      </dsp:nvSpPr>
      <dsp:spPr>
        <a:xfrm>
          <a:off x="8253352" y="4314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8DF25C-D748-4C74-BA64-284AFF51C2A0}">
      <dsp:nvSpPr>
        <dsp:cNvPr id="0" name=""/>
        <dsp:cNvSpPr/>
      </dsp:nvSpPr>
      <dsp:spPr>
        <a:xfrm>
          <a:off x="8670164" y="8482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69721-B121-4E24-A0E5-F3EF477E67D5}">
      <dsp:nvSpPr>
        <dsp:cNvPr id="0" name=""/>
        <dsp:cNvSpPr/>
      </dsp:nvSpPr>
      <dsp:spPr>
        <a:xfrm>
          <a:off x="7628133" y="2996402"/>
          <a:ext cx="32062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USE MIDAS TO FURTHER ENHANCE CONTEXTUAL REPRESENTATION.</a:t>
          </a:r>
        </a:p>
      </dsp:txBody>
      <dsp:txXfrm>
        <a:off x="7628133" y="2996402"/>
        <a:ext cx="3206250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4D07-14B9-E66F-129B-6DB9C47E6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00437-2811-478E-E46A-9F55C3FC8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FAB2F-806A-5593-40CB-58252841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658-F979-46B5-A056-34237B28608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3F14-F637-E32E-1AFE-A1711740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10733-6ECD-0CDD-F4A3-D7072F5D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E80E-B0E5-4992-B163-2BA34AAE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6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8381-9937-32A3-78D1-73B5DCEA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43EAD-0259-2CB7-A5D9-7A888D186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16B2-4CC4-FE85-EE79-C58D8314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658-F979-46B5-A056-34237B28608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82A5-8E3F-7BA6-D2D3-9D59F073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ACB82-9AED-8AF7-AF56-0C62B719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E80E-B0E5-4992-B163-2BA34AAE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7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4BDC8-C777-C9E3-9594-43951203D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CAF58-EAED-B225-F34C-665CB44B9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0C07-01CE-4C6F-74D1-5D3659C7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658-F979-46B5-A056-34237B28608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B080A-B4F7-7808-52A9-029C6FCC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BE86A-A891-E2EF-F96E-8FCAA6AC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E80E-B0E5-4992-B163-2BA34AAE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userDrawn="1">
  <p:cSld name="BASIC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059" y="1059"/>
          <a:ext cx="1059" cy="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9" y="1059"/>
                        <a:ext cx="1059" cy="1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0363201" y="685800"/>
            <a:ext cx="1216083" cy="111955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50803" indent="0">
              <a:buNone/>
              <a:defRPr/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612717" y="1518024"/>
            <a:ext cx="9312227" cy="488279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355618" lvl="0" indent="-304815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24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609630" lvl="1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20667" y="685800"/>
            <a:ext cx="9312227" cy="654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67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837581" y="0"/>
            <a:ext cx="354419" cy="6858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50803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487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userDrawn="1">
  <p:cSld name="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059" y="1059"/>
          <a:ext cx="1059" cy="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9" y="1059"/>
                        <a:ext cx="1059" cy="1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096000" y="425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50803" indent="0">
              <a:buNone/>
              <a:defRPr/>
            </a:lvl1pPr>
          </a:lstStyle>
          <a:p>
            <a:r>
              <a:rPr lang="en-AU" dirty="0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612717" y="2486212"/>
            <a:ext cx="5019457" cy="39145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304815" lvl="0" indent="-254013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609630" lvl="1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12775" y="1509183"/>
            <a:ext cx="5019457" cy="97702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612775" y="425900"/>
            <a:ext cx="914400" cy="91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96000" y="6400800"/>
            <a:ext cx="3422650" cy="452967"/>
          </a:xfrm>
        </p:spPr>
        <p:txBody>
          <a:bodyPr>
            <a:normAutofit/>
          </a:bodyPr>
          <a:lstStyle>
            <a:lvl1pPr marL="50803" indent="0">
              <a:buNone/>
              <a:defRPr sz="733"/>
            </a:lvl1pPr>
          </a:lstStyle>
          <a:p>
            <a:pPr lvl="0"/>
            <a:r>
              <a:rPr lang="en-US" dirty="0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42910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userDrawn="1">
  <p:cSld name="1_HALF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059" y="1059"/>
          <a:ext cx="1059" cy="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9" y="1059"/>
                        <a:ext cx="1059" cy="1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20637" y="4250"/>
            <a:ext cx="60960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50803" indent="0">
              <a:buNone/>
              <a:defRPr/>
            </a:lvl1pPr>
          </a:lstStyle>
          <a:p>
            <a:r>
              <a:rPr lang="en-AU" dirty="0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6586331" y="2472300"/>
            <a:ext cx="4992953" cy="3928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304815" lvl="0" indent="-254013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609630" lvl="1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54013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 dirty="0"/>
              <a:t>1</a:t>
            </a:r>
            <a:endParaRPr dirty="0"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586331" y="1509183"/>
            <a:ext cx="4992953" cy="96311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3534"/>
            </a:lvl9pPr>
          </a:lstStyle>
          <a:p>
            <a:r>
              <a:rPr lang="en-AU" dirty="0"/>
              <a:t>0</a:t>
            </a:r>
            <a:endParaRPr dirty="0"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0668000" y="425900"/>
            <a:ext cx="914400" cy="91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6400800"/>
            <a:ext cx="3422650" cy="452967"/>
          </a:xfrm>
        </p:spPr>
        <p:txBody>
          <a:bodyPr>
            <a:normAutofit/>
          </a:bodyPr>
          <a:lstStyle>
            <a:lvl1pPr marL="50803" indent="0">
              <a:buNone/>
              <a:defRPr sz="733"/>
            </a:lvl1pPr>
          </a:lstStyle>
          <a:p>
            <a:pPr lvl="0"/>
            <a:r>
              <a:rPr lang="en-US" dirty="0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809228" y="0"/>
            <a:ext cx="381713" cy="6858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50803" indent="0">
              <a:buNone/>
              <a:defRPr/>
            </a:lvl1pPr>
          </a:lstStyle>
          <a:p>
            <a:pPr lvl="0"/>
            <a:r>
              <a:rPr lang="en-A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0758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BF16-B9C4-1A2D-A42D-91465044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23F6-5EB5-DD3E-6A1F-32F2D286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561D-1A86-2654-485C-2AC6BCF6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658-F979-46B5-A056-34237B28608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E4853-D305-EA10-777F-FAD357FC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7E6F-3A55-3357-7878-93F355E3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E80E-B0E5-4992-B163-2BA34AAE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6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DAE1-68AE-6097-93FA-AAFC7F1B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09966-B414-2B46-CB9E-E3890E994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DC49E-58C7-3954-F9A6-65468EE1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658-F979-46B5-A056-34237B28608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9E1F-183B-BE55-67A2-9DE207C2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C2777-0108-6183-A77A-D15A36B5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E80E-B0E5-4992-B163-2BA34AAE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6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1D41-FFBD-01B0-D19B-8E47D2B8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0D4D-6CC3-7BC2-CC72-3ADF395E9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7379D-25C6-015F-46DC-24869319F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4D7E2-0D61-3001-AA46-0EFD0792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658-F979-46B5-A056-34237B28608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D8D9D-2291-8F6D-B883-23194865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871A1-B587-E139-8A8F-10E634C7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E80E-B0E5-4992-B163-2BA34AAE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BD59-B442-03E6-2F22-28A24252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9346-E9D6-EE33-D269-C9A5A08C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7C96B-173D-10A7-9CC6-EED57ECC6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266C2-2FB5-8E1F-6AD2-A4D8563B6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DCDC1-5680-24D7-B9B8-B01CD58B3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4D8F3-2EA7-8101-04CC-1EC3E0BB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658-F979-46B5-A056-34237B28608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1DDB5-BCA3-CC54-0C08-E4D50CA9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018D1-6FAC-77B3-AC35-1F6F6CA4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E80E-B0E5-4992-B163-2BA34AAE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812A-0AC3-7E59-EDFB-790571D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D2CB5-94D0-3371-C6BE-23C21993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658-F979-46B5-A056-34237B28608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DC235-022F-5489-8023-4A3F3948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527DE-6995-285B-5076-A1CF6EE4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E80E-B0E5-4992-B163-2BA34AAE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5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B7DF4-B314-0E0D-DB34-8CD52EEB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658-F979-46B5-A056-34237B28608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2158-DCA8-3C4D-D960-7B661EF5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BE7CF-3545-E2C9-91E4-D74C446E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E80E-B0E5-4992-B163-2BA34AAE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AFD2-3F8C-BC16-F21B-BEB04CDB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8BDA-7E82-5226-CCBD-8F640E29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61DCF-9D8D-C8B8-583F-BAFB2E55D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CB29A-1C6A-6989-374E-13C5CA5E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658-F979-46B5-A056-34237B28608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9C3CC-31DC-C067-B08C-222C89DC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4F794-6E65-D282-0215-2E13DBFA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E80E-B0E5-4992-B163-2BA34AAE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5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7739-17A0-8C27-483B-26FA4E4E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DC81A-3E9B-8A24-F2AF-CDF6BC515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B6EE9-288C-74C3-5C3A-B778FF39A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3F028-1923-A06B-7288-CA017D57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9F658-F979-46B5-A056-34237B28608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1E9D2-B3D6-6124-4635-F73BC76B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79F4C-2EB3-6DF3-1D48-A638A3B2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7E80E-B0E5-4992-B163-2BA34AAE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EC6C8-CB90-0F33-740F-9312D79D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6018-75EA-35D0-3770-16142FB06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1BBE7-EAA0-72EA-EB5B-8393A2809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9F658-F979-46B5-A056-34237B28608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58B0-F001-8E3D-B535-DDBEFE5F8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4FC75-195E-A34F-E77C-056845E3F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7E80E-B0E5-4992-B163-2BA34AAEE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7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ACE5C-7BD1-7AC0-205A-E60E223F3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758" y="1345187"/>
            <a:ext cx="10841318" cy="1637943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Synthetic Data Generation with Stable Diffusion, ControlNet, and </a:t>
            </a:r>
            <a:r>
              <a:rPr lang="en-US" sz="5400" dirty="0" err="1">
                <a:solidFill>
                  <a:srgbClr val="FFFFFF"/>
                </a:solidFill>
              </a:rPr>
              <a:t>MiDaS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461A2-FD3C-5FAD-CA4B-A301B3B89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dirty="0"/>
              <a:t>Eduard-Mitruț Roșca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o-RO" dirty="0"/>
              <a:t>Albert Reguș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9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 sz="4600">
                <a:solidFill>
                  <a:srgbClr val="2E3B4E"/>
                </a:solidFill>
                <a:latin typeface="Arial"/>
              </a:defRPr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Problem: Data-Hungry Models</a:t>
            </a:r>
          </a:p>
        </p:txBody>
      </p:sp>
      <p:graphicFrame>
        <p:nvGraphicFramePr>
          <p:cNvPr id="12" name="Text Placeholder 2">
            <a:extLst>
              <a:ext uri="{FF2B5EF4-FFF2-40B4-BE49-F238E27FC236}">
                <a16:creationId xmlns:a16="http://schemas.microsoft.com/office/drawing/2014/main" id="{68478BB7-66A7-954C-9857-9CA24B40E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5585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 sz="4600">
                <a:solidFill>
                  <a:srgbClr val="2E3B4E"/>
                </a:solidFill>
                <a:latin typeface="Arial"/>
              </a:defRPr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Solution: Leveraging Stable Diffusion &amp; ControlNet</a:t>
            </a:r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9917DC25-161F-EB23-24E0-DD0B8EB33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2512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 sz="4600">
                <a:solidFill>
                  <a:srgbClr val="2E3B4E"/>
                </a:solidFill>
                <a:latin typeface="Arial"/>
              </a:defRPr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of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50" y="2359132"/>
            <a:ext cx="4693675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defRPr sz="3600">
                <a:latin typeface="Arial"/>
              </a:defRPr>
            </a:pPr>
            <a:r>
              <a:rPr lang="en-US" sz="2000" dirty="0">
                <a:latin typeface="+mn-lt"/>
                <a:ea typeface="+mn-ea"/>
                <a:cs typeface="+mn-cs"/>
              </a:rPr>
              <a:t>1: Segmentation mask only</a:t>
            </a:r>
          </a:p>
          <a:p>
            <a:pPr indent="-228600">
              <a:spcAft>
                <a:spcPts val="600"/>
              </a:spcAft>
              <a:defRPr sz="3600">
                <a:latin typeface="Arial"/>
              </a:defRPr>
            </a:pPr>
            <a:r>
              <a:rPr lang="en-US" sz="2000" dirty="0">
                <a:latin typeface="+mn-lt"/>
                <a:ea typeface="+mn-ea"/>
                <a:cs typeface="+mn-cs"/>
              </a:rPr>
              <a:t>2: Depth map only</a:t>
            </a:r>
          </a:p>
          <a:p>
            <a:pPr indent="-228600">
              <a:spcAft>
                <a:spcPts val="600"/>
              </a:spcAft>
              <a:defRPr sz="3600">
                <a:latin typeface="Arial"/>
              </a:defRPr>
            </a:pPr>
            <a:r>
              <a:rPr lang="en-US" sz="2000" dirty="0">
                <a:latin typeface="+mn-lt"/>
                <a:ea typeface="+mn-ea"/>
                <a:cs typeface="+mn-cs"/>
              </a:rPr>
              <a:t>3: Segmentation mask + </a:t>
            </a:r>
            <a:r>
              <a:rPr lang="en-US" sz="2000" dirty="0" err="1">
                <a:latin typeface="+mn-lt"/>
                <a:ea typeface="+mn-ea"/>
                <a:cs typeface="+mn-cs"/>
              </a:rPr>
              <a:t>MiDaS</a:t>
            </a:r>
            <a:r>
              <a:rPr lang="en-US" sz="2000" dirty="0">
                <a:latin typeface="+mn-lt"/>
                <a:ea typeface="+mn-ea"/>
                <a:cs typeface="+mn-cs"/>
              </a:rPr>
              <a:t> generated Depth map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8F5F5BB-5902-C98D-A079-8B60532E5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431362"/>
              </p:ext>
            </p:extLst>
          </p:nvPr>
        </p:nvGraphicFramePr>
        <p:xfrm>
          <a:off x="4417533" y="1642958"/>
          <a:ext cx="7203550" cy="5156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258C0284-1566-3B10-20A8-689695FFCCE3}"/>
              </a:ext>
            </a:extLst>
          </p:cNvPr>
          <p:cNvSpPr txBox="1">
            <a:spLocks/>
          </p:cNvSpPr>
          <p:nvPr/>
        </p:nvSpPr>
        <p:spPr>
          <a:xfrm>
            <a:off x="8472399" y="6424131"/>
            <a:ext cx="4152582" cy="3314086"/>
          </a:xfrm>
          <a:prstGeom prst="rect">
            <a:avLst/>
          </a:prstGeom>
        </p:spPr>
        <p:txBody>
          <a:bodyPr spcFirstLastPara="1" vert="horz" wrap="square" lIns="0" tIns="91425" rIns="91425" bIns="91425" rtlCol="0" anchor="t" anchorCtr="0">
            <a:noAutofit/>
          </a:bodyPr>
          <a:lstStyle>
            <a:lvl1pPr marL="304815" lvl="0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609630" lvl="1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50802" indent="0">
              <a:buFont typeface="Arial" panose="020B0604020202020204" pitchFamily="34" charset="0"/>
              <a:buNone/>
              <a:defRPr sz="3600">
                <a:latin typeface="Arial"/>
              </a:defRPr>
            </a:pPr>
            <a:r>
              <a:rPr lang="en-US" sz="1200" dirty="0">
                <a:latin typeface="+mn-lt"/>
                <a:ea typeface="+mn-ea"/>
                <a:cs typeface="+mn-cs"/>
              </a:rPr>
              <a:t>(Lower is better)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915FC6-5A9C-E3E3-C54D-847DE71F8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D9D3686-5B4D-C31E-6BFB-97B01A09C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032B08-E4A9-FBAE-FEA2-7A45578A5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955055-8528-B4BE-C207-650C1495A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CF99A-7FF2-B886-C2FC-4498F231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70FD23-CC26-E17D-C270-71032BFD4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177881-37F9-DDC3-A7E3-040011C4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defRPr sz="4600">
                <a:solidFill>
                  <a:srgbClr val="2E3B4E"/>
                </a:solidFill>
                <a:latin typeface="Arial"/>
              </a:defRPr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of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EB9B8-8C56-15A1-D457-E8988F38A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5050" y="1966011"/>
            <a:ext cx="14058901" cy="368335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spcAft>
                <a:spcPts val="600"/>
              </a:spcAft>
              <a:defRPr sz="3600">
                <a:latin typeface="Arial"/>
              </a:defRPr>
            </a:pPr>
            <a:r>
              <a:rPr lang="en-US" sz="3200" dirty="0">
                <a:latin typeface="+mn-lt"/>
                <a:ea typeface="+mn-ea"/>
                <a:cs typeface="+mn-cs"/>
              </a:rPr>
              <a:t>1: Segmentation mask only</a:t>
            </a:r>
          </a:p>
          <a:p>
            <a:pPr lvl="1" indent="-228600">
              <a:spcAft>
                <a:spcPts val="600"/>
              </a:spcAft>
              <a:defRPr sz="3600">
                <a:latin typeface="Arial"/>
              </a:defRPr>
            </a:pPr>
            <a:r>
              <a:rPr lang="en-US" sz="2000" dirty="0">
                <a:latin typeface="+mn-lt"/>
                <a:ea typeface="+mn-ea"/>
                <a:cs typeface="+mn-cs"/>
              </a:rPr>
              <a:t>583.269.568 Parameters</a:t>
            </a:r>
          </a:p>
          <a:p>
            <a:pPr lvl="1" indent="-228600">
              <a:spcAft>
                <a:spcPts val="600"/>
              </a:spcAft>
              <a:defRPr sz="3600">
                <a:latin typeface="Arial"/>
              </a:defRPr>
            </a:pPr>
            <a:r>
              <a:rPr lang="en-US" sz="2000" dirty="0">
                <a:latin typeface="+mn-lt"/>
                <a:ea typeface="+mn-ea"/>
                <a:cs typeface="+mn-cs"/>
              </a:rPr>
              <a:t>~ 39 seconds</a:t>
            </a:r>
            <a:r>
              <a:rPr lang="ro-RO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>
                <a:latin typeface="+mn-lt"/>
                <a:ea typeface="+mn-ea"/>
                <a:cs typeface="+mn-cs"/>
              </a:rPr>
              <a:t>I</a:t>
            </a:r>
            <a:r>
              <a:rPr lang="ro-RO" sz="2000" dirty="0">
                <a:latin typeface="+mn-lt"/>
                <a:ea typeface="+mn-ea"/>
                <a:cs typeface="+mn-cs"/>
              </a:rPr>
              <a:t>nference time</a:t>
            </a:r>
            <a:r>
              <a:rPr lang="en-US" sz="2000" dirty="0">
                <a:latin typeface="+mn-lt"/>
                <a:ea typeface="+mn-ea"/>
                <a:cs typeface="+mn-cs"/>
              </a:rPr>
              <a:t>¹</a:t>
            </a:r>
          </a:p>
          <a:p>
            <a:pPr indent="-228600">
              <a:spcAft>
                <a:spcPts val="600"/>
              </a:spcAft>
              <a:defRPr sz="3600">
                <a:latin typeface="Arial"/>
              </a:defRPr>
            </a:pPr>
            <a:r>
              <a:rPr lang="en-US" sz="3200" dirty="0">
                <a:latin typeface="+mn-lt"/>
                <a:ea typeface="+mn-ea"/>
                <a:cs typeface="+mn-cs"/>
              </a:rPr>
              <a:t>2: Depth map only</a:t>
            </a:r>
          </a:p>
          <a:p>
            <a:pPr lvl="1" indent="-228600">
              <a:spcAft>
                <a:spcPts val="600"/>
              </a:spcAft>
              <a:defRPr sz="3600">
                <a:latin typeface="Arial"/>
              </a:defRPr>
            </a:pPr>
            <a:r>
              <a:rPr lang="en-US" sz="2000" dirty="0">
                <a:latin typeface="+mn-lt"/>
                <a:ea typeface="+mn-ea"/>
                <a:cs typeface="+mn-cs"/>
              </a:rPr>
              <a:t>583.258.048 Parameters</a:t>
            </a:r>
          </a:p>
          <a:p>
            <a:pPr lvl="1" indent="-228600">
              <a:spcAft>
                <a:spcPts val="600"/>
              </a:spcAft>
              <a:defRPr sz="3600">
                <a:latin typeface="Arial"/>
              </a:defRPr>
            </a:pPr>
            <a:r>
              <a:rPr lang="en-US" sz="2000" dirty="0">
                <a:latin typeface="+mn-lt"/>
                <a:ea typeface="+mn-ea"/>
                <a:cs typeface="+mn-cs"/>
              </a:rPr>
              <a:t>~ 31 seconds</a:t>
            </a:r>
            <a:r>
              <a:rPr lang="ro-RO" sz="2000" dirty="0">
                <a:latin typeface="+mn-lt"/>
                <a:ea typeface="+mn-ea"/>
                <a:cs typeface="+mn-cs"/>
              </a:rPr>
              <a:t> Inference time</a:t>
            </a:r>
            <a:r>
              <a:rPr lang="en-US" sz="2000" dirty="0">
                <a:latin typeface="+mn-lt"/>
                <a:ea typeface="+mn-ea"/>
                <a:cs typeface="+mn-cs"/>
              </a:rPr>
              <a:t>¹</a:t>
            </a:r>
          </a:p>
          <a:p>
            <a:pPr indent="-228600">
              <a:spcAft>
                <a:spcPts val="600"/>
              </a:spcAft>
              <a:defRPr sz="3600">
                <a:latin typeface="Arial"/>
              </a:defRPr>
            </a:pPr>
            <a:r>
              <a:rPr lang="en-US" sz="3200" dirty="0">
                <a:latin typeface="+mn-lt"/>
                <a:ea typeface="+mn-ea"/>
                <a:cs typeface="+mn-cs"/>
              </a:rPr>
              <a:t>3: Segmentation mask + Depth map</a:t>
            </a:r>
          </a:p>
          <a:p>
            <a:pPr lvl="1" indent="-228600">
              <a:spcAft>
                <a:spcPts val="600"/>
              </a:spcAft>
              <a:defRPr sz="3600">
                <a:latin typeface="Arial"/>
              </a:defRPr>
            </a:pPr>
            <a:r>
              <a:rPr lang="en-US" sz="2000" dirty="0">
                <a:latin typeface="+mn-lt"/>
                <a:ea typeface="+mn-ea"/>
                <a:cs typeface="+mn-cs"/>
              </a:rPr>
              <a:t>583.275.328 Parameters</a:t>
            </a:r>
          </a:p>
          <a:p>
            <a:pPr lvl="1" indent="-228600">
              <a:spcAft>
                <a:spcPts val="600"/>
              </a:spcAft>
              <a:defRPr sz="3600">
                <a:latin typeface="Arial"/>
              </a:defRPr>
            </a:pPr>
            <a:r>
              <a:rPr lang="en-US" sz="2000" dirty="0">
                <a:latin typeface="+mn-lt"/>
                <a:ea typeface="+mn-ea"/>
                <a:cs typeface="+mn-cs"/>
              </a:rPr>
              <a:t>~ 32 seconds</a:t>
            </a:r>
            <a:r>
              <a:rPr lang="ro-RO" sz="2000" dirty="0">
                <a:latin typeface="+mn-lt"/>
                <a:ea typeface="+mn-ea"/>
                <a:cs typeface="+mn-cs"/>
              </a:rPr>
              <a:t> Inference time</a:t>
            </a:r>
            <a:r>
              <a:rPr lang="en-US" sz="2000" dirty="0">
                <a:latin typeface="+mn-lt"/>
                <a:ea typeface="+mn-ea"/>
                <a:cs typeface="+mn-cs"/>
              </a:rPr>
              <a:t>¹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DFEDE0F-DEFC-5A92-D698-E530618B3161}"/>
              </a:ext>
            </a:extLst>
          </p:cNvPr>
          <p:cNvSpPr txBox="1">
            <a:spLocks/>
          </p:cNvSpPr>
          <p:nvPr/>
        </p:nvSpPr>
        <p:spPr>
          <a:xfrm>
            <a:off x="345050" y="6096415"/>
            <a:ext cx="10453244" cy="60055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ctr" anchorCtr="0">
            <a:normAutofit/>
          </a:bodyPr>
          <a:lstStyle>
            <a:lvl1pPr marL="304815" lvl="0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609630" lvl="1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914446" lvl="2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219261" lvl="3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1524076" lvl="4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1828891" lvl="5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2133707" lvl="6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2438522" lvl="7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2743337" lvl="8" indent="-254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1600" kern="120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76215" indent="0">
              <a:spcAft>
                <a:spcPts val="600"/>
              </a:spcAft>
              <a:buNone/>
              <a:defRPr sz="3600">
                <a:latin typeface="Arial"/>
              </a:defRPr>
            </a:pPr>
            <a:r>
              <a:rPr lang="en-US" sz="1200" dirty="0">
                <a:latin typeface="+mn-lt"/>
                <a:ea typeface="+mn-ea"/>
                <a:cs typeface="+mn-cs"/>
              </a:rPr>
              <a:t>1. </a:t>
            </a:r>
            <a:r>
              <a:rPr lang="ro-RO" sz="1200" dirty="0">
                <a:latin typeface="+mn-lt"/>
                <a:ea typeface="+mn-ea"/>
                <a:cs typeface="+mn-cs"/>
              </a:rPr>
              <a:t>Setup used</a:t>
            </a:r>
            <a:r>
              <a:rPr lang="en-US" sz="1200" dirty="0">
                <a:latin typeface="+mn-lt"/>
                <a:ea typeface="+mn-ea"/>
                <a:cs typeface="+mn-cs"/>
              </a:rPr>
              <a:t>: L40S GPU (362TFLOPs), 16 CPU Cores, 48Gb RAM</a:t>
            </a:r>
          </a:p>
        </p:txBody>
      </p:sp>
    </p:spTree>
    <p:extLst>
      <p:ext uri="{BB962C8B-B14F-4D97-AF65-F5344CB8AC3E}">
        <p14:creationId xmlns:p14="http://schemas.microsoft.com/office/powerpoint/2010/main" val="43894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52D8DF-5419-D498-64FA-4421E2A94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69F4F1-0B2A-A8E5-59F4-9C8F54B4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defRPr sz="4600">
                <a:solidFill>
                  <a:srgbClr val="2E3B4E"/>
                </a:solidFill>
                <a:latin typeface="Arial"/>
              </a:defRPr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B74CD8-7A90-42B4-C47C-3893F4D0B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Addressing 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Leveraging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Stable Diffusion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ControlNet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MiDaS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provides an innovative solution to the challenges posed by data-hungry models.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Key Achievements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lang="en-US" sz="2000" dirty="0"/>
              <a:t>Enhanced depth-aware data synthesis with a minimal impact on inference time.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Impact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Combining segmentation masks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MiDaS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depth maps shows measurable improvements in model performance.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Looking Ahead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Future work will focus on scaling these techniques across diverse datasets, simplifying their usage and exploring their real-world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37585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2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241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Raleway</vt:lpstr>
      <vt:lpstr>Roboto Light</vt:lpstr>
      <vt:lpstr>Office Theme</vt:lpstr>
      <vt:lpstr>think-cell Slide</vt:lpstr>
      <vt:lpstr>Synthetic Data Generation with Stable Diffusion, ControlNet, and MiDaS</vt:lpstr>
      <vt:lpstr>Problem: Data-Hungry Models</vt:lpstr>
      <vt:lpstr>Solution: Leveraging Stable Diffusion &amp; ControlNet</vt:lpstr>
      <vt:lpstr>Comparison of Models</vt:lpstr>
      <vt:lpstr>Comparison of Models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Synthetic Data Generation with Stable Diffusion, ControlNet, and MiDaS</dc:title>
  <dc:creator>Mitrut Rosca</dc:creator>
  <cp:lastModifiedBy>Mitrut Rosca</cp:lastModifiedBy>
  <cp:revision>13</cp:revision>
  <dcterms:created xsi:type="dcterms:W3CDTF">2024-12-15T21:43:28Z</dcterms:created>
  <dcterms:modified xsi:type="dcterms:W3CDTF">2025-01-16T20:56:12Z</dcterms:modified>
</cp:coreProperties>
</file>