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Economica"/>
      <p:regular r:id="rId21"/>
      <p:bold r:id="rId22"/>
      <p:italic r:id="rId23"/>
      <p:boldItalic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Economica-bold.fntdata"/><Relationship Id="rId21" Type="http://schemas.openxmlformats.org/officeDocument/2006/relationships/font" Target="fonts/Economica-regular.fntdata"/><Relationship Id="rId24" Type="http://schemas.openxmlformats.org/officeDocument/2006/relationships/font" Target="fonts/Economica-boldItalic.fntdata"/><Relationship Id="rId23" Type="http://schemas.openxmlformats.org/officeDocument/2006/relationships/font" Target="fonts/Economic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e2d485229_0_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e2d485229_0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boucle principale ne fait que tourner, de l’extérieur quelqu’un change la stratégie et le comoprtement change + facile d’ajouter des comportements en fonction de l’état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e3495e75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e3495e75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Illustration de la modularité du système à travers les deux controlleurs.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e3495e75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e3495e75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IOC: Dans le main_loop du controller, appel à des methodes du frontend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e3495e75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e3495e75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e3495e75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e3495e75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3C4043"/>
                </a:solidFill>
                <a:highlight>
                  <a:srgbClr val="FFFFFF"/>
                </a:highlight>
              </a:rPr>
              <a:t> </a:t>
            </a:r>
            <a:r>
              <a:rPr b="1" lang="fr" sz="1050">
                <a:solidFill>
                  <a:srgbClr val="52565A"/>
                </a:solidFill>
                <a:highlight>
                  <a:srgbClr val="FFFFFF"/>
                </a:highlight>
              </a:rPr>
              <a:t>Weighted Least Squares filter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e3495e75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e3495e75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deux derniers points sont la démonstration du second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complexité réside dans la connection entre les modules.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e2d48522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e2d48522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e2d485229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e2d485229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Humains: </a:t>
            </a:r>
            <a:r>
              <a:rPr lang="fr"/>
              <a:t>disparité binoculaire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Machines: Stéréoscopie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disparité = Distance entre les deux points sur l’axe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e2d485229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e2d485229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Donner envie d’approfondir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e2d485229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e2d485229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Modularité: facilite les exemples isolés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e2d485229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e2d485229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e2d485229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e2d485229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e2d485229_0_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e2d485229_0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Modulaire: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/>
              <a:t>Concepts isolés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/>
              <a:t>Facilite les explications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Robuste: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/>
              <a:t>Permetre à un étudiant l’an prochain de repartir sur ces bases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e2d485229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e2d485229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Composite: évident vu les objets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Factory: réduit le couplage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STEREOVISION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76"/>
            <a:ext cx="3054600" cy="5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P3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3758250" y="3767700"/>
            <a:ext cx="16275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pen Sans"/>
                <a:ea typeface="Open Sans"/>
                <a:cs typeface="Open Sans"/>
                <a:sym typeface="Open Sans"/>
              </a:rPr>
              <a:t>Sol Rosca 	INF3B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Architecture: loop_strategy</a:t>
            </a:r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9750" y="1265300"/>
            <a:ext cx="4564500" cy="289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 txBox="1"/>
          <p:nvPr/>
        </p:nvSpPr>
        <p:spPr>
          <a:xfrm>
            <a:off x="750375" y="4322975"/>
            <a:ext cx="38250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-"/>
            </a:pPr>
            <a:r>
              <a:rPr lang="f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Design Pattern: strategy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Architecture: (state) controllers</a:t>
            </a: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600" y="1855875"/>
            <a:ext cx="8124351" cy="192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 txBox="1"/>
          <p:nvPr/>
        </p:nvSpPr>
        <p:spPr>
          <a:xfrm>
            <a:off x="690750" y="4170725"/>
            <a:ext cx="37893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-"/>
            </a:pPr>
            <a:r>
              <a:rPr lang="f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Design Pattern: state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Architecture: vers l’extérieur</a:t>
            </a:r>
            <a:endParaRPr/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538" y="1930326"/>
            <a:ext cx="8130925" cy="194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4"/>
          <p:cNvSpPr txBox="1"/>
          <p:nvPr/>
        </p:nvSpPr>
        <p:spPr>
          <a:xfrm>
            <a:off x="1138075" y="4229925"/>
            <a:ext cx="48813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-"/>
            </a:pPr>
            <a:r>
              <a:rPr lang="f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Design Pattern: IoC, Injection de dépendances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Architecture: autre sortie</a:t>
            </a:r>
            <a:endParaRPr/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900" y="1813072"/>
            <a:ext cx="7112649" cy="212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Démonstration</a:t>
            </a:r>
            <a:endParaRPr/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600" y="1253575"/>
            <a:ext cx="5603875" cy="300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6"/>
          <p:cNvSpPr txBox="1"/>
          <p:nvPr/>
        </p:nvSpPr>
        <p:spPr>
          <a:xfrm>
            <a:off x="3503638" y="4398075"/>
            <a:ext cx="14538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Illusration: WLS filter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Objectifs atteignables à ce stade atteints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Logiciel robuste et maintenable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Plusieurs filtres / modes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Plusieurs frontends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Modules isolés peu complexes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Contexte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Objectifs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Problématique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Technologies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Démonstration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Contexte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583975" y="1778050"/>
            <a:ext cx="4422900" cy="21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Perception du relief / profondeur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Décalage entre les images perçues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Disparité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Triangulation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Géométrie épipolaire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391425" y="1276825"/>
            <a:ext cx="58806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latin typeface="Open Sans"/>
                <a:ea typeface="Open Sans"/>
                <a:cs typeface="Open Sans"/>
                <a:sym typeface="Open Sans"/>
              </a:rPr>
              <a:t>V</a:t>
            </a:r>
            <a:r>
              <a:rPr b="1" lang="fr" sz="2000">
                <a:latin typeface="Open Sans"/>
                <a:ea typeface="Open Sans"/>
                <a:cs typeface="Open Sans"/>
                <a:sym typeface="Open Sans"/>
              </a:rPr>
              <a:t>ision stéréoscopique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6875" y="2507325"/>
            <a:ext cx="3809269" cy="19995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8340500" y="4137050"/>
            <a:ext cx="38250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Objectifs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623400" y="1766650"/>
            <a:ext cx="8520600" cy="13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Deux périodes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Théorie &amp; pratique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Exercice(s)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Démonstration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311700" y="1266750"/>
            <a:ext cx="58806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latin typeface="Open Sans"/>
                <a:ea typeface="Open Sans"/>
                <a:cs typeface="Open Sans"/>
                <a:sym typeface="Open Sans"/>
              </a:rPr>
              <a:t>Cours introductif à la vision stéréoscopique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2718025" y="3368700"/>
            <a:ext cx="62022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latin typeface="Open Sans"/>
                <a:ea typeface="Open Sans"/>
                <a:cs typeface="Open Sans"/>
                <a:sym typeface="Open Sans"/>
              </a:rPr>
              <a:t>Implémentation d’un système stéréoscopique</a:t>
            </a:r>
            <a:r>
              <a:rPr b="1" lang="fr" sz="20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295175" y="3830100"/>
            <a:ext cx="4303500" cy="9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Illustre les concepts théoriques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Pédagogique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Problématique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623600" y="3117225"/>
            <a:ext cx="4159500" cy="15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Modularité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Cacher la complexité…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… mais pas trop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API utilisable pour l’exercice</a:t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311700" y="1238788"/>
            <a:ext cx="1517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latin typeface="Open Sans"/>
                <a:ea typeface="Open Sans"/>
                <a:cs typeface="Open Sans"/>
                <a:sym typeface="Open Sans"/>
              </a:rPr>
              <a:t>Cours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4623600" y="2655825"/>
            <a:ext cx="27588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latin typeface="Open Sans"/>
                <a:ea typeface="Open Sans"/>
                <a:cs typeface="Open Sans"/>
                <a:sym typeface="Open Sans"/>
              </a:rPr>
              <a:t>Implémentation</a:t>
            </a:r>
            <a:r>
              <a:rPr b="1" lang="fr" sz="20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412500" y="1700200"/>
            <a:ext cx="4159500" cy="11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Gestion de la granularité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Gestion du temps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Limites logistiques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Technologies (cours)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225225"/>
            <a:ext cx="3606000" cy="10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Infographies: Unity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Diagrames: </a:t>
            </a:r>
            <a:r>
              <a:rPr lang="fr"/>
              <a:t>Géogebra.org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2875" y="74775"/>
            <a:ext cx="4364324" cy="295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000" y="2138478"/>
            <a:ext cx="4723000" cy="251627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6736350" y="2659975"/>
            <a:ext cx="7467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pen Sans"/>
                <a:ea typeface="Open Sans"/>
                <a:cs typeface="Open Sans"/>
                <a:sym typeface="Open Sans"/>
              </a:rPr>
              <a:t>Unity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1779850" y="4654750"/>
            <a:ext cx="13407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pen Sans"/>
                <a:ea typeface="Open Sans"/>
                <a:cs typeface="Open Sans"/>
                <a:sym typeface="Open Sans"/>
              </a:rPr>
              <a:t>Geogebra.org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5095500" y="3561650"/>
            <a:ext cx="3736800" cy="12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Support de cours: VueWrite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Technologies du web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Katex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Robuste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Technologies (Implémentation)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Core: Python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OpenCV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Numpy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GUI: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Eel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Javascript + VueJS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HTML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CSS</a:t>
            </a: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5925" y="3393029"/>
            <a:ext cx="1552875" cy="155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6300" y="3522242"/>
            <a:ext cx="2980024" cy="129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7250" y="3440625"/>
            <a:ext cx="1457675" cy="14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Architecture</a:t>
            </a:r>
            <a:endParaRPr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Modulaire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Pédagogique (Bonnes pratiques, design pattern)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Composants explicites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Robuste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Client CLI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Client GUI (prototype)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Architecture: camera_system</a:t>
            </a:r>
            <a:endParaRPr/>
          </a:p>
        </p:txBody>
      </p:sp>
      <p:sp>
        <p:nvSpPr>
          <p:cNvPr id="129" name="Google Shape;129;p21"/>
          <p:cNvSpPr txBox="1"/>
          <p:nvPr/>
        </p:nvSpPr>
        <p:spPr>
          <a:xfrm>
            <a:off x="710525" y="4137050"/>
            <a:ext cx="5358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fr">
                <a:latin typeface="Open Sans"/>
                <a:ea typeface="Open Sans"/>
                <a:cs typeface="Open Sans"/>
                <a:sym typeface="Open Sans"/>
              </a:rPr>
              <a:t>Design </a:t>
            </a:r>
            <a:r>
              <a:rPr lang="fr">
                <a:latin typeface="Open Sans"/>
                <a:ea typeface="Open Sans"/>
                <a:cs typeface="Open Sans"/>
                <a:sym typeface="Open Sans"/>
              </a:rPr>
              <a:t>Pattern</a:t>
            </a:r>
            <a:r>
              <a:rPr lang="fr">
                <a:latin typeface="Open Sans"/>
                <a:ea typeface="Open Sans"/>
                <a:cs typeface="Open Sans"/>
                <a:sym typeface="Open Sans"/>
              </a:rPr>
              <a:t>: composite et factory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fr">
                <a:latin typeface="Open Sans"/>
                <a:ea typeface="Open Sans"/>
                <a:cs typeface="Open Sans"/>
                <a:sym typeface="Open Sans"/>
              </a:rPr>
              <a:t>Caméras versatiles (frames, jpg serializé ou “show”)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823" y="1422173"/>
            <a:ext cx="5913024" cy="22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