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72" r:id="rId5"/>
    <p:sldId id="259" r:id="rId6"/>
    <p:sldId id="283" r:id="rId7"/>
    <p:sldId id="284" r:id="rId8"/>
    <p:sldId id="285" r:id="rId9"/>
    <p:sldId id="262"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830"/>
  </p:normalViewPr>
  <p:slideViewPr>
    <p:cSldViewPr snapToGrid="0">
      <p:cViewPr varScale="1">
        <p:scale>
          <a:sx n="161" d="100"/>
          <a:sy n="161" d="100"/>
        </p:scale>
        <p:origin x="150" y="19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28-Nov-23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28-Nov-23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a:t>Roscoe Credit Union</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Roscoe </a:t>
            </a:r>
            <a:r>
              <a:rPr lang="en-US" dirty="0" err="1"/>
              <a:t>Patnode</a:t>
            </a:r>
            <a:r>
              <a:rPr lang="en-US" dirty="0"/>
              <a:t>, Robbie McGough</a:t>
            </a:r>
          </a:p>
        </p:txBody>
      </p:sp>
      <p:pic>
        <p:nvPicPr>
          <p:cNvPr id="7" name="Picture 6" descr="A blue circle with a person holding a dollar sign&#10;&#10;Description automatically generated">
            <a:extLst>
              <a:ext uri="{FF2B5EF4-FFF2-40B4-BE49-F238E27FC236}">
                <a16:creationId xmlns:a16="http://schemas.microsoft.com/office/drawing/2014/main" id="{43AA74D4-DC5F-3610-F1C6-0C76ECA82F6D}"/>
              </a:ext>
            </a:extLst>
          </p:cNvPr>
          <p:cNvPicPr>
            <a:picLocks noChangeAspect="1"/>
          </p:cNvPicPr>
          <p:nvPr/>
        </p:nvPicPr>
        <p:blipFill>
          <a:blip r:embed="rId2"/>
          <a:stretch>
            <a:fillRect/>
          </a:stretch>
        </p:blipFill>
        <p:spPr>
          <a:xfrm>
            <a:off x="4810079" y="142278"/>
            <a:ext cx="2571842" cy="2557750"/>
          </a:xfrm>
          <a:prstGeom prst="rect">
            <a:avLst/>
          </a:prstGeom>
        </p:spPr>
      </p:pic>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4572000" cy="4070729"/>
          </a:xfrm>
        </p:spPr>
        <p:txBody>
          <a:bodyPr>
            <a:normAutofit lnSpcReduction="10000"/>
          </a:bodyPr>
          <a:lstStyle/>
          <a:p>
            <a:pPr>
              <a:spcAft>
                <a:spcPts val="600"/>
              </a:spcAft>
            </a:pPr>
            <a:r>
              <a:rPr lang="en-US" dirty="0"/>
              <a:t>Roscoe Credit Union was design as a database application that would be able to manipulate and populate the Credit Union Database, and to allow the users to interact with this application like a normal bank and make </a:t>
            </a:r>
            <a:r>
              <a:rPr lang="en-US"/>
              <a:t>bank transfers.</a:t>
            </a:r>
            <a:endParaRPr lang="en-US" dirty="0"/>
          </a:p>
          <a:p>
            <a:pPr>
              <a:spcAft>
                <a:spcPts val="600"/>
              </a:spcAft>
            </a:pPr>
            <a:r>
              <a:rPr lang="en-US" dirty="0"/>
              <a:t>There are Customer Accounts, Teller Accounts and Manager Accounts, which all play a different role.</a:t>
            </a:r>
            <a:br>
              <a:rPr lang="en-US" dirty="0"/>
            </a:br>
            <a:r>
              <a:rPr lang="en-US" dirty="0"/>
              <a:t>Managers can simply see compiled data of the database, where as a Teller can make withdrawals and deposits for a Customer but can also create a Customer Account and edit all their details. A Customer will be able to access a customer window where they can see all their balances and make changes to their account.</a:t>
            </a:r>
          </a:p>
          <a:p>
            <a:pPr>
              <a:spcAft>
                <a:spcPts val="600"/>
              </a:spcAft>
            </a:pP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2</a:t>
            </a:fld>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9144000" cy="676656"/>
          </a:xfrm>
        </p:spPr>
        <p:txBody>
          <a:bodyPr anchor="b">
            <a:normAutofit/>
          </a:bodyPr>
          <a:lstStyle/>
          <a:p>
            <a:r>
              <a:rPr lang="en-US" sz="4100" dirty="0"/>
              <a:t>Introduction</a:t>
            </a:r>
          </a:p>
        </p:txBody>
      </p:sp>
      <p:pic>
        <p:nvPicPr>
          <p:cNvPr id="8" name="Picture Placeholder 7" descr="A blue circle with a person holding a dollar sign&#10;&#10;Description automatically generated">
            <a:extLst>
              <a:ext uri="{FF2B5EF4-FFF2-40B4-BE49-F238E27FC236}">
                <a16:creationId xmlns:a16="http://schemas.microsoft.com/office/drawing/2014/main" id="{18192FBB-4F68-4801-5A16-A4803115907B}"/>
              </a:ext>
            </a:extLst>
          </p:cNvPr>
          <p:cNvPicPr>
            <a:picLocks noGrp="1" noChangeAspect="1"/>
          </p:cNvPicPr>
          <p:nvPr>
            <p:ph type="pic" idx="1"/>
          </p:nvPr>
        </p:nvPicPr>
        <p:blipFill rotWithShape="1">
          <a:blip r:embed="rId2"/>
          <a:srcRect l="5178" r="3857" b="2"/>
          <a:stretch/>
        </p:blipFill>
        <p:spPr>
          <a:xfrm>
            <a:off x="6646264" y="10"/>
            <a:ext cx="5545736" cy="6063082"/>
          </a:xfrm>
          <a:noFill/>
        </p:spPr>
      </p:pic>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E63B-9CA4-A17B-B849-C1F841695B8E}"/>
              </a:ext>
            </a:extLst>
          </p:cNvPr>
          <p:cNvSpPr>
            <a:spLocks noGrp="1"/>
          </p:cNvSpPr>
          <p:nvPr>
            <p:ph type="title"/>
          </p:nvPr>
        </p:nvSpPr>
        <p:spPr>
          <a:xfrm>
            <a:off x="532430" y="924205"/>
            <a:ext cx="4840641" cy="1773555"/>
          </a:xfrm>
        </p:spPr>
        <p:txBody>
          <a:bodyPr/>
          <a:lstStyle/>
          <a:p>
            <a:r>
              <a:rPr lang="en-US" sz="3000" dirty="0"/>
              <a:t>Original UML and Use Case Diagrams</a:t>
            </a:r>
          </a:p>
        </p:txBody>
      </p:sp>
      <p:pic>
        <p:nvPicPr>
          <p:cNvPr id="5" name="Picture 4" descr="A screenshot of a computer screen&#10;&#10;Description automatically generated">
            <a:extLst>
              <a:ext uri="{FF2B5EF4-FFF2-40B4-BE49-F238E27FC236}">
                <a16:creationId xmlns:a16="http://schemas.microsoft.com/office/drawing/2014/main" id="{8DE4E44F-97EE-1E17-F13C-D897AEAB294D}"/>
              </a:ext>
            </a:extLst>
          </p:cNvPr>
          <p:cNvPicPr>
            <a:picLocks noChangeAspect="1"/>
          </p:cNvPicPr>
          <p:nvPr/>
        </p:nvPicPr>
        <p:blipFill>
          <a:blip r:embed="rId2"/>
          <a:stretch>
            <a:fillRect/>
          </a:stretch>
        </p:blipFill>
        <p:spPr>
          <a:xfrm>
            <a:off x="4968559" y="199718"/>
            <a:ext cx="6817787" cy="3577863"/>
          </a:xfrm>
          <a:prstGeom prst="rect">
            <a:avLst/>
          </a:prstGeom>
        </p:spPr>
      </p:pic>
      <p:pic>
        <p:nvPicPr>
          <p:cNvPr id="7" name="Picture 6" descr="A diagram of a bank account&#10;&#10;Description automatically generated">
            <a:extLst>
              <a:ext uri="{FF2B5EF4-FFF2-40B4-BE49-F238E27FC236}">
                <a16:creationId xmlns:a16="http://schemas.microsoft.com/office/drawing/2014/main" id="{6B334426-A7F6-784C-5334-1C8016B7B31D}"/>
              </a:ext>
            </a:extLst>
          </p:cNvPr>
          <p:cNvPicPr>
            <a:picLocks noChangeAspect="1"/>
          </p:cNvPicPr>
          <p:nvPr/>
        </p:nvPicPr>
        <p:blipFill>
          <a:blip r:embed="rId3"/>
          <a:stretch>
            <a:fillRect/>
          </a:stretch>
        </p:blipFill>
        <p:spPr>
          <a:xfrm>
            <a:off x="936942" y="2898423"/>
            <a:ext cx="4415476" cy="388753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7F32B986-00F9-B74B-29E9-4ECEDD2911BF}"/>
              </a:ext>
            </a:extLst>
          </p:cNvPr>
          <p:cNvPicPr>
            <a:picLocks noChangeAspect="1"/>
          </p:cNvPicPr>
          <p:nvPr/>
        </p:nvPicPr>
        <p:blipFill>
          <a:blip r:embed="rId4"/>
          <a:stretch>
            <a:fillRect/>
          </a:stretch>
        </p:blipFill>
        <p:spPr>
          <a:xfrm>
            <a:off x="6096000" y="3867296"/>
            <a:ext cx="4254510" cy="2869679"/>
          </a:xfrm>
          <a:prstGeom prst="rect">
            <a:avLst/>
          </a:prstGeom>
        </p:spPr>
      </p:pic>
    </p:spTree>
    <p:extLst>
      <p:ext uri="{BB962C8B-B14F-4D97-AF65-F5344CB8AC3E}">
        <p14:creationId xmlns:p14="http://schemas.microsoft.com/office/powerpoint/2010/main" val="15276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1A3A1-4C13-EC8E-2636-CAD3563B11AE}"/>
              </a:ext>
            </a:extLst>
          </p:cNvPr>
          <p:cNvSpPr>
            <a:spLocks noGrp="1"/>
          </p:cNvSpPr>
          <p:nvPr>
            <p:ph type="title"/>
          </p:nvPr>
        </p:nvSpPr>
        <p:spPr/>
        <p:txBody>
          <a:bodyPr/>
          <a:lstStyle/>
          <a:p>
            <a:r>
              <a:rPr lang="en-US" dirty="0"/>
              <a:t>Database Schema</a:t>
            </a:r>
          </a:p>
        </p:txBody>
      </p:sp>
      <p:pic>
        <p:nvPicPr>
          <p:cNvPr id="7" name="Content Placeholder 6" descr="A screenshot of a computer screen&#10;&#10;Description automatically generated">
            <a:extLst>
              <a:ext uri="{FF2B5EF4-FFF2-40B4-BE49-F238E27FC236}">
                <a16:creationId xmlns:a16="http://schemas.microsoft.com/office/drawing/2014/main" id="{9B6E5DDA-C17B-4B48-06FB-2561E8EB13BB}"/>
              </a:ext>
            </a:extLst>
          </p:cNvPr>
          <p:cNvPicPr>
            <a:picLocks noGrp="1" noChangeAspect="1"/>
          </p:cNvPicPr>
          <p:nvPr>
            <p:ph idx="1"/>
          </p:nvPr>
        </p:nvPicPr>
        <p:blipFill>
          <a:blip r:embed="rId2"/>
          <a:stretch>
            <a:fillRect/>
          </a:stretch>
        </p:blipFill>
        <p:spPr>
          <a:xfrm>
            <a:off x="1935177" y="1572372"/>
            <a:ext cx="8321646" cy="4520643"/>
          </a:xfrm>
        </p:spPr>
      </p:pic>
    </p:spTree>
    <p:extLst>
      <p:ext uri="{BB962C8B-B14F-4D97-AF65-F5344CB8AC3E}">
        <p14:creationId xmlns:p14="http://schemas.microsoft.com/office/powerpoint/2010/main" val="332418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FAA-67D8-BB52-39F8-029DF91CD5D2}"/>
              </a:ext>
            </a:extLst>
          </p:cNvPr>
          <p:cNvSpPr>
            <a:spLocks noGrp="1"/>
          </p:cNvSpPr>
          <p:nvPr>
            <p:ph type="title"/>
          </p:nvPr>
        </p:nvSpPr>
        <p:spPr/>
        <p:txBody>
          <a:bodyPr/>
          <a:lstStyle/>
          <a:p>
            <a:r>
              <a:rPr lang="en-US" dirty="0"/>
              <a:t>Application</a:t>
            </a:r>
          </a:p>
        </p:txBody>
      </p:sp>
      <p:sp>
        <p:nvSpPr>
          <p:cNvPr id="6" name="Slide Number Placeholder 5">
            <a:extLst>
              <a:ext uri="{FF2B5EF4-FFF2-40B4-BE49-F238E27FC236}">
                <a16:creationId xmlns:a16="http://schemas.microsoft.com/office/drawing/2014/main" id="{8F977A4D-358D-BD3F-7B22-E54B003B345E}"/>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8" name="Picture 7" descr="A screenshot of a login screen&#10;&#10;Description automatically generated">
            <a:extLst>
              <a:ext uri="{FF2B5EF4-FFF2-40B4-BE49-F238E27FC236}">
                <a16:creationId xmlns:a16="http://schemas.microsoft.com/office/drawing/2014/main" id="{C1618A04-4DF9-1E99-8884-C609D008243A}"/>
              </a:ext>
            </a:extLst>
          </p:cNvPr>
          <p:cNvPicPr>
            <a:picLocks noChangeAspect="1"/>
          </p:cNvPicPr>
          <p:nvPr/>
        </p:nvPicPr>
        <p:blipFill>
          <a:blip r:embed="rId2"/>
          <a:stretch>
            <a:fillRect/>
          </a:stretch>
        </p:blipFill>
        <p:spPr>
          <a:xfrm>
            <a:off x="177779" y="3546504"/>
            <a:ext cx="2570892" cy="2463098"/>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D79A20BF-93E1-CFAE-CCA4-8DD197A020CE}"/>
              </a:ext>
            </a:extLst>
          </p:cNvPr>
          <p:cNvPicPr>
            <a:picLocks noChangeAspect="1"/>
          </p:cNvPicPr>
          <p:nvPr/>
        </p:nvPicPr>
        <p:blipFill>
          <a:blip r:embed="rId3"/>
          <a:stretch>
            <a:fillRect/>
          </a:stretch>
        </p:blipFill>
        <p:spPr>
          <a:xfrm>
            <a:off x="6154505" y="82296"/>
            <a:ext cx="5631279" cy="3287872"/>
          </a:xfrm>
          <a:prstGeom prst="rect">
            <a:avLst/>
          </a:prstGeom>
        </p:spPr>
      </p:pic>
      <p:pic>
        <p:nvPicPr>
          <p:cNvPr id="12" name="Picture 11" descr="A screenshot of a bank account&#10;&#10;Description automatically generated">
            <a:extLst>
              <a:ext uri="{FF2B5EF4-FFF2-40B4-BE49-F238E27FC236}">
                <a16:creationId xmlns:a16="http://schemas.microsoft.com/office/drawing/2014/main" id="{EF861EEC-E94E-77D7-340C-D6952814F3A3}"/>
              </a:ext>
            </a:extLst>
          </p:cNvPr>
          <p:cNvPicPr>
            <a:picLocks noChangeAspect="1"/>
          </p:cNvPicPr>
          <p:nvPr/>
        </p:nvPicPr>
        <p:blipFill>
          <a:blip r:embed="rId4"/>
          <a:stretch>
            <a:fillRect/>
          </a:stretch>
        </p:blipFill>
        <p:spPr>
          <a:xfrm>
            <a:off x="7660091" y="3546504"/>
            <a:ext cx="4258269" cy="2295845"/>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5CC7CF59-2B91-6A7B-157F-03227551C61A}"/>
              </a:ext>
            </a:extLst>
          </p:cNvPr>
          <p:cNvPicPr>
            <a:picLocks noChangeAspect="1"/>
          </p:cNvPicPr>
          <p:nvPr/>
        </p:nvPicPr>
        <p:blipFill>
          <a:blip r:embed="rId5"/>
          <a:stretch>
            <a:fillRect/>
          </a:stretch>
        </p:blipFill>
        <p:spPr>
          <a:xfrm>
            <a:off x="859536" y="1461614"/>
            <a:ext cx="3778271" cy="1908554"/>
          </a:xfrm>
          <a:prstGeom prst="rect">
            <a:avLst/>
          </a:prstGeom>
        </p:spPr>
      </p:pic>
      <p:pic>
        <p:nvPicPr>
          <p:cNvPr id="18" name="Picture 17" descr="A close-up of a number&#10;&#10;Description automatically generated">
            <a:extLst>
              <a:ext uri="{FF2B5EF4-FFF2-40B4-BE49-F238E27FC236}">
                <a16:creationId xmlns:a16="http://schemas.microsoft.com/office/drawing/2014/main" id="{9EF14A79-DCA8-D4F7-911E-5C69960FA785}"/>
              </a:ext>
            </a:extLst>
          </p:cNvPr>
          <p:cNvPicPr>
            <a:picLocks noChangeAspect="1"/>
          </p:cNvPicPr>
          <p:nvPr/>
        </p:nvPicPr>
        <p:blipFill>
          <a:blip r:embed="rId6"/>
          <a:stretch>
            <a:fillRect/>
          </a:stretch>
        </p:blipFill>
        <p:spPr>
          <a:xfrm>
            <a:off x="3180654" y="3933794"/>
            <a:ext cx="4047453" cy="1908555"/>
          </a:xfrm>
          <a:prstGeom prst="rect">
            <a:avLst/>
          </a:prstGeom>
        </p:spPr>
      </p:pic>
    </p:spTree>
    <p:extLst>
      <p:ext uri="{BB962C8B-B14F-4D97-AF65-F5344CB8AC3E}">
        <p14:creationId xmlns:p14="http://schemas.microsoft.com/office/powerpoint/2010/main" val="210348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Content Placeholder 4">
            <a:extLst>
              <a:ext uri="{FF2B5EF4-FFF2-40B4-BE49-F238E27FC236}">
                <a16:creationId xmlns:a16="http://schemas.microsoft.com/office/drawing/2014/main" id="{502A7857-0EFB-79ED-55D2-A70CD761106E}"/>
              </a:ext>
            </a:extLst>
          </p:cNvPr>
          <p:cNvSpPr>
            <a:spLocks noGrp="1"/>
          </p:cNvSpPr>
          <p:nvPr>
            <p:ph idx="1"/>
          </p:nvPr>
        </p:nvSpPr>
        <p:spPr/>
        <p:txBody>
          <a:bodyPr>
            <a:normAutofit fontScale="92500" lnSpcReduction="10000"/>
          </a:bodyPr>
          <a:lstStyle/>
          <a:p>
            <a:r>
              <a:rPr lang="en-US" dirty="0"/>
              <a:t>We had planned on an ATM functionality but never got that far.</a:t>
            </a:r>
          </a:p>
          <a:p>
            <a:r>
              <a:rPr lang="en-US" dirty="0"/>
              <a:t>For the design, we went with high fidelity for the customer view, but low and clunky views for the Manager and Teller as they are more likely trained on the software, and we need more time to add more features to the Tellers and Managers.</a:t>
            </a:r>
          </a:p>
          <a:p>
            <a:r>
              <a:rPr lang="en-US" dirty="0"/>
              <a:t>Security is an issue as we don’t believe our code protects against database attacks at all from a customer, as well as having public methods that could be reached in the customer view.</a:t>
            </a:r>
          </a:p>
          <a:p>
            <a:r>
              <a:rPr lang="en-US" dirty="0"/>
              <a:t>Usernames and Passwords are not Hashed, they are stored directly and therefore pose as a security risk.</a:t>
            </a:r>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ASK QUESTIONS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Thank You from</a:t>
            </a:r>
          </a:p>
          <a:p>
            <a:r>
              <a:rPr lang="en-US" dirty="0"/>
              <a:t>Roscoe </a:t>
            </a:r>
            <a:r>
              <a:rPr lang="en-US" dirty="0" err="1"/>
              <a:t>Patnode</a:t>
            </a:r>
            <a:r>
              <a:rPr lang="en-US" dirty="0"/>
              <a:t> and Robbie McGough</a:t>
            </a:r>
          </a:p>
          <a:p>
            <a:r>
              <a:rPr lang="en-US" dirty="0"/>
              <a:t>Roscoe Credit Union</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{678DFA79-1055-4680-AD5F-17B56EA480B3}tf11964407_win32</Template>
  <TotalTime>106</TotalTime>
  <Words>272</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Courier New</vt:lpstr>
      <vt:lpstr>Gill Sans Nova</vt:lpstr>
      <vt:lpstr>Gill Sans Nova Light</vt:lpstr>
      <vt:lpstr>Sagona Book</vt:lpstr>
      <vt:lpstr>Office Theme</vt:lpstr>
      <vt:lpstr>Roscoe Credit Union</vt:lpstr>
      <vt:lpstr>Introduction</vt:lpstr>
      <vt:lpstr>Original UML and Use Case Diagrams</vt:lpstr>
      <vt:lpstr>Database Schema</vt:lpstr>
      <vt:lpstr>Application</vt:lpstr>
      <vt:lpstr>areas of growth</vt:lpstr>
      <vt:lpstr>ASK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Roscoe Credit Union</dc:title>
  <dc:creator>Robbie McGough</dc:creator>
  <cp:lastModifiedBy>Robbie McGough</cp:lastModifiedBy>
  <cp:revision>3</cp:revision>
  <dcterms:created xsi:type="dcterms:W3CDTF">2023-11-29T03:52:30Z</dcterms:created>
  <dcterms:modified xsi:type="dcterms:W3CDTF">2023-11-29T05:49:03Z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