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Cheddar" charset="1" panose="00000000000000000000"/>
      <p:regular r:id="rId13"/>
    </p:embeddedFont>
    <p:embeddedFont>
      <p:font typeface="League Spartan" charset="1" panose="00000800000000000000"/>
      <p:regular r:id="rId14"/>
    </p:embeddedFont>
    <p:embeddedFont>
      <p:font typeface="Open Sans Bold" charset="1" panose="00000000000000000000"/>
      <p:regular r:id="rId15"/>
    </p:embeddedFont>
    <p:embeddedFont>
      <p:font typeface="Open Sans"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117" r="0" b="-60660"/>
            </a:stretch>
          </a:blipFill>
        </p:spPr>
      </p:sp>
      <p:sp>
        <p:nvSpPr>
          <p:cNvPr name="Freeform 3" id="3"/>
          <p:cNvSpPr/>
          <p:nvPr/>
        </p:nvSpPr>
        <p:spPr>
          <a:xfrm flipH="false" flipV="false" rot="0">
            <a:off x="1968949" y="1028700"/>
            <a:ext cx="14350102" cy="7964307"/>
          </a:xfrm>
          <a:custGeom>
            <a:avLst/>
            <a:gdLst/>
            <a:ahLst/>
            <a:cxnLst/>
            <a:rect r="r" b="b" t="t" l="l"/>
            <a:pathLst>
              <a:path h="7964307" w="14350102">
                <a:moveTo>
                  <a:pt x="0" y="0"/>
                </a:moveTo>
                <a:lnTo>
                  <a:pt x="14350102" y="0"/>
                </a:lnTo>
                <a:lnTo>
                  <a:pt x="14350102" y="7964307"/>
                </a:lnTo>
                <a:lnTo>
                  <a:pt x="0" y="7964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09493" y="3464949"/>
            <a:ext cx="3857812" cy="8001730"/>
          </a:xfrm>
          <a:custGeom>
            <a:avLst/>
            <a:gdLst/>
            <a:ahLst/>
            <a:cxnLst/>
            <a:rect r="r" b="b" t="t" l="l"/>
            <a:pathLst>
              <a:path h="8001730" w="3857812">
                <a:moveTo>
                  <a:pt x="0" y="0"/>
                </a:moveTo>
                <a:lnTo>
                  <a:pt x="3857813" y="0"/>
                </a:lnTo>
                <a:lnTo>
                  <a:pt x="3857813" y="8001730"/>
                </a:lnTo>
                <a:lnTo>
                  <a:pt x="0" y="8001730"/>
                </a:lnTo>
                <a:lnTo>
                  <a:pt x="0" y="0"/>
                </a:lnTo>
                <a:close/>
              </a:path>
            </a:pathLst>
          </a:custGeom>
          <a:blipFill>
            <a:blip r:embed="rId5"/>
            <a:stretch>
              <a:fillRect l="0" t="0" r="0" b="0"/>
            </a:stretch>
          </a:blipFill>
        </p:spPr>
      </p:sp>
      <p:sp>
        <p:nvSpPr>
          <p:cNvPr name="Freeform 5" id="5"/>
          <p:cNvSpPr/>
          <p:nvPr/>
        </p:nvSpPr>
        <p:spPr>
          <a:xfrm flipH="true" flipV="false" rot="0">
            <a:off x="14120694" y="5815348"/>
            <a:ext cx="3857812" cy="8001730"/>
          </a:xfrm>
          <a:custGeom>
            <a:avLst/>
            <a:gdLst/>
            <a:ahLst/>
            <a:cxnLst/>
            <a:rect r="r" b="b" t="t" l="l"/>
            <a:pathLst>
              <a:path h="8001730" w="3857812">
                <a:moveTo>
                  <a:pt x="3857813" y="0"/>
                </a:moveTo>
                <a:lnTo>
                  <a:pt x="0" y="0"/>
                </a:lnTo>
                <a:lnTo>
                  <a:pt x="0" y="8001731"/>
                </a:lnTo>
                <a:lnTo>
                  <a:pt x="3857813" y="8001731"/>
                </a:lnTo>
                <a:lnTo>
                  <a:pt x="3857813" y="0"/>
                </a:lnTo>
                <a:close/>
              </a:path>
            </a:pathLst>
          </a:custGeom>
          <a:blipFill>
            <a:blip r:embed="rId5"/>
            <a:stretch>
              <a:fillRect l="0" t="0" r="0" b="0"/>
            </a:stretch>
          </a:blipFill>
        </p:spPr>
      </p:sp>
      <p:sp>
        <p:nvSpPr>
          <p:cNvPr name="Freeform 6" id="6"/>
          <p:cNvSpPr/>
          <p:nvPr/>
        </p:nvSpPr>
        <p:spPr>
          <a:xfrm flipH="false" flipV="false" rot="0">
            <a:off x="309493" y="1028700"/>
            <a:ext cx="6453274" cy="5176063"/>
          </a:xfrm>
          <a:custGeom>
            <a:avLst/>
            <a:gdLst/>
            <a:ahLst/>
            <a:cxnLst/>
            <a:rect r="r" b="b" t="t" l="l"/>
            <a:pathLst>
              <a:path h="5176063" w="6453274">
                <a:moveTo>
                  <a:pt x="0" y="0"/>
                </a:moveTo>
                <a:lnTo>
                  <a:pt x="6453274" y="0"/>
                </a:lnTo>
                <a:lnTo>
                  <a:pt x="6453274" y="5176063"/>
                </a:lnTo>
                <a:lnTo>
                  <a:pt x="0" y="5176063"/>
                </a:lnTo>
                <a:lnTo>
                  <a:pt x="0" y="0"/>
                </a:lnTo>
                <a:close/>
              </a:path>
            </a:pathLst>
          </a:custGeom>
          <a:blipFill>
            <a:blip r:embed="rId6"/>
            <a:stretch>
              <a:fillRect l="0" t="0" r="0" b="0"/>
            </a:stretch>
          </a:blipFill>
        </p:spPr>
      </p:sp>
      <p:grpSp>
        <p:nvGrpSpPr>
          <p:cNvPr name="Group 7" id="7"/>
          <p:cNvGrpSpPr/>
          <p:nvPr/>
        </p:nvGrpSpPr>
        <p:grpSpPr>
          <a:xfrm rot="0">
            <a:off x="14990948" y="5216"/>
            <a:ext cx="3291840" cy="3291840"/>
            <a:chOff x="0" y="0"/>
            <a:chExt cx="6350000" cy="6350000"/>
          </a:xfrm>
        </p:grpSpPr>
        <p:sp>
          <p:nvSpPr>
            <p:cNvPr name="Freeform 8" id="8"/>
            <p:cNvSpPr/>
            <p:nvPr/>
          </p:nvSpPr>
          <p:spPr>
            <a:xfrm flipH="true" flipV="false" rot="0">
              <a:off x="0" y="0"/>
              <a:ext cx="6350000" cy="6350000"/>
            </a:xfrm>
            <a:custGeom>
              <a:avLst/>
              <a:gdLst/>
              <a:ahLst/>
              <a:cxnLst/>
              <a:rect r="r" b="b" t="t" l="l"/>
              <a:pathLst>
                <a:path h="6350000" w="6350000">
                  <a:moveTo>
                    <a:pt x="3175000" y="0"/>
                  </a:moveTo>
                  <a:cubicBezTo>
                    <a:pt x="4928504" y="0"/>
                    <a:pt x="6350000" y="1421496"/>
                    <a:pt x="6350000" y="3175000"/>
                  </a:cubicBezTo>
                  <a:cubicBezTo>
                    <a:pt x="6350000" y="4928504"/>
                    <a:pt x="4928504" y="6350000"/>
                    <a:pt x="3175000" y="6350000"/>
                  </a:cubicBezTo>
                  <a:cubicBezTo>
                    <a:pt x="1421496" y="6350000"/>
                    <a:pt x="0" y="4928504"/>
                    <a:pt x="0" y="3175000"/>
                  </a:cubicBezTo>
                  <a:cubicBezTo>
                    <a:pt x="0" y="1421496"/>
                    <a:pt x="1421496" y="0"/>
                    <a:pt x="3175000" y="0"/>
                  </a:cubicBezTo>
                  <a:close/>
                </a:path>
              </a:pathLst>
            </a:custGeom>
            <a:blipFill>
              <a:blip r:embed="rId7"/>
              <a:stretch>
                <a:fillRect l="0" t="-38888" r="0" b="-38888"/>
              </a:stretch>
            </a:blipFill>
          </p:spPr>
        </p:sp>
      </p:grpSp>
      <p:sp>
        <p:nvSpPr>
          <p:cNvPr name="TextBox 9" id="9"/>
          <p:cNvSpPr txBox="true"/>
          <p:nvPr/>
        </p:nvSpPr>
        <p:spPr>
          <a:xfrm rot="0">
            <a:off x="2397713" y="3367429"/>
            <a:ext cx="14861587" cy="1643425"/>
          </a:xfrm>
          <a:prstGeom prst="rect">
            <a:avLst/>
          </a:prstGeom>
        </p:spPr>
        <p:txBody>
          <a:bodyPr anchor="t" rtlCol="false" tIns="0" lIns="0" bIns="0" rIns="0">
            <a:spAutoFit/>
          </a:bodyPr>
          <a:lstStyle/>
          <a:p>
            <a:pPr algn="ctr">
              <a:lnSpc>
                <a:spcPts val="9937"/>
              </a:lnSpc>
            </a:pPr>
            <a:r>
              <a:rPr lang="en-US" sz="12118" spc="-424">
                <a:solidFill>
                  <a:srgbClr val="00D9FF"/>
                </a:solidFill>
                <a:latin typeface="Cheddar"/>
                <a:ea typeface="Cheddar"/>
                <a:cs typeface="Cheddar"/>
                <a:sym typeface="Cheddar"/>
              </a:rPr>
              <a:t>MONITORING CPU USAGE </a:t>
            </a:r>
          </a:p>
        </p:txBody>
      </p:sp>
      <p:sp>
        <p:nvSpPr>
          <p:cNvPr name="TextBox 10" id="10"/>
          <p:cNvSpPr txBox="true"/>
          <p:nvPr/>
        </p:nvSpPr>
        <p:spPr>
          <a:xfrm rot="0">
            <a:off x="4638414" y="5188998"/>
            <a:ext cx="9011171" cy="1015766"/>
          </a:xfrm>
          <a:prstGeom prst="rect">
            <a:avLst/>
          </a:prstGeom>
        </p:spPr>
        <p:txBody>
          <a:bodyPr anchor="t" rtlCol="false" tIns="0" lIns="0" bIns="0" rIns="0">
            <a:spAutoFit/>
          </a:bodyPr>
          <a:lstStyle/>
          <a:p>
            <a:pPr algn="ctr">
              <a:lnSpc>
                <a:spcPts val="6194"/>
              </a:lnSpc>
            </a:pPr>
            <a:r>
              <a:rPr lang="en-US" sz="7554" spc="-264">
                <a:solidFill>
                  <a:srgbClr val="00D9FF"/>
                </a:solidFill>
                <a:latin typeface="Cheddar"/>
                <a:ea typeface="Cheddar"/>
                <a:cs typeface="Cheddar"/>
                <a:sym typeface="Cheddar"/>
              </a:rPr>
              <a:t>USING JAVA FRAMEWORK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60224" r="0" b="-17552"/>
            </a:stretch>
          </a:blipFill>
        </p:spPr>
      </p:sp>
      <p:sp>
        <p:nvSpPr>
          <p:cNvPr name="Freeform 3" id="3"/>
          <p:cNvSpPr/>
          <p:nvPr/>
        </p:nvSpPr>
        <p:spPr>
          <a:xfrm flipH="false" flipV="false" rot="0">
            <a:off x="1908349" y="416178"/>
            <a:ext cx="14594715" cy="9870822"/>
          </a:xfrm>
          <a:custGeom>
            <a:avLst/>
            <a:gdLst/>
            <a:ahLst/>
            <a:cxnLst/>
            <a:rect r="r" b="b" t="t" l="l"/>
            <a:pathLst>
              <a:path h="9870822" w="14594715">
                <a:moveTo>
                  <a:pt x="0" y="0"/>
                </a:moveTo>
                <a:lnTo>
                  <a:pt x="14594714" y="0"/>
                </a:lnTo>
                <a:lnTo>
                  <a:pt x="14594714" y="9870822"/>
                </a:lnTo>
                <a:lnTo>
                  <a:pt x="0" y="98708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100578" y="1616359"/>
            <a:ext cx="7291946" cy="977984"/>
          </a:xfrm>
          <a:prstGeom prst="rect">
            <a:avLst/>
          </a:prstGeom>
        </p:spPr>
        <p:txBody>
          <a:bodyPr anchor="t" rtlCol="false" tIns="0" lIns="0" bIns="0" rIns="0">
            <a:spAutoFit/>
          </a:bodyPr>
          <a:lstStyle/>
          <a:p>
            <a:pPr algn="l" marL="0" indent="0" lvl="1">
              <a:lnSpc>
                <a:spcPts val="5906"/>
              </a:lnSpc>
              <a:spcBef>
                <a:spcPct val="0"/>
              </a:spcBef>
            </a:pPr>
            <a:r>
              <a:rPr lang="en-US" sz="7203" spc="-252">
                <a:solidFill>
                  <a:srgbClr val="00D9FF"/>
                </a:solidFill>
                <a:latin typeface="Cheddar"/>
                <a:ea typeface="Cheddar"/>
                <a:cs typeface="Cheddar"/>
                <a:sym typeface="Cheddar"/>
              </a:rPr>
              <a:t>WHY MONITORY USAGE?</a:t>
            </a:r>
          </a:p>
        </p:txBody>
      </p:sp>
      <p:sp>
        <p:nvSpPr>
          <p:cNvPr name="TextBox 5" id="5"/>
          <p:cNvSpPr txBox="true"/>
          <p:nvPr/>
        </p:nvSpPr>
        <p:spPr>
          <a:xfrm rot="0">
            <a:off x="2466046" y="2944972"/>
            <a:ext cx="13913605" cy="2008362"/>
          </a:xfrm>
          <a:prstGeom prst="rect">
            <a:avLst/>
          </a:prstGeom>
        </p:spPr>
        <p:txBody>
          <a:bodyPr anchor="t" rtlCol="false" tIns="0" lIns="0" bIns="0" rIns="0">
            <a:spAutoFit/>
          </a:bodyPr>
          <a:lstStyle/>
          <a:p>
            <a:pPr algn="just" marL="0" indent="0" lvl="1">
              <a:lnSpc>
                <a:spcPts val="4066"/>
              </a:lnSpc>
              <a:spcBef>
                <a:spcPct val="0"/>
              </a:spcBef>
            </a:pPr>
            <a:r>
              <a:rPr lang="en-US" sz="2904">
                <a:solidFill>
                  <a:srgbClr val="FFFFFF"/>
                </a:solidFill>
                <a:latin typeface="League Spartan"/>
                <a:ea typeface="League Spartan"/>
                <a:cs typeface="League Spartan"/>
                <a:sym typeface="League Spartan"/>
              </a:rPr>
              <a:t>•Monitoring CPU usage is essential to optimize performance, detect bottlenecks, improve resource utilization, ensure application reliability, and enhance user experience. It helps maintain smooth operations and prevents system slowdowns or crashes.</a:t>
            </a:r>
          </a:p>
        </p:txBody>
      </p:sp>
      <p:sp>
        <p:nvSpPr>
          <p:cNvPr name="TextBox 6" id="6"/>
          <p:cNvSpPr txBox="true"/>
          <p:nvPr/>
        </p:nvSpPr>
        <p:spPr>
          <a:xfrm rot="0">
            <a:off x="2466046" y="5303964"/>
            <a:ext cx="13913605" cy="991108"/>
          </a:xfrm>
          <a:prstGeom prst="rect">
            <a:avLst/>
          </a:prstGeom>
        </p:spPr>
        <p:txBody>
          <a:bodyPr anchor="t" rtlCol="false" tIns="0" lIns="0" bIns="0" rIns="0">
            <a:spAutoFit/>
          </a:bodyPr>
          <a:lstStyle/>
          <a:p>
            <a:pPr algn="just" marL="0" indent="0" lvl="1">
              <a:lnSpc>
                <a:spcPts val="4066"/>
              </a:lnSpc>
              <a:spcBef>
                <a:spcPct val="0"/>
              </a:spcBef>
            </a:pPr>
            <a:r>
              <a:rPr lang="en-US" sz="2904">
                <a:solidFill>
                  <a:srgbClr val="FFFFFF"/>
                </a:solidFill>
                <a:latin typeface="League Spartan"/>
                <a:ea typeface="League Spartan"/>
                <a:cs typeface="League Spartan"/>
                <a:sym typeface="League Spartan"/>
              </a:rPr>
              <a:t>•Identifying and resolving bottlenecks helps optimize performance by addressing resource-heavy processes and eliminating inefficiencies.</a:t>
            </a:r>
          </a:p>
        </p:txBody>
      </p:sp>
      <p:sp>
        <p:nvSpPr>
          <p:cNvPr name="TextBox 7" id="7"/>
          <p:cNvSpPr txBox="true"/>
          <p:nvPr/>
        </p:nvSpPr>
        <p:spPr>
          <a:xfrm rot="0">
            <a:off x="2466046" y="6943650"/>
            <a:ext cx="13913605" cy="991108"/>
          </a:xfrm>
          <a:prstGeom prst="rect">
            <a:avLst/>
          </a:prstGeom>
        </p:spPr>
        <p:txBody>
          <a:bodyPr anchor="t" rtlCol="false" tIns="0" lIns="0" bIns="0" rIns="0">
            <a:spAutoFit/>
          </a:bodyPr>
          <a:lstStyle/>
          <a:p>
            <a:pPr algn="just" marL="0" indent="0" lvl="1">
              <a:lnSpc>
                <a:spcPts val="4066"/>
              </a:lnSpc>
              <a:spcBef>
                <a:spcPct val="0"/>
              </a:spcBef>
            </a:pPr>
            <a:r>
              <a:rPr lang="en-US" sz="2904">
                <a:solidFill>
                  <a:srgbClr val="FFFFFF"/>
                </a:solidFill>
                <a:latin typeface="League Spartan"/>
                <a:ea typeface="League Spartan"/>
                <a:cs typeface="League Spartan"/>
                <a:sym typeface="League Spartan"/>
              </a:rPr>
              <a:t>•Ensuring system reliability involves monitoring CPU usage to detect issues early, prevent downtime, and maintain consistent performance.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60224" r="0" b="-17552"/>
            </a:stretch>
          </a:blipFill>
        </p:spPr>
      </p:sp>
      <p:sp>
        <p:nvSpPr>
          <p:cNvPr name="Freeform 3" id="3"/>
          <p:cNvSpPr/>
          <p:nvPr/>
        </p:nvSpPr>
        <p:spPr>
          <a:xfrm flipH="false" flipV="false" rot="0">
            <a:off x="1414692" y="281523"/>
            <a:ext cx="14793813" cy="10005477"/>
          </a:xfrm>
          <a:custGeom>
            <a:avLst/>
            <a:gdLst/>
            <a:ahLst/>
            <a:cxnLst/>
            <a:rect r="r" b="b" t="t" l="l"/>
            <a:pathLst>
              <a:path h="10005477" w="14793813">
                <a:moveTo>
                  <a:pt x="0" y="0"/>
                </a:moveTo>
                <a:lnTo>
                  <a:pt x="14793813" y="0"/>
                </a:lnTo>
                <a:lnTo>
                  <a:pt x="14793813" y="10005477"/>
                </a:lnTo>
                <a:lnTo>
                  <a:pt x="0" y="100054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988126" y="1143000"/>
            <a:ext cx="6768101" cy="977984"/>
          </a:xfrm>
          <a:prstGeom prst="rect">
            <a:avLst/>
          </a:prstGeom>
        </p:spPr>
        <p:txBody>
          <a:bodyPr anchor="t" rtlCol="false" tIns="0" lIns="0" bIns="0" rIns="0">
            <a:spAutoFit/>
          </a:bodyPr>
          <a:lstStyle/>
          <a:p>
            <a:pPr algn="l" marL="0" indent="0" lvl="1">
              <a:lnSpc>
                <a:spcPts val="5906"/>
              </a:lnSpc>
              <a:spcBef>
                <a:spcPct val="0"/>
              </a:spcBef>
            </a:pPr>
            <a:r>
              <a:rPr lang="en-US" sz="7203" spc="-252">
                <a:solidFill>
                  <a:srgbClr val="00D9FF"/>
                </a:solidFill>
                <a:latin typeface="Cheddar"/>
                <a:ea typeface="Cheddar"/>
                <a:cs typeface="Cheddar"/>
                <a:sym typeface="Cheddar"/>
              </a:rPr>
              <a:t>TOOLS MONITORING</a:t>
            </a:r>
          </a:p>
        </p:txBody>
      </p:sp>
      <p:sp>
        <p:nvSpPr>
          <p:cNvPr name="TextBox 5" id="5"/>
          <p:cNvSpPr txBox="true"/>
          <p:nvPr/>
        </p:nvSpPr>
        <p:spPr>
          <a:xfrm rot="0">
            <a:off x="2235878" y="2013872"/>
            <a:ext cx="5414598" cy="3129628"/>
          </a:xfrm>
          <a:prstGeom prst="rect">
            <a:avLst/>
          </a:prstGeom>
        </p:spPr>
        <p:txBody>
          <a:bodyPr anchor="t" rtlCol="false" tIns="0" lIns="0" bIns="0" rIns="0">
            <a:spAutoFit/>
          </a:bodyPr>
          <a:lstStyle/>
          <a:p>
            <a:pPr algn="just" marL="0" indent="0" lvl="1">
              <a:lnSpc>
                <a:spcPts val="3564"/>
              </a:lnSpc>
              <a:spcBef>
                <a:spcPct val="0"/>
              </a:spcBef>
            </a:pPr>
            <a:r>
              <a:rPr lang="en-US" b="true" sz="2546">
                <a:solidFill>
                  <a:srgbClr val="FFFFFF"/>
                </a:solidFill>
                <a:latin typeface="Open Sans Bold"/>
                <a:ea typeface="Open Sans Bold"/>
                <a:cs typeface="Open Sans Bold"/>
                <a:sym typeface="Open Sans Bold"/>
              </a:rPr>
              <a:t>SPRING</a:t>
            </a:r>
            <a:r>
              <a:rPr lang="en-US" sz="2546">
                <a:solidFill>
                  <a:srgbClr val="FFFFFF"/>
                </a:solidFill>
                <a:latin typeface="Open Sans"/>
                <a:ea typeface="Open Sans"/>
                <a:cs typeface="Open Sans"/>
                <a:sym typeface="Open Sans"/>
              </a:rPr>
              <a:t> </a:t>
            </a:r>
            <a:r>
              <a:rPr lang="en-US" b="true" sz="2546">
                <a:solidFill>
                  <a:srgbClr val="FFFFFF"/>
                </a:solidFill>
                <a:latin typeface="Open Sans Bold"/>
                <a:ea typeface="Open Sans Bold"/>
                <a:cs typeface="Open Sans Bold"/>
                <a:sym typeface="Open Sans Bold"/>
              </a:rPr>
              <a:t>BOOT</a:t>
            </a:r>
            <a:r>
              <a:rPr lang="en-US" sz="2546">
                <a:solidFill>
                  <a:srgbClr val="FFFFFF"/>
                </a:solidFill>
                <a:latin typeface="Open Sans"/>
                <a:ea typeface="Open Sans"/>
                <a:cs typeface="Open Sans"/>
                <a:sym typeface="Open Sans"/>
              </a:rPr>
              <a:t> </a:t>
            </a:r>
            <a:r>
              <a:rPr lang="en-US" b="true" sz="2546">
                <a:solidFill>
                  <a:srgbClr val="FFFFFF"/>
                </a:solidFill>
                <a:latin typeface="Open Sans Bold"/>
                <a:ea typeface="Open Sans Bold"/>
                <a:cs typeface="Open Sans Bold"/>
                <a:sym typeface="Open Sans Bold"/>
              </a:rPr>
              <a:t>ACTUATOR</a:t>
            </a:r>
            <a:r>
              <a:rPr lang="en-US" sz="2546">
                <a:solidFill>
                  <a:srgbClr val="FFFFFF"/>
                </a:solidFill>
                <a:latin typeface="Open Sans"/>
                <a:ea typeface="Open Sans"/>
                <a:cs typeface="Open Sans"/>
                <a:sym typeface="Open Sans"/>
              </a:rPr>
              <a:t> PROVIDES BUILT-IN ENDPOINTS TO MONITOR APPLICATION METRICS, HEALTH CHECKS, AND SYSTEM INFORMATION, ENABLING REAL-TIME INSIGHTS AND EFFICIENT MANAGEMENT.</a:t>
            </a:r>
          </a:p>
        </p:txBody>
      </p:sp>
      <p:sp>
        <p:nvSpPr>
          <p:cNvPr name="TextBox 6" id="6"/>
          <p:cNvSpPr txBox="true"/>
          <p:nvPr/>
        </p:nvSpPr>
        <p:spPr>
          <a:xfrm rot="0">
            <a:off x="2067053" y="5640987"/>
            <a:ext cx="5583423" cy="3099743"/>
          </a:xfrm>
          <a:prstGeom prst="rect">
            <a:avLst/>
          </a:prstGeom>
        </p:spPr>
        <p:txBody>
          <a:bodyPr anchor="t" rtlCol="false" tIns="0" lIns="0" bIns="0" rIns="0">
            <a:spAutoFit/>
          </a:bodyPr>
          <a:lstStyle/>
          <a:p>
            <a:pPr algn="just" marL="0" indent="0" lvl="1">
              <a:lnSpc>
                <a:spcPts val="3533"/>
              </a:lnSpc>
              <a:spcBef>
                <a:spcPct val="0"/>
              </a:spcBef>
            </a:pPr>
            <a:r>
              <a:rPr lang="en-US" b="true" sz="2523">
                <a:solidFill>
                  <a:srgbClr val="FFFFFF"/>
                </a:solidFill>
                <a:latin typeface="Open Sans Bold"/>
                <a:ea typeface="Open Sans Bold"/>
                <a:cs typeface="Open Sans Bold"/>
                <a:sym typeface="Open Sans Bold"/>
              </a:rPr>
              <a:t>JMX</a:t>
            </a:r>
            <a:r>
              <a:rPr lang="en-US" sz="2523">
                <a:solidFill>
                  <a:srgbClr val="FFFFFF"/>
                </a:solidFill>
                <a:latin typeface="Open Sans"/>
                <a:ea typeface="Open Sans"/>
                <a:cs typeface="Open Sans"/>
                <a:sym typeface="Open Sans"/>
              </a:rPr>
              <a:t> </a:t>
            </a:r>
            <a:r>
              <a:rPr lang="en-US" b="true" sz="2523">
                <a:solidFill>
                  <a:srgbClr val="FFFFFF"/>
                </a:solidFill>
                <a:latin typeface="Open Sans Bold"/>
                <a:ea typeface="Open Sans Bold"/>
                <a:cs typeface="Open Sans Bold"/>
                <a:sym typeface="Open Sans Bold"/>
              </a:rPr>
              <a:t>(JAVA MANAGEMENT EXTENSIONS)</a:t>
            </a:r>
            <a:r>
              <a:rPr lang="en-US" sz="2523">
                <a:solidFill>
                  <a:srgbClr val="FFFFFF"/>
                </a:solidFill>
                <a:latin typeface="Open Sans"/>
                <a:ea typeface="Open Sans"/>
                <a:cs typeface="Open Sans"/>
                <a:sym typeface="Open Sans"/>
              </a:rPr>
              <a:t> PROVIDES TOOLS FOR JVM-LEVEL MONITORING, ALLOWING DEVELOPERS TO TRACK METRICS LIKE MEMORY USAGE, THREAD ACTIVITY, AND CPU PERFORMANCE IN REAL TIME.</a:t>
            </a:r>
          </a:p>
        </p:txBody>
      </p:sp>
      <p:sp>
        <p:nvSpPr>
          <p:cNvPr name="TextBox 7" id="7"/>
          <p:cNvSpPr txBox="true"/>
          <p:nvPr/>
        </p:nvSpPr>
        <p:spPr>
          <a:xfrm rot="0">
            <a:off x="7988126" y="2438664"/>
            <a:ext cx="6768101" cy="2270520"/>
          </a:xfrm>
          <a:prstGeom prst="rect">
            <a:avLst/>
          </a:prstGeom>
        </p:spPr>
        <p:txBody>
          <a:bodyPr anchor="t" rtlCol="false" tIns="0" lIns="0" bIns="0" rIns="0">
            <a:spAutoFit/>
          </a:bodyPr>
          <a:lstStyle/>
          <a:p>
            <a:pPr algn="just" marL="0" indent="0" lvl="1">
              <a:lnSpc>
                <a:spcPts val="3628"/>
              </a:lnSpc>
              <a:spcBef>
                <a:spcPct val="0"/>
              </a:spcBef>
            </a:pPr>
            <a:r>
              <a:rPr lang="en-US" b="true" sz="2592">
                <a:solidFill>
                  <a:srgbClr val="FFFFFF"/>
                </a:solidFill>
                <a:latin typeface="Open Sans Bold"/>
                <a:ea typeface="Open Sans Bold"/>
                <a:cs typeface="Open Sans Bold"/>
                <a:sym typeface="Open Sans Bold"/>
              </a:rPr>
              <a:t>MICROMETER</a:t>
            </a:r>
            <a:r>
              <a:rPr lang="en-US" sz="2592">
                <a:solidFill>
                  <a:srgbClr val="FFFFFF"/>
                </a:solidFill>
                <a:latin typeface="Open Sans"/>
                <a:ea typeface="Open Sans"/>
                <a:cs typeface="Open Sans"/>
                <a:sym typeface="Open Sans"/>
              </a:rPr>
              <a:t> IS A METRICS COLLECTION LIBRARY THAT INTEGRATES WITH VARIOUS MONITORING SYSTEMS, PROVIDING A UNIFIED API TO TRACK APPLICATION PERFORMANCE AND RESOURCE USAGE.</a:t>
            </a:r>
          </a:p>
        </p:txBody>
      </p:sp>
      <p:sp>
        <p:nvSpPr>
          <p:cNvPr name="TextBox 8" id="8"/>
          <p:cNvSpPr txBox="true"/>
          <p:nvPr/>
        </p:nvSpPr>
        <p:spPr>
          <a:xfrm rot="0">
            <a:off x="8498947" y="5086350"/>
            <a:ext cx="6768101" cy="3191942"/>
          </a:xfrm>
          <a:prstGeom prst="rect">
            <a:avLst/>
          </a:prstGeom>
        </p:spPr>
        <p:txBody>
          <a:bodyPr anchor="t" rtlCol="false" tIns="0" lIns="0" bIns="0" rIns="0">
            <a:spAutoFit/>
          </a:bodyPr>
          <a:lstStyle/>
          <a:p>
            <a:pPr algn="just" marL="0" indent="0" lvl="1">
              <a:lnSpc>
                <a:spcPts val="3628"/>
              </a:lnSpc>
              <a:spcBef>
                <a:spcPct val="0"/>
              </a:spcBef>
            </a:pPr>
            <a:r>
              <a:rPr lang="en-US" b="true" sz="2592">
                <a:solidFill>
                  <a:srgbClr val="FFFFFF"/>
                </a:solidFill>
                <a:latin typeface="Open Sans Bold"/>
                <a:ea typeface="Open Sans Bold"/>
                <a:cs typeface="Open Sans Bold"/>
                <a:sym typeface="Open Sans Bold"/>
              </a:rPr>
              <a:t>PROMETHEUS</a:t>
            </a:r>
            <a:r>
              <a:rPr lang="en-US" sz="2592">
                <a:solidFill>
                  <a:srgbClr val="FFFFFF"/>
                </a:solidFill>
                <a:latin typeface="Open Sans"/>
                <a:ea typeface="Open Sans"/>
                <a:cs typeface="Open Sans"/>
                <a:sym typeface="Open Sans"/>
              </a:rPr>
              <a:t> </a:t>
            </a:r>
            <a:r>
              <a:rPr lang="en-US" b="true" sz="2592">
                <a:solidFill>
                  <a:srgbClr val="FFFFFF"/>
                </a:solidFill>
                <a:latin typeface="Open Sans Bold"/>
                <a:ea typeface="Open Sans Bold"/>
                <a:cs typeface="Open Sans Bold"/>
                <a:sym typeface="Open Sans Bold"/>
              </a:rPr>
              <a:t>COLLECTS</a:t>
            </a:r>
            <a:r>
              <a:rPr lang="en-US" sz="2592">
                <a:solidFill>
                  <a:srgbClr val="FFFFFF"/>
                </a:solidFill>
                <a:latin typeface="Open Sans"/>
                <a:ea typeface="Open Sans"/>
                <a:cs typeface="Open Sans"/>
                <a:sym typeface="Open Sans"/>
              </a:rPr>
              <a:t> AND STORES APPLICATION METRICS, WHILE GRAFANA VISUALIZES THEM THROUGH CUSTOMIZABLE DASHBOARDS. TOGETHER, THEY ENABLE REAL-TIME MONITORING, ANALYSIS, AND ALERTING FOR PERFORMANCE ISSUES.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60224" r="0" b="-17552"/>
            </a:stretch>
          </a:blipFill>
        </p:spPr>
      </p:sp>
      <p:sp>
        <p:nvSpPr>
          <p:cNvPr name="Freeform 3" id="3"/>
          <p:cNvSpPr/>
          <p:nvPr/>
        </p:nvSpPr>
        <p:spPr>
          <a:xfrm flipH="false" flipV="false" rot="0">
            <a:off x="2099413" y="778245"/>
            <a:ext cx="14419961" cy="9752631"/>
          </a:xfrm>
          <a:custGeom>
            <a:avLst/>
            <a:gdLst/>
            <a:ahLst/>
            <a:cxnLst/>
            <a:rect r="r" b="b" t="t" l="l"/>
            <a:pathLst>
              <a:path h="9752631" w="14419961">
                <a:moveTo>
                  <a:pt x="0" y="0"/>
                </a:moveTo>
                <a:lnTo>
                  <a:pt x="14419960" y="0"/>
                </a:lnTo>
                <a:lnTo>
                  <a:pt x="14419960" y="9752631"/>
                </a:lnTo>
                <a:lnTo>
                  <a:pt x="0" y="97526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877144" y="1900662"/>
            <a:ext cx="7291946" cy="977984"/>
          </a:xfrm>
          <a:prstGeom prst="rect">
            <a:avLst/>
          </a:prstGeom>
        </p:spPr>
        <p:txBody>
          <a:bodyPr anchor="t" rtlCol="false" tIns="0" lIns="0" bIns="0" rIns="0">
            <a:spAutoFit/>
          </a:bodyPr>
          <a:lstStyle/>
          <a:p>
            <a:pPr algn="l" marL="0" indent="0" lvl="1">
              <a:lnSpc>
                <a:spcPts val="5906"/>
              </a:lnSpc>
              <a:spcBef>
                <a:spcPct val="0"/>
              </a:spcBef>
            </a:pPr>
            <a:r>
              <a:rPr lang="en-US" sz="7203" spc="-252">
                <a:solidFill>
                  <a:srgbClr val="00D9FF"/>
                </a:solidFill>
                <a:latin typeface="Cheddar"/>
                <a:ea typeface="Cheddar"/>
                <a:cs typeface="Cheddar"/>
                <a:sym typeface="Cheddar"/>
              </a:rPr>
              <a:t>WORKFLOW </a:t>
            </a:r>
          </a:p>
        </p:txBody>
      </p:sp>
      <p:sp>
        <p:nvSpPr>
          <p:cNvPr name="TextBox 5" id="5"/>
          <p:cNvSpPr txBox="true"/>
          <p:nvPr/>
        </p:nvSpPr>
        <p:spPr>
          <a:xfrm rot="0">
            <a:off x="2622432" y="2845222"/>
            <a:ext cx="13373922" cy="2298278"/>
          </a:xfrm>
          <a:prstGeom prst="rect">
            <a:avLst/>
          </a:prstGeom>
        </p:spPr>
        <p:txBody>
          <a:bodyPr anchor="t" rtlCol="false" tIns="0" lIns="0" bIns="0" rIns="0">
            <a:spAutoFit/>
          </a:bodyPr>
          <a:lstStyle/>
          <a:p>
            <a:pPr algn="ctr">
              <a:lnSpc>
                <a:spcPts val="4641"/>
              </a:lnSpc>
            </a:pPr>
            <a:r>
              <a:rPr lang="en-US" sz="3315" spc="-116">
                <a:solidFill>
                  <a:srgbClr val="FFFFFF"/>
                </a:solidFill>
                <a:latin typeface="Open Sans"/>
                <a:ea typeface="Open Sans"/>
                <a:cs typeface="Open Sans"/>
                <a:sym typeface="Open Sans"/>
              </a:rPr>
              <a:t>• Integrating Micrometer in your Java app involves adding the Micrometer library to your project, configuring it to collect metrics, and exporting these metrics to a monitoring system like Prometheus.</a:t>
            </a:r>
          </a:p>
          <a:p>
            <a:pPr algn="ctr">
              <a:lnSpc>
                <a:spcPts val="4641"/>
              </a:lnSpc>
              <a:spcBef>
                <a:spcPct val="0"/>
              </a:spcBef>
            </a:pPr>
          </a:p>
        </p:txBody>
      </p:sp>
      <p:sp>
        <p:nvSpPr>
          <p:cNvPr name="TextBox 6" id="6"/>
          <p:cNvSpPr txBox="true"/>
          <p:nvPr/>
        </p:nvSpPr>
        <p:spPr>
          <a:xfrm rot="0">
            <a:off x="2622432" y="4761559"/>
            <a:ext cx="13373922" cy="1719327"/>
          </a:xfrm>
          <a:prstGeom prst="rect">
            <a:avLst/>
          </a:prstGeom>
        </p:spPr>
        <p:txBody>
          <a:bodyPr anchor="t" rtlCol="false" tIns="0" lIns="0" bIns="0" rIns="0">
            <a:spAutoFit/>
          </a:bodyPr>
          <a:lstStyle/>
          <a:p>
            <a:pPr algn="ctr">
              <a:lnSpc>
                <a:spcPts val="4641"/>
              </a:lnSpc>
              <a:spcBef>
                <a:spcPct val="0"/>
              </a:spcBef>
            </a:pPr>
            <a:r>
              <a:rPr lang="en-US" sz="3315" spc="-116">
                <a:solidFill>
                  <a:srgbClr val="FFFFFF"/>
                </a:solidFill>
                <a:latin typeface="Open Sans"/>
                <a:ea typeface="Open Sans"/>
                <a:cs typeface="Open Sans"/>
                <a:sym typeface="Open Sans"/>
              </a:rPr>
              <a:t>•Exporting metrics to Prometheus involves exposing your application's metrics through an endpoint and configuring Prometheus to scrape data from it</a:t>
            </a:r>
          </a:p>
        </p:txBody>
      </p:sp>
      <p:sp>
        <p:nvSpPr>
          <p:cNvPr name="TextBox 7" id="7"/>
          <p:cNvSpPr txBox="true"/>
          <p:nvPr/>
        </p:nvSpPr>
        <p:spPr>
          <a:xfrm rot="0">
            <a:off x="2622432" y="6442786"/>
            <a:ext cx="13373922" cy="561424"/>
          </a:xfrm>
          <a:prstGeom prst="rect">
            <a:avLst/>
          </a:prstGeom>
        </p:spPr>
        <p:txBody>
          <a:bodyPr anchor="t" rtlCol="false" tIns="0" lIns="0" bIns="0" rIns="0">
            <a:spAutoFit/>
          </a:bodyPr>
          <a:lstStyle/>
          <a:p>
            <a:pPr algn="ctr">
              <a:lnSpc>
                <a:spcPts val="4641"/>
              </a:lnSpc>
              <a:spcBef>
                <a:spcPct val="0"/>
              </a:spcBef>
            </a:pPr>
            <a:r>
              <a:rPr lang="en-US" sz="3315" spc="-116">
                <a:solidFill>
                  <a:srgbClr val="FFFFFF"/>
                </a:solidFill>
                <a:latin typeface="Open Sans"/>
                <a:ea typeface="Open Sans"/>
                <a:cs typeface="Open Sans"/>
                <a:sym typeface="Open Sans"/>
              </a:rPr>
              <a:t>• Use Grafana for dashboards and alerts</a:t>
            </a:r>
          </a:p>
        </p:txBody>
      </p:sp>
      <p:sp>
        <p:nvSpPr>
          <p:cNvPr name="TextBox 8" id="8"/>
          <p:cNvSpPr txBox="true"/>
          <p:nvPr/>
        </p:nvSpPr>
        <p:spPr>
          <a:xfrm rot="0">
            <a:off x="8644512" y="2017426"/>
            <a:ext cx="3049157" cy="563481"/>
          </a:xfrm>
          <a:prstGeom prst="rect">
            <a:avLst/>
          </a:prstGeom>
        </p:spPr>
        <p:txBody>
          <a:bodyPr anchor="t" rtlCol="false" tIns="0" lIns="0" bIns="0" rIns="0">
            <a:spAutoFit/>
          </a:bodyPr>
          <a:lstStyle/>
          <a:p>
            <a:pPr algn="ctr">
              <a:lnSpc>
                <a:spcPts val="4641"/>
              </a:lnSpc>
              <a:spcBef>
                <a:spcPct val="0"/>
              </a:spcBef>
            </a:pPr>
            <a:r>
              <a:rPr lang="en-US" sz="3315" spc="-116">
                <a:solidFill>
                  <a:srgbClr val="FFFFFF"/>
                </a:solidFill>
                <a:latin typeface="Open Sans"/>
                <a:ea typeface="Open Sans"/>
                <a:cs typeface="Open Sans"/>
                <a:sym typeface="Open Sans"/>
              </a:rPr>
              <a:t>HOW IT WORKS?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60224" r="0" b="-17552"/>
            </a:stretch>
          </a:blipFill>
        </p:spPr>
      </p:sp>
      <p:sp>
        <p:nvSpPr>
          <p:cNvPr name="Freeform 3" id="3"/>
          <p:cNvSpPr/>
          <p:nvPr/>
        </p:nvSpPr>
        <p:spPr>
          <a:xfrm flipH="false" flipV="false" rot="0">
            <a:off x="1587455" y="65586"/>
            <a:ext cx="15413126" cy="10424337"/>
          </a:xfrm>
          <a:custGeom>
            <a:avLst/>
            <a:gdLst/>
            <a:ahLst/>
            <a:cxnLst/>
            <a:rect r="r" b="b" t="t" l="l"/>
            <a:pathLst>
              <a:path h="10424337" w="15413126">
                <a:moveTo>
                  <a:pt x="0" y="0"/>
                </a:moveTo>
                <a:lnTo>
                  <a:pt x="15413126" y="0"/>
                </a:lnTo>
                <a:lnTo>
                  <a:pt x="15413126" y="10424337"/>
                </a:lnTo>
                <a:lnTo>
                  <a:pt x="0" y="104243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580938" y="2419695"/>
            <a:ext cx="786727" cy="790018"/>
          </a:xfrm>
          <a:custGeom>
            <a:avLst/>
            <a:gdLst/>
            <a:ahLst/>
            <a:cxnLst/>
            <a:rect r="r" b="b" t="t" l="l"/>
            <a:pathLst>
              <a:path h="790018" w="786727">
                <a:moveTo>
                  <a:pt x="0" y="0"/>
                </a:moveTo>
                <a:lnTo>
                  <a:pt x="786726" y="0"/>
                </a:lnTo>
                <a:lnTo>
                  <a:pt x="786726" y="790018"/>
                </a:lnTo>
                <a:lnTo>
                  <a:pt x="0" y="7900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2580938" y="4882745"/>
            <a:ext cx="786727" cy="790018"/>
          </a:xfrm>
          <a:custGeom>
            <a:avLst/>
            <a:gdLst/>
            <a:ahLst/>
            <a:cxnLst/>
            <a:rect r="r" b="b" t="t" l="l"/>
            <a:pathLst>
              <a:path h="790018" w="786727">
                <a:moveTo>
                  <a:pt x="0" y="0"/>
                </a:moveTo>
                <a:lnTo>
                  <a:pt x="786726" y="0"/>
                </a:lnTo>
                <a:lnTo>
                  <a:pt x="786726" y="790019"/>
                </a:lnTo>
                <a:lnTo>
                  <a:pt x="0" y="7900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580938" y="6694365"/>
            <a:ext cx="786727" cy="790018"/>
          </a:xfrm>
          <a:custGeom>
            <a:avLst/>
            <a:gdLst/>
            <a:ahLst/>
            <a:cxnLst/>
            <a:rect r="r" b="b" t="t" l="l"/>
            <a:pathLst>
              <a:path h="790018" w="786727">
                <a:moveTo>
                  <a:pt x="0" y="0"/>
                </a:moveTo>
                <a:lnTo>
                  <a:pt x="786726" y="0"/>
                </a:lnTo>
                <a:lnTo>
                  <a:pt x="786726" y="790019"/>
                </a:lnTo>
                <a:lnTo>
                  <a:pt x="0" y="7900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492776" y="1143000"/>
            <a:ext cx="7291946" cy="977984"/>
          </a:xfrm>
          <a:prstGeom prst="rect">
            <a:avLst/>
          </a:prstGeom>
        </p:spPr>
        <p:txBody>
          <a:bodyPr anchor="t" rtlCol="false" tIns="0" lIns="0" bIns="0" rIns="0">
            <a:spAutoFit/>
          </a:bodyPr>
          <a:lstStyle/>
          <a:p>
            <a:pPr algn="l" marL="0" indent="0" lvl="1">
              <a:lnSpc>
                <a:spcPts val="5906"/>
              </a:lnSpc>
              <a:spcBef>
                <a:spcPct val="0"/>
              </a:spcBef>
            </a:pPr>
            <a:r>
              <a:rPr lang="en-US" sz="7203" spc="-252">
                <a:solidFill>
                  <a:srgbClr val="00D9FF"/>
                </a:solidFill>
                <a:latin typeface="Cheddar"/>
                <a:ea typeface="Cheddar"/>
                <a:cs typeface="Cheddar"/>
                <a:sym typeface="Cheddar"/>
              </a:rPr>
              <a:t>BENEFITS </a:t>
            </a:r>
          </a:p>
        </p:txBody>
      </p:sp>
      <p:sp>
        <p:nvSpPr>
          <p:cNvPr name="TextBox 8" id="8"/>
          <p:cNvSpPr txBox="true"/>
          <p:nvPr/>
        </p:nvSpPr>
        <p:spPr>
          <a:xfrm rot="0">
            <a:off x="3678431" y="2073359"/>
            <a:ext cx="12416720" cy="1434415"/>
          </a:xfrm>
          <a:prstGeom prst="rect">
            <a:avLst/>
          </a:prstGeom>
        </p:spPr>
        <p:txBody>
          <a:bodyPr anchor="t" rtlCol="false" tIns="0" lIns="0" bIns="0" rIns="0">
            <a:spAutoFit/>
          </a:bodyPr>
          <a:lstStyle/>
          <a:p>
            <a:pPr algn="just" marL="0" indent="0" lvl="1">
              <a:lnSpc>
                <a:spcPts val="3884"/>
              </a:lnSpc>
              <a:spcBef>
                <a:spcPct val="0"/>
              </a:spcBef>
            </a:pPr>
            <a:r>
              <a:rPr lang="en-US" b="true" sz="2774">
                <a:solidFill>
                  <a:srgbClr val="FFFFFF"/>
                </a:solidFill>
                <a:latin typeface="Open Sans Bold"/>
                <a:ea typeface="Open Sans Bold"/>
                <a:cs typeface="Open Sans Bold"/>
                <a:sym typeface="Open Sans Bold"/>
              </a:rPr>
              <a:t>Real-time</a:t>
            </a:r>
            <a:r>
              <a:rPr lang="en-US" sz="2774">
                <a:solidFill>
                  <a:srgbClr val="FFFFFF"/>
                </a:solidFill>
                <a:latin typeface="Open Sans"/>
                <a:ea typeface="Open Sans"/>
                <a:cs typeface="Open Sans"/>
                <a:sym typeface="Open Sans"/>
              </a:rPr>
              <a:t> </a:t>
            </a:r>
            <a:r>
              <a:rPr lang="en-US" b="true" sz="2774">
                <a:solidFill>
                  <a:srgbClr val="FFFFFF"/>
                </a:solidFill>
                <a:latin typeface="Open Sans Bold"/>
                <a:ea typeface="Open Sans Bold"/>
                <a:cs typeface="Open Sans Bold"/>
                <a:sym typeface="Open Sans Bold"/>
              </a:rPr>
              <a:t>monitoring</a:t>
            </a:r>
            <a:r>
              <a:rPr lang="en-US" sz="2774">
                <a:solidFill>
                  <a:srgbClr val="FFFFFF"/>
                </a:solidFill>
                <a:latin typeface="Open Sans"/>
                <a:ea typeface="Open Sans"/>
                <a:cs typeface="Open Sans"/>
                <a:sym typeface="Open Sans"/>
              </a:rPr>
              <a:t> involves continuously tracking system performance and resource usage (e.g., CPU, memory, network) to detect and address issues immediately, ensuring optimal application performance and uptime.</a:t>
            </a:r>
          </a:p>
        </p:txBody>
      </p:sp>
      <p:sp>
        <p:nvSpPr>
          <p:cNvPr name="TextBox 9" id="9"/>
          <p:cNvSpPr txBox="true"/>
          <p:nvPr/>
        </p:nvSpPr>
        <p:spPr>
          <a:xfrm rot="0">
            <a:off x="2714804" y="2630680"/>
            <a:ext cx="518993" cy="406148"/>
          </a:xfrm>
          <a:prstGeom prst="rect">
            <a:avLst/>
          </a:prstGeom>
        </p:spPr>
        <p:txBody>
          <a:bodyPr anchor="t" rtlCol="false" tIns="0" lIns="0" bIns="0" rIns="0">
            <a:spAutoFit/>
          </a:bodyPr>
          <a:lstStyle/>
          <a:p>
            <a:pPr algn="ctr" marL="0" indent="0" lvl="1">
              <a:lnSpc>
                <a:spcPts val="2406"/>
              </a:lnSpc>
              <a:spcBef>
                <a:spcPct val="0"/>
              </a:spcBef>
            </a:pPr>
            <a:r>
              <a:rPr lang="en-US" sz="2934" spc="-102">
                <a:solidFill>
                  <a:srgbClr val="00D9FF"/>
                </a:solidFill>
                <a:latin typeface="Cheddar"/>
                <a:ea typeface="Cheddar"/>
                <a:cs typeface="Cheddar"/>
                <a:sym typeface="Cheddar"/>
              </a:rPr>
              <a:t>1</a:t>
            </a:r>
          </a:p>
        </p:txBody>
      </p:sp>
      <p:sp>
        <p:nvSpPr>
          <p:cNvPr name="TextBox 10" id="10"/>
          <p:cNvSpPr txBox="true"/>
          <p:nvPr/>
        </p:nvSpPr>
        <p:spPr>
          <a:xfrm rot="0">
            <a:off x="2714804" y="5093717"/>
            <a:ext cx="518993" cy="406161"/>
          </a:xfrm>
          <a:prstGeom prst="rect">
            <a:avLst/>
          </a:prstGeom>
        </p:spPr>
        <p:txBody>
          <a:bodyPr anchor="t" rtlCol="false" tIns="0" lIns="0" bIns="0" rIns="0">
            <a:spAutoFit/>
          </a:bodyPr>
          <a:lstStyle/>
          <a:p>
            <a:pPr algn="ctr" marL="0" indent="0" lvl="1">
              <a:lnSpc>
                <a:spcPts val="2406"/>
              </a:lnSpc>
              <a:spcBef>
                <a:spcPct val="0"/>
              </a:spcBef>
            </a:pPr>
            <a:r>
              <a:rPr lang="en-US" sz="2934" spc="-102">
                <a:solidFill>
                  <a:srgbClr val="00D9FF"/>
                </a:solidFill>
                <a:latin typeface="Cheddar"/>
                <a:ea typeface="Cheddar"/>
                <a:cs typeface="Cheddar"/>
                <a:sym typeface="Cheddar"/>
              </a:rPr>
              <a:t>2</a:t>
            </a:r>
          </a:p>
        </p:txBody>
      </p:sp>
      <p:sp>
        <p:nvSpPr>
          <p:cNvPr name="TextBox 11" id="11"/>
          <p:cNvSpPr txBox="true"/>
          <p:nvPr/>
        </p:nvSpPr>
        <p:spPr>
          <a:xfrm rot="0">
            <a:off x="3678431" y="4402155"/>
            <a:ext cx="12416720" cy="1434415"/>
          </a:xfrm>
          <a:prstGeom prst="rect">
            <a:avLst/>
          </a:prstGeom>
        </p:spPr>
        <p:txBody>
          <a:bodyPr anchor="t" rtlCol="false" tIns="0" lIns="0" bIns="0" rIns="0">
            <a:spAutoFit/>
          </a:bodyPr>
          <a:lstStyle/>
          <a:p>
            <a:pPr algn="just" marL="0" indent="0" lvl="1">
              <a:lnSpc>
                <a:spcPts val="3884"/>
              </a:lnSpc>
              <a:spcBef>
                <a:spcPct val="0"/>
              </a:spcBef>
            </a:pPr>
            <a:r>
              <a:rPr lang="en-US" b="true" sz="2774">
                <a:solidFill>
                  <a:srgbClr val="FFFFFF"/>
                </a:solidFill>
                <a:latin typeface="Open Sans Bold"/>
                <a:ea typeface="Open Sans Bold"/>
                <a:cs typeface="Open Sans Bold"/>
                <a:sym typeface="Open Sans Bold"/>
              </a:rPr>
              <a:t>Proactive</a:t>
            </a:r>
            <a:r>
              <a:rPr lang="en-US" sz="2774">
                <a:solidFill>
                  <a:srgbClr val="FFFFFF"/>
                </a:solidFill>
                <a:latin typeface="Open Sans"/>
                <a:ea typeface="Open Sans"/>
                <a:cs typeface="Open Sans"/>
                <a:sym typeface="Open Sans"/>
              </a:rPr>
              <a:t> issue detection involves monitoring system metrics continuously to identify potential problems before they impact performance, allowing for timely intervention and preventing downtime or failures.</a:t>
            </a:r>
          </a:p>
        </p:txBody>
      </p:sp>
      <p:sp>
        <p:nvSpPr>
          <p:cNvPr name="TextBox 12" id="12"/>
          <p:cNvSpPr txBox="true"/>
          <p:nvPr/>
        </p:nvSpPr>
        <p:spPr>
          <a:xfrm rot="0">
            <a:off x="3678431" y="6348030"/>
            <a:ext cx="12416720" cy="1434415"/>
          </a:xfrm>
          <a:prstGeom prst="rect">
            <a:avLst/>
          </a:prstGeom>
        </p:spPr>
        <p:txBody>
          <a:bodyPr anchor="t" rtlCol="false" tIns="0" lIns="0" bIns="0" rIns="0">
            <a:spAutoFit/>
          </a:bodyPr>
          <a:lstStyle/>
          <a:p>
            <a:pPr algn="just" marL="0" indent="0" lvl="1">
              <a:lnSpc>
                <a:spcPts val="3884"/>
              </a:lnSpc>
              <a:spcBef>
                <a:spcPct val="0"/>
              </a:spcBef>
            </a:pPr>
            <a:r>
              <a:rPr lang="en-US" b="true" sz="2774">
                <a:solidFill>
                  <a:srgbClr val="FFFFFF"/>
                </a:solidFill>
                <a:latin typeface="Open Sans Bold"/>
                <a:ea typeface="Open Sans Bold"/>
                <a:cs typeface="Open Sans Bold"/>
                <a:sym typeface="Open Sans Bold"/>
              </a:rPr>
              <a:t>Scalable</a:t>
            </a:r>
            <a:r>
              <a:rPr lang="en-US" sz="2774">
                <a:solidFill>
                  <a:srgbClr val="FFFFFF"/>
                </a:solidFill>
                <a:latin typeface="Open Sans"/>
                <a:ea typeface="Open Sans"/>
                <a:cs typeface="Open Sans"/>
                <a:sym typeface="Open Sans"/>
              </a:rPr>
              <a:t> and </a:t>
            </a:r>
            <a:r>
              <a:rPr lang="en-US" b="true" sz="2774">
                <a:solidFill>
                  <a:srgbClr val="FFFFFF"/>
                </a:solidFill>
                <a:latin typeface="Open Sans Bold"/>
                <a:ea typeface="Open Sans Bold"/>
                <a:cs typeface="Open Sans Bold"/>
                <a:sym typeface="Open Sans Bold"/>
              </a:rPr>
              <a:t>flexible</a:t>
            </a:r>
            <a:r>
              <a:rPr lang="en-US" sz="2774">
                <a:solidFill>
                  <a:srgbClr val="FFFFFF"/>
                </a:solidFill>
                <a:latin typeface="Open Sans"/>
                <a:ea typeface="Open Sans"/>
                <a:cs typeface="Open Sans"/>
                <a:sym typeface="Open Sans"/>
              </a:rPr>
              <a:t> solutions are designed to efficiently manage growing workloads and adapt to changing needs, allowing systems to expand or adjust without compromising performance or reliability.</a:t>
            </a:r>
          </a:p>
        </p:txBody>
      </p:sp>
      <p:sp>
        <p:nvSpPr>
          <p:cNvPr name="TextBox 13" id="13"/>
          <p:cNvSpPr txBox="true"/>
          <p:nvPr/>
        </p:nvSpPr>
        <p:spPr>
          <a:xfrm rot="0">
            <a:off x="2714804" y="6905344"/>
            <a:ext cx="518993" cy="406161"/>
          </a:xfrm>
          <a:prstGeom prst="rect">
            <a:avLst/>
          </a:prstGeom>
        </p:spPr>
        <p:txBody>
          <a:bodyPr anchor="t" rtlCol="false" tIns="0" lIns="0" bIns="0" rIns="0">
            <a:spAutoFit/>
          </a:bodyPr>
          <a:lstStyle/>
          <a:p>
            <a:pPr algn="ctr" marL="0" indent="0" lvl="1">
              <a:lnSpc>
                <a:spcPts val="2406"/>
              </a:lnSpc>
              <a:spcBef>
                <a:spcPct val="0"/>
              </a:spcBef>
            </a:pPr>
            <a:r>
              <a:rPr lang="en-US" sz="2934" spc="-102">
                <a:solidFill>
                  <a:srgbClr val="00D9FF"/>
                </a:solidFill>
                <a:latin typeface="Cheddar"/>
                <a:ea typeface="Cheddar"/>
                <a:cs typeface="Cheddar"/>
                <a:sym typeface="Cheddar"/>
              </a:rPr>
              <a:t>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60224" r="0" b="-17552"/>
            </a:stretch>
          </a:blipFill>
        </p:spPr>
      </p:sp>
      <p:sp>
        <p:nvSpPr>
          <p:cNvPr name="Freeform 3" id="3"/>
          <p:cNvSpPr/>
          <p:nvPr/>
        </p:nvSpPr>
        <p:spPr>
          <a:xfrm flipH="false" flipV="false" rot="0">
            <a:off x="1706049" y="231931"/>
            <a:ext cx="14524210" cy="9823137"/>
          </a:xfrm>
          <a:custGeom>
            <a:avLst/>
            <a:gdLst/>
            <a:ahLst/>
            <a:cxnLst/>
            <a:rect r="r" b="b" t="t" l="l"/>
            <a:pathLst>
              <a:path h="9823137" w="14524210">
                <a:moveTo>
                  <a:pt x="0" y="0"/>
                </a:moveTo>
                <a:lnTo>
                  <a:pt x="14524210" y="0"/>
                </a:lnTo>
                <a:lnTo>
                  <a:pt x="14524210" y="9823138"/>
                </a:lnTo>
                <a:lnTo>
                  <a:pt x="0" y="98231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714804" y="1476843"/>
            <a:ext cx="7291946" cy="977984"/>
          </a:xfrm>
          <a:prstGeom prst="rect">
            <a:avLst/>
          </a:prstGeom>
        </p:spPr>
        <p:txBody>
          <a:bodyPr anchor="t" rtlCol="false" tIns="0" lIns="0" bIns="0" rIns="0">
            <a:spAutoFit/>
          </a:bodyPr>
          <a:lstStyle/>
          <a:p>
            <a:pPr algn="l" marL="0" indent="0" lvl="1">
              <a:lnSpc>
                <a:spcPts val="5906"/>
              </a:lnSpc>
              <a:spcBef>
                <a:spcPct val="0"/>
              </a:spcBef>
            </a:pPr>
            <a:r>
              <a:rPr lang="en-US" sz="7203" spc="-252">
                <a:solidFill>
                  <a:srgbClr val="00D9FF"/>
                </a:solidFill>
                <a:latin typeface="Cheddar"/>
                <a:ea typeface="Cheddar"/>
                <a:cs typeface="Cheddar"/>
                <a:sym typeface="Cheddar"/>
              </a:rPr>
              <a:t>SUMMARY </a:t>
            </a:r>
          </a:p>
        </p:txBody>
      </p:sp>
      <p:sp>
        <p:nvSpPr>
          <p:cNvPr name="TextBox 5" id="5"/>
          <p:cNvSpPr txBox="true"/>
          <p:nvPr/>
        </p:nvSpPr>
        <p:spPr>
          <a:xfrm rot="0">
            <a:off x="2714804" y="2408992"/>
            <a:ext cx="12810343" cy="1820042"/>
          </a:xfrm>
          <a:prstGeom prst="rect">
            <a:avLst/>
          </a:prstGeom>
        </p:spPr>
        <p:txBody>
          <a:bodyPr anchor="t" rtlCol="false" tIns="0" lIns="0" bIns="0" rIns="0">
            <a:spAutoFit/>
          </a:bodyPr>
          <a:lstStyle/>
          <a:p>
            <a:pPr algn="just" marL="0" indent="0" lvl="1">
              <a:lnSpc>
                <a:spcPts val="3640"/>
              </a:lnSpc>
              <a:spcBef>
                <a:spcPct val="0"/>
              </a:spcBef>
            </a:pPr>
            <a:r>
              <a:rPr lang="en-US" sz="2600">
                <a:solidFill>
                  <a:srgbClr val="FFFFFF"/>
                </a:solidFill>
                <a:latin typeface="Open Sans"/>
                <a:ea typeface="Open Sans"/>
                <a:cs typeface="Open Sans"/>
                <a:sym typeface="Open Sans"/>
              </a:rPr>
              <a:t>•</a:t>
            </a:r>
            <a:r>
              <a:rPr lang="en-US" b="true" sz="2600">
                <a:solidFill>
                  <a:srgbClr val="FFFFFF"/>
                </a:solidFill>
                <a:latin typeface="Open Sans Bold"/>
                <a:ea typeface="Open Sans Bold"/>
                <a:cs typeface="Open Sans Bold"/>
                <a:sym typeface="Open Sans Bold"/>
              </a:rPr>
              <a:t>Java</a:t>
            </a:r>
            <a:r>
              <a:rPr lang="en-US" sz="2600">
                <a:solidFill>
                  <a:srgbClr val="FFFFFF"/>
                </a:solidFill>
                <a:latin typeface="Open Sans"/>
                <a:ea typeface="Open Sans"/>
                <a:cs typeface="Open Sans"/>
                <a:sym typeface="Open Sans"/>
              </a:rPr>
              <a:t> </a:t>
            </a:r>
            <a:r>
              <a:rPr lang="en-US" b="true" sz="2600">
                <a:solidFill>
                  <a:srgbClr val="FFFFFF"/>
                </a:solidFill>
                <a:latin typeface="Open Sans Bold"/>
                <a:ea typeface="Open Sans Bold"/>
                <a:cs typeface="Open Sans Bold"/>
                <a:sym typeface="Open Sans Bold"/>
              </a:rPr>
              <a:t>frameworks</a:t>
            </a:r>
            <a:r>
              <a:rPr lang="en-US" sz="2600">
                <a:solidFill>
                  <a:srgbClr val="FFFFFF"/>
                </a:solidFill>
                <a:latin typeface="Open Sans"/>
                <a:ea typeface="Open Sans"/>
                <a:cs typeface="Open Sans"/>
                <a:sym typeface="Open Sans"/>
              </a:rPr>
              <a:t> simplify monitoring by providing built-in tools and libraries (like Micrometer, Spring Boot Actuator, and JMX) that enable easy integration of real-time performance tracking, system health checks, and metrics collection, making it easier to maintain and optimize applications.</a:t>
            </a:r>
          </a:p>
        </p:txBody>
      </p:sp>
      <p:sp>
        <p:nvSpPr>
          <p:cNvPr name="TextBox 6" id="6"/>
          <p:cNvSpPr txBox="true"/>
          <p:nvPr/>
        </p:nvSpPr>
        <p:spPr>
          <a:xfrm rot="0">
            <a:off x="2714804" y="4433520"/>
            <a:ext cx="12810343" cy="1362809"/>
          </a:xfrm>
          <a:prstGeom prst="rect">
            <a:avLst/>
          </a:prstGeom>
        </p:spPr>
        <p:txBody>
          <a:bodyPr anchor="t" rtlCol="false" tIns="0" lIns="0" bIns="0" rIns="0">
            <a:spAutoFit/>
          </a:bodyPr>
          <a:lstStyle/>
          <a:p>
            <a:pPr algn="just" marL="0" indent="0" lvl="1">
              <a:lnSpc>
                <a:spcPts val="3640"/>
              </a:lnSpc>
              <a:spcBef>
                <a:spcPct val="0"/>
              </a:spcBef>
            </a:pPr>
            <a:r>
              <a:rPr lang="en-US" b="true" sz="2600">
                <a:solidFill>
                  <a:srgbClr val="FFFFFF"/>
                </a:solidFill>
                <a:latin typeface="Open Sans Bold"/>
                <a:ea typeface="Open Sans Bold"/>
                <a:cs typeface="Open Sans Bold"/>
                <a:sym typeface="Open Sans Bold"/>
              </a:rPr>
              <a:t>•Enhancing</a:t>
            </a:r>
            <a:r>
              <a:rPr lang="en-US" sz="2600">
                <a:solidFill>
                  <a:srgbClr val="FFFFFF"/>
                </a:solidFill>
                <a:latin typeface="Open Sans"/>
                <a:ea typeface="Open Sans"/>
                <a:cs typeface="Open Sans"/>
                <a:sym typeface="Open Sans"/>
              </a:rPr>
              <a:t> </a:t>
            </a:r>
            <a:r>
              <a:rPr lang="en-US" b="true" sz="2600">
                <a:solidFill>
                  <a:srgbClr val="FFFFFF"/>
                </a:solidFill>
                <a:latin typeface="Open Sans Bold"/>
                <a:ea typeface="Open Sans Bold"/>
                <a:cs typeface="Open Sans Bold"/>
                <a:sym typeface="Open Sans Bold"/>
              </a:rPr>
              <a:t>application</a:t>
            </a:r>
            <a:r>
              <a:rPr lang="en-US" sz="2600">
                <a:solidFill>
                  <a:srgbClr val="FFFFFF"/>
                </a:solidFill>
                <a:latin typeface="Open Sans"/>
                <a:ea typeface="Open Sans"/>
                <a:cs typeface="Open Sans"/>
                <a:sym typeface="Open Sans"/>
              </a:rPr>
              <a:t> reliability involves using monitoring tools to identify and address potential issues before they affect performance, ensuring consistent uptime, faster issue resolution, and overall stability of the application.</a:t>
            </a:r>
          </a:p>
        </p:txBody>
      </p:sp>
      <p:sp>
        <p:nvSpPr>
          <p:cNvPr name="TextBox 7" id="7"/>
          <p:cNvSpPr txBox="true"/>
          <p:nvPr/>
        </p:nvSpPr>
        <p:spPr>
          <a:xfrm rot="0">
            <a:off x="2562983" y="5996355"/>
            <a:ext cx="12810343" cy="1362809"/>
          </a:xfrm>
          <a:prstGeom prst="rect">
            <a:avLst/>
          </a:prstGeom>
        </p:spPr>
        <p:txBody>
          <a:bodyPr anchor="t" rtlCol="false" tIns="0" lIns="0" bIns="0" rIns="0">
            <a:spAutoFit/>
          </a:bodyPr>
          <a:lstStyle/>
          <a:p>
            <a:pPr algn="just" marL="0" indent="0" lvl="1">
              <a:lnSpc>
                <a:spcPts val="3640"/>
              </a:lnSpc>
              <a:spcBef>
                <a:spcPct val="0"/>
              </a:spcBef>
            </a:pPr>
            <a:r>
              <a:rPr lang="en-US" sz="2600">
                <a:solidFill>
                  <a:srgbClr val="FFFFFF"/>
                </a:solidFill>
                <a:latin typeface="Open Sans"/>
                <a:ea typeface="Open Sans"/>
                <a:cs typeface="Open Sans"/>
                <a:sym typeface="Open Sans"/>
              </a:rPr>
              <a:t>•</a:t>
            </a:r>
            <a:r>
              <a:rPr lang="en-US" b="true" sz="2600">
                <a:solidFill>
                  <a:srgbClr val="FFFFFF"/>
                </a:solidFill>
                <a:latin typeface="Open Sans Bold"/>
                <a:ea typeface="Open Sans Bold"/>
                <a:cs typeface="Open Sans Bold"/>
                <a:sym typeface="Open Sans Bold"/>
              </a:rPr>
              <a:t>Ensuring</a:t>
            </a:r>
            <a:r>
              <a:rPr lang="en-US" sz="2600">
                <a:solidFill>
                  <a:srgbClr val="FFFFFF"/>
                </a:solidFill>
                <a:latin typeface="Open Sans"/>
                <a:ea typeface="Open Sans"/>
                <a:cs typeface="Open Sans"/>
                <a:sym typeface="Open Sans"/>
              </a:rPr>
              <a:t> </a:t>
            </a:r>
            <a:r>
              <a:rPr lang="en-US" b="true" sz="2600">
                <a:solidFill>
                  <a:srgbClr val="FFFFFF"/>
                </a:solidFill>
                <a:latin typeface="Open Sans Bold"/>
                <a:ea typeface="Open Sans Bold"/>
                <a:cs typeface="Open Sans Bold"/>
                <a:sym typeface="Open Sans Bold"/>
              </a:rPr>
              <a:t>consistent</a:t>
            </a:r>
            <a:r>
              <a:rPr lang="en-US" sz="2600">
                <a:solidFill>
                  <a:srgbClr val="FFFFFF"/>
                </a:solidFill>
                <a:latin typeface="Open Sans"/>
                <a:ea typeface="Open Sans"/>
                <a:cs typeface="Open Sans"/>
                <a:sym typeface="Open Sans"/>
              </a:rPr>
              <a:t> performance involves continuously monitoring system resources, identifying bottlenecks, and optimizing application behavior to maintain smooth and reliable operation over time, even under varying loads.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046" r="0" b="-68730"/>
            </a:stretch>
          </a:blipFill>
        </p:spPr>
      </p:sp>
      <p:sp>
        <p:nvSpPr>
          <p:cNvPr name="TextBox 3" id="3"/>
          <p:cNvSpPr txBox="true"/>
          <p:nvPr/>
        </p:nvSpPr>
        <p:spPr>
          <a:xfrm rot="0">
            <a:off x="1413135" y="3882412"/>
            <a:ext cx="15461730" cy="3854547"/>
          </a:xfrm>
          <a:prstGeom prst="rect">
            <a:avLst/>
          </a:prstGeom>
        </p:spPr>
        <p:txBody>
          <a:bodyPr anchor="t" rtlCol="false" tIns="0" lIns="0" bIns="0" rIns="0">
            <a:spAutoFit/>
          </a:bodyPr>
          <a:lstStyle/>
          <a:p>
            <a:pPr algn="ctr">
              <a:lnSpc>
                <a:spcPts val="23346"/>
              </a:lnSpc>
            </a:pPr>
            <a:r>
              <a:rPr lang="en-US" sz="28471" spc="-996">
                <a:solidFill>
                  <a:srgbClr val="00D9FF"/>
                </a:solidFill>
                <a:latin typeface="Cheddar"/>
                <a:ea typeface="Cheddar"/>
                <a:cs typeface="Cheddar"/>
                <a:sym typeface="Cheddar"/>
              </a:rPr>
              <a:t>THANK YOU</a:t>
            </a:r>
          </a:p>
        </p:txBody>
      </p:sp>
      <p:sp>
        <p:nvSpPr>
          <p:cNvPr name="Freeform 4" id="4"/>
          <p:cNvSpPr/>
          <p:nvPr/>
        </p:nvSpPr>
        <p:spPr>
          <a:xfrm flipH="false" flipV="false" rot="0">
            <a:off x="4698132" y="6122370"/>
            <a:ext cx="8891736" cy="4678186"/>
          </a:xfrm>
          <a:custGeom>
            <a:avLst/>
            <a:gdLst/>
            <a:ahLst/>
            <a:cxnLst/>
            <a:rect r="r" b="b" t="t" l="l"/>
            <a:pathLst>
              <a:path h="4678186" w="8891736">
                <a:moveTo>
                  <a:pt x="0" y="0"/>
                </a:moveTo>
                <a:lnTo>
                  <a:pt x="8891736" y="0"/>
                </a:lnTo>
                <a:lnTo>
                  <a:pt x="8891736" y="4678186"/>
                </a:lnTo>
                <a:lnTo>
                  <a:pt x="0" y="46781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5265263" y="2464316"/>
            <a:ext cx="7757474" cy="705468"/>
          </a:xfrm>
          <a:prstGeom prst="rect">
            <a:avLst/>
          </a:prstGeom>
        </p:spPr>
        <p:txBody>
          <a:bodyPr anchor="t" rtlCol="false" tIns="0" lIns="0" bIns="0" rIns="0">
            <a:spAutoFit/>
          </a:bodyPr>
          <a:lstStyle/>
          <a:p>
            <a:pPr algn="ctr">
              <a:lnSpc>
                <a:spcPts val="5740"/>
              </a:lnSpc>
            </a:pPr>
            <a:r>
              <a:rPr lang="en-US" b="true" sz="4100">
                <a:solidFill>
                  <a:srgbClr val="FFFFFF"/>
                </a:solidFill>
                <a:latin typeface="League Spartan"/>
                <a:ea typeface="League Spartan"/>
                <a:cs typeface="League Spartan"/>
                <a:sym typeface="League Spartan"/>
              </a:rPr>
              <a:t>GUEVARRA, 11 ACACIA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DAGY9SZE4vE</dc:identifier>
  <dcterms:modified xsi:type="dcterms:W3CDTF">2011-08-01T06:04:30Z</dcterms:modified>
  <cp:revision>1</cp:revision>
  <dc:title>Monitoring CpU usage using java framework </dc:title>
</cp:coreProperties>
</file>