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547-099E-5263-9313-4ED83A116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GB" b="1" dirty="0"/>
              <a:t>E-commerce project report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137B1-3075-BFEC-CDA0-07FE2684C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58768"/>
            <a:ext cx="6801612" cy="1828800"/>
          </a:xfrm>
        </p:spPr>
        <p:txBody>
          <a:bodyPr>
            <a:noAutofit/>
          </a:bodyPr>
          <a:lstStyle/>
          <a:p>
            <a:r>
              <a:rPr lang="en-GB" sz="3200" b="1" dirty="0"/>
              <a:t>BY</a:t>
            </a:r>
          </a:p>
          <a:p>
            <a:endParaRPr lang="en-GB" sz="3200" b="1" dirty="0"/>
          </a:p>
          <a:p>
            <a:r>
              <a:rPr lang="en-GB" sz="3200" b="1" dirty="0"/>
              <a:t>ROSELINE ODERINDE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852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377CF-A549-8B34-56ED-0EA71C85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432" y="580644"/>
            <a:ext cx="6803136" cy="644652"/>
          </a:xfrm>
        </p:spPr>
        <p:txBody>
          <a:bodyPr>
            <a:noAutofit/>
          </a:bodyPr>
          <a:lstStyle/>
          <a:p>
            <a:r>
              <a:rPr lang="en-GB" dirty="0"/>
              <a:t>MYSQL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89A7E-CCF1-5C3D-CAE0-5A8547C8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104" y="1737360"/>
            <a:ext cx="8369808" cy="3895344"/>
          </a:xfrm>
        </p:spPr>
        <p:txBody>
          <a:bodyPr>
            <a:normAutofit/>
          </a:bodyPr>
          <a:lstStyle/>
          <a:p>
            <a:r>
              <a:rPr lang="en-GB" sz="2000" dirty="0"/>
              <a:t>The e-commerce dataset was managed using MySQL, leveraging Visual Studio Code alongside the MySQL extension to create and organize the database efficiently.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US" sz="2000" b="1" dirty="0"/>
              <a:t>Database Creation:</a:t>
            </a:r>
          </a:p>
          <a:p>
            <a:pPr lvl="1"/>
            <a:r>
              <a:rPr lang="en-GB" sz="2000" dirty="0"/>
              <a:t>A database named </a:t>
            </a:r>
            <a:r>
              <a:rPr lang="en-GB" sz="2000" b="1" dirty="0" err="1"/>
              <a:t>ecommerce_dataset</a:t>
            </a:r>
            <a:r>
              <a:rPr lang="en-GB" sz="2000" dirty="0"/>
              <a:t> was created to store and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71187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CAF2C2-2839-5CE6-EB63-965C07765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52" y="123444"/>
            <a:ext cx="5779007" cy="66111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394246-59D3-B126-0F69-FDD0F5495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841" y="123444"/>
            <a:ext cx="5779007" cy="6611111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7A26F3-2141-CFC0-C1FD-435D7BFBD37F}"/>
              </a:ext>
            </a:extLst>
          </p:cNvPr>
          <p:cNvSpPr/>
          <p:nvPr/>
        </p:nvSpPr>
        <p:spPr>
          <a:xfrm>
            <a:off x="5852159" y="3248406"/>
            <a:ext cx="487682" cy="36118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4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AE725-9407-3B4C-5BB0-57F41967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828" y="827532"/>
            <a:ext cx="8848344" cy="5202936"/>
          </a:xfrm>
        </p:spPr>
        <p:txBody>
          <a:bodyPr>
            <a:normAutofit/>
          </a:bodyPr>
          <a:lstStyle/>
          <a:p>
            <a:r>
              <a:rPr lang="en-GB" sz="2000" b="1" dirty="0"/>
              <a:t>Table Structuring:</a:t>
            </a:r>
          </a:p>
          <a:p>
            <a:pPr lvl="1"/>
            <a:r>
              <a:rPr lang="en-GB" sz="2000" dirty="0"/>
              <a:t>Four tables—</a:t>
            </a:r>
            <a:r>
              <a:rPr lang="en-GB" sz="2000" b="1" dirty="0"/>
              <a:t>Customers</a:t>
            </a:r>
            <a:r>
              <a:rPr lang="en-GB" sz="2000" dirty="0"/>
              <a:t>, </a:t>
            </a:r>
            <a:r>
              <a:rPr lang="en-GB" sz="2000" b="1" dirty="0"/>
              <a:t>Products</a:t>
            </a:r>
            <a:r>
              <a:rPr lang="en-GB" sz="2000" dirty="0"/>
              <a:t>, </a:t>
            </a:r>
            <a:r>
              <a:rPr lang="en-GB" sz="2000" b="1" dirty="0"/>
              <a:t>Orders</a:t>
            </a:r>
            <a:r>
              <a:rPr lang="en-GB" sz="2000" dirty="0"/>
              <a:t>, and </a:t>
            </a:r>
            <a:r>
              <a:rPr lang="en-GB" sz="2000" b="1" dirty="0" err="1"/>
              <a:t>OrderDetails</a:t>
            </a:r>
            <a:r>
              <a:rPr lang="en-GB" sz="2000" dirty="0"/>
              <a:t>—were designed and added to the database. Each table was structured with its respective columns to ensure proper organization and relational data integrity.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228600" lvl="1" indent="0">
              <a:buNone/>
            </a:pPr>
            <a:endParaRPr lang="en-GB" sz="2000" dirty="0"/>
          </a:p>
          <a:p>
            <a:r>
              <a:rPr lang="en-GB" sz="2000" b="1" dirty="0"/>
              <a:t>Data Import:</a:t>
            </a:r>
          </a:p>
          <a:p>
            <a:pPr lvl="1"/>
            <a:r>
              <a:rPr lang="en-GB" sz="2000" dirty="0"/>
              <a:t>To facilitate real-world application, the </a:t>
            </a:r>
            <a:r>
              <a:rPr lang="en-GB" sz="2000" b="1" dirty="0" err="1"/>
              <a:t>ecommerce_dataset</a:t>
            </a:r>
            <a:r>
              <a:rPr lang="en-GB" sz="2000" dirty="0"/>
              <a:t> was first converted into CSV format.</a:t>
            </a:r>
          </a:p>
          <a:p>
            <a:pPr lvl="1"/>
            <a:r>
              <a:rPr lang="en-GB" sz="2000" dirty="0"/>
              <a:t>Using the </a:t>
            </a:r>
            <a:r>
              <a:rPr lang="en-GB" sz="2000" b="1" dirty="0"/>
              <a:t>Import Wizard</a:t>
            </a:r>
            <a:r>
              <a:rPr lang="en-GB" sz="2000" dirty="0"/>
              <a:t> in MySQL, the data from the </a:t>
            </a:r>
            <a:r>
              <a:rPr lang="en-GB" sz="2000" b="1" dirty="0"/>
              <a:t>Customers</a:t>
            </a:r>
            <a:r>
              <a:rPr lang="en-GB" sz="2000" dirty="0"/>
              <a:t> table was successfully imported into the database, demonstrating the practical workflow taught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2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9D4BE2-CE60-845C-4909-48D2FAAB91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322" y="100584"/>
            <a:ext cx="5687406" cy="66476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F5FD5-F795-F4BC-0232-CEDC4ADF1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7272" y="100585"/>
            <a:ext cx="5687406" cy="6647688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DFB20-2295-D72F-1959-C18529814381}"/>
              </a:ext>
            </a:extLst>
          </p:cNvPr>
          <p:cNvSpPr/>
          <p:nvPr/>
        </p:nvSpPr>
        <p:spPr>
          <a:xfrm>
            <a:off x="5824728" y="3259836"/>
            <a:ext cx="542544" cy="3291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17DB2-FA5B-8BEF-6701-48BCF1EDC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602" y="128016"/>
            <a:ext cx="5691196" cy="658368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47D110-ACBD-B658-E42E-F385CFA33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04" y="128016"/>
            <a:ext cx="5692501" cy="6583679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E726DCD-E690-D2AE-612B-F81A4B5547F1}"/>
              </a:ext>
            </a:extLst>
          </p:cNvPr>
          <p:cNvSpPr/>
          <p:nvPr/>
        </p:nvSpPr>
        <p:spPr>
          <a:xfrm>
            <a:off x="5819796" y="3232403"/>
            <a:ext cx="552407" cy="3749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8A49E3-E528-B8BE-FD26-D8CBD4ED85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270" y="128016"/>
            <a:ext cx="5852050" cy="66019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0F209-D063-174B-B379-D6FCEBB82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680" y="128016"/>
            <a:ext cx="5852050" cy="6601968"/>
          </a:xfrm>
        </p:spPr>
      </p:pic>
    </p:spTree>
    <p:extLst>
      <p:ext uri="{BB962C8B-B14F-4D97-AF65-F5344CB8AC3E}">
        <p14:creationId xmlns:p14="http://schemas.microsoft.com/office/powerpoint/2010/main" val="350562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42D4E-319C-A508-D90F-9ED8FBD3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892" y="393192"/>
            <a:ext cx="6300216" cy="694944"/>
          </a:xfrm>
        </p:spPr>
        <p:txBody>
          <a:bodyPr>
            <a:noAutofit/>
          </a:bodyPr>
          <a:lstStyle/>
          <a:p>
            <a:r>
              <a:rPr lang="en-GB" dirty="0"/>
              <a:t>Power bi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3837C-5B3C-0ECE-E74F-340EF483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72" y="1399032"/>
            <a:ext cx="9363456" cy="4626864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Power BI was utilized to transform, model, and visualize the e-commerce dataset, enabling actionable insights through an intuitive dashboard.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Data Import and Transformation:</a:t>
            </a:r>
          </a:p>
          <a:p>
            <a:pPr lvl="1"/>
            <a:r>
              <a:rPr lang="en-GB" sz="2000" dirty="0"/>
              <a:t>The e-commerce dataset was imported into Power BI using the </a:t>
            </a:r>
            <a:r>
              <a:rPr lang="en-GB" sz="2000" b="1" dirty="0"/>
              <a:t>Get Data</a:t>
            </a:r>
            <a:r>
              <a:rPr lang="en-GB" sz="2000" dirty="0"/>
              <a:t> tab.</a:t>
            </a:r>
          </a:p>
          <a:p>
            <a:pPr lvl="1"/>
            <a:r>
              <a:rPr lang="en-GB" sz="2000" dirty="0"/>
              <a:t>In the </a:t>
            </a:r>
            <a:r>
              <a:rPr lang="en-GB" sz="2000" b="1" dirty="0"/>
              <a:t>Power BI Query Editor</a:t>
            </a:r>
            <a:r>
              <a:rPr lang="en-GB" sz="2000" dirty="0"/>
              <a:t>, several transformations were performed: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Data types for </a:t>
            </a:r>
            <a:r>
              <a:rPr lang="en-GB" sz="2000" b="1" dirty="0"/>
              <a:t>Price</a:t>
            </a:r>
            <a:r>
              <a:rPr lang="en-GB" sz="2000" dirty="0"/>
              <a:t> and </a:t>
            </a:r>
            <a:r>
              <a:rPr lang="en-GB" sz="2000" b="1" dirty="0"/>
              <a:t>Revenue</a:t>
            </a:r>
            <a:r>
              <a:rPr lang="en-GB" sz="2000" dirty="0"/>
              <a:t> were updated to </a:t>
            </a:r>
            <a:r>
              <a:rPr lang="en-GB" sz="2000" b="1" dirty="0"/>
              <a:t>Currency</a:t>
            </a:r>
            <a:r>
              <a:rPr lang="en-GB" sz="2000" dirty="0"/>
              <a:t> for consistency and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Empty columns in the </a:t>
            </a:r>
            <a:r>
              <a:rPr lang="en-GB" sz="2000" b="1" dirty="0" err="1"/>
              <a:t>OrderDetails</a:t>
            </a:r>
            <a:r>
              <a:rPr lang="en-GB" sz="2000" dirty="0"/>
              <a:t> table was removed to ensure data cleanliness.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6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40A6D3-4147-B554-940B-830AC8ADA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914" y="105156"/>
            <a:ext cx="5725389" cy="66476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3FF0EA-7A67-7280-0391-8E5B4EA4B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696" y="109728"/>
            <a:ext cx="5725389" cy="6647688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D22B5E-F749-ACBD-D55E-BB148B62F3D0}"/>
              </a:ext>
            </a:extLst>
          </p:cNvPr>
          <p:cNvSpPr/>
          <p:nvPr/>
        </p:nvSpPr>
        <p:spPr>
          <a:xfrm>
            <a:off x="5861303" y="3259836"/>
            <a:ext cx="469393" cy="3383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E6129-50A3-7FF2-E0D8-513780E461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624" y="173736"/>
            <a:ext cx="5768016" cy="65562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286268-4E61-372F-5D71-B44BB822E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9361" y="173736"/>
            <a:ext cx="5771870" cy="6556248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5AB7AD2-EADA-D43D-4E8E-65F81FE603F8}"/>
              </a:ext>
            </a:extLst>
          </p:cNvPr>
          <p:cNvSpPr/>
          <p:nvPr/>
        </p:nvSpPr>
        <p:spPr>
          <a:xfrm>
            <a:off x="5882640" y="3314700"/>
            <a:ext cx="426720" cy="2743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8993-8493-82DE-B1A8-ADDB845A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603504"/>
            <a:ext cx="9747504" cy="5650992"/>
          </a:xfrm>
        </p:spPr>
        <p:txBody>
          <a:bodyPr>
            <a:normAutofit fontScale="85000" lnSpcReduction="20000"/>
          </a:bodyPr>
          <a:lstStyle/>
          <a:p>
            <a:r>
              <a:rPr lang="en-GB" sz="2400" b="1" dirty="0"/>
              <a:t>Data </a:t>
            </a:r>
            <a:r>
              <a:rPr lang="en-GB" sz="2400" b="1" dirty="0" err="1"/>
              <a:t>Modeling</a:t>
            </a:r>
            <a:r>
              <a:rPr lang="en-GB" sz="2400" b="1" dirty="0"/>
              <a:t>:</a:t>
            </a:r>
            <a:endParaRPr lang="en-GB" sz="2400" dirty="0"/>
          </a:p>
          <a:p>
            <a:pPr lvl="1"/>
            <a:r>
              <a:rPr lang="en-GB" sz="2400" dirty="0"/>
              <a:t>Once transformations were complete, the data was applied, and </a:t>
            </a:r>
            <a:r>
              <a:rPr lang="en-GB" sz="2400" dirty="0" err="1"/>
              <a:t>modeling</a:t>
            </a:r>
            <a:r>
              <a:rPr lang="en-GB" sz="2400" dirty="0"/>
              <a:t> was initiated using the </a:t>
            </a:r>
            <a:r>
              <a:rPr lang="en-GB" sz="2400" b="1" dirty="0"/>
              <a:t>Model View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The dataset's four tables (</a:t>
            </a:r>
            <a:r>
              <a:rPr lang="en-GB" sz="2400" b="1" dirty="0"/>
              <a:t>Customers</a:t>
            </a:r>
            <a:r>
              <a:rPr lang="en-GB" sz="2400" dirty="0"/>
              <a:t>, </a:t>
            </a:r>
            <a:r>
              <a:rPr lang="en-GB" sz="2400" b="1" dirty="0"/>
              <a:t>Products</a:t>
            </a:r>
            <a:r>
              <a:rPr lang="en-GB" sz="2400" dirty="0"/>
              <a:t>, </a:t>
            </a:r>
            <a:r>
              <a:rPr lang="en-GB" sz="2400" b="1" dirty="0"/>
              <a:t>Orders</a:t>
            </a:r>
            <a:r>
              <a:rPr lang="en-GB" sz="2400" dirty="0"/>
              <a:t>, and </a:t>
            </a:r>
            <a:r>
              <a:rPr lang="en-GB" sz="2400" b="1" dirty="0" err="1"/>
              <a:t>OrderDetails</a:t>
            </a:r>
            <a:r>
              <a:rPr lang="en-GB" sz="2400" dirty="0"/>
              <a:t>) were linked via three primary relationships: </a:t>
            </a:r>
            <a:r>
              <a:rPr lang="en-GB" sz="2400" b="1" dirty="0" err="1"/>
              <a:t>CustomerID</a:t>
            </a:r>
            <a:r>
              <a:rPr lang="en-GB" sz="2400" dirty="0"/>
              <a:t>, </a:t>
            </a:r>
            <a:r>
              <a:rPr lang="en-GB" sz="2400" b="1" dirty="0" err="1"/>
              <a:t>ProductID</a:t>
            </a:r>
            <a:r>
              <a:rPr lang="en-GB" sz="2400" dirty="0"/>
              <a:t>, and </a:t>
            </a:r>
            <a:r>
              <a:rPr lang="en-GB" sz="2400" b="1" dirty="0" err="1"/>
              <a:t>OrderID</a:t>
            </a:r>
            <a:r>
              <a:rPr lang="en-GB" sz="2400" dirty="0"/>
              <a:t>.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r>
              <a:rPr lang="en-GB" sz="2400" b="1" dirty="0"/>
              <a:t>Visualization and Insights:</a:t>
            </a:r>
            <a:endParaRPr lang="en-GB" sz="2400" dirty="0"/>
          </a:p>
          <a:p>
            <a:pPr lvl="1"/>
            <a:r>
              <a:rPr lang="en-GB" sz="2400" dirty="0"/>
              <a:t>Using the </a:t>
            </a:r>
            <a:r>
              <a:rPr lang="en-GB" sz="2400" b="1" dirty="0"/>
              <a:t>Report View</a:t>
            </a:r>
            <a:r>
              <a:rPr lang="en-GB" sz="2400" dirty="0"/>
              <a:t>, various visualizations were created to uncover insights from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Power BI Charts</a:t>
            </a:r>
            <a:r>
              <a:rPr lang="en-GB" sz="2400" dirty="0"/>
              <a:t> and </a:t>
            </a:r>
            <a:r>
              <a:rPr lang="en-GB" sz="2400" b="1" dirty="0"/>
              <a:t>Slicers</a:t>
            </a:r>
            <a:r>
              <a:rPr lang="en-GB" sz="2400" dirty="0"/>
              <a:t> were employed to interactively explore key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Key Performance Indicators (KPIs)</a:t>
            </a:r>
            <a:r>
              <a:rPr lang="en-GB" sz="2400" dirty="0"/>
              <a:t> were generated to track vital business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dashboard was formatted to present the data effectively, making it accessible and actionable.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AEF-2E6F-2E49-D074-5C0634A8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456" y="544068"/>
            <a:ext cx="6419088" cy="763524"/>
          </a:xfrm>
        </p:spPr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63E8-FDBB-2717-42F1-2C02D1A3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84" y="1655064"/>
            <a:ext cx="7799832" cy="4658868"/>
          </a:xfrm>
        </p:spPr>
        <p:txBody>
          <a:bodyPr>
            <a:noAutofit/>
          </a:bodyPr>
          <a:lstStyle/>
          <a:p>
            <a:r>
              <a:rPr lang="en-GB" sz="2000" dirty="0"/>
              <a:t>Introduction</a:t>
            </a:r>
          </a:p>
          <a:p>
            <a:r>
              <a:rPr lang="en-GB" sz="2000" dirty="0"/>
              <a:t>Data Collection and Processing</a:t>
            </a:r>
          </a:p>
          <a:p>
            <a:pPr lvl="1"/>
            <a:r>
              <a:rPr lang="en-GB" sz="2000" dirty="0"/>
              <a:t>Excel</a:t>
            </a:r>
          </a:p>
          <a:p>
            <a:pPr lvl="1"/>
            <a:r>
              <a:rPr lang="en-GB" sz="2000" dirty="0"/>
              <a:t>MySQL</a:t>
            </a:r>
          </a:p>
          <a:p>
            <a:pPr lvl="1"/>
            <a:r>
              <a:rPr lang="en-GB" sz="2000" dirty="0"/>
              <a:t>Power BI</a:t>
            </a:r>
          </a:p>
          <a:p>
            <a:r>
              <a:rPr lang="en-GB" sz="2000" dirty="0"/>
              <a:t>Visualization</a:t>
            </a:r>
          </a:p>
          <a:p>
            <a:r>
              <a:rPr lang="en-GB" sz="2000" dirty="0"/>
              <a:t>Insights</a:t>
            </a:r>
          </a:p>
          <a:p>
            <a:r>
              <a:rPr lang="en-GB" sz="2000" dirty="0"/>
              <a:t>Predictions</a:t>
            </a:r>
          </a:p>
          <a:p>
            <a:r>
              <a:rPr lang="en-GB" sz="2000" dirty="0"/>
              <a:t>Recommendations</a:t>
            </a:r>
          </a:p>
          <a:p>
            <a:r>
              <a:rPr lang="en-GB" sz="2000" dirty="0"/>
              <a:t>Summary </a:t>
            </a:r>
          </a:p>
          <a:p>
            <a:r>
              <a:rPr lang="en-GB" sz="2000" dirty="0"/>
              <a:t>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11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6A535-D5B3-4155-3474-2A0D3B90F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1" y="239335"/>
            <a:ext cx="11795378" cy="6379329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7B35490-F892-BDA4-1218-4D0C95EE6631}"/>
              </a:ext>
            </a:extLst>
          </p:cNvPr>
          <p:cNvSpPr/>
          <p:nvPr/>
        </p:nvSpPr>
        <p:spPr>
          <a:xfrm>
            <a:off x="11329416" y="3319271"/>
            <a:ext cx="557784" cy="288035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BA5E4-ED46-3343-4200-52BEDEC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visualization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25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B342C0-0A71-5F46-8C23-1A0CA805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" y="131938"/>
            <a:ext cx="11795759" cy="6594124"/>
          </a:xfrm>
        </p:spPr>
      </p:pic>
    </p:spTree>
    <p:extLst>
      <p:ext uri="{BB962C8B-B14F-4D97-AF65-F5344CB8AC3E}">
        <p14:creationId xmlns:p14="http://schemas.microsoft.com/office/powerpoint/2010/main" val="79163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AE498-A468-DEF3-8F62-6CBC6091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15" y="123725"/>
            <a:ext cx="11807770" cy="6610550"/>
          </a:xfrm>
        </p:spPr>
      </p:pic>
    </p:spTree>
    <p:extLst>
      <p:ext uri="{BB962C8B-B14F-4D97-AF65-F5344CB8AC3E}">
        <p14:creationId xmlns:p14="http://schemas.microsoft.com/office/powerpoint/2010/main" val="277993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52189D-73FE-876A-F420-6615134E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insights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43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45C6-2559-BC20-67C1-54442326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37744"/>
            <a:ext cx="11338560" cy="6382512"/>
          </a:xfrm>
        </p:spPr>
        <p:txBody>
          <a:bodyPr>
            <a:noAutofit/>
          </a:bodyPr>
          <a:lstStyle/>
          <a:p>
            <a:r>
              <a:rPr lang="en-US" sz="2000" b="1" dirty="0"/>
              <a:t>Total Revenue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GB" sz="2000" dirty="0"/>
              <a:t>$189.74K across 753 total items sold.</a:t>
            </a:r>
            <a:endParaRPr lang="en-US" sz="2000" dirty="0"/>
          </a:p>
          <a:p>
            <a:r>
              <a:rPr lang="en-US" sz="2000" b="1" dirty="0"/>
              <a:t>Top Revenue-Generating Category</a:t>
            </a:r>
            <a:r>
              <a:rPr lang="en-US" sz="2000" dirty="0"/>
              <a:t>:</a:t>
            </a:r>
          </a:p>
          <a:p>
            <a:pPr lvl="3"/>
            <a:r>
              <a:rPr lang="en-US" sz="2000" b="1" dirty="0"/>
              <a:t>Sports</a:t>
            </a:r>
            <a:r>
              <a:rPr lang="en-US" sz="2000" dirty="0"/>
              <a:t>: $58K.</a:t>
            </a:r>
          </a:p>
          <a:p>
            <a:pPr lvl="3"/>
            <a:r>
              <a:rPr lang="en-US" sz="2000" b="1" dirty="0"/>
              <a:t>Clothing</a:t>
            </a:r>
            <a:r>
              <a:rPr lang="en-US" sz="2000" dirty="0"/>
              <a:t>: $55K.</a:t>
            </a:r>
          </a:p>
          <a:p>
            <a:r>
              <a:rPr lang="en-GB" sz="2000" b="1" dirty="0"/>
              <a:t>Peak Revenue Month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b="1" dirty="0"/>
              <a:t>	January</a:t>
            </a:r>
            <a:r>
              <a:rPr lang="en-GB" sz="2000" dirty="0"/>
              <a:t> ($32K); lowest revenue in </a:t>
            </a:r>
            <a:r>
              <a:rPr lang="en-GB" sz="2000" b="1" dirty="0"/>
              <a:t>December</a:t>
            </a:r>
            <a:r>
              <a:rPr lang="en-GB" sz="2000" dirty="0"/>
              <a:t> ($9K).</a:t>
            </a:r>
            <a:endParaRPr lang="en-US" sz="2000" dirty="0"/>
          </a:p>
          <a:p>
            <a:r>
              <a:rPr lang="en-US" sz="2000" b="1" dirty="0"/>
              <a:t>Top Product by Revenue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GB" sz="2000" b="1" dirty="0"/>
              <a:t>	Product_10</a:t>
            </a:r>
            <a:r>
              <a:rPr lang="en-GB" sz="2000" dirty="0"/>
              <a:t> ($27K), followed by </a:t>
            </a:r>
            <a:r>
              <a:rPr lang="en-GB" sz="2000" b="1" dirty="0"/>
              <a:t>Product_14</a:t>
            </a:r>
            <a:r>
              <a:rPr lang="en-GB" sz="2000" dirty="0"/>
              <a:t> ($21K).</a:t>
            </a:r>
            <a:endParaRPr lang="en-US" sz="2000" dirty="0"/>
          </a:p>
          <a:p>
            <a:r>
              <a:rPr lang="en-GB" sz="2000" b="1" dirty="0"/>
              <a:t>Top Location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b="1" dirty="0"/>
              <a:t>	New York</a:t>
            </a:r>
            <a:r>
              <a:rPr lang="en-GB" sz="2000" dirty="0"/>
              <a:t> ($52.06K, 27.44% of total revenue).</a:t>
            </a:r>
            <a:endParaRPr lang="en-US" sz="2000" dirty="0"/>
          </a:p>
          <a:p>
            <a:r>
              <a:rPr lang="en-US" sz="2000" b="1" dirty="0"/>
              <a:t>Top Salesperson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GB" sz="2000" b="1" dirty="0"/>
              <a:t>	Bob Smith</a:t>
            </a:r>
            <a:r>
              <a:rPr lang="en-GB" sz="2000" dirty="0"/>
              <a:t> ($55K, 29% of total sales by quantity).</a:t>
            </a:r>
            <a:endParaRPr lang="en-US" sz="2000" dirty="0"/>
          </a:p>
          <a:p>
            <a:r>
              <a:rPr lang="en-GB" sz="2000" b="1" dirty="0"/>
              <a:t>Customer Segmentation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dirty="0"/>
              <a:t>	Customer </a:t>
            </a:r>
            <a:r>
              <a:rPr lang="en-GB" sz="2000" b="1" dirty="0"/>
              <a:t>ID 45</a:t>
            </a:r>
            <a:r>
              <a:rPr lang="en-GB" sz="2000" dirty="0"/>
              <a:t> contributes 25.87% of revenue.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024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36DFB-2AAB-6DC6-FE35-DA1D4466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Predictions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76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64CE-72D4-A218-3CA6-F10A6B65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72" y="822960"/>
            <a:ext cx="10049256" cy="5212080"/>
          </a:xfrm>
        </p:spPr>
        <p:txBody>
          <a:bodyPr/>
          <a:lstStyle/>
          <a:p>
            <a:r>
              <a:rPr lang="en-GB" sz="2000" b="1" dirty="0"/>
              <a:t>Seasonality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dirty="0"/>
              <a:t>	December may experience consistently low sales; focus on promotional offers.</a:t>
            </a:r>
          </a:p>
          <a:p>
            <a:r>
              <a:rPr lang="en-GB" sz="2000" b="1" dirty="0"/>
              <a:t>Key Growth Opportunities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dirty="0"/>
              <a:t>	Expanding sales of high-revenue products (e.g., Product_10) in lower-performing regions.</a:t>
            </a:r>
          </a:p>
          <a:p>
            <a:r>
              <a:rPr lang="en-GB" sz="2000" b="1" dirty="0"/>
              <a:t>Sales Team Impact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dirty="0"/>
              <a:t>	Bob Smith likely to maintain top performance; incentivize others for competitive growth.</a:t>
            </a:r>
          </a:p>
          <a:p>
            <a:r>
              <a:rPr lang="en-GB" sz="2000" b="1" dirty="0"/>
              <a:t>Potential Market Growth</a:t>
            </a:r>
            <a:r>
              <a:rPr lang="en-GB" sz="2000" dirty="0"/>
              <a:t>: </a:t>
            </a:r>
          </a:p>
          <a:p>
            <a:pPr marL="0" indent="0">
              <a:buNone/>
            </a:pPr>
            <a:r>
              <a:rPr lang="en-GB" sz="2000" dirty="0"/>
              <a:t>	Increasing focus on </a:t>
            </a:r>
            <a:r>
              <a:rPr lang="en-GB" sz="2000" b="1" dirty="0"/>
              <a:t>Electronics</a:t>
            </a:r>
            <a:r>
              <a:rPr lang="en-GB" sz="2000" dirty="0"/>
              <a:t> and </a:t>
            </a:r>
            <a:r>
              <a:rPr lang="en-GB" sz="2000" b="1" dirty="0"/>
              <a:t>Books</a:t>
            </a:r>
            <a:r>
              <a:rPr lang="en-GB" sz="2000" dirty="0"/>
              <a:t> can improve underperforming categories.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7C38B-27A0-837F-A5E3-C3DF0FF3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recommendations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657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75358-960E-5287-C18A-E1FDE6CA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6" y="731520"/>
            <a:ext cx="10030968" cy="51937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Marketing Strategy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Target peak performers like New York for high-budget campaigns.</a:t>
            </a:r>
          </a:p>
          <a:p>
            <a:pPr lvl="1"/>
            <a:r>
              <a:rPr lang="en-GB" sz="2000" dirty="0"/>
              <a:t>Promote </a:t>
            </a:r>
            <a:r>
              <a:rPr lang="en-GB" sz="2000" b="1" dirty="0"/>
              <a:t>Books</a:t>
            </a:r>
            <a:r>
              <a:rPr lang="en-GB" sz="2000" dirty="0"/>
              <a:t> and </a:t>
            </a:r>
            <a:r>
              <a:rPr lang="en-GB" sz="2000" b="1" dirty="0"/>
              <a:t>Home</a:t>
            </a:r>
            <a:r>
              <a:rPr lang="en-GB" sz="2000" dirty="0"/>
              <a:t> categories to balance revenue.</a:t>
            </a:r>
          </a:p>
          <a:p>
            <a:r>
              <a:rPr lang="en-US" sz="2000" b="1" dirty="0"/>
              <a:t>Incentives</a:t>
            </a:r>
            <a:r>
              <a:rPr lang="en-US" sz="2000" dirty="0"/>
              <a:t>: </a:t>
            </a:r>
          </a:p>
          <a:p>
            <a:pPr lvl="1"/>
            <a:r>
              <a:rPr lang="en-GB" sz="2000" dirty="0"/>
              <a:t>Offer rewards to other sales team members (e.g., Catherine Lee) to reduce dependency on top performers.</a:t>
            </a:r>
            <a:endParaRPr lang="en-US" sz="2000" dirty="0"/>
          </a:p>
          <a:p>
            <a:r>
              <a:rPr lang="en-US" sz="2000" b="1" dirty="0"/>
              <a:t>Product Strategy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Expand the availability of </a:t>
            </a:r>
            <a:r>
              <a:rPr lang="en-GB" sz="2000" b="1" dirty="0"/>
              <a:t>Product_10</a:t>
            </a:r>
            <a:r>
              <a:rPr lang="en-GB" sz="2000" dirty="0"/>
              <a:t> in </a:t>
            </a:r>
            <a:r>
              <a:rPr lang="en-GB" sz="2000" b="1" dirty="0"/>
              <a:t>Houston</a:t>
            </a:r>
            <a:r>
              <a:rPr lang="en-GB" sz="2000" dirty="0"/>
              <a:t> and </a:t>
            </a:r>
            <a:r>
              <a:rPr lang="en-GB" sz="2000" b="1" dirty="0"/>
              <a:t>Phoenix</a:t>
            </a:r>
            <a:r>
              <a:rPr lang="en-GB" sz="2000" dirty="0"/>
              <a:t> for growth.</a:t>
            </a:r>
            <a:endParaRPr lang="en-US" sz="2000" dirty="0"/>
          </a:p>
          <a:p>
            <a:pPr lvl="1"/>
            <a:r>
              <a:rPr lang="en-GB" sz="2000" dirty="0"/>
              <a:t>Bundle low-performing products (e.g., </a:t>
            </a:r>
            <a:r>
              <a:rPr lang="en-GB" sz="2000" b="1" dirty="0"/>
              <a:t>Product_13</a:t>
            </a:r>
            <a:r>
              <a:rPr lang="en-GB" sz="2000" dirty="0"/>
              <a:t>) with high sellers.</a:t>
            </a:r>
            <a:endParaRPr lang="en-US" sz="2000" dirty="0"/>
          </a:p>
          <a:p>
            <a:r>
              <a:rPr lang="en-US" sz="2000" b="1" dirty="0"/>
              <a:t>Customer Engagement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Focus retention campaigns on top customers (Customer ID 45, 97, 75).</a:t>
            </a:r>
          </a:p>
          <a:p>
            <a:pPr lvl="1"/>
            <a:r>
              <a:rPr lang="en-GB" sz="2000" dirty="0"/>
              <a:t>Introduce loyalty points for recurring purchases in December.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15F8B-3BF6-296F-FB96-B0655EF8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2983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C05CD-76C3-7F1E-EB02-C2E26E29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72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5C6C8-EA4B-6386-7B76-EDE5B303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010412"/>
            <a:ext cx="8860536" cy="4837176"/>
          </a:xfrm>
        </p:spPr>
        <p:txBody>
          <a:bodyPr>
            <a:normAutofit/>
          </a:bodyPr>
          <a:lstStyle/>
          <a:p>
            <a:r>
              <a:rPr lang="en-US" sz="2000" b="1" dirty="0"/>
              <a:t>Revenue Concentration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Dominated by Sports and Clothing categories.</a:t>
            </a:r>
            <a:endParaRPr lang="en-US" sz="2000" dirty="0"/>
          </a:p>
          <a:p>
            <a:r>
              <a:rPr lang="en-US" sz="2000" b="1" dirty="0"/>
              <a:t>Regional Leadership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New York remains a stronghold.</a:t>
            </a:r>
            <a:endParaRPr lang="en-US" sz="2000" dirty="0"/>
          </a:p>
          <a:p>
            <a:r>
              <a:rPr lang="en-US" sz="2000" b="1" dirty="0"/>
              <a:t>Sales Dependence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Top salespeople drive a significant portion of revenue.</a:t>
            </a:r>
            <a:endParaRPr lang="en-US" sz="2000" dirty="0"/>
          </a:p>
          <a:p>
            <a:r>
              <a:rPr lang="en-US" sz="2000" b="1" dirty="0"/>
              <a:t>Actionable Focus</a:t>
            </a:r>
            <a:r>
              <a:rPr lang="en-US" sz="2000" dirty="0"/>
              <a:t>:</a:t>
            </a:r>
          </a:p>
          <a:p>
            <a:pPr lvl="1"/>
            <a:r>
              <a:rPr lang="en-GB" sz="2000" dirty="0"/>
              <a:t>Improving sales in low-performing categories, regions, and months can diversify income streams.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07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F4170-6CFD-86C9-4A55-CF871851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5690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6D3CF-CCBE-F549-6360-77116397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888" y="984182"/>
            <a:ext cx="8650224" cy="4889635"/>
          </a:xfrm>
        </p:spPr>
        <p:txBody>
          <a:bodyPr>
            <a:normAutofit/>
          </a:bodyPr>
          <a:lstStyle/>
          <a:p>
            <a:r>
              <a:rPr lang="en-GB" sz="2000" dirty="0"/>
              <a:t>The e-commerce data collection and processing project showcased the practical application of data management and analysis tools—Excel, MySQL, and Power BI.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From data preparation and integration to </a:t>
            </a:r>
            <a:r>
              <a:rPr lang="en-GB" sz="2000" dirty="0" err="1"/>
              <a:t>modeling</a:t>
            </a:r>
            <a:r>
              <a:rPr lang="en-GB" sz="2000" dirty="0"/>
              <a:t> and visualization, each tool played a critical role in transforming raw data into actionable insights.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This comprehensive workflow highlights the importance of leveraging modern technologies for efficient data processing and informed decision-making in a real-world context.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42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A18FF1-2AAD-3A97-CCA2-2ED03E899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6082" y="804672"/>
            <a:ext cx="4815838" cy="5276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60CB2D-8511-79C6-24EF-502B9085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1714500"/>
            <a:ext cx="4815840" cy="345643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E8E8E8"/>
                </a:solidFill>
                <a:effectLst/>
              </a:rPr>
              <a:t>E-commerce analytics is </a:t>
            </a:r>
            <a:r>
              <a:rPr lang="en-GB" sz="2000" b="0" i="0" dirty="0">
                <a:solidFill>
                  <a:srgbClr val="FFFFFF"/>
                </a:solidFill>
                <a:effectLst/>
              </a:rPr>
              <a:t>the collection and analysis of data to inform business decisions</a:t>
            </a:r>
            <a:r>
              <a:rPr lang="en-GB" sz="2000" b="0" i="0" dirty="0">
                <a:solidFill>
                  <a:srgbClr val="E8E8E8"/>
                </a:solidFill>
                <a:effectLst/>
              </a:rPr>
              <a:t>. It tracks metrics like sales, customer </a:t>
            </a:r>
            <a:r>
              <a:rPr lang="en-GB" sz="2000" b="0" i="0" dirty="0" err="1">
                <a:solidFill>
                  <a:srgbClr val="E8E8E8"/>
                </a:solidFill>
                <a:effectLst/>
              </a:rPr>
              <a:t>behavior</a:t>
            </a:r>
            <a:r>
              <a:rPr lang="en-GB" sz="2000" b="0" i="0" dirty="0">
                <a:solidFill>
                  <a:srgbClr val="E8E8E8"/>
                </a:solidFill>
                <a:effectLst/>
              </a:rPr>
              <a:t>, and Salesperson’s performance, providing insights to optimize marketing strategies, improve customer experience, and increase overall profitability.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65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45E489-B2AC-97B4-9DF7-EEF1108B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GB" b="1" dirty="0"/>
              <a:t>DATA COLLECTION &amp; 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9E42FF-5A82-25DA-7319-97EBF18C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88" y="452628"/>
            <a:ext cx="7278624" cy="745236"/>
          </a:xfrm>
        </p:spPr>
        <p:txBody>
          <a:bodyPr>
            <a:noAutofit/>
          </a:bodyPr>
          <a:lstStyle/>
          <a:p>
            <a:r>
              <a:rPr lang="en-GB" dirty="0"/>
              <a:t>excel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CA43D-7E0C-AAF3-B8EF-DED8DE7C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60" y="1691640"/>
            <a:ext cx="8412480" cy="4370832"/>
          </a:xfrm>
        </p:spPr>
        <p:txBody>
          <a:bodyPr>
            <a:normAutofit/>
          </a:bodyPr>
          <a:lstStyle/>
          <a:p>
            <a:r>
              <a:rPr lang="en-GB" sz="2000" dirty="0"/>
              <a:t>The dataset for this project was collected with the assistance of ChatGPT, following methods taught in class. The data file, structured as an Excel workbook, consists of four sheets: </a:t>
            </a:r>
            <a:r>
              <a:rPr lang="en-GB" sz="2000" b="1" dirty="0"/>
              <a:t>Customers</a:t>
            </a:r>
            <a:r>
              <a:rPr lang="en-GB" sz="2000" dirty="0"/>
              <a:t>, </a:t>
            </a:r>
            <a:r>
              <a:rPr lang="en-GB" sz="2000" b="1" dirty="0"/>
              <a:t>Products</a:t>
            </a:r>
            <a:r>
              <a:rPr lang="en-GB" sz="2000" dirty="0"/>
              <a:t>, </a:t>
            </a:r>
            <a:r>
              <a:rPr lang="en-GB" sz="2000" b="1" dirty="0"/>
              <a:t>Orders</a:t>
            </a:r>
            <a:r>
              <a:rPr lang="en-GB" sz="2000" dirty="0"/>
              <a:t>, and </a:t>
            </a:r>
            <a:r>
              <a:rPr lang="en-GB" sz="2000" b="1" dirty="0" err="1"/>
              <a:t>OrderDetails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Data Enhancement:</a:t>
            </a:r>
          </a:p>
          <a:p>
            <a:pPr lvl="1"/>
            <a:r>
              <a:rPr lang="en-GB" sz="2000" dirty="0"/>
              <a:t>Salespersons were added as a new column in the </a:t>
            </a:r>
            <a:r>
              <a:rPr lang="en-GB" sz="2000" b="1" dirty="0"/>
              <a:t>Orders</a:t>
            </a:r>
            <a:r>
              <a:rPr lang="en-GB" sz="2000" dirty="0"/>
              <a:t> sheet to provide a more comprehensive view of the sales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3FE562E-D1F2-28B3-44C3-B476AD4B1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616" y="255588"/>
            <a:ext cx="5268928" cy="637381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AE2ACA0-C757-E859-9085-678986AC6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935" y="255588"/>
            <a:ext cx="5619449" cy="6373812"/>
          </a:xfr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F53081-7FA3-2336-003D-241ED49B3828}"/>
              </a:ext>
            </a:extLst>
          </p:cNvPr>
          <p:cNvSpPr/>
          <p:nvPr/>
        </p:nvSpPr>
        <p:spPr>
          <a:xfrm>
            <a:off x="5547360" y="3186684"/>
            <a:ext cx="739139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1C604-A065-929B-7310-0CF284B2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448" y="1089338"/>
            <a:ext cx="8833104" cy="4679323"/>
          </a:xfrm>
        </p:spPr>
        <p:txBody>
          <a:bodyPr/>
          <a:lstStyle/>
          <a:p>
            <a:r>
              <a:rPr lang="en-GB" sz="2000" b="1" dirty="0"/>
              <a:t>Data Integration:</a:t>
            </a:r>
          </a:p>
          <a:p>
            <a:pPr lvl="1"/>
            <a:r>
              <a:rPr lang="en-GB" sz="2000" dirty="0"/>
              <a:t>The </a:t>
            </a:r>
            <a:r>
              <a:rPr lang="en-GB" sz="2000" b="1" dirty="0"/>
              <a:t>Products</a:t>
            </a:r>
            <a:r>
              <a:rPr lang="en-GB" sz="2000" dirty="0"/>
              <a:t> sheet contains key product attributes such as </a:t>
            </a:r>
            <a:r>
              <a:rPr lang="en-GB" sz="2000" b="1" dirty="0"/>
              <a:t>Category</a:t>
            </a:r>
            <a:r>
              <a:rPr lang="en-GB" sz="2000" dirty="0"/>
              <a:t> and </a:t>
            </a:r>
            <a:r>
              <a:rPr lang="en-GB" sz="2000" b="1" dirty="0"/>
              <a:t>Price</a:t>
            </a:r>
            <a:r>
              <a:rPr lang="en-GB" sz="2000" dirty="0"/>
              <a:t>. These attributes were dynamically incorporated into the </a:t>
            </a:r>
            <a:r>
              <a:rPr lang="en-GB" sz="2000" b="1" dirty="0" err="1"/>
              <a:t>OrderDetails</a:t>
            </a:r>
            <a:r>
              <a:rPr lang="en-GB" sz="2000" dirty="0"/>
              <a:t> sheet using the </a:t>
            </a:r>
            <a:r>
              <a:rPr lang="en-GB" sz="2000" b="1" dirty="0"/>
              <a:t>VLOOKUP</a:t>
            </a:r>
            <a:r>
              <a:rPr lang="en-GB" sz="2000" dirty="0"/>
              <a:t> function, ensuring data consistency and eliminating redundancy.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b="1" dirty="0"/>
              <a:t>Revenue Calculation:</a:t>
            </a:r>
          </a:p>
          <a:p>
            <a:pPr lvl="1"/>
            <a:r>
              <a:rPr lang="en-GB" sz="2000" dirty="0"/>
              <a:t>Revenue was computed in the </a:t>
            </a:r>
            <a:r>
              <a:rPr lang="en-GB" sz="2000" b="1" dirty="0" err="1"/>
              <a:t>OrderDetails</a:t>
            </a:r>
            <a:r>
              <a:rPr lang="en-GB" sz="2000" dirty="0"/>
              <a:t> sheet by applying a multiplication formula on the </a:t>
            </a:r>
            <a:r>
              <a:rPr lang="en-GB" sz="2000" b="1" dirty="0"/>
              <a:t>Price</a:t>
            </a:r>
            <a:r>
              <a:rPr lang="en-GB" sz="2000" dirty="0"/>
              <a:t> and </a:t>
            </a:r>
            <a:r>
              <a:rPr lang="en-GB" sz="2000" b="1" dirty="0"/>
              <a:t>Quantity</a:t>
            </a:r>
            <a:r>
              <a:rPr lang="en-GB" sz="2000" dirty="0"/>
              <a:t> columns, providing a clear metric for financial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733A7E-43B8-FE90-8AF3-91061332C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736" y="192024"/>
            <a:ext cx="5559552" cy="644652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1A9E3C-78D2-F859-DE59-BA6580CA4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8712" y="192024"/>
            <a:ext cx="5559552" cy="6446520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5CFF65-B74A-8802-5778-5873022A75D6}"/>
              </a:ext>
            </a:extLst>
          </p:cNvPr>
          <p:cNvSpPr/>
          <p:nvPr/>
        </p:nvSpPr>
        <p:spPr>
          <a:xfrm>
            <a:off x="5733288" y="3172968"/>
            <a:ext cx="725424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6C7679F-F882-9A2E-24AD-558B6EC50371}"/>
              </a:ext>
            </a:extLst>
          </p:cNvPr>
          <p:cNvSpPr/>
          <p:nvPr/>
        </p:nvSpPr>
        <p:spPr>
          <a:xfrm>
            <a:off x="10314432" y="128016"/>
            <a:ext cx="603504" cy="3931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CF1905-1495-CF04-85C1-C1B04E5667D0}"/>
              </a:ext>
            </a:extLst>
          </p:cNvPr>
          <p:cNvSpPr/>
          <p:nvPr/>
        </p:nvSpPr>
        <p:spPr>
          <a:xfrm>
            <a:off x="11533632" y="128016"/>
            <a:ext cx="353568" cy="59436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0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305</TotalTime>
  <Words>948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Parcel</vt:lpstr>
      <vt:lpstr>E-commerce project report</vt:lpstr>
      <vt:lpstr>TABLE OF CONTENT</vt:lpstr>
      <vt:lpstr>introduction</vt:lpstr>
      <vt:lpstr>PowerPoint Presentation</vt:lpstr>
      <vt:lpstr>DATA COLLECTION &amp; PROCESSING</vt:lpstr>
      <vt:lpstr>excel</vt:lpstr>
      <vt:lpstr>PowerPoint Presentation</vt:lpstr>
      <vt:lpstr>PowerPoint Presentation</vt:lpstr>
      <vt:lpstr>PowerPoint Presentation</vt:lpstr>
      <vt:lpstr>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insights</vt:lpstr>
      <vt:lpstr>PowerPoint Presentation</vt:lpstr>
      <vt:lpstr>Predictions</vt:lpstr>
      <vt:lpstr>PowerPoint Presentation</vt:lpstr>
      <vt:lpstr>recommendations</vt:lpstr>
      <vt:lpstr>PowerPoint Presentation</vt:lpstr>
      <vt:lpstr>summary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Roseline Oderinde</dc:creator>
  <cp:lastModifiedBy>Roseline Oderinde</cp:lastModifiedBy>
  <cp:revision>4</cp:revision>
  <dcterms:created xsi:type="dcterms:W3CDTF">2024-11-28T18:49:28Z</dcterms:created>
  <dcterms:modified xsi:type="dcterms:W3CDTF">2024-11-28T23:55:19Z</dcterms:modified>
</cp:coreProperties>
</file>