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96" r:id="rId7"/>
    <p:sldId id="274" r:id="rId8"/>
    <p:sldId id="277" r:id="rId9"/>
    <p:sldId id="278" r:id="rId10"/>
    <p:sldId id="258" r:id="rId11"/>
    <p:sldId id="273" r:id="rId12"/>
    <p:sldId id="280" r:id="rId13"/>
    <p:sldId id="292" r:id="rId14"/>
    <p:sldId id="285" r:id="rId15"/>
    <p:sldId id="286" r:id="rId16"/>
    <p:sldId id="272" r:id="rId17"/>
    <p:sldId id="283" r:id="rId18"/>
    <p:sldId id="295" r:id="rId19"/>
    <p:sldId id="266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gh, David" initials="PD" lastIdx="1" clrIdx="0">
    <p:extLst>
      <p:ext uri="{19B8F6BF-5375-455C-9EA6-DF929625EA0E}">
        <p15:presenceInfo xmlns:p15="http://schemas.microsoft.com/office/powerpoint/2012/main" userId="S-1-5-21-3663986909-365719355-459389888-911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94279" autoAdjust="0"/>
  </p:normalViewPr>
  <p:slideViewPr>
    <p:cSldViewPr snapToGrid="0">
      <p:cViewPr varScale="1">
        <p:scale>
          <a:sx n="108" d="100"/>
          <a:sy n="108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C0A57-BEE6-4ADC-AD00-BBE8E091D56E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8A4C8-8020-4B00-A1DD-AF629498B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2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will work together, and often can be seen as high level API – often the underlying libraries are written to be very efficient (often in C++)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0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Libraries often written to be highly efficient in C++ - the language is just an high level interface to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QCC</a:t>
            </a:r>
          </a:p>
          <a:p>
            <a:r>
              <a:rPr lang="en-GB" dirty="0" err="1"/>
              <a:t>WeibullR</a:t>
            </a:r>
            <a:r>
              <a:rPr lang="en-GB" dirty="0"/>
              <a:t>, Weibull++</a:t>
            </a:r>
          </a:p>
          <a:p>
            <a:r>
              <a:rPr lang="en-GB" dirty="0"/>
              <a:t>OpenCV, </a:t>
            </a:r>
            <a:r>
              <a:rPr lang="en-GB" dirty="0" err="1"/>
              <a:t>SimpleCV</a:t>
            </a:r>
            <a:endParaRPr lang="en-GB" dirty="0"/>
          </a:p>
          <a:p>
            <a:r>
              <a:rPr lang="en-GB" dirty="0" err="1"/>
              <a:t>Sckit</a:t>
            </a:r>
            <a:r>
              <a:rPr lang="en-GB" dirty="0"/>
              <a:t>-Learn, </a:t>
            </a:r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4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Personal preference and system/client constraints can affect choose.</a:t>
            </a:r>
          </a:p>
          <a:p>
            <a:endParaRPr lang="en-GB" dirty="0"/>
          </a:p>
          <a:p>
            <a:r>
              <a:rPr lang="en-GB" dirty="0" err="1"/>
              <a:t>Rstudio</a:t>
            </a:r>
            <a:r>
              <a:rPr lang="en-GB" dirty="0"/>
              <a:t> – a nice visual R Development environment, some built in tools</a:t>
            </a:r>
          </a:p>
          <a:p>
            <a:r>
              <a:rPr lang="en-GB" dirty="0"/>
              <a:t>Notepad – code editor</a:t>
            </a:r>
          </a:p>
          <a:p>
            <a:r>
              <a:rPr lang="en-GB" dirty="0" err="1"/>
              <a:t>Jupyter</a:t>
            </a:r>
            <a:r>
              <a:rPr lang="en-GB" dirty="0"/>
              <a:t> – mix code, text, links etc  easy to share and follow simple code</a:t>
            </a:r>
          </a:p>
          <a:p>
            <a:r>
              <a:rPr lang="en-GB" dirty="0"/>
              <a:t>Visual Studio – advanced integrated development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Working as a team and code control is probably a new thing </a:t>
            </a:r>
            <a:r>
              <a:rPr lang="en-GB" dirty="0" err="1"/>
              <a:t>fr</a:t>
            </a:r>
            <a:r>
              <a:rPr lang="en-GB" dirty="0"/>
              <a:t> you – but is very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8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B7AC-D2CB-4F56-BD5C-9BCF6311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E47E-CBF7-4A68-BDE7-47E01B94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64D2-15E6-4A0A-906A-690CF05E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ADB4-5BEB-4A1B-8B48-6F5C1550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3784-9C73-4BCE-86DD-9A8A9B57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6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7A7B-3B93-4F3B-A144-67A7FC25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080E4-F51F-4BCE-A3B7-C8142104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F372-3A05-4CCE-8641-77C608F1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53E2-E8E6-4798-8263-F25D53E0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AA0A-3C56-4A5B-92B2-6C987F9D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5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0192-464C-4812-9E9F-DF6EF476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5732C-AA94-419A-860B-287735AB4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F8B5-CE97-4945-BBD1-6DCEFEDB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AB81-DB5B-440A-B5C5-9808CFB1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9FA7-12E4-4430-80AE-679D1354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DBB4-A149-4579-B0B1-823392E9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49E8-3663-41B7-8E75-E918E2DF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176F-DB7F-49DE-A5AA-D1FE3A3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6597-3191-4F5B-95AB-FA2675C9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3339-6A8B-489D-A780-B8346074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712A-2E64-4166-BC2B-012AD8BB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3AD6-DA9E-4B46-97CC-7451A949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8249-FB12-40E5-A22E-017AD20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11B1-4CA2-4831-941D-328B90A8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F140-6911-4EAF-A0FF-1239B6A2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8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5242-729E-45A4-8BE4-13E0A76F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1945-908C-494A-B87A-14B62646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E4E66-7559-415C-8BC4-851493CBC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884B-8AE8-4213-9A18-24FFAF8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EF46-6D6A-4673-9ECD-955A4BE3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2C20C-1A99-4F7B-A5FA-D8D6DEBB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4307-78EF-49DF-97C3-EB28EC23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1A8A8-77D6-4E62-9C71-1017AA25C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28955-75D9-4290-BB0B-FC82F8B7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1317B-B966-40F9-ADB3-4B79B7E8C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E67D-62B3-4C68-AD9A-985CE8513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BC737-32A4-4334-A9E5-EBA95D97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A721-6D01-465F-9E63-B10CEF7A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B4792-E1FE-4C6B-9A62-B1667B8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6C2-DBFE-45BD-AEAF-B5EFBC82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D-AB64-4395-9BD4-CE2630D7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F4B4C-24A2-48A4-B0C0-AFB9F887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C4130-757F-4D5D-ACDC-3629FAF4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0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95793-BB66-47A9-9D5E-BEAEC2D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F1093-ADC9-4044-AD4F-4EB08ED1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866A-663D-4A79-953C-089ACE37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0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4642-DC98-4934-88AA-A7CB7920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B98B-AC0F-4630-BC2A-FE766EF0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8ACE-A365-49D6-8B40-BABC7E22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77B1-3570-4FB6-ADC5-39077FE1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A02B-6DD0-4F3B-BE79-1A13444C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40BE-A0FB-4A0D-B4D0-AA4C6167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4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D500-2F17-4B09-BC1B-760E5E22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84063-D13D-40A4-A34D-D13726042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1FE9-AB80-4B73-BADC-85670139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3DCCB-7213-4195-AC1E-694B6EAE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ADE-3F32-4EC4-A97B-1E87BBAA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30C5-D21A-47C3-8E13-BB8850C8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5A111-9D4C-453C-B10F-2DFB4367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D658A-AF80-4A34-80F3-09A8DF57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177DA-E84D-468E-8962-C7456159C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B96D-E7F3-4239-A949-04B57D29FF06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2D04-D2B4-49A9-A8B1-E9CDF68BB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0F13-C85D-458F-A8DC-5C957546D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6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ffee.coding@ons.gov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offee.coding@ons.gov.uk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datasciencecampus/coffee-and-co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vdatascience.slac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FA1-87E1-48D2-A5A4-28B5E768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0389"/>
            <a:ext cx="9144000" cy="932547"/>
          </a:xfrm>
        </p:spPr>
        <p:txBody>
          <a:bodyPr>
            <a:normAutofit/>
          </a:bodyPr>
          <a:lstStyle/>
          <a:p>
            <a:r>
              <a:rPr lang="en-GB" dirty="0"/>
              <a:t>Coffee and 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9D36B-5BB7-4E4E-8C47-98F55EF3D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81" y="1385553"/>
            <a:ext cx="4045839" cy="4686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80DCD4-A41A-481A-9A05-8F7A055126B9}"/>
              </a:ext>
            </a:extLst>
          </p:cNvPr>
          <p:cNvSpPr txBox="1">
            <a:spLocks/>
          </p:cNvSpPr>
          <p:nvPr/>
        </p:nvSpPr>
        <p:spPr>
          <a:xfrm>
            <a:off x="1524001" y="2575421"/>
            <a:ext cx="2549080" cy="2315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/>
              <a:t>Room R103</a:t>
            </a:r>
          </a:p>
          <a:p>
            <a:r>
              <a:rPr lang="en-GB" sz="3000" dirty="0"/>
              <a:t>27 Nov 2018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114084-E222-42F3-BB78-30BF088953D7}"/>
              </a:ext>
            </a:extLst>
          </p:cNvPr>
          <p:cNvSpPr txBox="1">
            <a:spLocks/>
          </p:cNvSpPr>
          <p:nvPr/>
        </p:nvSpPr>
        <p:spPr>
          <a:xfrm>
            <a:off x="8118920" y="2575421"/>
            <a:ext cx="2549080" cy="2315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/>
              <a:t>Luke Shaw</a:t>
            </a:r>
            <a:br>
              <a:rPr lang="en-GB" sz="3000" dirty="0"/>
            </a:br>
            <a:r>
              <a:rPr lang="en-GB" sz="3000" dirty="0"/>
              <a:t>David Pugh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2A788F-9FF0-45C4-B979-FE7080C0FEAF}"/>
              </a:ext>
            </a:extLst>
          </p:cNvPr>
          <p:cNvSpPr txBox="1">
            <a:spLocks/>
          </p:cNvSpPr>
          <p:nvPr/>
        </p:nvSpPr>
        <p:spPr>
          <a:xfrm>
            <a:off x="1524000" y="6071853"/>
            <a:ext cx="9144000" cy="51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>
                <a:hlinkClick r:id="rId3"/>
              </a:rPr>
              <a:t>coffee.coding@ons.gov.uk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54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A483-E6DE-4D48-A56D-CB880874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GB" b="1" dirty="0"/>
              <a:t>Packages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27F6-81D2-473E-A36F-2F699E84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Both R and Python have code you can re-use for popular tasks</a:t>
            </a:r>
          </a:p>
          <a:p>
            <a:r>
              <a:rPr lang="en-GB" sz="1800" dirty="0"/>
              <a:t>These are generally available from central repositories – CRAN for R and using PIP for Python </a:t>
            </a:r>
          </a:p>
          <a:p>
            <a:r>
              <a:rPr lang="en-GB" sz="1800" dirty="0"/>
              <a:t>Download -&gt; import -&gt; use</a:t>
            </a:r>
          </a:p>
          <a:p>
            <a:endParaRPr lang="en-GB" sz="1800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64" name="Picture 4" descr="Image result for CRAN image R">
            <a:extLst>
              <a:ext uri="{FF2B5EF4-FFF2-40B4-BE49-F238E27FC236}">
                <a16:creationId xmlns:a16="http://schemas.microsoft.com/office/drawing/2014/main" id="{FADCA7FD-998B-4A34-AD4D-5577DDBC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27" y="854222"/>
            <a:ext cx="2580738" cy="136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66" name="Picture 6" descr="Image result for python pip logo">
            <a:extLst>
              <a:ext uri="{FF2B5EF4-FFF2-40B4-BE49-F238E27FC236}">
                <a16:creationId xmlns:a16="http://schemas.microsoft.com/office/drawing/2014/main" id="{10CBD3DD-35A4-4A2A-B3B3-8F73D622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32" y="5166992"/>
            <a:ext cx="2394408" cy="11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cran image R">
            <a:extLst>
              <a:ext uri="{FF2B5EF4-FFF2-40B4-BE49-F238E27FC236}">
                <a16:creationId xmlns:a16="http://schemas.microsoft.com/office/drawing/2014/main" id="{16950162-6A2B-4220-9993-327CEAE56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50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F05A-C5B9-430B-AC45-2372305A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Packages and Libraries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28EFF9-064B-4D4A-892A-CB8087741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39186"/>
              </p:ext>
            </p:extLst>
          </p:nvPr>
        </p:nvGraphicFramePr>
        <p:xfrm>
          <a:off x="1899140" y="2051537"/>
          <a:ext cx="800099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368">
                  <a:extLst>
                    <a:ext uri="{9D8B030D-6E8A-4147-A177-3AD203B41FA5}">
                      <a16:colId xmlns:a16="http://schemas.microsoft.com/office/drawing/2014/main" val="2547311803"/>
                    </a:ext>
                  </a:extLst>
                </a:gridCol>
                <a:gridCol w="4079631">
                  <a:extLst>
                    <a:ext uri="{9D8B030D-6E8A-4147-A177-3AD203B41FA5}">
                      <a16:colId xmlns:a16="http://schemas.microsoft.com/office/drawing/2014/main" val="115322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Popular packages in R – CRAN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Popular Libraries in Python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1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Dplyr</a:t>
                      </a:r>
                      <a:r>
                        <a:rPr lang="en-GB" b="1" dirty="0"/>
                        <a:t>, </a:t>
                      </a:r>
                      <a:r>
                        <a:rPr lang="en-GB" b="1" dirty="0" err="1"/>
                        <a:t>plyr</a:t>
                      </a:r>
                      <a:r>
                        <a:rPr lang="en-GB" b="1" dirty="0"/>
                        <a:t>, </a:t>
                      </a:r>
                      <a:r>
                        <a:rPr lang="en-GB" b="1" dirty="0" err="1"/>
                        <a:t>data.table</a:t>
                      </a:r>
                      <a:r>
                        <a:rPr lang="en-GB" b="1" dirty="0"/>
                        <a:t> </a:t>
                      </a:r>
                      <a:r>
                        <a:rPr lang="en-GB" dirty="0"/>
                        <a:t>to easily manipulate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Pandas</a:t>
                      </a:r>
                      <a:r>
                        <a:rPr lang="en-GB" dirty="0"/>
                        <a:t> to easily manipulate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stringr</a:t>
                      </a:r>
                      <a:r>
                        <a:rPr lang="en-GB" dirty="0"/>
                        <a:t> for manipulating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SciPy/</a:t>
                      </a:r>
                      <a:r>
                        <a:rPr lang="en-GB" b="1" dirty="0" err="1"/>
                        <a:t>NumPy</a:t>
                      </a:r>
                      <a:r>
                        <a:rPr lang="en-GB" b="1" dirty="0"/>
                        <a:t> </a:t>
                      </a:r>
                      <a:r>
                        <a:rPr lang="en-GB" dirty="0"/>
                        <a:t>for scientific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9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zoo </a:t>
                      </a:r>
                      <a:r>
                        <a:rPr lang="en-GB" dirty="0"/>
                        <a:t>for working with 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statsmodels</a:t>
                      </a:r>
                      <a:r>
                        <a:rPr lang="en-GB" dirty="0"/>
                        <a:t> to explore data and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9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ggvis</a:t>
                      </a:r>
                      <a:r>
                        <a:rPr lang="en-GB" dirty="0"/>
                        <a:t>, lattice and ggplot2 for 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matplotlib</a:t>
                      </a:r>
                      <a:r>
                        <a:rPr lang="en-GB" dirty="0"/>
                        <a:t> for 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60765"/>
                  </a:ext>
                </a:extLst>
              </a:tr>
              <a:tr h="294931">
                <a:tc>
                  <a:txBody>
                    <a:bodyPr/>
                    <a:lstStyle/>
                    <a:p>
                      <a:r>
                        <a:rPr lang="en-GB" b="1" dirty="0"/>
                        <a:t>caret </a:t>
                      </a:r>
                      <a:r>
                        <a:rPr lang="en-GB" dirty="0"/>
                        <a:t>for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scikit</a:t>
                      </a:r>
                      <a:r>
                        <a:rPr lang="en-GB" b="1" dirty="0"/>
                        <a:t>-learn</a:t>
                      </a:r>
                      <a:r>
                        <a:rPr lang="en-GB" dirty="0"/>
                        <a:t> for machine learning 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94935"/>
                  </a:ext>
                </a:extLst>
              </a:tr>
              <a:tr h="294931">
                <a:tc>
                  <a:txBody>
                    <a:bodyPr/>
                    <a:lstStyle/>
                    <a:p>
                      <a:r>
                        <a:rPr lang="en-GB" b="1" dirty="0" err="1"/>
                        <a:t>tidyverse</a:t>
                      </a:r>
                      <a:r>
                        <a:rPr lang="en-GB" dirty="0"/>
                        <a:t> – collection of libraries for data science. If you are using R this is the place to 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Spacy, </a:t>
                      </a:r>
                      <a:r>
                        <a:rPr lang="en-GB" b="1" dirty="0" err="1"/>
                        <a:t>nltk</a:t>
                      </a:r>
                      <a:r>
                        <a:rPr lang="en-GB" b="1" dirty="0"/>
                        <a:t>, </a:t>
                      </a:r>
                      <a:r>
                        <a:rPr lang="en-GB" b="1" dirty="0" err="1"/>
                        <a:t>gensim</a:t>
                      </a:r>
                      <a:r>
                        <a:rPr lang="en-GB" b="1" dirty="0"/>
                        <a:t> </a:t>
                      </a:r>
                      <a:r>
                        <a:rPr lang="en-GB" b="0" dirty="0"/>
                        <a:t>for </a:t>
                      </a:r>
                      <a:r>
                        <a:rPr lang="en-GB" b="0" dirty="0" err="1"/>
                        <a:t>nlp</a:t>
                      </a:r>
                      <a:r>
                        <a:rPr lang="en-GB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6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79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F3DE-605D-4903-A5EB-D542D3B9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335628"/>
            <a:ext cx="10515600" cy="1325563"/>
          </a:xfrm>
        </p:spPr>
        <p:txBody>
          <a:bodyPr/>
          <a:lstStyle/>
          <a:p>
            <a:r>
              <a:rPr lang="en-GB" b="1" dirty="0"/>
              <a:t>Libraries and Packages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ECA5-18CF-4606-A806-C95EB0F4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8420" cy="4351338"/>
          </a:xfrm>
        </p:spPr>
        <p:txBody>
          <a:bodyPr/>
          <a:lstStyle/>
          <a:p>
            <a:r>
              <a:rPr lang="en-GB" dirty="0"/>
              <a:t>Go and find libraries/packages that help with the following:</a:t>
            </a:r>
          </a:p>
          <a:p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Quality Control project for a manufacturing company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Weibull lifetime analysis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Computer vision in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Implementing Gradient Boosting Classifier in Python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B903412-6ADF-490D-8A60-E401BB5666C1}"/>
              </a:ext>
            </a:extLst>
          </p:cNvPr>
          <p:cNvSpPr/>
          <p:nvPr/>
        </p:nvSpPr>
        <p:spPr>
          <a:xfrm>
            <a:off x="7240555" y="1955739"/>
            <a:ext cx="4182071" cy="2382996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whatever resources you think are useful and list what library/package options you can use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A8D62-3F32-40D5-8ECA-9D320E556649}"/>
              </a:ext>
            </a:extLst>
          </p:cNvPr>
          <p:cNvSpPr txBox="1"/>
          <p:nvPr/>
        </p:nvSpPr>
        <p:spPr>
          <a:xfrm>
            <a:off x="8126963" y="5085184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10 mins then feedback to class</a:t>
            </a:r>
          </a:p>
        </p:txBody>
      </p:sp>
    </p:spTree>
    <p:extLst>
      <p:ext uri="{BB962C8B-B14F-4D97-AF65-F5344CB8AC3E}">
        <p14:creationId xmlns:p14="http://schemas.microsoft.com/office/powerpoint/2010/main" val="312983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9B97-4886-418B-83C0-FE932DBF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GB" dirty="0"/>
              <a:t>Tools to help write and manage code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4A709FC-1ADC-45CD-856D-3B1A50C5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E67272E-0E66-4396-9C0C-4E154CCE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008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2" name="Picture 10" descr="Image result for Git">
            <a:extLst>
              <a:ext uri="{FF2B5EF4-FFF2-40B4-BE49-F238E27FC236}">
                <a16:creationId xmlns:a16="http://schemas.microsoft.com/office/drawing/2014/main" id="{6798631F-30DE-4B82-A75A-F938EB00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67" y="65888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86CC-BB93-4983-A0D3-67CACEA3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Why do you need to manage code?</a:t>
            </a:r>
          </a:p>
          <a:p>
            <a:r>
              <a:rPr lang="en-GB" sz="1800" dirty="0"/>
              <a:t>IDE – many to choose from. What do you currently use?</a:t>
            </a:r>
          </a:p>
          <a:p>
            <a:endParaRPr lang="en-GB" sz="18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CB8E572-32F0-4C78-B268-2702C859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FC6224A-7B8A-4699-99DC-A6C9CD61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611C424-EB44-492D-9C48-78BB0D5D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8252" y="2722161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9156A24-128C-4054-AAFF-F8CA5BA0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3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Image result for atom editor">
            <a:extLst>
              <a:ext uri="{FF2B5EF4-FFF2-40B4-BE49-F238E27FC236}">
                <a16:creationId xmlns:a16="http://schemas.microsoft.com/office/drawing/2014/main" id="{A4617DEE-570C-4D8A-B61C-70E80900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055" y="179498"/>
            <a:ext cx="2670274" cy="244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Visual Studio">
            <a:extLst>
              <a:ext uri="{FF2B5EF4-FFF2-40B4-BE49-F238E27FC236}">
                <a16:creationId xmlns:a16="http://schemas.microsoft.com/office/drawing/2014/main" id="{DBD81385-CEF4-499A-ACB4-A30B8C71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3" y="3198952"/>
            <a:ext cx="1789619" cy="17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46E8F12-06B4-4D6B-866C-1743B253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CC324B9-DFFF-42F1-8D81-AAD42554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 descr="Image result for Jupyter">
            <a:extLst>
              <a:ext uri="{FF2B5EF4-FFF2-40B4-BE49-F238E27FC236}">
                <a16:creationId xmlns:a16="http://schemas.microsoft.com/office/drawing/2014/main" id="{682AE397-FA56-4C6F-8349-780BC9D0F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054" y="3276600"/>
            <a:ext cx="110346" cy="1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8" name="Picture 16" descr="Related image">
            <a:extLst>
              <a:ext uri="{FF2B5EF4-FFF2-40B4-BE49-F238E27FC236}">
                <a16:creationId xmlns:a16="http://schemas.microsoft.com/office/drawing/2014/main" id="{E4B9F8C3-F250-4897-A2AA-1F7364289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4" t="7617" r="24908" b="10552"/>
          <a:stretch/>
        </p:blipFill>
        <p:spPr bwMode="auto">
          <a:xfrm>
            <a:off x="9598526" y="4593718"/>
            <a:ext cx="2390275" cy="248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02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DA8D-E180-4717-A4BF-308514CB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editor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8BC2-672D-442D-A794-715CF88D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31426" cy="4351338"/>
          </a:xfrm>
        </p:spPr>
        <p:txBody>
          <a:bodyPr/>
          <a:lstStyle/>
          <a:p>
            <a:r>
              <a:rPr lang="en-GB" dirty="0"/>
              <a:t>There are many code editors and Integrated Development Environments. </a:t>
            </a:r>
          </a:p>
          <a:p>
            <a:r>
              <a:rPr lang="en-GB" dirty="0"/>
              <a:t>What are the differences?</a:t>
            </a:r>
          </a:p>
        </p:txBody>
      </p:sp>
      <p:pic>
        <p:nvPicPr>
          <p:cNvPr id="4" name="Picture 16" descr="Related image">
            <a:extLst>
              <a:ext uri="{FF2B5EF4-FFF2-40B4-BE49-F238E27FC236}">
                <a16:creationId xmlns:a16="http://schemas.microsoft.com/office/drawing/2014/main" id="{98F1AD78-5721-4B40-BE1E-80EA8EC35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4" t="7617" r="24908" b="10552"/>
          <a:stretch/>
        </p:blipFill>
        <p:spPr bwMode="auto">
          <a:xfrm>
            <a:off x="4243623" y="3988446"/>
            <a:ext cx="1148132" cy="11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Visual Studio">
            <a:extLst>
              <a:ext uri="{FF2B5EF4-FFF2-40B4-BE49-F238E27FC236}">
                <a16:creationId xmlns:a16="http://schemas.microsoft.com/office/drawing/2014/main" id="{C29A2624-B1A9-469A-B471-5EC1A58D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10" y="5383149"/>
            <a:ext cx="1058416" cy="10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Image result for notepad ++">
            <a:extLst>
              <a:ext uri="{FF2B5EF4-FFF2-40B4-BE49-F238E27FC236}">
                <a16:creationId xmlns:a16="http://schemas.microsoft.com/office/drawing/2014/main" id="{532F7461-EF20-4F23-8BF5-48403C2E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59" y="5270802"/>
            <a:ext cx="1283110" cy="12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R Studio">
            <a:extLst>
              <a:ext uri="{FF2B5EF4-FFF2-40B4-BE49-F238E27FC236}">
                <a16:creationId xmlns:a16="http://schemas.microsoft.com/office/drawing/2014/main" id="{A7994ED8-4599-40D7-89B0-36E459D83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73" y="4039770"/>
            <a:ext cx="2753031" cy="96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A7C9991-5488-47B0-BD9D-7894941EF637}"/>
              </a:ext>
            </a:extLst>
          </p:cNvPr>
          <p:cNvSpPr/>
          <p:nvPr/>
        </p:nvSpPr>
        <p:spPr>
          <a:xfrm>
            <a:off x="7473820" y="1690688"/>
            <a:ext cx="3341497" cy="1827391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would you use for: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7C943B-9A18-494C-9636-5889FFFE7294}"/>
              </a:ext>
            </a:extLst>
          </p:cNvPr>
          <p:cNvSpPr txBox="1">
            <a:spLocks/>
          </p:cNvSpPr>
          <p:nvPr/>
        </p:nvSpPr>
        <p:spPr>
          <a:xfrm>
            <a:off x="6839339" y="3922841"/>
            <a:ext cx="4707469" cy="237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Simple quick code to generate some stats</a:t>
            </a:r>
          </a:p>
          <a:p>
            <a:r>
              <a:rPr lang="en-GB" sz="2000" dirty="0"/>
              <a:t>More in depth R project</a:t>
            </a:r>
          </a:p>
          <a:p>
            <a:r>
              <a:rPr lang="en-GB" sz="2000" dirty="0"/>
              <a:t>A simple project demo with some plots, code shared with others online </a:t>
            </a:r>
          </a:p>
          <a:p>
            <a:r>
              <a:rPr lang="en-GB" sz="2000" dirty="0"/>
              <a:t>Production code for developing a text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117359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EEF1-0E93-43F0-9119-3E0B89D4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1D05-B547-4235-B867-0821AE0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6535" cy="4351338"/>
          </a:xfrm>
        </p:spPr>
        <p:txBody>
          <a:bodyPr/>
          <a:lstStyle/>
          <a:p>
            <a:r>
              <a:rPr lang="en-GB" dirty="0"/>
              <a:t>Often you will develop different versions of your code</a:t>
            </a:r>
          </a:p>
          <a:p>
            <a:r>
              <a:rPr lang="en-GB" dirty="0"/>
              <a:t>Working in a team different members will work on different parts – how do you merge these?</a:t>
            </a:r>
          </a:p>
          <a:p>
            <a:r>
              <a:rPr lang="en-GB" dirty="0"/>
              <a:t>You may also wish to share your code online and allows to contribute</a:t>
            </a:r>
          </a:p>
          <a:p>
            <a:r>
              <a:rPr lang="en-GB" dirty="0"/>
              <a:t>Code Control tools help manage and control this, as well as adding some issue and project management </a:t>
            </a:r>
          </a:p>
          <a:p>
            <a:endParaRPr lang="en-GB" dirty="0"/>
          </a:p>
        </p:txBody>
      </p:sp>
      <p:pic>
        <p:nvPicPr>
          <p:cNvPr id="4" name="Picture 10" descr="Image result for Git">
            <a:extLst>
              <a:ext uri="{FF2B5EF4-FFF2-40B4-BE49-F238E27FC236}">
                <a16:creationId xmlns:a16="http://schemas.microsoft.com/office/drawing/2014/main" id="{9C9E01A9-ACB0-4CF0-9560-1CD4FC32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356" y="1433276"/>
            <a:ext cx="1522469" cy="15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btcnn.com/wp-content/uploads/2018/06/GitHub-logo-2-imagen-696x392.jpg">
            <a:extLst>
              <a:ext uri="{FF2B5EF4-FFF2-40B4-BE49-F238E27FC236}">
                <a16:creationId xmlns:a16="http://schemas.microsoft.com/office/drawing/2014/main" id="{F94D719E-F4B0-4A4C-B1F0-B39CF50F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4" y="3077978"/>
            <a:ext cx="2931242" cy="165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7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3BC0-A873-4031-949C-AB380A99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GB" dirty="0"/>
              <a:t>Networks and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21FF-DCC0-4E96-B574-83D2A9FB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Data science requires many skills, approaches and tools</a:t>
            </a:r>
          </a:p>
          <a:p>
            <a:r>
              <a:rPr lang="en-GB" dirty="0"/>
              <a:t>Hence meeting many people of different business sectors and backgrounds can be very beneficial</a:t>
            </a:r>
          </a:p>
          <a:p>
            <a:r>
              <a:rPr lang="en-GB" dirty="0"/>
              <a:t>Helps develop domain knowledge, exchange ideas and see what industries and sector are getting involved and what data sets and problems people have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6" name="Picture 4" descr="https://secure.meetupstatic.com/photos/event/2/5/0/4/600_474129476.jpeg">
            <a:extLst>
              <a:ext uri="{FF2B5EF4-FFF2-40B4-BE49-F238E27FC236}">
                <a16:creationId xmlns:a16="http://schemas.microsoft.com/office/drawing/2014/main" id="{01057C00-B71C-42D1-B391-D37A7879C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22334" b="-3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8" name="Picture 6" descr="https://secure.meetupstatic.com/photos/event/a/d/0/6/600_470444294.jpeg">
            <a:extLst>
              <a:ext uri="{FF2B5EF4-FFF2-40B4-BE49-F238E27FC236}">
                <a16:creationId xmlns:a16="http://schemas.microsoft.com/office/drawing/2014/main" id="{0DE88DCD-9309-4070-B79E-BA04A6820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" r="1350" b="1"/>
          <a:stretch/>
        </p:blipFill>
        <p:spPr bwMode="auto"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diff R group">
            <a:extLst>
              <a:ext uri="{FF2B5EF4-FFF2-40B4-BE49-F238E27FC236}">
                <a16:creationId xmlns:a16="http://schemas.microsoft.com/office/drawing/2014/main" id="{BCF19B18-F1AE-471C-A07A-AF6743443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8" b="21737"/>
          <a:stretch/>
        </p:blipFill>
        <p:spPr bwMode="auto">
          <a:xfrm>
            <a:off x="5120431" y="3356614"/>
            <a:ext cx="1672255" cy="8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9C7A8-284F-4B08-A09F-AA4D78C4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Support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37A3-970D-4FA0-B43C-8A3E4E877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70" y="1598605"/>
            <a:ext cx="412733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Regular free meetups with speakers, workshops and networking </a:t>
            </a:r>
          </a:p>
          <a:p>
            <a:r>
              <a:rPr lang="en-GB" dirty="0"/>
              <a:t>Free beer and food!</a:t>
            </a:r>
          </a:p>
          <a:p>
            <a:r>
              <a:rPr lang="en-GB" dirty="0"/>
              <a:t>www.meetup.com</a:t>
            </a:r>
          </a:p>
          <a:p>
            <a:pPr lvl="1"/>
            <a:r>
              <a:rPr lang="en-GB" dirty="0" err="1"/>
              <a:t>PyData</a:t>
            </a:r>
            <a:endParaRPr lang="en-GB" dirty="0"/>
          </a:p>
          <a:p>
            <a:pPr lvl="1"/>
            <a:r>
              <a:rPr lang="en-GB" dirty="0" err="1"/>
              <a:t>AIWales</a:t>
            </a:r>
            <a:endParaRPr lang="en-GB" dirty="0"/>
          </a:p>
          <a:p>
            <a:pPr lvl="1"/>
            <a:r>
              <a:rPr lang="en-GB" dirty="0"/>
              <a:t>Google Developer Group</a:t>
            </a:r>
          </a:p>
          <a:p>
            <a:pPr lvl="1"/>
            <a:r>
              <a:rPr lang="en-GB" dirty="0"/>
              <a:t>AWS SW User Group</a:t>
            </a:r>
          </a:p>
          <a:p>
            <a:pPr lvl="1"/>
            <a:r>
              <a:rPr lang="en-GB" dirty="0"/>
              <a:t>Cardiff Digital Analytics </a:t>
            </a:r>
          </a:p>
          <a:p>
            <a:pPr lvl="1"/>
            <a:r>
              <a:rPr lang="en-GB" dirty="0" err="1"/>
              <a:t>CaRdiff</a:t>
            </a:r>
            <a:r>
              <a:rPr lang="en-GB" dirty="0"/>
              <a:t> – R user group</a:t>
            </a:r>
          </a:p>
          <a:p>
            <a:pPr marL="457200" lvl="1" indent="0">
              <a:buNone/>
            </a:pPr>
            <a:endParaRPr lang="en-GB" b="1" dirty="0"/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171C9-0AB8-4E9E-9208-91634BA187AD}"/>
              </a:ext>
            </a:extLst>
          </p:cNvPr>
          <p:cNvSpPr txBox="1">
            <a:spLocks/>
          </p:cNvSpPr>
          <p:nvPr/>
        </p:nvSpPr>
        <p:spPr>
          <a:xfrm>
            <a:off x="7914877" y="1598605"/>
            <a:ext cx="4402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Mailing lists:</a:t>
            </a:r>
          </a:p>
          <a:p>
            <a:pPr lvl="1"/>
            <a:r>
              <a:rPr lang="en-GB" dirty="0" err="1"/>
              <a:t>ImportAI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DataScience</a:t>
            </a:r>
            <a:r>
              <a:rPr lang="en-GB" dirty="0"/>
              <a:t> Central</a:t>
            </a:r>
          </a:p>
          <a:p>
            <a:pPr lvl="1"/>
            <a:r>
              <a:rPr lang="en-GB" dirty="0" err="1"/>
              <a:t>RBlog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DataMachina</a:t>
            </a:r>
            <a:endParaRPr lang="en-GB" dirty="0"/>
          </a:p>
          <a:p>
            <a:pPr lvl="1"/>
            <a:r>
              <a:rPr lang="en-GB" dirty="0" err="1"/>
              <a:t>PyData</a:t>
            </a:r>
            <a:endParaRPr lang="en-GB" dirty="0"/>
          </a:p>
          <a:p>
            <a:pPr lvl="1"/>
            <a:r>
              <a:rPr lang="en-GB" dirty="0" err="1"/>
              <a:t>Pystatsmodel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R-help</a:t>
            </a:r>
          </a:p>
          <a:p>
            <a:pPr lvl="1"/>
            <a:endParaRPr lang="en-GB" dirty="0"/>
          </a:p>
          <a:p>
            <a:r>
              <a:rPr lang="en-GB" dirty="0" err="1"/>
              <a:t>Stackoverflow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AutoShape 2" descr="Image result for AI Wales">
            <a:extLst>
              <a:ext uri="{FF2B5EF4-FFF2-40B4-BE49-F238E27FC236}">
                <a16:creationId xmlns:a16="http://schemas.microsoft.com/office/drawing/2014/main" id="{7FA48A0E-FE57-4451-8C79-A0306E066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388" name="Picture 4" descr="Image result for AI Wales">
            <a:extLst>
              <a:ext uri="{FF2B5EF4-FFF2-40B4-BE49-F238E27FC236}">
                <a16:creationId xmlns:a16="http://schemas.microsoft.com/office/drawing/2014/main" id="{E14AE9B8-7C45-4EF6-8B06-F1C226BD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401895"/>
            <a:ext cx="1337731" cy="9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Image result for Google Developer Group Cardiff">
            <a:extLst>
              <a:ext uri="{FF2B5EF4-FFF2-40B4-BE49-F238E27FC236}">
                <a16:creationId xmlns:a16="http://schemas.microsoft.com/office/drawing/2014/main" id="{D01DF9C2-7A25-499A-BEA4-3D23A02C4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6" t="29994" r="12921" b="29324"/>
          <a:stretch/>
        </p:blipFill>
        <p:spPr bwMode="auto">
          <a:xfrm>
            <a:off x="6287738" y="2935105"/>
            <a:ext cx="1694024" cy="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Image result for AWS Wales">
            <a:extLst>
              <a:ext uri="{FF2B5EF4-FFF2-40B4-BE49-F238E27FC236}">
                <a16:creationId xmlns:a16="http://schemas.microsoft.com/office/drawing/2014/main" id="{ED3EB7A2-AD0D-4908-9CCF-228BF2A99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396" name="Picture 12" descr="Image result for AWS Wales">
            <a:extLst>
              <a:ext uri="{FF2B5EF4-FFF2-40B4-BE49-F238E27FC236}">
                <a16:creationId xmlns:a16="http://schemas.microsoft.com/office/drawing/2014/main" id="{5F3CFD53-7773-47B0-9896-3D4F4B1D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37" y="4215503"/>
            <a:ext cx="1346193" cy="135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Image result for PyData Wales">
            <a:extLst>
              <a:ext uri="{FF2B5EF4-FFF2-40B4-BE49-F238E27FC236}">
                <a16:creationId xmlns:a16="http://schemas.microsoft.com/office/drawing/2014/main" id="{C01F7163-FDEF-4CEF-AB23-CAA4DE67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0" y="1940864"/>
            <a:ext cx="1222764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9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970E-3036-43A7-93B1-D024E38A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Coffee and Coding?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2F61F6-3961-4EFB-B1D8-474917243E49}"/>
              </a:ext>
            </a:extLst>
          </p:cNvPr>
          <p:cNvGrpSpPr/>
          <p:nvPr/>
        </p:nvGrpSpPr>
        <p:grpSpPr>
          <a:xfrm>
            <a:off x="990600" y="1644696"/>
            <a:ext cx="10515600" cy="954726"/>
            <a:chOff x="990600" y="1644696"/>
            <a:chExt cx="10515600" cy="954726"/>
          </a:xfrm>
        </p:grpSpPr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8AD06F06-46CD-4065-9C12-9B045641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1025" y="1644696"/>
              <a:ext cx="914400" cy="914400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4B7EE0B6-CDFE-4939-A841-BC1F26D94D99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1978025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About coding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4D5778-2390-4E27-BD79-E088CC723217}"/>
              </a:ext>
            </a:extLst>
          </p:cNvPr>
          <p:cNvGrpSpPr/>
          <p:nvPr/>
        </p:nvGrpSpPr>
        <p:grpSpPr>
          <a:xfrm>
            <a:off x="990600" y="2857491"/>
            <a:ext cx="10515600" cy="939007"/>
            <a:chOff x="990600" y="2857491"/>
            <a:chExt cx="10515600" cy="939007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6AC77922-8B01-465A-AC24-D470F86535DA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3175101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 work in progress</a:t>
              </a:r>
            </a:p>
            <a:p>
              <a:pPr marL="0" indent="0">
                <a:buNone/>
              </a:pPr>
              <a:endParaRPr lang="en-GB" dirty="0"/>
            </a:p>
          </p:txBody>
        </p:sp>
        <p:pic>
          <p:nvPicPr>
            <p:cNvPr id="25" name="Graphic 24" descr="Checkmark">
              <a:extLst>
                <a:ext uri="{FF2B5EF4-FFF2-40B4-BE49-F238E27FC236}">
                  <a16:creationId xmlns:a16="http://schemas.microsoft.com/office/drawing/2014/main" id="{D96B1EFE-C0B2-46AE-8D90-0FBA2A4AF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5607" y="2857491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B8DE84-9763-4C31-AB72-B4968ADDB6B5}"/>
              </a:ext>
            </a:extLst>
          </p:cNvPr>
          <p:cNvGrpSpPr/>
          <p:nvPr/>
        </p:nvGrpSpPr>
        <p:grpSpPr>
          <a:xfrm>
            <a:off x="990600" y="3424781"/>
            <a:ext cx="10515600" cy="970255"/>
            <a:chOff x="990600" y="3424781"/>
            <a:chExt cx="10515600" cy="970255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EE994BB6-BD0D-40AD-A838-A7C7D2B95C9A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3773639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Related to ONS / </a:t>
              </a:r>
              <a:r>
                <a:rPr lang="en-GB" dirty="0" err="1"/>
                <a:t>Gov</a:t>
              </a:r>
              <a:r>
                <a:rPr lang="en-GB" dirty="0"/>
                <a:t> work</a:t>
              </a:r>
            </a:p>
          </p:txBody>
        </p:sp>
        <p:pic>
          <p:nvPicPr>
            <p:cNvPr id="26" name="Graphic 25" descr="Checkmark">
              <a:extLst>
                <a:ext uri="{FF2B5EF4-FFF2-40B4-BE49-F238E27FC236}">
                  <a16:creationId xmlns:a16="http://schemas.microsoft.com/office/drawing/2014/main" id="{15F199F7-8C3D-4578-8D1F-AADBA7DE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7478" y="3424781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479594-1043-4A19-A6D9-890371287068}"/>
              </a:ext>
            </a:extLst>
          </p:cNvPr>
          <p:cNvGrpSpPr/>
          <p:nvPr/>
        </p:nvGrpSpPr>
        <p:grpSpPr>
          <a:xfrm>
            <a:off x="5010007" y="4092406"/>
            <a:ext cx="5589543" cy="914400"/>
            <a:chOff x="5010007" y="4092406"/>
            <a:chExt cx="5589543" cy="914400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FB9320A8-BB35-4AE4-9714-2BED1EA91896}"/>
                </a:ext>
              </a:extLst>
            </p:cNvPr>
            <p:cNvSpPr txBox="1">
              <a:spLocks/>
            </p:cNvSpPr>
            <p:nvPr/>
          </p:nvSpPr>
          <p:spPr>
            <a:xfrm>
              <a:off x="5010007" y="4372176"/>
              <a:ext cx="5589543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/>
                <a:t>… but also </a:t>
              </a:r>
            </a:p>
          </p:txBody>
        </p:sp>
        <p:pic>
          <p:nvPicPr>
            <p:cNvPr id="27" name="Graphic 26" descr="Checkmark">
              <a:extLst>
                <a:ext uri="{FF2B5EF4-FFF2-40B4-BE49-F238E27FC236}">
                  <a16:creationId xmlns:a16="http://schemas.microsoft.com/office/drawing/2014/main" id="{E7997F89-82EF-42C0-8FB1-EE7E2EE32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8883" y="4092406"/>
              <a:ext cx="914400" cy="91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EB5B0D-4A86-4EEC-A35A-B62EACF58DAF}"/>
              </a:ext>
            </a:extLst>
          </p:cNvPr>
          <p:cNvGrpSpPr/>
          <p:nvPr/>
        </p:nvGrpSpPr>
        <p:grpSpPr>
          <a:xfrm>
            <a:off x="990600" y="4145356"/>
            <a:ext cx="10515600" cy="914400"/>
            <a:chOff x="990600" y="4145356"/>
            <a:chExt cx="10515600" cy="914400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F485E55A-D0E4-43C7-999D-0674F62F2B25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4372177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 DAP help session</a:t>
              </a:r>
            </a:p>
          </p:txBody>
        </p:sp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A586F141-2FC4-4124-83FD-E3FC85609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95607" y="4145356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A21CFA-019F-4FD2-BC21-131B56379744}"/>
              </a:ext>
            </a:extLst>
          </p:cNvPr>
          <p:cNvGrpSpPr/>
          <p:nvPr/>
        </p:nvGrpSpPr>
        <p:grpSpPr>
          <a:xfrm>
            <a:off x="990600" y="4770497"/>
            <a:ext cx="10515600" cy="914400"/>
            <a:chOff x="990600" y="4770497"/>
            <a:chExt cx="10515600" cy="914400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D6E6C341-05FA-4348-8E09-5CBE443371C1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4970717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For people of a certain code standard</a:t>
              </a:r>
            </a:p>
          </p:txBody>
        </p:sp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A5EFBB27-8AE5-4300-9285-D4E2BA77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14589" y="4770497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0036E0-0CA1-4EC0-A259-E1F6B604E435}"/>
              </a:ext>
            </a:extLst>
          </p:cNvPr>
          <p:cNvGrpSpPr/>
          <p:nvPr/>
        </p:nvGrpSpPr>
        <p:grpSpPr>
          <a:xfrm>
            <a:off x="990600" y="2272878"/>
            <a:ext cx="10515600" cy="914400"/>
            <a:chOff x="990600" y="2272878"/>
            <a:chExt cx="10515600" cy="914400"/>
          </a:xfrm>
        </p:grpSpPr>
        <p:pic>
          <p:nvPicPr>
            <p:cNvPr id="37" name="Graphic 36" descr="Checkmark">
              <a:extLst>
                <a:ext uri="{FF2B5EF4-FFF2-40B4-BE49-F238E27FC236}">
                  <a16:creationId xmlns:a16="http://schemas.microsoft.com/office/drawing/2014/main" id="{9AD75CA8-B722-4138-9A2C-BA7AED25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5150" y="2272878"/>
              <a:ext cx="914400" cy="914400"/>
            </a:xfrm>
            <a:prstGeom prst="rect">
              <a:avLst/>
            </a:prstGeom>
          </p:spPr>
        </p:pic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459DDD7-4442-47DB-8D13-C4268033A67B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2565881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Informal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9585-E170-4785-88F5-67FC60F9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find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CFBA-E611-444C-A2B3-D19506DC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54" y="1825625"/>
            <a:ext cx="9506545" cy="473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GitHub is the </a:t>
            </a:r>
            <a:r>
              <a:rPr lang="en-GB" b="1" dirty="0"/>
              <a:t>first port of call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https://github.com/datasciencecampus/coffee-and-coding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Email:</a:t>
            </a:r>
            <a:br>
              <a:rPr lang="en-GB" dirty="0"/>
            </a:br>
            <a:r>
              <a:rPr lang="en-GB" dirty="0">
                <a:hlinkClick r:id="rId3"/>
              </a:rPr>
              <a:t>coffee.coding@ons.gov.uk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Gov</a:t>
            </a:r>
            <a:r>
              <a:rPr lang="en-GB" dirty="0"/>
              <a:t>-wide slack </a:t>
            </a:r>
            <a:r>
              <a:rPr lang="en-GB" sz="2000" dirty="0"/>
              <a:t>(with dedicated channel #coffee-and-coding)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hlinkClick r:id="rId4"/>
              </a:rPr>
              <a:t>https://govdatascience.slack.com/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B747E-0173-482C-88A0-EF11627ED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7871"/>
            <a:ext cx="1008147" cy="99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744114-F216-4088-99AD-71A44B323C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5" t="17831" r="18736" b="18345"/>
          <a:stretch/>
        </p:blipFill>
        <p:spPr>
          <a:xfrm>
            <a:off x="838200" y="1825625"/>
            <a:ext cx="1008000" cy="990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E8FD0-9F2F-4567-AA0E-53863F914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7430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2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A6C88-6A8D-4876-9EC2-8582566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science ecosystem is broad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Image result for Data science tools">
            <a:extLst>
              <a:ext uri="{FF2B5EF4-FFF2-40B4-BE49-F238E27FC236}">
                <a16:creationId xmlns:a16="http://schemas.microsoft.com/office/drawing/2014/main" id="{A3AA00A6-B2C7-44F7-A2E7-F5B9C6D2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7" y="2426818"/>
            <a:ext cx="504433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651D5C9-4F1F-4EC7-AEAC-9E22965C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3" t="14269" r="15263" b="29123"/>
          <a:stretch/>
        </p:blipFill>
        <p:spPr>
          <a:xfrm>
            <a:off x="6261007" y="2790313"/>
            <a:ext cx="5465002" cy="26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9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955E-CF2A-44C2-9A18-0017D0C3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tools do you currently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0339-2734-4728-A331-D55C4827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27731" cy="4351338"/>
          </a:xfrm>
        </p:spPr>
        <p:txBody>
          <a:bodyPr/>
          <a:lstStyle/>
          <a:p>
            <a:r>
              <a:rPr lang="en-GB" dirty="0"/>
              <a:t>Think about </a:t>
            </a:r>
          </a:p>
          <a:p>
            <a:pPr lvl="1"/>
            <a:r>
              <a:rPr lang="en-GB" dirty="0"/>
              <a:t>Spreadsheets</a:t>
            </a:r>
          </a:p>
          <a:p>
            <a:pPr lvl="1"/>
            <a:r>
              <a:rPr lang="en-GB" dirty="0"/>
              <a:t>Languages</a:t>
            </a:r>
          </a:p>
          <a:p>
            <a:pPr lvl="1"/>
            <a:r>
              <a:rPr lang="en-GB" dirty="0"/>
              <a:t>IDE</a:t>
            </a:r>
          </a:p>
          <a:p>
            <a:pPr lvl="1"/>
            <a:r>
              <a:rPr lang="en-GB" dirty="0"/>
              <a:t>Code control and working in a team</a:t>
            </a:r>
          </a:p>
          <a:p>
            <a:pPr lvl="1"/>
            <a:r>
              <a:rPr lang="en-GB" dirty="0"/>
              <a:t>Libraries</a:t>
            </a:r>
          </a:p>
          <a:p>
            <a:pPr lvl="1"/>
            <a:r>
              <a:rPr lang="en-GB" dirty="0"/>
              <a:t>Packages</a:t>
            </a:r>
          </a:p>
          <a:p>
            <a:r>
              <a:rPr lang="en-GB" dirty="0"/>
              <a:t>Do these currently fulfil your needs?</a:t>
            </a:r>
          </a:p>
          <a:p>
            <a:r>
              <a:rPr lang="en-GB" dirty="0"/>
              <a:t>What extra things would be really useful?</a:t>
            </a:r>
          </a:p>
          <a:p>
            <a:pPr lvl="1"/>
            <a:endParaRPr lang="en-GB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CC7F155-163C-4DE4-87E7-66CA5C606FD9}"/>
              </a:ext>
            </a:extLst>
          </p:cNvPr>
          <p:cNvSpPr/>
          <p:nvPr/>
        </p:nvSpPr>
        <p:spPr>
          <a:xfrm>
            <a:off x="7376747" y="1825624"/>
            <a:ext cx="4314510" cy="2559763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what current tools you might have used and collate answers on the flipchart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E8D3A-B18C-4B77-89D5-128462FA7721}"/>
              </a:ext>
            </a:extLst>
          </p:cNvPr>
          <p:cNvSpPr/>
          <p:nvPr/>
        </p:nvSpPr>
        <p:spPr>
          <a:xfrm>
            <a:off x="9209313" y="4898570"/>
            <a:ext cx="1651519" cy="1455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473A8-A132-4222-9BA0-A7F0557A4AF7}"/>
              </a:ext>
            </a:extLst>
          </p:cNvPr>
          <p:cNvSpPr txBox="1"/>
          <p:nvPr/>
        </p:nvSpPr>
        <p:spPr>
          <a:xfrm>
            <a:off x="9316614" y="5066522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Markdown</a:t>
            </a:r>
          </a:p>
          <a:p>
            <a:r>
              <a:rPr lang="en-GB" dirty="0"/>
              <a:t>Beginner</a:t>
            </a:r>
          </a:p>
        </p:txBody>
      </p:sp>
    </p:spTree>
    <p:extLst>
      <p:ext uri="{BB962C8B-B14F-4D97-AF65-F5344CB8AC3E}">
        <p14:creationId xmlns:p14="http://schemas.microsoft.com/office/powerpoint/2010/main" val="104047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0FF7-C88F-43DB-9EAE-CB9583AA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You don’t necessarily need really advanced tools</a:t>
            </a:r>
          </a:p>
        </p:txBody>
      </p:sp>
      <p:pic>
        <p:nvPicPr>
          <p:cNvPr id="10246" name="Picture 6" descr="Image result for Excel image">
            <a:extLst>
              <a:ext uri="{FF2B5EF4-FFF2-40B4-BE49-F238E27FC236}">
                <a16:creationId xmlns:a16="http://schemas.microsoft.com/office/drawing/2014/main" id="{E87BBC07-A9A7-4371-BAD6-728810F7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3" y="169068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2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520D-7D44-47DB-A9CC-05FBCD89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A6BF-8F6E-4387-811E-092C26D2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497" cy="4351338"/>
          </a:xfrm>
        </p:spPr>
        <p:txBody>
          <a:bodyPr>
            <a:normAutofit/>
          </a:bodyPr>
          <a:lstStyle/>
          <a:p>
            <a:r>
              <a:rPr lang="en-GB" dirty="0"/>
              <a:t>There are many languages that can be used in </a:t>
            </a:r>
            <a:r>
              <a:rPr lang="en-GB" dirty="0" err="1"/>
              <a:t>datascience</a:t>
            </a:r>
            <a:endParaRPr lang="en-GB" dirty="0"/>
          </a:p>
          <a:p>
            <a:r>
              <a:rPr lang="en-GB" dirty="0"/>
              <a:t>Python, R, Julia, Scala, JS, Java, C#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Where do you start? </a:t>
            </a:r>
          </a:p>
          <a:p>
            <a:r>
              <a:rPr lang="en-GB" dirty="0"/>
              <a:t>Which ones should you use?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Image result for Python">
            <a:extLst>
              <a:ext uri="{FF2B5EF4-FFF2-40B4-BE49-F238E27FC236}">
                <a16:creationId xmlns:a16="http://schemas.microsoft.com/office/drawing/2014/main" id="{A225BCA0-EE3C-4A4B-934E-D0190B4D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162" y="1653669"/>
            <a:ext cx="1192322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">
            <a:extLst>
              <a:ext uri="{FF2B5EF4-FFF2-40B4-BE49-F238E27FC236}">
                <a16:creationId xmlns:a16="http://schemas.microsoft.com/office/drawing/2014/main" id="{3C4394C3-8148-43FF-806D-1433ACF6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11" y="1758010"/>
            <a:ext cx="1085742" cy="8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Image result for Java">
            <a:extLst>
              <a:ext uri="{FF2B5EF4-FFF2-40B4-BE49-F238E27FC236}">
                <a16:creationId xmlns:a16="http://schemas.microsoft.com/office/drawing/2014/main" id="{B38BB478-CC54-482D-BAC0-3C9A75A50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3DE909-BC99-413E-977E-9623FC2A2E0F}"/>
              </a:ext>
            </a:extLst>
          </p:cNvPr>
          <p:cNvGrpSpPr/>
          <p:nvPr/>
        </p:nvGrpSpPr>
        <p:grpSpPr>
          <a:xfrm>
            <a:off x="8296738" y="4311916"/>
            <a:ext cx="2891949" cy="754776"/>
            <a:chOff x="8106508" y="3120495"/>
            <a:chExt cx="2891949" cy="754776"/>
          </a:xfrm>
        </p:grpSpPr>
        <p:pic>
          <p:nvPicPr>
            <p:cNvPr id="26" name="Picture 6" descr="Image result for julia language">
              <a:extLst>
                <a:ext uri="{FF2B5EF4-FFF2-40B4-BE49-F238E27FC236}">
                  <a16:creationId xmlns:a16="http://schemas.microsoft.com/office/drawing/2014/main" id="{D274435D-9574-4A26-9EB2-F86647D3E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6508" y="3120495"/>
              <a:ext cx="1116789" cy="75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Scala">
              <a:extLst>
                <a:ext uri="{FF2B5EF4-FFF2-40B4-BE49-F238E27FC236}">
                  <a16:creationId xmlns:a16="http://schemas.microsoft.com/office/drawing/2014/main" id="{BE89D971-EAAA-4031-BDBB-D27880E2D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460" y="3276600"/>
              <a:ext cx="1549997" cy="460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D892D4-F1B7-4C29-A70F-CC13F22F5410}"/>
              </a:ext>
            </a:extLst>
          </p:cNvPr>
          <p:cNvGrpSpPr/>
          <p:nvPr/>
        </p:nvGrpSpPr>
        <p:grpSpPr>
          <a:xfrm>
            <a:off x="7582089" y="2697569"/>
            <a:ext cx="4093298" cy="1614348"/>
            <a:chOff x="7220545" y="4812302"/>
            <a:chExt cx="4093298" cy="1614348"/>
          </a:xfrm>
        </p:grpSpPr>
        <p:pic>
          <p:nvPicPr>
            <p:cNvPr id="29" name="Picture 20" descr="Image result for Java">
              <a:extLst>
                <a:ext uri="{FF2B5EF4-FFF2-40B4-BE49-F238E27FC236}">
                  <a16:creationId xmlns:a16="http://schemas.microsoft.com/office/drawing/2014/main" id="{52D3A38E-6725-4BD7-B3EE-C99CBB0DD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545" y="5138980"/>
              <a:ext cx="1566528" cy="987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2" descr="Image result for javascript">
              <a:extLst>
                <a:ext uri="{FF2B5EF4-FFF2-40B4-BE49-F238E27FC236}">
                  <a16:creationId xmlns:a16="http://schemas.microsoft.com/office/drawing/2014/main" id="{3148BFC7-6E3F-49DF-A9DA-A0C70486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495" y="4812302"/>
              <a:ext cx="1614348" cy="1614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4" descr="Image result for c#">
              <a:extLst>
                <a:ext uri="{FF2B5EF4-FFF2-40B4-BE49-F238E27FC236}">
                  <a16:creationId xmlns:a16="http://schemas.microsoft.com/office/drawing/2014/main" id="{D6F1D013-61D5-4647-8E45-212FCD458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030" y="5087502"/>
              <a:ext cx="1108278" cy="1063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858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E68F-DEC6-4FCF-8F51-1AC651B7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and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C066-A821-45DD-A41A-59337F46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06" y="1359632"/>
            <a:ext cx="10515600" cy="4351338"/>
          </a:xfrm>
        </p:spPr>
        <p:txBody>
          <a:bodyPr/>
          <a:lstStyle/>
          <a:p>
            <a:r>
              <a:rPr lang="en-GB" dirty="0"/>
              <a:t>The majority of data scientists are using R or Python (or both!)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6333F-9B68-4399-8B73-DB9F3E58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70151"/>
              </p:ext>
            </p:extLst>
          </p:nvPr>
        </p:nvGraphicFramePr>
        <p:xfrm>
          <a:off x="993530" y="1807170"/>
          <a:ext cx="104276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19">
                  <a:extLst>
                    <a:ext uri="{9D8B030D-6E8A-4147-A177-3AD203B41FA5}">
                      <a16:colId xmlns:a16="http://schemas.microsoft.com/office/drawing/2014/main" val="158820346"/>
                    </a:ext>
                  </a:extLst>
                </a:gridCol>
                <a:gridCol w="2606919">
                  <a:extLst>
                    <a:ext uri="{9D8B030D-6E8A-4147-A177-3AD203B41FA5}">
                      <a16:colId xmlns:a16="http://schemas.microsoft.com/office/drawing/2014/main" val="1255024067"/>
                    </a:ext>
                  </a:extLst>
                </a:gridCol>
                <a:gridCol w="2606919">
                  <a:extLst>
                    <a:ext uri="{9D8B030D-6E8A-4147-A177-3AD203B41FA5}">
                      <a16:colId xmlns:a16="http://schemas.microsoft.com/office/drawing/2014/main" val="3793310420"/>
                    </a:ext>
                  </a:extLst>
                </a:gridCol>
                <a:gridCol w="2606919">
                  <a:extLst>
                    <a:ext uri="{9D8B030D-6E8A-4147-A177-3AD203B41FA5}">
                      <a16:colId xmlns:a16="http://schemas.microsoft.com/office/drawing/2014/main" val="38688432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Python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1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1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Great for 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really 1 dedicated 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General purpose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Relatively new in the data arena, need to install a set of libraries to make it useful for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6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Field specific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‘Slower’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Easy to learn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Many 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Large support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 statistical tasks can be harder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coding and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libraries/packages for stats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Huge number of readily available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handling can be 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integration with other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38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E92DDD-EB95-4032-ACB3-6752B535A533}"/>
              </a:ext>
            </a:extLst>
          </p:cNvPr>
          <p:cNvSpPr txBox="1"/>
          <p:nvPr/>
        </p:nvSpPr>
        <p:spPr>
          <a:xfrm>
            <a:off x="1787772" y="5692408"/>
            <a:ext cx="310368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The closer you are to statistics, research and data the more you might prefer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605F6-97DA-4D85-BF71-1122DCF3EE86}"/>
              </a:ext>
            </a:extLst>
          </p:cNvPr>
          <p:cNvSpPr txBox="1"/>
          <p:nvPr/>
        </p:nvSpPr>
        <p:spPr>
          <a:xfrm>
            <a:off x="7124700" y="5692408"/>
            <a:ext cx="339969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The closer you are to working in an engineering environment,  the more you might prefer Python</a:t>
            </a:r>
          </a:p>
        </p:txBody>
      </p:sp>
    </p:spTree>
    <p:extLst>
      <p:ext uri="{BB962C8B-B14F-4D97-AF65-F5344CB8AC3E}">
        <p14:creationId xmlns:p14="http://schemas.microsoft.com/office/powerpoint/2010/main" val="232950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FB6A04-E793-487C-A08D-E2AD3F262B15}"/>
              </a:ext>
            </a:extLst>
          </p:cNvPr>
          <p:cNvSpPr/>
          <p:nvPr/>
        </p:nvSpPr>
        <p:spPr>
          <a:xfrm>
            <a:off x="6652727" y="5337110"/>
            <a:ext cx="2472612" cy="119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3CCA3-4EBC-4406-AD33-B60610FC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would influence your decision to choose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180E-9032-4FFF-B4E2-FF9072B6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324" y="1825625"/>
            <a:ext cx="9434145" cy="429382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Experience and knowledge of the language</a:t>
            </a:r>
          </a:p>
          <a:p>
            <a:r>
              <a:rPr lang="en-GB" dirty="0"/>
              <a:t>Existing libraries</a:t>
            </a:r>
          </a:p>
          <a:p>
            <a:r>
              <a:rPr lang="en-GB" dirty="0"/>
              <a:t>Existing work or code base</a:t>
            </a:r>
          </a:p>
          <a:p>
            <a:r>
              <a:rPr lang="en-GB" dirty="0"/>
              <a:t>The team involved</a:t>
            </a:r>
          </a:p>
          <a:p>
            <a:r>
              <a:rPr lang="en-GB" dirty="0"/>
              <a:t>The stakeholder</a:t>
            </a:r>
          </a:p>
          <a:p>
            <a:r>
              <a:rPr lang="en-GB" dirty="0"/>
              <a:t>Environment</a:t>
            </a:r>
          </a:p>
          <a:p>
            <a:r>
              <a:rPr lang="en-GB" dirty="0"/>
              <a:t>Length of project</a:t>
            </a:r>
          </a:p>
          <a:p>
            <a:r>
              <a:rPr lang="en-GB" dirty="0"/>
              <a:t>Project outcomes</a:t>
            </a:r>
          </a:p>
          <a:p>
            <a:r>
              <a:rPr lang="en-GB" dirty="0"/>
              <a:t>Techniques being used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33E31AF-D457-4415-BC78-33AF729E1F03}"/>
              </a:ext>
            </a:extLst>
          </p:cNvPr>
          <p:cNvSpPr/>
          <p:nvPr/>
        </p:nvSpPr>
        <p:spPr>
          <a:xfrm>
            <a:off x="7081936" y="2357683"/>
            <a:ext cx="4340170" cy="2382267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Think of a project and look at what language you might use and why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2A8FD-33BD-4B97-ABA4-C728267253DB}"/>
              </a:ext>
            </a:extLst>
          </p:cNvPr>
          <p:cNvSpPr txBox="1"/>
          <p:nvPr/>
        </p:nvSpPr>
        <p:spPr>
          <a:xfrm>
            <a:off x="6891376" y="5406945"/>
            <a:ext cx="236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Learning some machine learning on your own laptop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B4660-A5C7-4418-A774-2DFF99A436D2}"/>
              </a:ext>
            </a:extLst>
          </p:cNvPr>
          <p:cNvSpPr/>
          <p:nvPr/>
        </p:nvSpPr>
        <p:spPr>
          <a:xfrm>
            <a:off x="9490670" y="5350962"/>
            <a:ext cx="2472612" cy="119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8A870-B6F8-420A-9962-5E49447C9A42}"/>
              </a:ext>
            </a:extLst>
          </p:cNvPr>
          <p:cNvSpPr txBox="1"/>
          <p:nvPr/>
        </p:nvSpPr>
        <p:spPr>
          <a:xfrm>
            <a:off x="9735688" y="5409034"/>
            <a:ext cx="236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Working with a company on an existing project</a:t>
            </a:r>
          </a:p>
        </p:txBody>
      </p:sp>
    </p:spTree>
    <p:extLst>
      <p:ext uri="{BB962C8B-B14F-4D97-AF65-F5344CB8AC3E}">
        <p14:creationId xmlns:p14="http://schemas.microsoft.com/office/powerpoint/2010/main" val="11456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38D3A3CC7964DAC47AF80DBFC1EEF" ma:contentTypeVersion="0" ma:contentTypeDescription="Create a new document." ma:contentTypeScope="" ma:versionID="0e05e5ce32253adda1e1bbab514d06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2eaf9e3b9eaadfc5f76300236444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90BE43-C280-47CB-B7F1-0F4D70DA2BC5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D1DE372-7255-4DC3-8C9E-874B9EE9D8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86A7F-47B7-43E0-862D-9EC4B05CD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960</Words>
  <Application>Microsoft Office PowerPoint</Application>
  <PresentationFormat>Widescreen</PresentationFormat>
  <Paragraphs>166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Coffee and Coding</vt:lpstr>
      <vt:lpstr>What is Coffee and Coding?</vt:lpstr>
      <vt:lpstr>Where to find us</vt:lpstr>
      <vt:lpstr>Data science ecosystem is broad</vt:lpstr>
      <vt:lpstr>What tools do you currently use?</vt:lpstr>
      <vt:lpstr>You don’t necessarily need really advanced tools</vt:lpstr>
      <vt:lpstr>Languages</vt:lpstr>
      <vt:lpstr>R and Python </vt:lpstr>
      <vt:lpstr>What would influence your decision to choose a language</vt:lpstr>
      <vt:lpstr>Packages and Libraries</vt:lpstr>
      <vt:lpstr>Packages and Libraries</vt:lpstr>
      <vt:lpstr>Libraries and Packages - Exercise</vt:lpstr>
      <vt:lpstr>Tools to help write and manage code</vt:lpstr>
      <vt:lpstr>What editor to use?</vt:lpstr>
      <vt:lpstr>Code Control</vt:lpstr>
      <vt:lpstr>Networks and Community</vt:lpstr>
      <vt:lpstr>Support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Tooklit -</dc:title>
  <dc:creator>Pugh, David</dc:creator>
  <cp:lastModifiedBy>Shaw, Luke</cp:lastModifiedBy>
  <cp:revision>77</cp:revision>
  <dcterms:created xsi:type="dcterms:W3CDTF">2018-09-26T13:13:21Z</dcterms:created>
  <dcterms:modified xsi:type="dcterms:W3CDTF">2018-11-26T11:16:02Z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0x0101008B538D3A3CC7964DAC47AF80DBFC1EEF</vt:lpwstr>
  </property>
  <property fmtid="{D5CDD505-2E9C-101B-9397-08002B2CF9AE}" pid="3" name="IsMyDocuments">
    <vt:bool>true</vt:bool>
  </property>
</Properties>
</file>