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96" r:id="rId4"/>
    <p:sldId id="256" r:id="rId5"/>
    <p:sldId id="299" r:id="rId6"/>
    <p:sldId id="300" r:id="rId7"/>
    <p:sldId id="303" r:id="rId8"/>
    <p:sldId id="298"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73" autoAdjust="0"/>
  </p:normalViewPr>
  <p:slideViewPr>
    <p:cSldViewPr snapToGrid="0">
      <p:cViewPr varScale="1">
        <p:scale>
          <a:sx n="62" d="100"/>
          <a:sy n="62" d="100"/>
        </p:scale>
        <p:origin x="14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0EDF2-C7BA-40D1-8745-8378CB474C7D}" type="datetimeFigureOut">
              <a:rPr lang="en-GB" smtClean="0"/>
              <a:t>15/01/2019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02FD2-0CF1-4050-BB5A-C87652299232}" type="slidenum">
              <a:rPr lang="en-GB" smtClean="0"/>
              <a:t>‹#›</a:t>
            </a:fld>
            <a:endParaRPr lang="en-GB"/>
          </a:p>
        </p:txBody>
      </p:sp>
    </p:spTree>
    <p:extLst>
      <p:ext uri="{BB962C8B-B14F-4D97-AF65-F5344CB8AC3E}">
        <p14:creationId xmlns:p14="http://schemas.microsoft.com/office/powerpoint/2010/main" val="335644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session is a trial – it’s all a work in progress, please be kind but also any feedback much appreciated.</a:t>
            </a:r>
          </a:p>
          <a:p>
            <a:pPr marL="171450" indent="-171450">
              <a:buFontTx/>
              <a:buChar char="-"/>
            </a:pPr>
            <a:r>
              <a:rPr lang="en-GB" dirty="0"/>
              <a:t>DAP bullet point: people are moving to coding in DAP so that’s where a lot of the questions will be, and that’s not a bad thing!</a:t>
            </a:r>
          </a:p>
          <a:p>
            <a:pPr marL="171450" indent="-171450">
              <a:buFontTx/>
              <a:buChar char="-"/>
            </a:pPr>
            <a:r>
              <a:rPr lang="en-GB" dirty="0"/>
              <a:t>Last bullet point: helping people in the community get to know each other and relative areas of expertise. </a:t>
            </a:r>
          </a:p>
          <a:p>
            <a:pPr marL="171450" indent="-171450">
              <a:buFontTx/>
              <a:buChar char="-"/>
            </a:pPr>
            <a:r>
              <a:rPr lang="en-GB" dirty="0"/>
              <a:t>Creating a space for discussion and support, hopefully you’ll get out of it as much as you put in so please </a:t>
            </a:r>
          </a:p>
        </p:txBody>
      </p:sp>
      <p:sp>
        <p:nvSpPr>
          <p:cNvPr id="4" name="Slide Number Placeholder 3"/>
          <p:cNvSpPr>
            <a:spLocks noGrp="1"/>
          </p:cNvSpPr>
          <p:nvPr>
            <p:ph type="sldNum" sz="quarter" idx="10"/>
          </p:nvPr>
        </p:nvSpPr>
        <p:spPr/>
        <p:txBody>
          <a:bodyPr/>
          <a:lstStyle/>
          <a:p>
            <a:fld id="{C268A4C8-8020-4B00-A1DD-AF629498B303}" type="slidenum">
              <a:rPr lang="en-GB" smtClean="0"/>
              <a:t>2</a:t>
            </a:fld>
            <a:endParaRPr lang="en-GB"/>
          </a:p>
        </p:txBody>
      </p:sp>
    </p:spTree>
    <p:extLst>
      <p:ext uri="{BB962C8B-B14F-4D97-AF65-F5344CB8AC3E}">
        <p14:creationId xmlns:p14="http://schemas.microsoft.com/office/powerpoint/2010/main" val="490172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C9BC-0875-4C72-A9A3-AF1C8E3D87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84EC3DA-04BD-498E-B9DA-E30FCFE39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0E6817-AAED-4D9E-90C4-0ED02FF81ACB}"/>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5" name="Footer Placeholder 4">
            <a:extLst>
              <a:ext uri="{FF2B5EF4-FFF2-40B4-BE49-F238E27FC236}">
                <a16:creationId xmlns:a16="http://schemas.microsoft.com/office/drawing/2014/main" id="{C4ADBB97-37ED-4E16-BC24-2D13FBBB26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3F4067-1B99-42CC-8D88-DFB55BA31E61}"/>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244452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8055-D84D-48CC-8CA7-3AF60EA08D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9CDF0A-DD25-415F-ABCC-DB19BFA4BB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C8F22D-8378-4699-8E9B-80366EF84CF4}"/>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5" name="Footer Placeholder 4">
            <a:extLst>
              <a:ext uri="{FF2B5EF4-FFF2-40B4-BE49-F238E27FC236}">
                <a16:creationId xmlns:a16="http://schemas.microsoft.com/office/drawing/2014/main" id="{66D503FD-482A-4A85-9279-16F94D0BA9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B750F3-5EC4-463E-9625-830CE518035E}"/>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89689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93DC2-FF0F-40FD-8F0A-B85A73B086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E91C1B-1BB6-49B1-9C39-984717D15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CE5461-2C7B-4240-A552-523A6672038B}"/>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5" name="Footer Placeholder 4">
            <a:extLst>
              <a:ext uri="{FF2B5EF4-FFF2-40B4-BE49-F238E27FC236}">
                <a16:creationId xmlns:a16="http://schemas.microsoft.com/office/drawing/2014/main" id="{3F808A4B-B6A9-444A-A429-AE0772896D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D936F5-F229-4863-8937-CD26C3D8BFE9}"/>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286133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0E4-07D7-4360-B1F9-C51BE17DD4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388C7C-E746-48BA-802C-59C25031A5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AF8873-2432-4950-AACC-2776E742A56F}"/>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5" name="Footer Placeholder 4">
            <a:extLst>
              <a:ext uri="{FF2B5EF4-FFF2-40B4-BE49-F238E27FC236}">
                <a16:creationId xmlns:a16="http://schemas.microsoft.com/office/drawing/2014/main" id="{9A83BD3F-D0CF-463A-85EC-DD88EE7D94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CC956C-0A79-497C-A04B-E655B72AFD59}"/>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114111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559D-77D6-42CA-8147-95C9F6147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E4748D-BE4C-4B65-98BC-D4973B0AF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F0B39C-2DA2-4BDD-8749-8A4D57975F74}"/>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5" name="Footer Placeholder 4">
            <a:extLst>
              <a:ext uri="{FF2B5EF4-FFF2-40B4-BE49-F238E27FC236}">
                <a16:creationId xmlns:a16="http://schemas.microsoft.com/office/drawing/2014/main" id="{9902549C-C19D-4765-A710-E9CF495ED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ACC3DA-B6E8-48A3-BBDF-6F76E0A84643}"/>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377656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CB59-A47F-44ED-A398-D27BC567F1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3D2DAB-FE1D-4167-B243-9E88B82588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D7339-F5A3-45F9-A29E-B1A9B7D76B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4DA157-849D-4DCE-9A8F-157F333299C8}"/>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6" name="Footer Placeholder 5">
            <a:extLst>
              <a:ext uri="{FF2B5EF4-FFF2-40B4-BE49-F238E27FC236}">
                <a16:creationId xmlns:a16="http://schemas.microsoft.com/office/drawing/2014/main" id="{8A5F474A-C096-48E5-9C95-D0DB67E1A9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B1CB0E-C070-4610-BEBE-3D3754DE9724}"/>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44849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BB6-BDDB-44C6-8769-038A43F3CB1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ACD532-F6CD-44C0-B675-197335BBE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9EC248-8BB2-46E7-9F57-5B04B941D9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FB00FCC-5CFB-4F86-AE75-6C90AE2AE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5F693A-CAA0-400F-980C-E810028970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7223FD-1843-4651-865F-822EC0F04B9B}"/>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8" name="Footer Placeholder 7">
            <a:extLst>
              <a:ext uri="{FF2B5EF4-FFF2-40B4-BE49-F238E27FC236}">
                <a16:creationId xmlns:a16="http://schemas.microsoft.com/office/drawing/2014/main" id="{DBEF32E6-4971-4D0A-B00A-301804A3EF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0BD1A8-D52D-4555-AFE5-5C43991D2CE8}"/>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96728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2CA8-B396-46AE-AEE5-276B3737AE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20E984-9663-47EB-9B5F-67B0B8857643}"/>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4" name="Footer Placeholder 3">
            <a:extLst>
              <a:ext uri="{FF2B5EF4-FFF2-40B4-BE49-F238E27FC236}">
                <a16:creationId xmlns:a16="http://schemas.microsoft.com/office/drawing/2014/main" id="{EC90B760-1633-40A4-82F2-9ACB749793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FAF80AE-7C8B-4AEC-98DA-96E5E3F60BAA}"/>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61303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662B3-BE0E-4131-AF1F-46861EB2159D}"/>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3" name="Footer Placeholder 2">
            <a:extLst>
              <a:ext uri="{FF2B5EF4-FFF2-40B4-BE49-F238E27FC236}">
                <a16:creationId xmlns:a16="http://schemas.microsoft.com/office/drawing/2014/main" id="{06E12BC0-D48F-4826-ADA5-97F7BA2BEB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D63C216-CADC-4998-A525-9726C98DAC82}"/>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369186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14D0-B00E-4B88-91DD-65771AB60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6BC38B7-15A3-4B2F-909F-3A096ACAF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3AC813-9C56-4F6C-A38D-5213F21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52610-36C3-481F-9C81-D8005A44AA40}"/>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6" name="Footer Placeholder 5">
            <a:extLst>
              <a:ext uri="{FF2B5EF4-FFF2-40B4-BE49-F238E27FC236}">
                <a16:creationId xmlns:a16="http://schemas.microsoft.com/office/drawing/2014/main" id="{6882E204-86E8-4BE7-9C17-E0D7D86F43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5A0944-C9BB-4DB1-BF70-580530F5D726}"/>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253813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3AA0-EC93-4FBA-8C42-599CB0D66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57BDEDB-4587-42B7-A7CD-88D0FBF29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291A39-F0FB-436C-8EBD-DDBBEAF9C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040B7E-94FD-4874-B552-682E7D3CF157}"/>
              </a:ext>
            </a:extLst>
          </p:cNvPr>
          <p:cNvSpPr>
            <a:spLocks noGrp="1"/>
          </p:cNvSpPr>
          <p:nvPr>
            <p:ph type="dt" sz="half" idx="10"/>
          </p:nvPr>
        </p:nvSpPr>
        <p:spPr/>
        <p:txBody>
          <a:bodyPr/>
          <a:lstStyle/>
          <a:p>
            <a:fld id="{87DF15C8-691A-44D7-92AB-D5C5090304D6}" type="datetimeFigureOut">
              <a:rPr lang="en-GB" smtClean="0"/>
              <a:t>15/01/2019</a:t>
            </a:fld>
            <a:endParaRPr lang="en-GB"/>
          </a:p>
        </p:txBody>
      </p:sp>
      <p:sp>
        <p:nvSpPr>
          <p:cNvPr id="6" name="Footer Placeholder 5">
            <a:extLst>
              <a:ext uri="{FF2B5EF4-FFF2-40B4-BE49-F238E27FC236}">
                <a16:creationId xmlns:a16="http://schemas.microsoft.com/office/drawing/2014/main" id="{191FEAB0-4F6B-4039-97E1-9959D29AEC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A33CE1-8493-485B-85B7-5ABF59C023BB}"/>
              </a:ext>
            </a:extLst>
          </p:cNvPr>
          <p:cNvSpPr>
            <a:spLocks noGrp="1"/>
          </p:cNvSpPr>
          <p:nvPr>
            <p:ph type="sldNum" sz="quarter" idx="12"/>
          </p:nvPr>
        </p:nvSpPr>
        <p:spPr/>
        <p:txBody>
          <a:bodyPr/>
          <a:lstStyle/>
          <a:p>
            <a:fld id="{4D037F00-4A5B-4FA3-9193-95B6C4BEFAC5}" type="slidenum">
              <a:rPr lang="en-GB" smtClean="0"/>
              <a:t>‹#›</a:t>
            </a:fld>
            <a:endParaRPr lang="en-GB"/>
          </a:p>
        </p:txBody>
      </p:sp>
    </p:spTree>
    <p:extLst>
      <p:ext uri="{BB962C8B-B14F-4D97-AF65-F5344CB8AC3E}">
        <p14:creationId xmlns:p14="http://schemas.microsoft.com/office/powerpoint/2010/main" val="345712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645DE-879B-49B6-BDE6-DC377AF876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35B735-2D85-461A-A6F6-2D48BC02C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D455BF-F07E-44EA-9141-398F6A1D1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15C8-691A-44D7-92AB-D5C5090304D6}" type="datetimeFigureOut">
              <a:rPr lang="en-GB" smtClean="0"/>
              <a:t>15/01/2019</a:t>
            </a:fld>
            <a:endParaRPr lang="en-GB"/>
          </a:p>
        </p:txBody>
      </p:sp>
      <p:sp>
        <p:nvSpPr>
          <p:cNvPr id="5" name="Footer Placeholder 4">
            <a:extLst>
              <a:ext uri="{FF2B5EF4-FFF2-40B4-BE49-F238E27FC236}">
                <a16:creationId xmlns:a16="http://schemas.microsoft.com/office/drawing/2014/main" id="{A6419AA8-2FF9-4BFF-9EAA-539AE0303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4EB24E-EFFB-4AC1-91C4-5F7082555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37F00-4A5B-4FA3-9193-95B6C4BEFAC5}" type="slidenum">
              <a:rPr lang="en-GB" smtClean="0"/>
              <a:t>‹#›</a:t>
            </a:fld>
            <a:endParaRPr lang="en-GB"/>
          </a:p>
        </p:txBody>
      </p:sp>
    </p:spTree>
    <p:extLst>
      <p:ext uri="{BB962C8B-B14F-4D97-AF65-F5344CB8AC3E}">
        <p14:creationId xmlns:p14="http://schemas.microsoft.com/office/powerpoint/2010/main" val="349471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ffee.coding@ons.gov.u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hyperlink" Target="mailto:coffee.coding@ons.gov.uk" TargetMode="External"/><Relationship Id="rId7" Type="http://schemas.openxmlformats.org/officeDocument/2006/relationships/image" Target="../media/image8.png"/><Relationship Id="rId2" Type="http://schemas.openxmlformats.org/officeDocument/2006/relationships/hyperlink" Target="https://github.com/datasciencecampus/coffee-and-coding"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ovdatascience.slack.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coffee.coding@ons.gov.u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google.github.io/styleguide/Rguide.xml" TargetMode="External"/><Relationship Id="rId1" Type="http://schemas.openxmlformats.org/officeDocument/2006/relationships/slideLayout" Target="../slideLayouts/slideLayout5.xml"/><Relationship Id="rId5" Type="http://schemas.openxmlformats.org/officeDocument/2006/relationships/hyperlink" Target="https://creativecommons.org/licenses/by-nc-sa/3.0/" TargetMode="External"/><Relationship Id="rId4" Type="http://schemas.openxmlformats.org/officeDocument/2006/relationships/hyperlink" Target="http://wccftech.com/93-off-full-stack-developer-2016-bundl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ventbrite.co.uk/e/coffee-and-coding-problem-solving-with-lego-tickets-545889440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4FA1-87E1-48D2-A5A4-28B5E7682A10}"/>
              </a:ext>
            </a:extLst>
          </p:cNvPr>
          <p:cNvSpPr>
            <a:spLocks noGrp="1"/>
          </p:cNvSpPr>
          <p:nvPr>
            <p:ph type="ctrTitle"/>
          </p:nvPr>
        </p:nvSpPr>
        <p:spPr>
          <a:xfrm>
            <a:off x="1524000" y="640389"/>
            <a:ext cx="9144000" cy="932547"/>
          </a:xfrm>
        </p:spPr>
        <p:txBody>
          <a:bodyPr>
            <a:normAutofit/>
          </a:bodyPr>
          <a:lstStyle/>
          <a:p>
            <a:r>
              <a:rPr lang="en-GB" dirty="0"/>
              <a:t>Coffee and Coding</a:t>
            </a:r>
          </a:p>
        </p:txBody>
      </p:sp>
      <p:pic>
        <p:nvPicPr>
          <p:cNvPr id="5" name="Picture 4">
            <a:extLst>
              <a:ext uri="{FF2B5EF4-FFF2-40B4-BE49-F238E27FC236}">
                <a16:creationId xmlns:a16="http://schemas.microsoft.com/office/drawing/2014/main" id="{81F9D36B-5BB7-4E4E-8C47-98F55EF3D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081" y="1385553"/>
            <a:ext cx="4045839" cy="4686300"/>
          </a:xfrm>
          <a:prstGeom prst="rect">
            <a:avLst/>
          </a:prstGeom>
        </p:spPr>
      </p:pic>
      <p:sp>
        <p:nvSpPr>
          <p:cNvPr id="6" name="Title 1">
            <a:extLst>
              <a:ext uri="{FF2B5EF4-FFF2-40B4-BE49-F238E27FC236}">
                <a16:creationId xmlns:a16="http://schemas.microsoft.com/office/drawing/2014/main" id="{4B80DCD4-A41A-481A-9A05-8F7A055126B9}"/>
              </a:ext>
            </a:extLst>
          </p:cNvPr>
          <p:cNvSpPr txBox="1">
            <a:spLocks/>
          </p:cNvSpPr>
          <p:nvPr/>
        </p:nvSpPr>
        <p:spPr>
          <a:xfrm>
            <a:off x="1524001" y="2575421"/>
            <a:ext cx="2549080" cy="23153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000" dirty="0"/>
              <a:t>DSC D.289</a:t>
            </a:r>
          </a:p>
          <a:p>
            <a:r>
              <a:rPr lang="en-GB" sz="3000" dirty="0"/>
              <a:t>15 Jan 2019</a:t>
            </a:r>
          </a:p>
        </p:txBody>
      </p:sp>
      <p:sp>
        <p:nvSpPr>
          <p:cNvPr id="7" name="Title 1">
            <a:extLst>
              <a:ext uri="{FF2B5EF4-FFF2-40B4-BE49-F238E27FC236}">
                <a16:creationId xmlns:a16="http://schemas.microsoft.com/office/drawing/2014/main" id="{89114084-E222-42F3-BB78-30BF088953D7}"/>
              </a:ext>
            </a:extLst>
          </p:cNvPr>
          <p:cNvSpPr txBox="1">
            <a:spLocks/>
          </p:cNvSpPr>
          <p:nvPr/>
        </p:nvSpPr>
        <p:spPr>
          <a:xfrm>
            <a:off x="8118919" y="2575421"/>
            <a:ext cx="3319547" cy="23153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000" dirty="0"/>
              <a:t>Rose Almond</a:t>
            </a:r>
            <a:br>
              <a:rPr lang="en-GB" sz="3000" dirty="0"/>
            </a:br>
            <a:r>
              <a:rPr lang="en-GB" sz="3000" dirty="0"/>
              <a:t>Skevi Pericleous</a:t>
            </a:r>
          </a:p>
          <a:p>
            <a:endParaRPr lang="en-GB" sz="3000" dirty="0"/>
          </a:p>
        </p:txBody>
      </p:sp>
      <p:sp>
        <p:nvSpPr>
          <p:cNvPr id="9" name="Title 1">
            <a:extLst>
              <a:ext uri="{FF2B5EF4-FFF2-40B4-BE49-F238E27FC236}">
                <a16:creationId xmlns:a16="http://schemas.microsoft.com/office/drawing/2014/main" id="{802A788F-9FF0-45C4-B979-FE7080C0FEAF}"/>
              </a:ext>
            </a:extLst>
          </p:cNvPr>
          <p:cNvSpPr txBox="1">
            <a:spLocks/>
          </p:cNvSpPr>
          <p:nvPr/>
        </p:nvSpPr>
        <p:spPr>
          <a:xfrm>
            <a:off x="1524000" y="6071853"/>
            <a:ext cx="9144000" cy="51172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000" dirty="0">
                <a:hlinkClick r:id="rId3"/>
              </a:rPr>
              <a:t>coffee.coding@ons.gov.uk</a:t>
            </a:r>
            <a:endParaRPr lang="en-GB" sz="3000" dirty="0"/>
          </a:p>
        </p:txBody>
      </p:sp>
    </p:spTree>
    <p:extLst>
      <p:ext uri="{BB962C8B-B14F-4D97-AF65-F5344CB8AC3E}">
        <p14:creationId xmlns:p14="http://schemas.microsoft.com/office/powerpoint/2010/main" val="4548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970E-3036-43A7-93B1-D024E38A6D0E}"/>
              </a:ext>
            </a:extLst>
          </p:cNvPr>
          <p:cNvSpPr>
            <a:spLocks noGrp="1"/>
          </p:cNvSpPr>
          <p:nvPr>
            <p:ph type="title"/>
          </p:nvPr>
        </p:nvSpPr>
        <p:spPr/>
        <p:txBody>
          <a:bodyPr/>
          <a:lstStyle/>
          <a:p>
            <a:r>
              <a:rPr lang="en-GB" dirty="0"/>
              <a:t>What is Coffee and Coding?</a:t>
            </a:r>
          </a:p>
        </p:txBody>
      </p:sp>
      <p:grpSp>
        <p:nvGrpSpPr>
          <p:cNvPr id="30" name="Group 29">
            <a:extLst>
              <a:ext uri="{FF2B5EF4-FFF2-40B4-BE49-F238E27FC236}">
                <a16:creationId xmlns:a16="http://schemas.microsoft.com/office/drawing/2014/main" id="{2B2F61F6-3961-4EFB-B1D8-474917243E49}"/>
              </a:ext>
            </a:extLst>
          </p:cNvPr>
          <p:cNvGrpSpPr/>
          <p:nvPr/>
        </p:nvGrpSpPr>
        <p:grpSpPr>
          <a:xfrm>
            <a:off x="990600" y="1644696"/>
            <a:ext cx="10515600" cy="954726"/>
            <a:chOff x="990600" y="1644696"/>
            <a:chExt cx="10515600" cy="954726"/>
          </a:xfrm>
        </p:grpSpPr>
        <p:pic>
          <p:nvPicPr>
            <p:cNvPr id="6" name="Graphic 5" descr="Checkmark">
              <a:extLst>
                <a:ext uri="{FF2B5EF4-FFF2-40B4-BE49-F238E27FC236}">
                  <a16:creationId xmlns:a16="http://schemas.microsoft.com/office/drawing/2014/main" id="{8AD06F06-46CD-4065-9C12-9B0456416F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1025" y="1644696"/>
              <a:ext cx="914400" cy="914400"/>
            </a:xfrm>
            <a:prstGeom prst="rect">
              <a:avLst/>
            </a:prstGeom>
          </p:spPr>
        </p:pic>
        <p:sp>
          <p:nvSpPr>
            <p:cNvPr id="18" name="Content Placeholder 2">
              <a:extLst>
                <a:ext uri="{FF2B5EF4-FFF2-40B4-BE49-F238E27FC236}">
                  <a16:creationId xmlns:a16="http://schemas.microsoft.com/office/drawing/2014/main" id="{4B7EE0B6-CDFE-4939-A841-BC1F26D94D99}"/>
                </a:ext>
              </a:extLst>
            </p:cNvPr>
            <p:cNvSpPr txBox="1">
              <a:spLocks/>
            </p:cNvSpPr>
            <p:nvPr/>
          </p:nvSpPr>
          <p:spPr>
            <a:xfrm>
              <a:off x="990600" y="1978025"/>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About coding </a:t>
              </a:r>
            </a:p>
          </p:txBody>
        </p:sp>
      </p:grpSp>
      <p:grpSp>
        <p:nvGrpSpPr>
          <p:cNvPr id="32" name="Group 31">
            <a:extLst>
              <a:ext uri="{FF2B5EF4-FFF2-40B4-BE49-F238E27FC236}">
                <a16:creationId xmlns:a16="http://schemas.microsoft.com/office/drawing/2014/main" id="{424D5778-2390-4E27-BD79-E088CC723217}"/>
              </a:ext>
            </a:extLst>
          </p:cNvPr>
          <p:cNvGrpSpPr/>
          <p:nvPr/>
        </p:nvGrpSpPr>
        <p:grpSpPr>
          <a:xfrm>
            <a:off x="990600" y="2857491"/>
            <a:ext cx="10515600" cy="939007"/>
            <a:chOff x="990600" y="2857491"/>
            <a:chExt cx="10515600" cy="939007"/>
          </a:xfrm>
        </p:grpSpPr>
        <p:sp>
          <p:nvSpPr>
            <p:cNvPr id="19" name="Content Placeholder 2">
              <a:extLst>
                <a:ext uri="{FF2B5EF4-FFF2-40B4-BE49-F238E27FC236}">
                  <a16:creationId xmlns:a16="http://schemas.microsoft.com/office/drawing/2014/main" id="{6AC77922-8B01-465A-AC24-D470F86535DA}"/>
                </a:ext>
              </a:extLst>
            </p:cNvPr>
            <p:cNvSpPr txBox="1">
              <a:spLocks/>
            </p:cNvSpPr>
            <p:nvPr/>
          </p:nvSpPr>
          <p:spPr>
            <a:xfrm>
              <a:off x="990600" y="3175101"/>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work in progress</a:t>
              </a:r>
            </a:p>
            <a:p>
              <a:pPr marL="0" indent="0">
                <a:buNone/>
              </a:pPr>
              <a:endParaRPr lang="en-GB" dirty="0"/>
            </a:p>
          </p:txBody>
        </p:sp>
        <p:pic>
          <p:nvPicPr>
            <p:cNvPr id="25" name="Graphic 24" descr="Checkmark">
              <a:extLst>
                <a:ext uri="{FF2B5EF4-FFF2-40B4-BE49-F238E27FC236}">
                  <a16:creationId xmlns:a16="http://schemas.microsoft.com/office/drawing/2014/main" id="{D96B1EFE-C0B2-46AE-8D90-0FBA2A4AF0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5607" y="2857491"/>
              <a:ext cx="914400" cy="914400"/>
            </a:xfrm>
            <a:prstGeom prst="rect">
              <a:avLst/>
            </a:prstGeom>
          </p:spPr>
        </p:pic>
      </p:grpSp>
      <p:grpSp>
        <p:nvGrpSpPr>
          <p:cNvPr id="33" name="Group 32">
            <a:extLst>
              <a:ext uri="{FF2B5EF4-FFF2-40B4-BE49-F238E27FC236}">
                <a16:creationId xmlns:a16="http://schemas.microsoft.com/office/drawing/2014/main" id="{A2B8DE84-9763-4C31-AB72-B4968ADDB6B5}"/>
              </a:ext>
            </a:extLst>
          </p:cNvPr>
          <p:cNvGrpSpPr/>
          <p:nvPr/>
        </p:nvGrpSpPr>
        <p:grpSpPr>
          <a:xfrm>
            <a:off x="990600" y="3424781"/>
            <a:ext cx="10515600" cy="970255"/>
            <a:chOff x="990600" y="3424781"/>
            <a:chExt cx="10515600" cy="970255"/>
          </a:xfrm>
        </p:grpSpPr>
        <p:sp>
          <p:nvSpPr>
            <p:cNvPr id="20" name="Content Placeholder 2">
              <a:extLst>
                <a:ext uri="{FF2B5EF4-FFF2-40B4-BE49-F238E27FC236}">
                  <a16:creationId xmlns:a16="http://schemas.microsoft.com/office/drawing/2014/main" id="{EE994BB6-BD0D-40AD-A838-A7C7D2B95C9A}"/>
                </a:ext>
              </a:extLst>
            </p:cNvPr>
            <p:cNvSpPr txBox="1">
              <a:spLocks/>
            </p:cNvSpPr>
            <p:nvPr/>
          </p:nvSpPr>
          <p:spPr>
            <a:xfrm>
              <a:off x="990600" y="3773639"/>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Related to ONS / </a:t>
              </a:r>
              <a:r>
                <a:rPr lang="en-GB" dirty="0" err="1"/>
                <a:t>Gov</a:t>
              </a:r>
              <a:r>
                <a:rPr lang="en-GB" dirty="0"/>
                <a:t> work</a:t>
              </a:r>
            </a:p>
          </p:txBody>
        </p:sp>
        <p:pic>
          <p:nvPicPr>
            <p:cNvPr id="26" name="Graphic 25" descr="Checkmark">
              <a:extLst>
                <a:ext uri="{FF2B5EF4-FFF2-40B4-BE49-F238E27FC236}">
                  <a16:creationId xmlns:a16="http://schemas.microsoft.com/office/drawing/2014/main" id="{15F199F7-8C3D-4578-8D1F-AADBA7DE9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7478" y="3424781"/>
              <a:ext cx="914400" cy="914400"/>
            </a:xfrm>
            <a:prstGeom prst="rect">
              <a:avLst/>
            </a:prstGeom>
          </p:spPr>
        </p:pic>
      </p:grpSp>
      <p:grpSp>
        <p:nvGrpSpPr>
          <p:cNvPr id="35" name="Group 34">
            <a:extLst>
              <a:ext uri="{FF2B5EF4-FFF2-40B4-BE49-F238E27FC236}">
                <a16:creationId xmlns:a16="http://schemas.microsoft.com/office/drawing/2014/main" id="{07479594-1043-4A19-A6D9-890371287068}"/>
              </a:ext>
            </a:extLst>
          </p:cNvPr>
          <p:cNvGrpSpPr/>
          <p:nvPr/>
        </p:nvGrpSpPr>
        <p:grpSpPr>
          <a:xfrm>
            <a:off x="5010007" y="4092406"/>
            <a:ext cx="5589543" cy="914400"/>
            <a:chOff x="5010007" y="4092406"/>
            <a:chExt cx="5589543" cy="914400"/>
          </a:xfrm>
        </p:grpSpPr>
        <p:sp>
          <p:nvSpPr>
            <p:cNvPr id="23" name="Content Placeholder 2">
              <a:extLst>
                <a:ext uri="{FF2B5EF4-FFF2-40B4-BE49-F238E27FC236}">
                  <a16:creationId xmlns:a16="http://schemas.microsoft.com/office/drawing/2014/main" id="{FB9320A8-BB35-4AE4-9714-2BED1EA91896}"/>
                </a:ext>
              </a:extLst>
            </p:cNvPr>
            <p:cNvSpPr txBox="1">
              <a:spLocks/>
            </p:cNvSpPr>
            <p:nvPr/>
          </p:nvSpPr>
          <p:spPr>
            <a:xfrm>
              <a:off x="5010007" y="4372176"/>
              <a:ext cx="5589543"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but also </a:t>
              </a:r>
            </a:p>
          </p:txBody>
        </p:sp>
        <p:pic>
          <p:nvPicPr>
            <p:cNvPr id="27" name="Graphic 26" descr="Checkmark">
              <a:extLst>
                <a:ext uri="{FF2B5EF4-FFF2-40B4-BE49-F238E27FC236}">
                  <a16:creationId xmlns:a16="http://schemas.microsoft.com/office/drawing/2014/main" id="{E7997F89-82EF-42C0-8FB1-EE7E2EE32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8883" y="4092406"/>
              <a:ext cx="914400" cy="914400"/>
            </a:xfrm>
            <a:prstGeom prst="rect">
              <a:avLst/>
            </a:prstGeom>
          </p:spPr>
        </p:pic>
      </p:grpSp>
      <p:grpSp>
        <p:nvGrpSpPr>
          <p:cNvPr id="34" name="Group 33">
            <a:extLst>
              <a:ext uri="{FF2B5EF4-FFF2-40B4-BE49-F238E27FC236}">
                <a16:creationId xmlns:a16="http://schemas.microsoft.com/office/drawing/2014/main" id="{7CEB5B0D-4A86-4EEC-A35A-B62EACF58DAF}"/>
              </a:ext>
            </a:extLst>
          </p:cNvPr>
          <p:cNvGrpSpPr/>
          <p:nvPr/>
        </p:nvGrpSpPr>
        <p:grpSpPr>
          <a:xfrm>
            <a:off x="990600" y="4145356"/>
            <a:ext cx="10515600" cy="914400"/>
            <a:chOff x="990600" y="4145356"/>
            <a:chExt cx="10515600" cy="914400"/>
          </a:xfrm>
        </p:grpSpPr>
        <p:sp>
          <p:nvSpPr>
            <p:cNvPr id="21" name="Content Placeholder 2">
              <a:extLst>
                <a:ext uri="{FF2B5EF4-FFF2-40B4-BE49-F238E27FC236}">
                  <a16:creationId xmlns:a16="http://schemas.microsoft.com/office/drawing/2014/main" id="{F485E55A-D0E4-43C7-999D-0674F62F2B25}"/>
                </a:ext>
              </a:extLst>
            </p:cNvPr>
            <p:cNvSpPr txBox="1">
              <a:spLocks/>
            </p:cNvSpPr>
            <p:nvPr/>
          </p:nvSpPr>
          <p:spPr>
            <a:xfrm>
              <a:off x="990600" y="4372177"/>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DAP help session</a:t>
              </a:r>
            </a:p>
          </p:txBody>
        </p:sp>
        <p:pic>
          <p:nvPicPr>
            <p:cNvPr id="28" name="Graphic 27" descr="Close">
              <a:extLst>
                <a:ext uri="{FF2B5EF4-FFF2-40B4-BE49-F238E27FC236}">
                  <a16:creationId xmlns:a16="http://schemas.microsoft.com/office/drawing/2014/main" id="{A586F141-2FC4-4124-83FD-E3FC8560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95607" y="4145356"/>
              <a:ext cx="914400" cy="914400"/>
            </a:xfrm>
            <a:prstGeom prst="rect">
              <a:avLst/>
            </a:prstGeom>
          </p:spPr>
        </p:pic>
      </p:grpSp>
      <p:grpSp>
        <p:nvGrpSpPr>
          <p:cNvPr id="36" name="Group 35">
            <a:extLst>
              <a:ext uri="{FF2B5EF4-FFF2-40B4-BE49-F238E27FC236}">
                <a16:creationId xmlns:a16="http://schemas.microsoft.com/office/drawing/2014/main" id="{16A21CFA-019F-4FD2-BC21-131B56379744}"/>
              </a:ext>
            </a:extLst>
          </p:cNvPr>
          <p:cNvGrpSpPr/>
          <p:nvPr/>
        </p:nvGrpSpPr>
        <p:grpSpPr>
          <a:xfrm>
            <a:off x="990600" y="4770497"/>
            <a:ext cx="10515600" cy="914400"/>
            <a:chOff x="990600" y="4770497"/>
            <a:chExt cx="10515600" cy="914400"/>
          </a:xfrm>
        </p:grpSpPr>
        <p:sp>
          <p:nvSpPr>
            <p:cNvPr id="22" name="Content Placeholder 2">
              <a:extLst>
                <a:ext uri="{FF2B5EF4-FFF2-40B4-BE49-F238E27FC236}">
                  <a16:creationId xmlns:a16="http://schemas.microsoft.com/office/drawing/2014/main" id="{D6E6C341-05FA-4348-8E09-5CBE443371C1}"/>
                </a:ext>
              </a:extLst>
            </p:cNvPr>
            <p:cNvSpPr txBox="1">
              <a:spLocks/>
            </p:cNvSpPr>
            <p:nvPr/>
          </p:nvSpPr>
          <p:spPr>
            <a:xfrm>
              <a:off x="990600" y="4970717"/>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people of a certain code standard</a:t>
              </a:r>
            </a:p>
          </p:txBody>
        </p:sp>
        <p:pic>
          <p:nvPicPr>
            <p:cNvPr id="29" name="Graphic 28" descr="Close">
              <a:extLst>
                <a:ext uri="{FF2B5EF4-FFF2-40B4-BE49-F238E27FC236}">
                  <a16:creationId xmlns:a16="http://schemas.microsoft.com/office/drawing/2014/main" id="{A5EFBB27-8AE5-4300-9285-D4E2BA7776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14589" y="4770497"/>
              <a:ext cx="914400" cy="914400"/>
            </a:xfrm>
            <a:prstGeom prst="rect">
              <a:avLst/>
            </a:prstGeom>
          </p:spPr>
        </p:pic>
      </p:grpSp>
      <p:grpSp>
        <p:nvGrpSpPr>
          <p:cNvPr id="41" name="Group 40">
            <a:extLst>
              <a:ext uri="{FF2B5EF4-FFF2-40B4-BE49-F238E27FC236}">
                <a16:creationId xmlns:a16="http://schemas.microsoft.com/office/drawing/2014/main" id="{1A0036E0-0CA1-4EC0-A259-E1F6B604E435}"/>
              </a:ext>
            </a:extLst>
          </p:cNvPr>
          <p:cNvGrpSpPr/>
          <p:nvPr/>
        </p:nvGrpSpPr>
        <p:grpSpPr>
          <a:xfrm>
            <a:off x="990600" y="2272878"/>
            <a:ext cx="10515600" cy="914400"/>
            <a:chOff x="990600" y="2272878"/>
            <a:chExt cx="10515600" cy="914400"/>
          </a:xfrm>
        </p:grpSpPr>
        <p:pic>
          <p:nvPicPr>
            <p:cNvPr id="37" name="Graphic 36" descr="Checkmark">
              <a:extLst>
                <a:ext uri="{FF2B5EF4-FFF2-40B4-BE49-F238E27FC236}">
                  <a16:creationId xmlns:a16="http://schemas.microsoft.com/office/drawing/2014/main" id="{9AD75CA8-B722-4138-9A2C-BA7AED254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5150" y="2272878"/>
              <a:ext cx="914400" cy="914400"/>
            </a:xfrm>
            <a:prstGeom prst="rect">
              <a:avLst/>
            </a:prstGeom>
          </p:spPr>
        </p:pic>
        <p:sp>
          <p:nvSpPr>
            <p:cNvPr id="38" name="Content Placeholder 2">
              <a:extLst>
                <a:ext uri="{FF2B5EF4-FFF2-40B4-BE49-F238E27FC236}">
                  <a16:creationId xmlns:a16="http://schemas.microsoft.com/office/drawing/2014/main" id="{2459DDD7-4442-47DB-8D13-C4268033A67B}"/>
                </a:ext>
              </a:extLst>
            </p:cNvPr>
            <p:cNvSpPr txBox="1">
              <a:spLocks/>
            </p:cNvSpPr>
            <p:nvPr/>
          </p:nvSpPr>
          <p:spPr>
            <a:xfrm>
              <a:off x="990600" y="2565881"/>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Informal</a:t>
              </a:r>
            </a:p>
          </p:txBody>
        </p:sp>
      </p:grpSp>
      <p:grpSp>
        <p:nvGrpSpPr>
          <p:cNvPr id="3" name="Group 2">
            <a:extLst>
              <a:ext uri="{FF2B5EF4-FFF2-40B4-BE49-F238E27FC236}">
                <a16:creationId xmlns:a16="http://schemas.microsoft.com/office/drawing/2014/main" id="{2C8BEC81-7EA7-4E92-8B33-7B61787A3D76}"/>
              </a:ext>
            </a:extLst>
          </p:cNvPr>
          <p:cNvGrpSpPr/>
          <p:nvPr/>
        </p:nvGrpSpPr>
        <p:grpSpPr>
          <a:xfrm>
            <a:off x="990600" y="5263906"/>
            <a:ext cx="10515600" cy="931909"/>
            <a:chOff x="990600" y="5263906"/>
            <a:chExt cx="10515600" cy="931909"/>
          </a:xfrm>
        </p:grpSpPr>
        <p:sp>
          <p:nvSpPr>
            <p:cNvPr id="31" name="Content Placeholder 2">
              <a:extLst>
                <a:ext uri="{FF2B5EF4-FFF2-40B4-BE49-F238E27FC236}">
                  <a16:creationId xmlns:a16="http://schemas.microsoft.com/office/drawing/2014/main" id="{7D568E08-E714-4656-8A38-9C988874D7D8}"/>
                </a:ext>
              </a:extLst>
            </p:cNvPr>
            <p:cNvSpPr txBox="1">
              <a:spLocks/>
            </p:cNvSpPr>
            <p:nvPr/>
          </p:nvSpPr>
          <p:spPr>
            <a:xfrm>
              <a:off x="990600" y="5574418"/>
              <a:ext cx="10515600" cy="621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About encouraging a great coding community in ONS </a:t>
              </a:r>
            </a:p>
          </p:txBody>
        </p:sp>
        <p:pic>
          <p:nvPicPr>
            <p:cNvPr id="39" name="Graphic 38" descr="Checkmark">
              <a:extLst>
                <a:ext uri="{FF2B5EF4-FFF2-40B4-BE49-F238E27FC236}">
                  <a16:creationId xmlns:a16="http://schemas.microsoft.com/office/drawing/2014/main" id="{E2CF21AE-136C-4631-A02E-707BBF0D43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1327" y="5263906"/>
              <a:ext cx="914400" cy="914400"/>
            </a:xfrm>
            <a:prstGeom prst="rect">
              <a:avLst/>
            </a:prstGeom>
          </p:spPr>
        </p:pic>
      </p:grpSp>
    </p:spTree>
    <p:extLst>
      <p:ext uri="{BB962C8B-B14F-4D97-AF65-F5344CB8AC3E}">
        <p14:creationId xmlns:p14="http://schemas.microsoft.com/office/powerpoint/2010/main" val="2819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9585-E170-4785-88F5-67FC60F9DFD5}"/>
              </a:ext>
            </a:extLst>
          </p:cNvPr>
          <p:cNvSpPr>
            <a:spLocks noGrp="1"/>
          </p:cNvSpPr>
          <p:nvPr>
            <p:ph type="title"/>
          </p:nvPr>
        </p:nvSpPr>
        <p:spPr/>
        <p:txBody>
          <a:bodyPr/>
          <a:lstStyle/>
          <a:p>
            <a:r>
              <a:rPr lang="en-GB" dirty="0"/>
              <a:t>Where to find us</a:t>
            </a:r>
          </a:p>
        </p:txBody>
      </p:sp>
      <p:sp>
        <p:nvSpPr>
          <p:cNvPr id="3" name="Content Placeholder 2">
            <a:extLst>
              <a:ext uri="{FF2B5EF4-FFF2-40B4-BE49-F238E27FC236}">
                <a16:creationId xmlns:a16="http://schemas.microsoft.com/office/drawing/2014/main" id="{74D2CFBA-E611-444C-A2B3-D19506DCED43}"/>
              </a:ext>
            </a:extLst>
          </p:cNvPr>
          <p:cNvSpPr>
            <a:spLocks noGrp="1"/>
          </p:cNvSpPr>
          <p:nvPr>
            <p:ph idx="1"/>
          </p:nvPr>
        </p:nvSpPr>
        <p:spPr>
          <a:xfrm>
            <a:off x="1847254" y="1825625"/>
            <a:ext cx="9506545" cy="4734566"/>
          </a:xfrm>
        </p:spPr>
        <p:txBody>
          <a:bodyPr>
            <a:normAutofit/>
          </a:bodyPr>
          <a:lstStyle/>
          <a:p>
            <a:pPr marL="0" indent="0">
              <a:buNone/>
            </a:pPr>
            <a:r>
              <a:rPr lang="en-GB" dirty="0"/>
              <a:t>GitHub is the </a:t>
            </a:r>
            <a:r>
              <a:rPr lang="en-GB" b="1" dirty="0"/>
              <a:t>first port of call</a:t>
            </a:r>
            <a:r>
              <a:rPr lang="en-GB" dirty="0"/>
              <a:t>:</a:t>
            </a:r>
          </a:p>
          <a:p>
            <a:pPr marL="0" indent="0">
              <a:buNone/>
            </a:pPr>
            <a:r>
              <a:rPr lang="en-GB" dirty="0">
                <a:hlinkClick r:id="rId2"/>
              </a:rPr>
              <a:t>https://github.com/datasciencecampus/coffee-and-coding</a:t>
            </a:r>
            <a:endParaRPr lang="en-GB" dirty="0"/>
          </a:p>
          <a:p>
            <a:pPr marL="0" indent="0">
              <a:buNone/>
            </a:pPr>
            <a:endParaRPr lang="en-GB" dirty="0"/>
          </a:p>
          <a:p>
            <a:pPr marL="0" indent="0">
              <a:buNone/>
            </a:pPr>
            <a:r>
              <a:rPr lang="en-GB" dirty="0"/>
              <a:t>Email:</a:t>
            </a:r>
            <a:br>
              <a:rPr lang="en-GB" dirty="0"/>
            </a:br>
            <a:r>
              <a:rPr lang="en-GB" dirty="0">
                <a:hlinkClick r:id="rId3"/>
              </a:rPr>
              <a:t>coffee.coding@ons.gov.uk</a:t>
            </a:r>
            <a:endParaRPr lang="en-GB" dirty="0"/>
          </a:p>
          <a:p>
            <a:pPr marL="0" indent="0">
              <a:buNone/>
            </a:pPr>
            <a:endParaRPr lang="en-GB" dirty="0"/>
          </a:p>
          <a:p>
            <a:pPr marL="0" indent="0">
              <a:buNone/>
            </a:pPr>
            <a:r>
              <a:rPr lang="en-GB" dirty="0" err="1"/>
              <a:t>Gov</a:t>
            </a:r>
            <a:r>
              <a:rPr lang="en-GB" dirty="0"/>
              <a:t>-wide slack </a:t>
            </a:r>
            <a:r>
              <a:rPr lang="en-GB" sz="2000" dirty="0"/>
              <a:t>(with dedicated channel #coffee-and-coding)</a:t>
            </a:r>
            <a:r>
              <a:rPr lang="en-GB" dirty="0"/>
              <a:t>:</a:t>
            </a:r>
            <a:br>
              <a:rPr lang="en-GB" dirty="0"/>
            </a:br>
            <a:r>
              <a:rPr lang="en-GB" dirty="0">
                <a:hlinkClick r:id="rId4"/>
              </a:rPr>
              <a:t>https://govdatascience.slack.com/</a:t>
            </a:r>
            <a:endParaRPr lang="en-GB" dirty="0"/>
          </a:p>
          <a:p>
            <a:pPr marL="0" indent="0">
              <a:buNone/>
            </a:pPr>
            <a:endParaRPr lang="en-GB" dirty="0"/>
          </a:p>
        </p:txBody>
      </p:sp>
      <p:pic>
        <p:nvPicPr>
          <p:cNvPr id="5" name="Picture 4">
            <a:extLst>
              <a:ext uri="{FF2B5EF4-FFF2-40B4-BE49-F238E27FC236}">
                <a16:creationId xmlns:a16="http://schemas.microsoft.com/office/drawing/2014/main" id="{2CCB747E-0173-482C-88A0-EF11627ED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277871"/>
            <a:ext cx="1008147" cy="990000"/>
          </a:xfrm>
          <a:prstGeom prst="rect">
            <a:avLst/>
          </a:prstGeom>
        </p:spPr>
      </p:pic>
      <p:pic>
        <p:nvPicPr>
          <p:cNvPr id="11" name="Picture 10">
            <a:extLst>
              <a:ext uri="{FF2B5EF4-FFF2-40B4-BE49-F238E27FC236}">
                <a16:creationId xmlns:a16="http://schemas.microsoft.com/office/drawing/2014/main" id="{EB744114-F216-4088-99AD-71A44B323C97}"/>
              </a:ext>
            </a:extLst>
          </p:cNvPr>
          <p:cNvPicPr>
            <a:picLocks noChangeAspect="1"/>
          </p:cNvPicPr>
          <p:nvPr/>
        </p:nvPicPr>
        <p:blipFill rotWithShape="1">
          <a:blip r:embed="rId6">
            <a:extLst>
              <a:ext uri="{28A0092B-C50C-407E-A947-70E740481C1C}">
                <a14:useLocalDpi xmlns:a14="http://schemas.microsoft.com/office/drawing/2010/main" val="0"/>
              </a:ext>
            </a:extLst>
          </a:blip>
          <a:srcRect l="16325" t="17831" r="18736" b="18345"/>
          <a:stretch/>
        </p:blipFill>
        <p:spPr>
          <a:xfrm>
            <a:off x="838200" y="1825625"/>
            <a:ext cx="1008000" cy="990687"/>
          </a:xfrm>
          <a:prstGeom prst="rect">
            <a:avLst/>
          </a:prstGeom>
        </p:spPr>
      </p:pic>
      <p:pic>
        <p:nvPicPr>
          <p:cNvPr id="13" name="Picture 12">
            <a:extLst>
              <a:ext uri="{FF2B5EF4-FFF2-40B4-BE49-F238E27FC236}">
                <a16:creationId xmlns:a16="http://schemas.microsoft.com/office/drawing/2014/main" id="{7B2E8FD0-9F2F-4567-AA0E-53863F9146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4747430"/>
            <a:ext cx="1008000" cy="1008000"/>
          </a:xfrm>
          <a:prstGeom prst="rect">
            <a:avLst/>
          </a:prstGeom>
        </p:spPr>
      </p:pic>
    </p:spTree>
    <p:extLst>
      <p:ext uri="{BB962C8B-B14F-4D97-AF65-F5344CB8AC3E}">
        <p14:creationId xmlns:p14="http://schemas.microsoft.com/office/powerpoint/2010/main" val="24081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E5A6-3CE3-4C2A-87EB-7770120ADED4}"/>
              </a:ext>
            </a:extLst>
          </p:cNvPr>
          <p:cNvSpPr>
            <a:spLocks noGrp="1"/>
          </p:cNvSpPr>
          <p:nvPr>
            <p:ph type="ctrTitle"/>
          </p:nvPr>
        </p:nvSpPr>
        <p:spPr>
          <a:xfrm>
            <a:off x="740229" y="515694"/>
            <a:ext cx="10920547" cy="2387600"/>
          </a:xfrm>
        </p:spPr>
        <p:txBody>
          <a:bodyPr>
            <a:normAutofit/>
          </a:bodyPr>
          <a:lstStyle/>
          <a:p>
            <a:r>
              <a:rPr lang="en-GB" b="1" dirty="0"/>
              <a:t>Lightning Talk: </a:t>
            </a:r>
            <a:r>
              <a:rPr lang="en-GB" dirty="0"/>
              <a:t>Mentoring Programs (Accelerator and Academy)</a:t>
            </a:r>
          </a:p>
        </p:txBody>
      </p:sp>
      <p:sp>
        <p:nvSpPr>
          <p:cNvPr id="3" name="Subtitle 2">
            <a:extLst>
              <a:ext uri="{FF2B5EF4-FFF2-40B4-BE49-F238E27FC236}">
                <a16:creationId xmlns:a16="http://schemas.microsoft.com/office/drawing/2014/main" id="{EF395A78-6EC5-41C8-9F39-A2684F11FEBF}"/>
              </a:ext>
            </a:extLst>
          </p:cNvPr>
          <p:cNvSpPr>
            <a:spLocks noGrp="1"/>
          </p:cNvSpPr>
          <p:nvPr>
            <p:ph type="subTitle" idx="1"/>
          </p:nvPr>
        </p:nvSpPr>
        <p:spPr>
          <a:xfrm>
            <a:off x="1400908" y="3628415"/>
            <a:ext cx="9144000" cy="1655762"/>
          </a:xfrm>
        </p:spPr>
        <p:txBody>
          <a:bodyPr>
            <a:normAutofit/>
          </a:bodyPr>
          <a:lstStyle/>
          <a:p>
            <a:r>
              <a:rPr lang="en-GB" dirty="0"/>
              <a:t>Dr (Para)Skevi Pericleous</a:t>
            </a:r>
          </a:p>
          <a:p>
            <a:r>
              <a:rPr lang="en-GB" dirty="0"/>
              <a:t>Lecturer in Data Science, Data Science Campus</a:t>
            </a:r>
          </a:p>
          <a:p>
            <a:r>
              <a:rPr lang="en-GB" dirty="0"/>
              <a:t>FHEA, PhD, MSc(by Research), BSc</a:t>
            </a:r>
          </a:p>
        </p:txBody>
      </p:sp>
      <p:sp>
        <p:nvSpPr>
          <p:cNvPr id="5" name="Rectangle 4">
            <a:extLst>
              <a:ext uri="{FF2B5EF4-FFF2-40B4-BE49-F238E27FC236}">
                <a16:creationId xmlns:a16="http://schemas.microsoft.com/office/drawing/2014/main" id="{A7D50AF1-460E-474D-824F-E8EBB2BB3A3C}"/>
              </a:ext>
            </a:extLst>
          </p:cNvPr>
          <p:cNvSpPr/>
          <p:nvPr/>
        </p:nvSpPr>
        <p:spPr>
          <a:xfrm>
            <a:off x="4442338" y="6400772"/>
            <a:ext cx="2867708" cy="369332"/>
          </a:xfrm>
          <a:prstGeom prst="rect">
            <a:avLst/>
          </a:prstGeom>
        </p:spPr>
        <p:txBody>
          <a:bodyPr wrap="none">
            <a:spAutoFit/>
          </a:bodyPr>
          <a:lstStyle/>
          <a:p>
            <a:r>
              <a:rPr lang="en-GB" dirty="0"/>
              <a:t>skevi.pericleous@ons.gov.uk</a:t>
            </a:r>
          </a:p>
        </p:txBody>
      </p:sp>
      <p:pic>
        <p:nvPicPr>
          <p:cNvPr id="7" name="Picture 6">
            <a:extLst>
              <a:ext uri="{FF2B5EF4-FFF2-40B4-BE49-F238E27FC236}">
                <a16:creationId xmlns:a16="http://schemas.microsoft.com/office/drawing/2014/main" id="{AEA855DA-0808-48D4-B2FF-B2A7C571F41D}"/>
              </a:ext>
            </a:extLst>
          </p:cNvPr>
          <p:cNvPicPr>
            <a:picLocks noChangeAspect="1"/>
          </p:cNvPicPr>
          <p:nvPr/>
        </p:nvPicPr>
        <p:blipFill>
          <a:blip r:embed="rId2"/>
          <a:stretch>
            <a:fillRect/>
          </a:stretch>
        </p:blipFill>
        <p:spPr>
          <a:xfrm>
            <a:off x="9438137" y="214501"/>
            <a:ext cx="2530059" cy="731583"/>
          </a:xfrm>
          <a:prstGeom prst="rect">
            <a:avLst/>
          </a:prstGeom>
        </p:spPr>
      </p:pic>
    </p:spTree>
    <p:extLst>
      <p:ext uri="{BB962C8B-B14F-4D97-AF65-F5344CB8AC3E}">
        <p14:creationId xmlns:p14="http://schemas.microsoft.com/office/powerpoint/2010/main" val="84328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932FF8-600F-4F2A-A189-C70261AB88A8}"/>
              </a:ext>
            </a:extLst>
          </p:cNvPr>
          <p:cNvSpPr txBox="1"/>
          <p:nvPr/>
        </p:nvSpPr>
        <p:spPr>
          <a:xfrm>
            <a:off x="879231" y="1028700"/>
            <a:ext cx="184731" cy="369332"/>
          </a:xfrm>
          <a:prstGeom prst="rect">
            <a:avLst/>
          </a:prstGeom>
          <a:noFill/>
        </p:spPr>
        <p:txBody>
          <a:bodyPr wrap="none" rtlCol="0">
            <a:spAutoFit/>
          </a:bodyPr>
          <a:lstStyle/>
          <a:p>
            <a:endParaRPr lang="en-GB" dirty="0"/>
          </a:p>
        </p:txBody>
      </p:sp>
      <p:graphicFrame>
        <p:nvGraphicFramePr>
          <p:cNvPr id="6" name="Table 5">
            <a:extLst>
              <a:ext uri="{FF2B5EF4-FFF2-40B4-BE49-F238E27FC236}">
                <a16:creationId xmlns:a16="http://schemas.microsoft.com/office/drawing/2014/main" id="{F1629939-76AE-459A-A129-AEB398A5D54A}"/>
              </a:ext>
            </a:extLst>
          </p:cNvPr>
          <p:cNvGraphicFramePr>
            <a:graphicFrameLocks noGrp="1"/>
          </p:cNvGraphicFramePr>
          <p:nvPr>
            <p:extLst/>
          </p:nvPr>
        </p:nvGraphicFramePr>
        <p:xfrm>
          <a:off x="457199" y="-2145"/>
          <a:ext cx="11201400" cy="6841393"/>
        </p:xfrm>
        <a:graphic>
          <a:graphicData uri="http://schemas.openxmlformats.org/drawingml/2006/table">
            <a:tbl>
              <a:tblPr firstRow="1" bandRow="1">
                <a:tableStyleId>{5C22544A-7EE6-4342-B048-85BDC9FD1C3A}</a:tableStyleId>
              </a:tblPr>
              <a:tblGrid>
                <a:gridCol w="993531">
                  <a:extLst>
                    <a:ext uri="{9D8B030D-6E8A-4147-A177-3AD203B41FA5}">
                      <a16:colId xmlns:a16="http://schemas.microsoft.com/office/drawing/2014/main" val="2314464460"/>
                    </a:ext>
                  </a:extLst>
                </a:gridCol>
                <a:gridCol w="5503984">
                  <a:extLst>
                    <a:ext uri="{9D8B030D-6E8A-4147-A177-3AD203B41FA5}">
                      <a16:colId xmlns:a16="http://schemas.microsoft.com/office/drawing/2014/main" val="86564433"/>
                    </a:ext>
                  </a:extLst>
                </a:gridCol>
                <a:gridCol w="4703885">
                  <a:extLst>
                    <a:ext uri="{9D8B030D-6E8A-4147-A177-3AD203B41FA5}">
                      <a16:colId xmlns:a16="http://schemas.microsoft.com/office/drawing/2014/main" val="3642749586"/>
                    </a:ext>
                  </a:extLst>
                </a:gridCol>
              </a:tblGrid>
              <a:tr h="367779">
                <a:tc>
                  <a:txBody>
                    <a:bodyPr/>
                    <a:lstStyle/>
                    <a:p>
                      <a:pPr algn="ctr"/>
                      <a:r>
                        <a:rPr lang="en-GB" dirty="0"/>
                        <a:t>Name</a:t>
                      </a:r>
                    </a:p>
                  </a:txBody>
                  <a:tcPr/>
                </a:tc>
                <a:tc>
                  <a:txBody>
                    <a:bodyPr/>
                    <a:lstStyle/>
                    <a:p>
                      <a:pPr algn="ctr"/>
                      <a:r>
                        <a:rPr lang="en-GB" dirty="0"/>
                        <a:t>Accelerator</a:t>
                      </a:r>
                    </a:p>
                  </a:txBody>
                  <a:tcPr/>
                </a:tc>
                <a:tc>
                  <a:txBody>
                    <a:bodyPr/>
                    <a:lstStyle/>
                    <a:p>
                      <a:pPr algn="ctr"/>
                      <a:r>
                        <a:rPr lang="en-GB" dirty="0"/>
                        <a:t>Academy</a:t>
                      </a:r>
                    </a:p>
                  </a:txBody>
                  <a:tcPr/>
                </a:tc>
                <a:extLst>
                  <a:ext uri="{0D108BD9-81ED-4DB2-BD59-A6C34878D82A}">
                    <a16:rowId xmlns:a16="http://schemas.microsoft.com/office/drawing/2014/main" val="2349758195"/>
                  </a:ext>
                </a:extLst>
              </a:tr>
              <a:tr h="1060222">
                <a:tc>
                  <a:txBody>
                    <a:bodyPr/>
                    <a:lstStyle/>
                    <a:p>
                      <a:endParaRPr lang="en-GB" dirty="0"/>
                    </a:p>
                    <a:p>
                      <a:pPr algn="ctr"/>
                      <a:r>
                        <a:rPr lang="en-GB" dirty="0"/>
                        <a:t>What</a:t>
                      </a:r>
                    </a:p>
                  </a:txBody>
                  <a:tcPr/>
                </a:tc>
                <a:tc gridSpan="2">
                  <a:txBody>
                    <a:bodyPr/>
                    <a:lstStyle/>
                    <a:p>
                      <a:pPr algn="ctr"/>
                      <a:endParaRPr lang="en-US" sz="2000" b="0" i="0" kern="1200" dirty="0">
                        <a:solidFill>
                          <a:schemeClr val="dk1"/>
                        </a:solidFill>
                        <a:effectLst/>
                        <a:latin typeface="+mn-lt"/>
                        <a:ea typeface="+mn-ea"/>
                        <a:cs typeface="+mn-cs"/>
                      </a:endParaRPr>
                    </a:p>
                    <a:p>
                      <a:pPr algn="ctr"/>
                      <a:r>
                        <a:rPr lang="en-US" sz="2000" b="0" i="0" kern="1200" dirty="0">
                          <a:solidFill>
                            <a:schemeClr val="dk1"/>
                          </a:solidFill>
                          <a:effectLst/>
                          <a:latin typeface="+mn-lt"/>
                          <a:ea typeface="+mn-ea"/>
                          <a:cs typeface="+mn-cs"/>
                        </a:rPr>
                        <a:t>capability-building                       data science skills                       12 weeks                       mentor(s)</a:t>
                      </a:r>
                      <a:endParaRPr lang="en-GB" sz="2000" dirty="0"/>
                    </a:p>
                  </a:txBody>
                  <a:tcPr/>
                </a:tc>
                <a:tc hMerge="1">
                  <a:txBody>
                    <a:bodyPr/>
                    <a:lstStyle/>
                    <a:p>
                      <a:endParaRPr lang="en-GB"/>
                    </a:p>
                  </a:txBody>
                  <a:tcPr/>
                </a:tc>
                <a:extLst>
                  <a:ext uri="{0D108BD9-81ED-4DB2-BD59-A6C34878D82A}">
                    <a16:rowId xmlns:a16="http://schemas.microsoft.com/office/drawing/2014/main" val="105788358"/>
                  </a:ext>
                </a:extLst>
              </a:tr>
              <a:tr h="791047">
                <a:tc>
                  <a:txBody>
                    <a:bodyPr/>
                    <a:lstStyle/>
                    <a:p>
                      <a:endParaRPr lang="en-GB" dirty="0"/>
                    </a:p>
                    <a:p>
                      <a:pPr algn="ctr"/>
                      <a:r>
                        <a:rPr lang="en-GB" dirty="0"/>
                        <a:t>So what</a:t>
                      </a:r>
                    </a:p>
                    <a:p>
                      <a:endParaRPr lang="en-GB" dirty="0"/>
                    </a:p>
                  </a:txBody>
                  <a:tcPr/>
                </a:tc>
                <a:tc gridSpan="2">
                  <a:txBody>
                    <a:bodyPr/>
                    <a:lstStyle/>
                    <a:p>
                      <a:pPr algn="ctr"/>
                      <a:endParaRPr lang="en-GB" dirty="0"/>
                    </a:p>
                    <a:p>
                      <a:pPr algn="ctr"/>
                      <a:r>
                        <a:rPr lang="en-GB" sz="2100" b="1" dirty="0">
                          <a:solidFill>
                            <a:srgbClr val="FF0000"/>
                          </a:solidFill>
                        </a:rPr>
                        <a:t>YOU AND YOUR SKILLS</a:t>
                      </a:r>
                      <a:r>
                        <a:rPr lang="en-GB" sz="2100" dirty="0"/>
                        <a:t>                                                              </a:t>
                      </a:r>
                      <a:r>
                        <a:rPr lang="en-GB" sz="2100" b="1" dirty="0">
                          <a:solidFill>
                            <a:srgbClr val="FF0000"/>
                          </a:solidFill>
                        </a:rPr>
                        <a:t>No perfect project</a:t>
                      </a:r>
                    </a:p>
                  </a:txBody>
                  <a:tcPr/>
                </a:tc>
                <a:tc hMerge="1">
                  <a:txBody>
                    <a:bodyPr/>
                    <a:lstStyle/>
                    <a:p>
                      <a:endParaRPr lang="en-GB"/>
                    </a:p>
                  </a:txBody>
                  <a:tcPr/>
                </a:tc>
                <a:extLst>
                  <a:ext uri="{0D108BD9-81ED-4DB2-BD59-A6C34878D82A}">
                    <a16:rowId xmlns:a16="http://schemas.microsoft.com/office/drawing/2014/main" val="2048472801"/>
                  </a:ext>
                </a:extLst>
              </a:tr>
              <a:tr h="791047">
                <a:tc>
                  <a:txBody>
                    <a:bodyPr/>
                    <a:lstStyle/>
                    <a:p>
                      <a:pPr algn="ctr"/>
                      <a:endParaRPr lang="en-GB" dirty="0"/>
                    </a:p>
                    <a:p>
                      <a:pPr algn="ctr"/>
                      <a:r>
                        <a:rPr lang="en-GB" dirty="0"/>
                        <a:t>How</a:t>
                      </a:r>
                    </a:p>
                    <a:p>
                      <a:pPr algn="ctr"/>
                      <a:endParaRPr lang="en-GB" dirty="0"/>
                    </a:p>
                  </a:txBody>
                  <a:tcPr/>
                </a:tc>
                <a:tc gridSpan="2">
                  <a:txBody>
                    <a:bodyPr/>
                    <a:lstStyle/>
                    <a:p>
                      <a:pPr algn="ctr"/>
                      <a:endParaRPr lang="en-GB" dirty="0"/>
                    </a:p>
                    <a:p>
                      <a:pPr algn="ctr"/>
                      <a:r>
                        <a:rPr lang="en-GB" sz="2000" dirty="0"/>
                        <a:t>idea                                application                               approval from Deputy Director</a:t>
                      </a:r>
                    </a:p>
                  </a:txBody>
                  <a:tcPr/>
                </a:tc>
                <a:tc hMerge="1">
                  <a:txBody>
                    <a:bodyPr/>
                    <a:lstStyle/>
                    <a:p>
                      <a:endParaRPr lang="en-GB"/>
                    </a:p>
                  </a:txBody>
                  <a:tcPr/>
                </a:tc>
                <a:extLst>
                  <a:ext uri="{0D108BD9-81ED-4DB2-BD59-A6C34878D82A}">
                    <a16:rowId xmlns:a16="http://schemas.microsoft.com/office/drawing/2014/main" val="1450083090"/>
                  </a:ext>
                </a:extLst>
              </a:tr>
              <a:tr h="791047">
                <a:tc>
                  <a:txBody>
                    <a:bodyPr/>
                    <a:lstStyle/>
                    <a:p>
                      <a:pPr algn="ctr"/>
                      <a:endParaRPr lang="en-GB" dirty="0"/>
                    </a:p>
                    <a:p>
                      <a:pPr algn="ctr"/>
                      <a:endParaRPr lang="en-GB" dirty="0"/>
                    </a:p>
                    <a:p>
                      <a:pPr algn="ctr"/>
                      <a:r>
                        <a:rPr lang="en-GB" dirty="0"/>
                        <a:t>When </a:t>
                      </a:r>
                    </a:p>
                  </a:txBody>
                  <a:tcPr/>
                </a:tc>
                <a:tc gridSpan="2">
                  <a:txBody>
                    <a:bodyPr/>
                    <a:lstStyle/>
                    <a:p>
                      <a:pPr algn="ctr"/>
                      <a:endParaRPr lang="en-US" sz="1800" b="0" i="0" kern="1200" dirty="0">
                        <a:solidFill>
                          <a:schemeClr val="dk1"/>
                        </a:solidFill>
                        <a:effectLst/>
                        <a:latin typeface="+mn-lt"/>
                        <a:ea typeface="+mn-ea"/>
                        <a:cs typeface="+mn-cs"/>
                      </a:endParaRPr>
                    </a:p>
                    <a:p>
                      <a:pPr algn="ctr"/>
                      <a:r>
                        <a:rPr lang="en-US" sz="2100" b="1" i="0" kern="1200" dirty="0">
                          <a:solidFill>
                            <a:srgbClr val="FF0000"/>
                          </a:solidFill>
                          <a:effectLst/>
                          <a:latin typeface="+mn-lt"/>
                          <a:ea typeface="+mn-ea"/>
                          <a:cs typeface="+mn-cs"/>
                        </a:rPr>
                        <a:t>Applications: 21 / 01 / 19 – 11 / 02 / 19</a:t>
                      </a:r>
                      <a:endParaRPr lang="en-GB" sz="2100" b="1" dirty="0">
                        <a:solidFill>
                          <a:srgbClr val="FF0000"/>
                        </a:solidFill>
                      </a:endParaRPr>
                    </a:p>
                    <a:p>
                      <a:pPr algn="ctr"/>
                      <a:endParaRPr lang="en-GB" sz="2000" dirty="0"/>
                    </a:p>
                    <a:p>
                      <a:pPr algn="ctr"/>
                      <a:r>
                        <a:rPr lang="en-GB" sz="2000" dirty="0"/>
                        <a:t>Induction (Accelerator): 04/04/19                                                             </a:t>
                      </a:r>
                      <a:r>
                        <a:rPr lang="en-GB" sz="2100" b="1" dirty="0">
                          <a:solidFill>
                            <a:srgbClr val="FF0000"/>
                          </a:solidFill>
                        </a:rPr>
                        <a:t>Starting Day: 11 / 4 / 19</a:t>
                      </a:r>
                    </a:p>
                    <a:p>
                      <a:pPr algn="ctr"/>
                      <a:endParaRPr lang="en-GB" dirty="0"/>
                    </a:p>
                  </a:txBody>
                  <a:tcPr/>
                </a:tc>
                <a:tc hMerge="1">
                  <a:txBody>
                    <a:bodyPr/>
                    <a:lstStyle/>
                    <a:p>
                      <a:endParaRPr lang="en-GB" dirty="0"/>
                    </a:p>
                  </a:txBody>
                  <a:tcPr/>
                </a:tc>
                <a:extLst>
                  <a:ext uri="{0D108BD9-81ED-4DB2-BD59-A6C34878D82A}">
                    <a16:rowId xmlns:a16="http://schemas.microsoft.com/office/drawing/2014/main" val="3512341074"/>
                  </a:ext>
                </a:extLst>
              </a:tr>
              <a:tr h="791047">
                <a:tc>
                  <a:txBody>
                    <a:bodyPr/>
                    <a:lstStyle/>
                    <a:p>
                      <a:pPr algn="ctr"/>
                      <a:endParaRPr lang="en-GB" dirty="0"/>
                    </a:p>
                    <a:p>
                      <a:pPr algn="ctr"/>
                      <a:r>
                        <a:rPr lang="en-GB" dirty="0"/>
                        <a:t>Who</a:t>
                      </a:r>
                    </a:p>
                    <a:p>
                      <a:pPr algn="ctr"/>
                      <a:endParaRPr lang="en-GB" dirty="0"/>
                    </a:p>
                  </a:txBody>
                  <a:tcPr/>
                </a:tc>
                <a:tc>
                  <a:txBody>
                    <a:bodyPr/>
                    <a:lstStyle/>
                    <a:p>
                      <a:pPr algn="ctr"/>
                      <a:endParaRPr lang="en-GB" sz="2000" dirty="0"/>
                    </a:p>
                    <a:p>
                      <a:pPr algn="ctr"/>
                      <a:r>
                        <a:rPr lang="en-GB" sz="2000" dirty="0"/>
                        <a:t>Public Sector</a:t>
                      </a:r>
                    </a:p>
                  </a:txBody>
                  <a:tcPr/>
                </a:tc>
                <a:tc>
                  <a:txBody>
                    <a:bodyPr/>
                    <a:lstStyle/>
                    <a:p>
                      <a:pPr algn="ctr"/>
                      <a:endParaRPr lang="en-GB" sz="2000" dirty="0"/>
                    </a:p>
                    <a:p>
                      <a:pPr algn="ctr"/>
                      <a:r>
                        <a:rPr lang="en-GB" sz="2000" dirty="0"/>
                        <a:t>ONS</a:t>
                      </a:r>
                    </a:p>
                  </a:txBody>
                  <a:tcPr/>
                </a:tc>
                <a:extLst>
                  <a:ext uri="{0D108BD9-81ED-4DB2-BD59-A6C34878D82A}">
                    <a16:rowId xmlns:a16="http://schemas.microsoft.com/office/drawing/2014/main" val="694192953"/>
                  </a:ext>
                </a:extLst>
              </a:tr>
              <a:tr h="1085232">
                <a:tc>
                  <a:txBody>
                    <a:bodyPr/>
                    <a:lstStyle/>
                    <a:p>
                      <a:pPr algn="ctr"/>
                      <a:endParaRPr lang="en-GB" dirty="0"/>
                    </a:p>
                    <a:p>
                      <a:pPr algn="ctr"/>
                      <a:r>
                        <a:rPr lang="en-GB" dirty="0"/>
                        <a:t>Where</a:t>
                      </a:r>
                    </a:p>
                  </a:txBody>
                  <a:tcPr/>
                </a:tc>
                <a:tc>
                  <a:txBody>
                    <a:bodyPr/>
                    <a:lstStyle/>
                    <a:p>
                      <a:endParaRPr lang="en-US" sz="2000" b="0" i="0" kern="1200" dirty="0">
                        <a:solidFill>
                          <a:schemeClr val="dk1"/>
                        </a:solidFill>
                        <a:effectLst/>
                        <a:latin typeface="+mn-lt"/>
                        <a:ea typeface="+mn-ea"/>
                        <a:cs typeface="+mn-cs"/>
                      </a:endParaRPr>
                    </a:p>
                    <a:p>
                      <a:pPr algn="ctr"/>
                      <a:r>
                        <a:rPr lang="en-US" sz="2000" b="0" i="0" kern="1200" dirty="0">
                          <a:solidFill>
                            <a:schemeClr val="dk1"/>
                          </a:solidFill>
                          <a:effectLst/>
                          <a:latin typeface="+mn-lt"/>
                          <a:ea typeface="+mn-ea"/>
                          <a:cs typeface="+mn-cs"/>
                        </a:rPr>
                        <a:t>London, Manchester, Newcastle, Newport, Sheffield, Taunton </a:t>
                      </a:r>
                    </a:p>
                  </a:txBody>
                  <a:tcPr/>
                </a:tc>
                <a:tc>
                  <a:txBody>
                    <a:bodyPr/>
                    <a:lstStyle/>
                    <a:p>
                      <a:endParaRPr lang="en-GB" sz="2000" dirty="0"/>
                    </a:p>
                    <a:p>
                      <a:pPr algn="ctr"/>
                      <a:r>
                        <a:rPr lang="en-GB" sz="2000" dirty="0"/>
                        <a:t>Data Science Campus</a:t>
                      </a:r>
                    </a:p>
                    <a:p>
                      <a:pPr algn="ctr"/>
                      <a:r>
                        <a:rPr lang="en-GB" sz="2000" dirty="0"/>
                        <a:t> (Newport, London)</a:t>
                      </a:r>
                    </a:p>
                  </a:txBody>
                  <a:tcPr/>
                </a:tc>
                <a:extLst>
                  <a:ext uri="{0D108BD9-81ED-4DB2-BD59-A6C34878D82A}">
                    <a16:rowId xmlns:a16="http://schemas.microsoft.com/office/drawing/2014/main" val="1404743466"/>
                  </a:ext>
                </a:extLst>
              </a:tr>
            </a:tbl>
          </a:graphicData>
        </a:graphic>
      </p:graphicFrame>
    </p:spTree>
    <p:extLst>
      <p:ext uri="{BB962C8B-B14F-4D97-AF65-F5344CB8AC3E}">
        <p14:creationId xmlns:p14="http://schemas.microsoft.com/office/powerpoint/2010/main" val="139503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6794B1-F14C-4320-8BB4-6404EE8191F8}"/>
              </a:ext>
            </a:extLst>
          </p:cNvPr>
          <p:cNvSpPr/>
          <p:nvPr/>
        </p:nvSpPr>
        <p:spPr>
          <a:xfrm>
            <a:off x="995752" y="738525"/>
            <a:ext cx="10425455" cy="6001643"/>
          </a:xfrm>
          <a:prstGeom prst="rect">
            <a:avLst/>
          </a:prstGeom>
        </p:spPr>
        <p:txBody>
          <a:bodyPr wrap="square">
            <a:spAutoFit/>
          </a:bodyPr>
          <a:lstStyle/>
          <a:p>
            <a:pPr algn="ctr"/>
            <a:endParaRPr lang="en-GB" sz="2400" dirty="0"/>
          </a:p>
          <a:p>
            <a:pPr algn="ctr"/>
            <a:r>
              <a:rPr lang="en-GB" sz="2400" dirty="0"/>
              <a:t>More Info, Applications and Project Examples</a:t>
            </a:r>
          </a:p>
          <a:p>
            <a:endParaRPr lang="en-GB" dirty="0"/>
          </a:p>
          <a:p>
            <a:endParaRPr lang="en-GB" dirty="0"/>
          </a:p>
          <a:p>
            <a:endParaRPr lang="en-GB" dirty="0"/>
          </a:p>
          <a:p>
            <a:r>
              <a:rPr lang="en-US" sz="2400" dirty="0"/>
              <a:t>28/01/19: drop-in session 12-1 at NPT 2.065</a:t>
            </a:r>
          </a:p>
          <a:p>
            <a:endParaRPr lang="en-GB" sz="2400" dirty="0"/>
          </a:p>
          <a:p>
            <a:endParaRPr lang="en-GB" sz="2400" dirty="0">
              <a:hlinkClick r:id="" action="ppaction://noaction"/>
            </a:endParaRPr>
          </a:p>
          <a:p>
            <a:r>
              <a:rPr lang="en-GB" sz="2400" dirty="0">
                <a:hlinkClick r:id="" action="ppaction://noaction"/>
              </a:rPr>
              <a:t>https://www.gov.uk/government/publications/data-science-accelerator-programme</a:t>
            </a:r>
            <a:endParaRPr lang="en-GB" sz="2400" dirty="0"/>
          </a:p>
          <a:p>
            <a:endParaRPr lang="en-GB" sz="2400" dirty="0"/>
          </a:p>
          <a:p>
            <a:endParaRPr lang="en-GB" sz="2400" dirty="0">
              <a:hlinkClick r:id="" action="ppaction://noaction"/>
            </a:endParaRPr>
          </a:p>
          <a:p>
            <a:r>
              <a:rPr lang="en-GB" sz="2400" dirty="0">
                <a:hlinkClick r:id="" action="ppaction://noaction"/>
              </a:rPr>
              <a:t>https://datasciencecampus.ons.gov.uk/capability/data-science-accelerator/</a:t>
            </a:r>
            <a:endParaRPr lang="en-GB" sz="2400" dirty="0"/>
          </a:p>
          <a:p>
            <a:endParaRPr lang="en-GB" sz="2400" dirty="0"/>
          </a:p>
          <a:p>
            <a:endParaRPr lang="en-GB" sz="2400" dirty="0"/>
          </a:p>
          <a:p>
            <a:r>
              <a:rPr lang="en-GB" sz="2400" dirty="0"/>
              <a:t>Email me: skevi.pericleous@ons.gov.uk </a:t>
            </a:r>
          </a:p>
          <a:p>
            <a:endParaRPr lang="en-GB" dirty="0"/>
          </a:p>
        </p:txBody>
      </p:sp>
      <p:pic>
        <p:nvPicPr>
          <p:cNvPr id="6" name="Picture 5">
            <a:extLst>
              <a:ext uri="{FF2B5EF4-FFF2-40B4-BE49-F238E27FC236}">
                <a16:creationId xmlns:a16="http://schemas.microsoft.com/office/drawing/2014/main" id="{15027538-783A-4850-978F-B3852AC3FEC6}"/>
              </a:ext>
            </a:extLst>
          </p:cNvPr>
          <p:cNvPicPr>
            <a:picLocks noChangeAspect="1"/>
          </p:cNvPicPr>
          <p:nvPr/>
        </p:nvPicPr>
        <p:blipFill>
          <a:blip r:embed="rId2"/>
          <a:stretch>
            <a:fillRect/>
          </a:stretch>
        </p:blipFill>
        <p:spPr>
          <a:xfrm>
            <a:off x="9490889" y="188125"/>
            <a:ext cx="2530059" cy="731583"/>
          </a:xfrm>
          <a:prstGeom prst="rect">
            <a:avLst/>
          </a:prstGeom>
        </p:spPr>
      </p:pic>
    </p:spTree>
    <p:extLst>
      <p:ext uri="{BB962C8B-B14F-4D97-AF65-F5344CB8AC3E}">
        <p14:creationId xmlns:p14="http://schemas.microsoft.com/office/powerpoint/2010/main" val="117288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4FA1-87E1-48D2-A5A4-28B5E7682A10}"/>
              </a:ext>
            </a:extLst>
          </p:cNvPr>
          <p:cNvSpPr>
            <a:spLocks noGrp="1"/>
          </p:cNvSpPr>
          <p:nvPr>
            <p:ph type="ctrTitle"/>
          </p:nvPr>
        </p:nvSpPr>
        <p:spPr>
          <a:xfrm>
            <a:off x="1524000" y="640389"/>
            <a:ext cx="9144000" cy="932547"/>
          </a:xfrm>
        </p:spPr>
        <p:txBody>
          <a:bodyPr>
            <a:normAutofit/>
          </a:bodyPr>
          <a:lstStyle/>
          <a:p>
            <a:r>
              <a:rPr lang="en-GB" dirty="0"/>
              <a:t>Coffee and Coding</a:t>
            </a:r>
          </a:p>
        </p:txBody>
      </p:sp>
      <p:pic>
        <p:nvPicPr>
          <p:cNvPr id="5" name="Picture 4">
            <a:extLst>
              <a:ext uri="{FF2B5EF4-FFF2-40B4-BE49-F238E27FC236}">
                <a16:creationId xmlns:a16="http://schemas.microsoft.com/office/drawing/2014/main" id="{81F9D36B-5BB7-4E4E-8C47-98F55EF3D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081" y="1385553"/>
            <a:ext cx="4045839" cy="4686300"/>
          </a:xfrm>
          <a:prstGeom prst="rect">
            <a:avLst/>
          </a:prstGeom>
        </p:spPr>
      </p:pic>
      <p:sp>
        <p:nvSpPr>
          <p:cNvPr id="9" name="Title 1">
            <a:extLst>
              <a:ext uri="{FF2B5EF4-FFF2-40B4-BE49-F238E27FC236}">
                <a16:creationId xmlns:a16="http://schemas.microsoft.com/office/drawing/2014/main" id="{802A788F-9FF0-45C4-B979-FE7080C0FEAF}"/>
              </a:ext>
            </a:extLst>
          </p:cNvPr>
          <p:cNvSpPr txBox="1">
            <a:spLocks/>
          </p:cNvSpPr>
          <p:nvPr/>
        </p:nvSpPr>
        <p:spPr>
          <a:xfrm>
            <a:off x="1524000" y="6071853"/>
            <a:ext cx="9144000" cy="51172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000" dirty="0">
                <a:hlinkClick r:id="rId3"/>
              </a:rPr>
              <a:t>coffee.coding@ons.gov.uk</a:t>
            </a:r>
            <a:endParaRPr lang="en-GB" sz="3000" dirty="0"/>
          </a:p>
        </p:txBody>
      </p:sp>
    </p:spTree>
    <p:extLst>
      <p:ext uri="{BB962C8B-B14F-4D97-AF65-F5344CB8AC3E}">
        <p14:creationId xmlns:p14="http://schemas.microsoft.com/office/powerpoint/2010/main" val="79112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5B9051A-01DB-4BF6-A08F-DB021D88C102}"/>
              </a:ext>
            </a:extLst>
          </p:cNvPr>
          <p:cNvSpPr>
            <a:spLocks noGrp="1"/>
          </p:cNvSpPr>
          <p:nvPr>
            <p:ph type="body" idx="1"/>
          </p:nvPr>
        </p:nvSpPr>
        <p:spPr>
          <a:xfrm>
            <a:off x="839787" y="361813"/>
            <a:ext cx="5157787" cy="1244917"/>
          </a:xfrm>
        </p:spPr>
        <p:txBody>
          <a:bodyPr>
            <a:normAutofit/>
          </a:bodyPr>
          <a:lstStyle/>
          <a:p>
            <a:r>
              <a:rPr lang="en-GB" sz="4000" dirty="0"/>
              <a:t>Coding surgery</a:t>
            </a:r>
          </a:p>
        </p:txBody>
      </p:sp>
      <p:sp>
        <p:nvSpPr>
          <p:cNvPr id="3" name="Content Placeholder 2">
            <a:extLst>
              <a:ext uri="{FF2B5EF4-FFF2-40B4-BE49-F238E27FC236}">
                <a16:creationId xmlns:a16="http://schemas.microsoft.com/office/drawing/2014/main" id="{4F59334B-0204-47E8-B8EF-FBB3D6CB0B59}"/>
              </a:ext>
            </a:extLst>
          </p:cNvPr>
          <p:cNvSpPr>
            <a:spLocks noGrp="1"/>
          </p:cNvSpPr>
          <p:nvPr>
            <p:ph sz="half" idx="2"/>
          </p:nvPr>
        </p:nvSpPr>
        <p:spPr>
          <a:xfrm>
            <a:off x="839788" y="1802674"/>
            <a:ext cx="5157787" cy="4386989"/>
          </a:xfrm>
        </p:spPr>
        <p:txBody>
          <a:bodyPr>
            <a:normAutofit/>
          </a:bodyPr>
          <a:lstStyle/>
          <a:p>
            <a:pPr marL="0" indent="0">
              <a:buNone/>
            </a:pPr>
            <a:r>
              <a:rPr lang="en-GB" dirty="0"/>
              <a:t>This is an opportunity to chat with each other about any coding problems we have. </a:t>
            </a:r>
          </a:p>
        </p:txBody>
      </p:sp>
      <p:sp>
        <p:nvSpPr>
          <p:cNvPr id="5" name="Text Placeholder 4">
            <a:extLst>
              <a:ext uri="{FF2B5EF4-FFF2-40B4-BE49-F238E27FC236}">
                <a16:creationId xmlns:a16="http://schemas.microsoft.com/office/drawing/2014/main" id="{276FB9F4-949B-4F02-9798-57B701CE882C}"/>
              </a:ext>
            </a:extLst>
          </p:cNvPr>
          <p:cNvSpPr>
            <a:spLocks noGrp="1"/>
          </p:cNvSpPr>
          <p:nvPr>
            <p:ph type="body" sz="quarter" idx="3"/>
          </p:nvPr>
        </p:nvSpPr>
        <p:spPr>
          <a:xfrm>
            <a:off x="6172199" y="361813"/>
            <a:ext cx="5636623" cy="1244917"/>
          </a:xfrm>
        </p:spPr>
        <p:txBody>
          <a:bodyPr>
            <a:noAutofit/>
          </a:bodyPr>
          <a:lstStyle/>
          <a:p>
            <a:r>
              <a:rPr lang="en-GB" sz="4000" dirty="0"/>
              <a:t>Coding Conventions Challenge</a:t>
            </a:r>
          </a:p>
        </p:txBody>
      </p:sp>
      <p:sp>
        <p:nvSpPr>
          <p:cNvPr id="6" name="Content Placeholder 5">
            <a:extLst>
              <a:ext uri="{FF2B5EF4-FFF2-40B4-BE49-F238E27FC236}">
                <a16:creationId xmlns:a16="http://schemas.microsoft.com/office/drawing/2014/main" id="{323546C4-C881-45BE-BBAD-B6F71801A8F1}"/>
              </a:ext>
            </a:extLst>
          </p:cNvPr>
          <p:cNvSpPr>
            <a:spLocks noGrp="1"/>
          </p:cNvSpPr>
          <p:nvPr>
            <p:ph sz="quarter" idx="4"/>
          </p:nvPr>
        </p:nvSpPr>
        <p:spPr>
          <a:xfrm>
            <a:off x="6172200" y="1802674"/>
            <a:ext cx="5183188" cy="4386989"/>
          </a:xfrm>
        </p:spPr>
        <p:txBody>
          <a:bodyPr>
            <a:noAutofit/>
          </a:bodyPr>
          <a:lstStyle/>
          <a:p>
            <a:pPr marL="0" indent="0">
              <a:buNone/>
            </a:pPr>
            <a:r>
              <a:rPr lang="en-GB" dirty="0"/>
              <a:t>In groups of 3-4 take a pack of code and categorise the cards into “good” practice and “bad” practice. The code is written for R, but there should still be areas for discussion across different coding languages.</a:t>
            </a:r>
          </a:p>
          <a:p>
            <a:pPr marL="0" indent="0">
              <a:buNone/>
            </a:pPr>
            <a:r>
              <a:rPr lang="en-GB" dirty="0"/>
              <a:t>All examples have been taken from the Google style guide for R. </a:t>
            </a:r>
          </a:p>
          <a:p>
            <a:pPr marL="0" indent="0">
              <a:buNone/>
            </a:pPr>
            <a:r>
              <a:rPr lang="en-GB" dirty="0">
                <a:hlinkClick r:id="rId2"/>
              </a:rPr>
              <a:t>https://google.github.io/styleguide/Rguide.xml</a:t>
            </a:r>
            <a:r>
              <a:rPr lang="en-GB" dirty="0"/>
              <a:t> </a:t>
            </a:r>
          </a:p>
          <a:p>
            <a:endParaRPr lang="en-GB" dirty="0"/>
          </a:p>
        </p:txBody>
      </p:sp>
      <p:cxnSp>
        <p:nvCxnSpPr>
          <p:cNvPr id="10" name="Straight Connector 9">
            <a:extLst>
              <a:ext uri="{FF2B5EF4-FFF2-40B4-BE49-F238E27FC236}">
                <a16:creationId xmlns:a16="http://schemas.microsoft.com/office/drawing/2014/main" id="{12D285AD-AA3B-4002-8991-3083CEE01CDE}"/>
              </a:ext>
            </a:extLst>
          </p:cNvPr>
          <p:cNvCxnSpPr>
            <a:cxnSpLocks/>
          </p:cNvCxnSpPr>
          <p:nvPr/>
        </p:nvCxnSpPr>
        <p:spPr>
          <a:xfrm flipH="1" flipV="1">
            <a:off x="6019801" y="130629"/>
            <a:ext cx="1" cy="6453052"/>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D8EECA9-EE2F-492A-AD8B-C415D25E82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3403" y="3245386"/>
            <a:ext cx="5334000" cy="3000375"/>
          </a:xfrm>
          <a:prstGeom prst="rect">
            <a:avLst/>
          </a:prstGeom>
        </p:spPr>
      </p:pic>
      <p:sp>
        <p:nvSpPr>
          <p:cNvPr id="14" name="TextBox 13">
            <a:extLst>
              <a:ext uri="{FF2B5EF4-FFF2-40B4-BE49-F238E27FC236}">
                <a16:creationId xmlns:a16="http://schemas.microsoft.com/office/drawing/2014/main" id="{9D9F1572-9EDA-40A0-AFC8-F75B754BBCC7}"/>
              </a:ext>
            </a:extLst>
          </p:cNvPr>
          <p:cNvSpPr txBox="1"/>
          <p:nvPr/>
        </p:nvSpPr>
        <p:spPr>
          <a:xfrm>
            <a:off x="533403" y="6245761"/>
            <a:ext cx="5334000" cy="230832"/>
          </a:xfrm>
          <a:prstGeom prst="rect">
            <a:avLst/>
          </a:prstGeom>
          <a:noFill/>
        </p:spPr>
        <p:txBody>
          <a:bodyPr wrap="square" rtlCol="0">
            <a:spAutoFit/>
          </a:bodyPr>
          <a:lstStyle/>
          <a:p>
            <a:r>
              <a:rPr lang="en-GB" sz="900">
                <a:hlinkClick r:id="rId4" tooltip="http://wccftech.com/93-off-full-stack-developer-2016-bundle/"/>
              </a:rPr>
              <a:t>This Photo</a:t>
            </a:r>
            <a:r>
              <a:rPr lang="en-GB" sz="900"/>
              <a:t> by Unknown Author is licensed under </a:t>
            </a:r>
            <a:r>
              <a:rPr lang="en-GB" sz="900">
                <a:hlinkClick r:id="rId5" tooltip="https://creativecommons.org/licenses/by-nc-sa/3.0/"/>
              </a:rPr>
              <a:t>CC BY-SA-NC</a:t>
            </a:r>
            <a:endParaRPr lang="en-GB" sz="900"/>
          </a:p>
        </p:txBody>
      </p:sp>
      <p:sp>
        <p:nvSpPr>
          <p:cNvPr id="15" name="Rectangle 14">
            <a:extLst>
              <a:ext uri="{FF2B5EF4-FFF2-40B4-BE49-F238E27FC236}">
                <a16:creationId xmlns:a16="http://schemas.microsoft.com/office/drawing/2014/main" id="{93655A6D-A2DB-445C-A0B6-7F696833483D}"/>
              </a:ext>
            </a:extLst>
          </p:cNvPr>
          <p:cNvSpPr/>
          <p:nvPr/>
        </p:nvSpPr>
        <p:spPr>
          <a:xfrm>
            <a:off x="378823" y="6268041"/>
            <a:ext cx="5510806" cy="394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275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5531-B206-46F6-B2A1-787C86851A97}"/>
              </a:ext>
            </a:extLst>
          </p:cNvPr>
          <p:cNvSpPr>
            <a:spLocks noGrp="1"/>
          </p:cNvSpPr>
          <p:nvPr>
            <p:ph type="title"/>
          </p:nvPr>
        </p:nvSpPr>
        <p:spPr>
          <a:xfrm>
            <a:off x="838200" y="365125"/>
            <a:ext cx="8266611" cy="1325563"/>
          </a:xfrm>
        </p:spPr>
        <p:txBody>
          <a:bodyPr/>
          <a:lstStyle/>
          <a:p>
            <a:r>
              <a:rPr lang="en-GB" b="1" dirty="0"/>
              <a:t>Next Coffee &amp; Coding: </a:t>
            </a:r>
            <a:r>
              <a:rPr lang="en-GB" dirty="0"/>
              <a:t>Problem solving with LEGO</a:t>
            </a:r>
          </a:p>
        </p:txBody>
      </p:sp>
      <p:sp>
        <p:nvSpPr>
          <p:cNvPr id="3" name="Content Placeholder 2">
            <a:extLst>
              <a:ext uri="{FF2B5EF4-FFF2-40B4-BE49-F238E27FC236}">
                <a16:creationId xmlns:a16="http://schemas.microsoft.com/office/drawing/2014/main" id="{0FF8C1AD-5B42-4F47-9C83-9AE15AFF8614}"/>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19</a:t>
            </a:r>
            <a:r>
              <a:rPr lang="en-GB" baseline="30000" dirty="0"/>
              <a:t>th</a:t>
            </a:r>
            <a:r>
              <a:rPr lang="en-GB" dirty="0"/>
              <a:t> Feb 10 – 11, D.289</a:t>
            </a:r>
          </a:p>
          <a:p>
            <a:endParaRPr lang="en-GB" dirty="0"/>
          </a:p>
          <a:p>
            <a:pPr marL="0" indent="0">
              <a:buNone/>
            </a:pPr>
            <a:r>
              <a:rPr lang="en-GB" dirty="0">
                <a:hlinkClick r:id="rId2"/>
              </a:rPr>
              <a:t>https://www.eventbrite.co.uk/e/coffee-and-coding-problem-solving-with-lego-tickets-54588944001</a:t>
            </a:r>
            <a:r>
              <a:rPr lang="en-GB" dirty="0"/>
              <a:t> </a:t>
            </a:r>
          </a:p>
        </p:txBody>
      </p:sp>
      <p:pic>
        <p:nvPicPr>
          <p:cNvPr id="4" name="Picture 3">
            <a:extLst>
              <a:ext uri="{FF2B5EF4-FFF2-40B4-BE49-F238E27FC236}">
                <a16:creationId xmlns:a16="http://schemas.microsoft.com/office/drawing/2014/main" id="{C9D119AD-0CD2-4D77-B056-E8C17B26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92" y="0"/>
            <a:ext cx="2170965" cy="2514631"/>
          </a:xfrm>
          <a:prstGeom prst="rect">
            <a:avLst/>
          </a:prstGeom>
        </p:spPr>
      </p:pic>
    </p:spTree>
    <p:extLst>
      <p:ext uri="{BB962C8B-B14F-4D97-AF65-F5344CB8AC3E}">
        <p14:creationId xmlns:p14="http://schemas.microsoft.com/office/powerpoint/2010/main" val="2742467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503</Words>
  <Application>Microsoft Office PowerPoint</Application>
  <PresentationFormat>Widescreen</PresentationFormat>
  <Paragraphs>96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Coffee and Coding</vt:lpstr>
      <vt:lpstr>What is Coffee and Coding?</vt:lpstr>
      <vt:lpstr>Where to find us</vt:lpstr>
      <vt:lpstr>Lightning Talk: Mentoring Programs (Accelerator and Academy)</vt:lpstr>
      <vt:lpstr>PowerPoint Presentation</vt:lpstr>
      <vt:lpstr>PowerPoint Presentation</vt:lpstr>
      <vt:lpstr>Coffee and Coding</vt:lpstr>
      <vt:lpstr>PowerPoint Presentation</vt:lpstr>
      <vt:lpstr>Next Coffee &amp; Coding: Problem solving with LEGO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and Coding</dc:title>
  <dc:creator>Almond, Rose</dc:creator>
  <cp:lastModifiedBy>Shaw, Luke</cp:lastModifiedBy>
  <cp:revision>15</cp:revision>
  <dcterms:created xsi:type="dcterms:W3CDTF">2018-12-20T15:26:36Z</dcterms:created>
  <dcterms:modified xsi:type="dcterms:W3CDTF">2019-01-15T16:00:41Z</dcterms:modified>
</cp:coreProperties>
</file>