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0" d="100"/>
          <a:sy n="110" d="100"/>
        </p:scale>
        <p:origin x="573"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a:t>Sentiments of AI Tweets in June 2018</a:t>
            </a:r>
          </a:p>
        </p:txBody>
      </p:sp>
      <p:sp>
        <p:nvSpPr>
          <p:cNvPr id="3" name="Subtitle 2"/>
          <p:cNvSpPr>
            <a:spLocks noGrp="1"/>
          </p:cNvSpPr>
          <p:nvPr>
            <p:ph type="subTitle" idx="1"/>
          </p:nvPr>
        </p:nvSpPr>
        <p:spPr>
          <a:xfrm>
            <a:off x="1371600" y="3886200"/>
            <a:ext cx="6400800" cy="1752600"/>
          </a:xfrm>
        </p:spPr>
        <p:txBody>
          <a:bodyPr/>
          <a:lstStyle/>
          <a:p>
            <a:pPr marL="0" lvl="0" indent="0">
              <a:buNone/>
            </a:pPr>
            <a:r>
              <a:t/>
            </a:r>
            <a:br/>
            <a:r>
              <a:t/>
            </a:r>
            <a:br/>
            <a:r>
              <a:rPr/>
              <a:t>Rosalie Day</a:t>
            </a:r>
          </a:p>
        </p:txBody>
      </p:sp>
      <p:sp>
        <p:nvSpPr>
          <p:cNvPr id="4" name="Date Placeholder 3"/>
          <p:cNvSpPr>
            <a:spLocks noGrp="1"/>
          </p:cNvSpPr>
          <p:nvPr>
            <p:ph type="dt" sz="half" idx="10"/>
          </p:nvPr>
        </p:nvSpPr>
        <p:spPr/>
        <p:txBody>
          <a:bodyPr/>
          <a:lstStyle/>
          <a:p>
            <a:pPr marL="0" lvl="0" indent="0">
              <a:buNone/>
            </a:pPr>
            <a:r>
              <a:rPr/>
              <a:t>10/26/2018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rPr/>
              <a:t>Sentiment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i="1"/>
              <a:t>Tidyverse</a:t>
            </a:r>
            <a:r>
              <a:rPr/>
              <a:t> contains reference lexicons for word sentiment</a:t>
            </a:r>
          </a:p>
        </p:txBody>
      </p:sp>
      <p:sp>
        <p:nvSpPr>
          <p:cNvPr id="3" name="Content Placeholder 2"/>
          <p:cNvSpPr>
            <a:spLocks noGrp="1"/>
          </p:cNvSpPr>
          <p:nvPr>
            <p:ph idx="1"/>
          </p:nvPr>
        </p:nvSpPr>
        <p:spPr/>
        <p:txBody>
          <a:bodyPr/>
          <a:lstStyle/>
          <a:p>
            <a:pPr lvl="1"/>
            <a:r>
              <a:rPr/>
              <a:t>On the corpus, composed of sentiment words in all tweet texts (tweets);</a:t>
            </a:r>
          </a:p>
          <a:p>
            <a:pPr lvl="1"/>
            <a:r>
              <a:rPr/>
              <a:t>Characterizing users’ tweets as postive or negative with data grouped by user; and</a:t>
            </a:r>
          </a:p>
          <a:p>
            <a:pPr lvl="1"/>
            <a:r>
              <a:rPr/>
              <a:t>Using bigrams for context, especially for negating sentiments.</a:t>
            </a:r>
          </a:p>
          <a:p>
            <a:pPr lvl="1"/>
            <a:r>
              <a:rPr/>
              <a:t>NOTE: No AI news events proceeding or during data period; hence, my assumption, tweets are by users who routinely tweet about AI, which implies some technical knowledge.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Using three lexicons as analytical tools</a:t>
            </a:r>
          </a:p>
        </p:txBody>
      </p:sp>
      <p:sp>
        <p:nvSpPr>
          <p:cNvPr id="3" name="Content Placeholder 2"/>
          <p:cNvSpPr>
            <a:spLocks noGrp="1"/>
          </p:cNvSpPr>
          <p:nvPr>
            <p:ph idx="1"/>
          </p:nvPr>
        </p:nvSpPr>
        <p:spPr/>
        <p:txBody>
          <a:bodyPr/>
          <a:lstStyle/>
          <a:p>
            <a:pPr lvl="1"/>
            <a:r>
              <a:rPr b="1"/>
              <a:t>Bing</a:t>
            </a:r>
            <a:r>
              <a:rPr/>
              <a:t> - binary, positive &amp; negative sentiments</a:t>
            </a:r>
          </a:p>
          <a:p>
            <a:pPr lvl="1"/>
            <a:r>
              <a:rPr b="1"/>
              <a:t>NRC</a:t>
            </a:r>
            <a:r>
              <a:rPr/>
              <a:t> - binary, positive &amp; negtive and specific sentiments (not mutually exclusive)</a:t>
            </a:r>
          </a:p>
          <a:p>
            <a:pPr lvl="1"/>
            <a:r>
              <a:rPr b="1"/>
              <a:t>AFINN</a:t>
            </a:r>
            <a:r>
              <a:rPr/>
              <a:t> - ordinal, scores range from -5 to 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rPr/>
              <a:t>Sentiments of single words in corpus of tweets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Net sentiment of corpus by word using </a:t>
            </a:r>
            <a:r>
              <a:rPr b="1"/>
              <a:t>Bing</a:t>
            </a:r>
          </a:p>
        </p:txBody>
      </p:sp>
      <p:pic>
        <p:nvPicPr>
          <p:cNvPr id="3" name="Picture 1" descr="AI_Tweets_presentation_files/figure-pptx/unnamed-chunk-6-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Ten most-used </a:t>
            </a:r>
            <a:r>
              <a:rPr b="1"/>
              <a:t>Bing</a:t>
            </a:r>
            <a:r>
              <a:rPr/>
              <a:t> </a:t>
            </a:r>
            <a:r>
              <a:rPr i="1"/>
              <a:t>positive</a:t>
            </a:r>
            <a:r>
              <a:rPr/>
              <a:t> and </a:t>
            </a:r>
            <a:r>
              <a:rPr i="1"/>
              <a:t>negative</a:t>
            </a:r>
            <a:r>
              <a:rPr/>
              <a:t> words</a:t>
            </a:r>
          </a:p>
        </p:txBody>
      </p:sp>
      <p:pic>
        <p:nvPicPr>
          <p:cNvPr id="3" name="Picture 1" descr="AI_Tweets_presentation_files/figure-pptx/unnamed-chunk-7-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Using the </a:t>
            </a:r>
            <a:r>
              <a:rPr b="1"/>
              <a:t>NRC</a:t>
            </a:r>
            <a:r>
              <a:rPr/>
              <a:t> lexicon</a:t>
            </a:r>
          </a:p>
        </p:txBody>
      </p:sp>
      <p:sp>
        <p:nvSpPr>
          <p:cNvPr id="3" name="Content Placeholder 2"/>
          <p:cNvSpPr>
            <a:spLocks noGrp="1"/>
          </p:cNvSpPr>
          <p:nvPr>
            <p:ph idx="1"/>
          </p:nvPr>
        </p:nvSpPr>
        <p:spPr/>
        <p:txBody>
          <a:bodyPr/>
          <a:lstStyle/>
          <a:p>
            <a:pPr marL="0" lvl="0" indent="0">
              <a:spcBef>
                <a:spcPts val="3000"/>
              </a:spcBef>
              <a:buNone/>
            </a:pPr>
            <a:r>
              <a:rPr b="1"/>
              <a:t>NRC has ten sentiments:</a:t>
            </a:r>
          </a:p>
          <a:p>
            <a:pPr lvl="1"/>
            <a:r>
              <a:rPr/>
              <a:t>general </a:t>
            </a:r>
            <a:r>
              <a:rPr i="1"/>
              <a:t>positive</a:t>
            </a:r>
            <a:r>
              <a:rPr/>
              <a:t> and </a:t>
            </a:r>
            <a:r>
              <a:rPr i="1"/>
              <a:t>negative</a:t>
            </a:r>
            <a:r>
              <a:rPr/>
              <a:t>, mutually exclusive like </a:t>
            </a:r>
            <a:r>
              <a:rPr b="1"/>
              <a:t>Bing</a:t>
            </a:r>
            <a:r>
              <a:rPr/>
              <a:t>;</a:t>
            </a:r>
          </a:p>
          <a:p>
            <a:pPr lvl="1"/>
            <a:r>
              <a:rPr/>
              <a:t>specific descriptors - </a:t>
            </a:r>
            <a:r>
              <a:rPr i="1"/>
              <a:t>anger</a:t>
            </a:r>
            <a:r>
              <a:rPr/>
              <a:t>, </a:t>
            </a:r>
            <a:r>
              <a:rPr i="1"/>
              <a:t>anticipation</a:t>
            </a:r>
            <a:r>
              <a:rPr/>
              <a:t>, </a:t>
            </a:r>
            <a:r>
              <a:rPr i="1"/>
              <a:t>disgust</a:t>
            </a:r>
            <a:r>
              <a:rPr/>
              <a:t>, </a:t>
            </a:r>
            <a:r>
              <a:rPr i="1"/>
              <a:t>fear</a:t>
            </a:r>
            <a:r>
              <a:rPr/>
              <a:t>, </a:t>
            </a:r>
            <a:r>
              <a:rPr i="1"/>
              <a:t>joy</a:t>
            </a:r>
            <a:r>
              <a:rPr/>
              <a:t>, </a:t>
            </a:r>
            <a:r>
              <a:rPr i="1"/>
              <a:t>sadness</a:t>
            </a:r>
            <a:r>
              <a:rPr/>
              <a:t>, </a:t>
            </a:r>
            <a:r>
              <a:rPr i="1"/>
              <a:t>surprise</a:t>
            </a:r>
            <a:r>
              <a:rPr/>
              <a:t>. and </a:t>
            </a:r>
            <a:r>
              <a:rPr i="1"/>
              <a:t>trust</a:t>
            </a:r>
            <a:r>
              <a:rPr/>
              <a:t>; and</a:t>
            </a:r>
          </a:p>
          <a:p>
            <a:pPr lvl="1"/>
            <a:r>
              <a:rPr/>
              <a:t>words can be associated with multiple specific sentiments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Top words expressing general sentiments</a:t>
            </a:r>
          </a:p>
        </p:txBody>
      </p:sp>
      <p:pic>
        <p:nvPicPr>
          <p:cNvPr id="3" name="Picture 1" descr="AI_Tweets_presentation_files/figure-pptx/unnamed-chunk-8-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Comparing top word frequencies across specific sentiments</a:t>
            </a:r>
          </a:p>
        </p:txBody>
      </p:sp>
      <p:pic>
        <p:nvPicPr>
          <p:cNvPr id="3" name="Picture 1" descr="AI_Tweets_presentation_files/figure-pptx/unnamed-chunk-9-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Top sentiments are </a:t>
            </a:r>
            <a:r>
              <a:rPr i="1"/>
              <a:t>trust</a:t>
            </a:r>
            <a:r>
              <a:rPr/>
              <a:t> and </a:t>
            </a:r>
            <a:r>
              <a:rPr i="1"/>
              <a:t>fear</a:t>
            </a:r>
          </a:p>
        </p:txBody>
      </p:sp>
      <p:sp>
        <p:nvSpPr>
          <p:cNvPr id="3" name="Content Placeholder 2"/>
          <p:cNvSpPr>
            <a:spLocks noGrp="1"/>
          </p:cNvSpPr>
          <p:nvPr>
            <p:ph idx="1"/>
          </p:nvPr>
        </p:nvSpPr>
        <p:spPr/>
        <p:txBody>
          <a:bodyPr/>
          <a:lstStyle/>
          <a:p>
            <a:pPr marL="1270000" lvl="0" indent="0">
              <a:buNone/>
            </a:pPr>
            <a:r>
              <a:rPr sz="1800">
                <a:latin typeface="Courier"/>
              </a:rPr>
              <a:t>## Selecting by n</a:t>
            </a:r>
          </a:p>
          <a:p>
            <a:pPr marL="1270000" lvl="0" indent="0">
              <a:buNone/>
            </a:pPr>
            <a:r>
              <a:rPr sz="1800">
                <a:latin typeface="Courier"/>
              </a:rPr>
              <a:t>## # A tibble: 6 x 3
## # Groups:   sentiment [2]
##   word       sentiment     n
##   &lt;chr&gt;      &lt;chr&gt;     &lt;int&gt;
## 1 agreement  trust       300
## 2 broken     fear         92
## 3 change     fear        127
## 4 deplorable fear         96
## 5 dominate   fear        118
## 6 evil       fear        304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rPr/>
              <a:t>Analysis of Sentiments about Artificial Intelligence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Top 20 </a:t>
            </a:r>
            <a:r>
              <a:rPr i="1"/>
              <a:t>trust</a:t>
            </a:r>
            <a:r>
              <a:rPr/>
              <a:t> words</a:t>
            </a:r>
          </a:p>
        </p:txBody>
      </p:sp>
      <p:pic>
        <p:nvPicPr>
          <p:cNvPr id="3" name="Picture 1" descr="AI_Tweets_presentation_files/figure-pptx/unnamed-chunk-1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Pair-wise comparisons for frequent </a:t>
            </a:r>
            <a:r>
              <a:rPr i="1"/>
              <a:t>trust</a:t>
            </a:r>
            <a:r>
              <a:rPr/>
              <a:t> and </a:t>
            </a:r>
            <a:r>
              <a:rPr i="1"/>
              <a:t>fear</a:t>
            </a:r>
            <a:r>
              <a:rPr/>
              <a:t> words</a:t>
            </a:r>
          </a:p>
        </p:txBody>
      </p:sp>
      <p:pic>
        <p:nvPicPr>
          <p:cNvPr id="3" name="Picture 1" descr="AI_Tweets_presentation_files/figure-pptx/unnamed-chunk-1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Ambiguous word observations</a:t>
            </a:r>
          </a:p>
        </p:txBody>
      </p:sp>
      <p:sp>
        <p:nvSpPr>
          <p:cNvPr id="3" name="Content Placeholder 2"/>
          <p:cNvSpPr>
            <a:spLocks noGrp="1"/>
          </p:cNvSpPr>
          <p:nvPr>
            <p:ph idx="1"/>
          </p:nvPr>
        </p:nvSpPr>
        <p:spPr/>
        <p:txBody>
          <a:bodyPr/>
          <a:lstStyle/>
          <a:p>
            <a:pPr lvl="1"/>
            <a:r>
              <a:rPr/>
              <a:t>Neutralizing effect on counts; “intelligence” in top 3 of both </a:t>
            </a:r>
            <a:r>
              <a:rPr i="1"/>
              <a:t>trust</a:t>
            </a:r>
            <a:r>
              <a:rPr/>
              <a:t> and </a:t>
            </a:r>
            <a:r>
              <a:rPr i="1"/>
              <a:t>fear</a:t>
            </a:r>
            <a:r>
              <a:rPr/>
              <a:t>, but cannot be interpreted as cancelling each other out in actual meaning.</a:t>
            </a:r>
          </a:p>
          <a:p>
            <a:pPr lvl="1"/>
            <a:r>
              <a:rPr/>
              <a:t>“Medical” in top word counts of both; highlights lack of context.</a:t>
            </a:r>
          </a:p>
          <a:p>
            <a:pPr lvl="1"/>
            <a:r>
              <a:rPr/>
              <a:t>Unambiguous word, “evil,” most frequently occurring, yet runs counter to overall positivity of the corpus.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rPr/>
              <a:t>Characterizing Tweeters’ sentiments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Using the </a:t>
            </a:r>
            <a:r>
              <a:rPr b="1"/>
              <a:t>AFINN</a:t>
            </a:r>
            <a:r>
              <a:rPr/>
              <a:t> lexicon to score word sentiments</a:t>
            </a:r>
          </a:p>
        </p:txBody>
      </p:sp>
      <p:sp>
        <p:nvSpPr>
          <p:cNvPr id="3" name="Content Placeholder 2"/>
          <p:cNvSpPr>
            <a:spLocks noGrp="1"/>
          </p:cNvSpPr>
          <p:nvPr>
            <p:ph idx="1"/>
          </p:nvPr>
        </p:nvSpPr>
        <p:spPr/>
        <p:txBody>
          <a:bodyPr/>
          <a:lstStyle/>
          <a:p>
            <a:pPr lvl="1"/>
            <a:r>
              <a:rPr/>
              <a:t>The Tweeted words separated by author (</a:t>
            </a:r>
            <a:r>
              <a:rPr sz="1800">
                <a:latin typeface="Courier"/>
              </a:rPr>
              <a:t>user_id</a:t>
            </a:r>
            <a:r>
              <a:rPr/>
              <a:t>) may provide a more meaningful sentiment analysis to single word analysis in the corpus.</a:t>
            </a:r>
          </a:p>
          <a:p>
            <a:pPr lvl="1"/>
            <a:r>
              <a:rPr b="1"/>
              <a:t>AFINN</a:t>
            </a:r>
            <a:r>
              <a:rPr/>
              <a:t> provides more information on individual words, with a range of scores -5 to 5, negative to positive.</a:t>
            </a:r>
          </a:p>
          <a:p>
            <a:pPr lvl="1"/>
            <a:r>
              <a:rPr/>
              <a:t>Net sentiment of the user (= total score) can be positive or negative, and is subject to word counts and relative degree of scores of a particular user.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Words and aggregated scores specific to authors</a:t>
            </a:r>
          </a:p>
        </p:txBody>
      </p:sp>
      <p:sp>
        <p:nvSpPr>
          <p:cNvPr id="3" name="Content Placeholder 2"/>
          <p:cNvSpPr>
            <a:spLocks noGrp="1"/>
          </p:cNvSpPr>
          <p:nvPr>
            <p:ph idx="1"/>
          </p:nvPr>
        </p:nvSpPr>
        <p:spPr/>
        <p:txBody>
          <a:bodyPr/>
          <a:lstStyle/>
          <a:p>
            <a:pPr marL="1270000" lvl="0" indent="0">
              <a:buNone/>
            </a:pPr>
            <a:r>
              <a:rPr sz="1800">
                <a:latin typeface="Courier"/>
              </a:rPr>
              <a:t>## Joining, by = "word"
## Joining, by = "word"</a:t>
            </a:r>
          </a:p>
          <a:p>
            <a:pPr marL="1270000" lvl="0" indent="0">
              <a:buNone/>
            </a:pPr>
            <a:r>
              <a:rPr sz="1800">
                <a:latin typeface="Courier"/>
              </a:rPr>
              <a:t>## # A tibble: 6 x 2
## # Groups:   user_id [6]
##   user_id            totalID_score
##   &lt;chr&gt;                      &lt;int&gt;
## 1 157981564                      4
## 2 16311530                      -1
## 3 416857073                     14
## 4 907905634770804736             6
## 5 48030925                       4
## 6 29753422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Users’ net sentiment scores tightly clustered</a:t>
            </a:r>
          </a:p>
        </p:txBody>
      </p:sp>
      <p:pic>
        <p:nvPicPr>
          <p:cNvPr id="3" name="Picture 1" descr="AI_Tweets_presentation_files/figure-pptx/unnamed-chunk-14-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Bimodal - positive net sentiments exceed negative Tweeters</a:t>
            </a:r>
          </a:p>
        </p:txBody>
      </p:sp>
      <p:pic>
        <p:nvPicPr>
          <p:cNvPr id="3" name="Picture 1" descr="AI_Tweets_presentation_files/figure-pptx/unnamed-chunk-15-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Average sentiment scores by user confirms more positive Tweeters</a:t>
            </a:r>
          </a:p>
        </p:txBody>
      </p:sp>
      <p:pic>
        <p:nvPicPr>
          <p:cNvPr id="3" name="Picture 1" descr="AI_Tweets_presentation_files/figure-pptx/unnamed-chunk-16-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rPr/>
              <a:t>Bigrams, Word-Pair Occurrences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Introduction - Sentiment analysis on Twitter data</a:t>
            </a:r>
          </a:p>
        </p:txBody>
      </p:sp>
      <p:sp>
        <p:nvSpPr>
          <p:cNvPr id="3" name="Content Placeholder 2"/>
          <p:cNvSpPr>
            <a:spLocks noGrp="1"/>
          </p:cNvSpPr>
          <p:nvPr>
            <p:ph idx="1"/>
          </p:nvPr>
        </p:nvSpPr>
        <p:spPr/>
        <p:txBody>
          <a:bodyPr/>
          <a:lstStyle/>
          <a:p>
            <a:pPr lvl="1"/>
            <a:r>
              <a:rPr/>
              <a:t>This is an Rmarkdown presentation for an analysis of tweets related to artificial intelligence.</a:t>
            </a:r>
          </a:p>
          <a:p>
            <a:pPr lvl="1"/>
            <a:r>
              <a:rPr/>
              <a:t>Data set is an extraction of free Twitter data for 7-day period in June, 2018. (NOTE: Twitter data policy changed to a more limited free data extraction than was intended in the proposal. Project was intended to gauge general public sentiments.)</a:t>
            </a:r>
          </a:p>
          <a:p>
            <a:pPr lvl="1"/>
            <a:r>
              <a:rPr i="1"/>
              <a:t>Tidyverse</a:t>
            </a:r>
            <a:r>
              <a:rPr/>
              <a:t>, </a:t>
            </a:r>
            <a:r>
              <a:rPr i="1"/>
              <a:t>rtweet</a:t>
            </a:r>
            <a:r>
              <a:rPr/>
              <a:t>, </a:t>
            </a:r>
            <a:r>
              <a:rPr i="1"/>
              <a:t>qdapRegex</a:t>
            </a:r>
            <a:r>
              <a:rPr/>
              <a:t>, </a:t>
            </a:r>
            <a:r>
              <a:rPr i="1"/>
              <a:t>tidytext</a:t>
            </a:r>
            <a:r>
              <a:rPr/>
              <a:t> and </a:t>
            </a:r>
            <a:r>
              <a:rPr i="1"/>
              <a:t>wordcloud</a:t>
            </a:r>
            <a:r>
              <a:rPr/>
              <a:t> packages used.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Word pairs occurring most frequently in the corpus</a:t>
            </a:r>
          </a:p>
        </p:txBody>
      </p:sp>
      <p:sp>
        <p:nvSpPr>
          <p:cNvPr id="3" name="Content Placeholder 2"/>
          <p:cNvSpPr>
            <a:spLocks noGrp="1"/>
          </p:cNvSpPr>
          <p:nvPr>
            <p:ph idx="1"/>
          </p:nvPr>
        </p:nvSpPr>
        <p:spPr/>
        <p:txBody>
          <a:bodyPr/>
          <a:lstStyle/>
          <a:p>
            <a:pPr marL="1270000" lvl="0" indent="0">
              <a:buNone/>
            </a:pPr>
            <a:r>
              <a:rPr sz="1800">
                <a:latin typeface="Courier"/>
              </a:rPr>
              <a:t>## # A tibble: 44,760 x 2
##    bigram                         n
##    &lt;chr&gt;                      &lt;int&gt;
##  1 artificialintelligence and   840
##  2 of the                       629
##  3 of artificialintelligence    593
##  4 artificialintelligence to    587
##  5 in the                       554
##  6 artificialintelligence in    544
##  7 the future                   506
##  8 and artificialintelligence   468
##  9 how artificialintelligence   453
## 10 read more                    451
## # ... with 44,750 more rows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Separating bigrams allows for filtering and selecting</a:t>
            </a:r>
          </a:p>
        </p:txBody>
      </p:sp>
      <p:sp>
        <p:nvSpPr>
          <p:cNvPr id="3" name="Content Placeholder 2"/>
          <p:cNvSpPr>
            <a:spLocks noGrp="1"/>
          </p:cNvSpPr>
          <p:nvPr>
            <p:ph idx="1"/>
          </p:nvPr>
        </p:nvSpPr>
        <p:spPr/>
        <p:txBody>
          <a:bodyPr/>
          <a:lstStyle/>
          <a:p>
            <a:pPr marL="1270000" lvl="0" indent="0">
              <a:buNone/>
            </a:pPr>
            <a:r>
              <a:rPr sz="1800">
                <a:latin typeface="Courier"/>
              </a:rPr>
              <a:t>## # A tibble: 12,683 x 3
##    word1      word2          n
##    &lt;chr&gt;      &lt;chr&gt;      &lt;int&gt;
##  1 employees  call         296
##  2 program    evil         296
##  3 business   support      167
##  4 process    automation   161
##  5 robotic    process      159
##  6 industrial revolution   131
##  7 medical    imaging      122
##  8 deliver    real         114
##  9 gal        deplorable    96
## 10 internet   users         94
## # ... with 12,673 more rows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Uniting the top bigrams</a:t>
            </a:r>
          </a:p>
        </p:txBody>
      </p:sp>
      <p:pic>
        <p:nvPicPr>
          <p:cNvPr id="3" name="Picture 1" descr="AI_Tweets_presentation_files/figure-pptx/unnamed-chunk-19-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Mix of neutral, positve, and negative pairs</a:t>
            </a:r>
          </a:p>
        </p:txBody>
      </p:sp>
      <p:sp>
        <p:nvSpPr>
          <p:cNvPr id="3" name="Content Placeholder 2"/>
          <p:cNvSpPr>
            <a:spLocks noGrp="1"/>
          </p:cNvSpPr>
          <p:nvPr>
            <p:ph idx="1"/>
          </p:nvPr>
        </p:nvSpPr>
        <p:spPr/>
        <p:txBody>
          <a:bodyPr/>
          <a:lstStyle/>
          <a:p>
            <a:pPr lvl="1"/>
            <a:r>
              <a:rPr/>
              <a:t>Lack of context for two most freqent word-pairs, “program evil” and “employees call.” Strong term “evil” appears not as an adjective.</a:t>
            </a:r>
          </a:p>
          <a:p>
            <a:pPr lvl="1"/>
            <a:r>
              <a:rPr/>
              <a:t>Ambiguous from a social impact perspective: “Business support;” “process automation;” “robotic process” Construed as positive given assumption Tweeters were more than casually interested or marketers.</a:t>
            </a:r>
          </a:p>
          <a:p>
            <a:pPr lvl="1"/>
            <a:r>
              <a:rPr/>
              <a:t>Additonal context of individual bigrams is necessary (process simplifies selection).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Bigrams for contextual analysis</a:t>
            </a:r>
          </a:p>
        </p:txBody>
      </p:sp>
      <p:sp>
        <p:nvSpPr>
          <p:cNvPr id="3" name="Content Placeholder 2"/>
          <p:cNvSpPr>
            <a:spLocks noGrp="1"/>
          </p:cNvSpPr>
          <p:nvPr>
            <p:ph idx="1"/>
          </p:nvPr>
        </p:nvSpPr>
        <p:spPr/>
        <p:txBody>
          <a:bodyPr/>
          <a:lstStyle/>
          <a:p>
            <a:pPr marL="0" lvl="0" indent="0">
              <a:spcBef>
                <a:spcPts val="3000"/>
              </a:spcBef>
              <a:buNone/>
            </a:pPr>
            <a:r>
              <a:rPr b="1"/>
              <a:t>Some pairs have a negative word first. The most common word for reversing the meaning of the sentiment is “not.”</a:t>
            </a:r>
          </a:p>
          <a:p>
            <a:pPr marL="1270000" lvl="0" indent="0">
              <a:buNone/>
            </a:pPr>
            <a:r>
              <a:rPr sz="1800">
                <a:latin typeface="Courier"/>
              </a:rPr>
              <a:t>## # A tibble: 13 x 3
##    word2      score     n
##    &lt;chr&gt;      &lt;int&gt; &lt;int&gt;
##  1 like           2    15
##  2 alive          1     8
##  3 destroying    -3     6
##  4 lagging       -2     2
##  5 accept         1     1
##  6 blind         -1     1
##  7 destroy       -3     1
##  8 fear          -2     1
##  9 good           3     1
## 10 hide          -1     1
## 11 important      2     1
## 12 prepared       1     1
## 13 scary         -2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“Not” bigrams in the corpus</a:t>
            </a:r>
          </a:p>
        </p:txBody>
      </p:sp>
      <p:sp>
        <p:nvSpPr>
          <p:cNvPr id="3" name="Content Placeholder 2"/>
          <p:cNvSpPr>
            <a:spLocks noGrp="1"/>
          </p:cNvSpPr>
          <p:nvPr>
            <p:ph idx="1"/>
          </p:nvPr>
        </p:nvSpPr>
        <p:spPr/>
        <p:txBody>
          <a:bodyPr/>
          <a:lstStyle/>
          <a:p>
            <a:pPr lvl="1"/>
            <a:r>
              <a:rPr/>
              <a:t>Relatively few “not” bigrams, 13 different ones.</a:t>
            </a:r>
          </a:p>
          <a:p>
            <a:pPr lvl="1"/>
            <a:r>
              <a:rPr/>
              <a:t>“not like” is most frequent, which depending on its usage, has various meanings.</a:t>
            </a:r>
          </a:p>
          <a:p>
            <a:pPr lvl="1"/>
            <a:r>
              <a:rPr/>
              <a:t>“not alive,” because of the IA topic, is ambiguous in sentiment.</a:t>
            </a:r>
          </a:p>
          <a:p>
            <a:pPr lvl="1"/>
            <a:r>
              <a:rPr/>
              <a:t>“not destroying” seems an unambiguous negation of a relatively strong negative term.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“Not” bigrams reverse AFINN sentiment scores</a:t>
            </a:r>
          </a:p>
        </p:txBody>
      </p:sp>
      <p:pic>
        <p:nvPicPr>
          <p:cNvPr id="3" name="Picture 1" descr="AI_Tweets_presentation_files/figure-pptx/unnamed-chunk-2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The “not” phrases add little to the tweet sentiment analysis</a:t>
            </a:r>
          </a:p>
        </p:txBody>
      </p:sp>
      <p:sp>
        <p:nvSpPr>
          <p:cNvPr id="3" name="Content Placeholder 2"/>
          <p:cNvSpPr>
            <a:spLocks noGrp="1"/>
          </p:cNvSpPr>
          <p:nvPr>
            <p:ph idx="1"/>
          </p:nvPr>
        </p:nvSpPr>
        <p:spPr/>
        <p:txBody>
          <a:bodyPr/>
          <a:lstStyle/>
          <a:p>
            <a:pPr lvl="1"/>
            <a:r>
              <a:rPr/>
              <a:t>Too few to suggest impact</a:t>
            </a:r>
          </a:p>
          <a:p>
            <a:pPr lvl="1"/>
            <a:r>
              <a:rPr/>
              <a:t>Frequent but ambiguous pairs, “not like” and “not alive”</a:t>
            </a:r>
          </a:p>
          <a:p>
            <a:pPr lvl="1"/>
            <a:r>
              <a:rPr/>
              <a:t>Most sentiment words in the “not” bigrams are negative, reversed in meaning, support the prior positive sentiment results on the pool of tweets.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Additional negating words, “no,” “never,” and “without”</a:t>
            </a:r>
          </a:p>
        </p:txBody>
      </p:sp>
      <p:pic>
        <p:nvPicPr>
          <p:cNvPr id="3" name="Picture 1" descr="AI_Tweets_presentation_files/figure-pptx/unnamed-chunk-2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a:t> ## Conclusion - Positive, Not Generalizable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Sample tweet texts in English</a:t>
            </a:r>
          </a:p>
        </p:txBody>
      </p:sp>
      <p:sp>
        <p:nvSpPr>
          <p:cNvPr id="3" name="Content Placeholder 2"/>
          <p:cNvSpPr>
            <a:spLocks noGrp="1"/>
          </p:cNvSpPr>
          <p:nvPr>
            <p:ph idx="1"/>
          </p:nvPr>
        </p:nvSpPr>
        <p:spPr/>
        <p:txBody>
          <a:bodyPr/>
          <a:lstStyle/>
          <a:p>
            <a:pPr marL="1270000" lvl="0" indent="0">
              <a:buNone/>
            </a:pPr>
            <a:r>
              <a:rPr sz="1800">
                <a:latin typeface="Courier"/>
              </a:rPr>
              <a:t>## [1] "supercomputing artificialintelligence skills our new digital europe programme will shape europe's digital transformation to the benefit of citizens and businesses today we will present our eubudget proposals on digital europe outline explained"               
## [2] "our artificialintelligence polling firm polly says 35 of voters are talking about the renataford controversy with 74 feeling more negative about fordnation because of it 21 are defending ford and 5 neutral no idea about fx on seat count onpoli election2018"  
## [3] "ok here's a question for narendramodi how do you promote excellence in india including in artificialintelligence etc while depressing the standards dramatically for half the population in college and in govt jobs seems you're setting india up for a huge fall"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Sentiment analysis finds positivity in tweets about AI</a:t>
            </a:r>
          </a:p>
        </p:txBody>
      </p:sp>
      <p:sp>
        <p:nvSpPr>
          <p:cNvPr id="3" name="Content Placeholder 2"/>
          <p:cNvSpPr>
            <a:spLocks noGrp="1"/>
          </p:cNvSpPr>
          <p:nvPr>
            <p:ph idx="1"/>
          </p:nvPr>
        </p:nvSpPr>
        <p:spPr/>
        <p:txBody>
          <a:bodyPr/>
          <a:lstStyle/>
          <a:p>
            <a:pPr lvl="1"/>
            <a:r>
              <a:rPr/>
              <a:t>Sentiment expressed about AI was more positive than negative, over all lexicons in period.</a:t>
            </a:r>
          </a:p>
          <a:p>
            <a:pPr lvl="1"/>
            <a:r>
              <a:rPr/>
              <a:t>Using </a:t>
            </a:r>
            <a:r>
              <a:rPr b="1"/>
              <a:t>NRC</a:t>
            </a:r>
            <a:r>
              <a:rPr/>
              <a:t> lexicon, the two most frequent specific sentiments were </a:t>
            </a:r>
            <a:r>
              <a:rPr i="1"/>
              <a:t>trust</a:t>
            </a:r>
            <a:r>
              <a:rPr/>
              <a:t> and </a:t>
            </a:r>
            <a:r>
              <a:rPr i="1"/>
              <a:t>fear</a:t>
            </a:r>
            <a:r>
              <a:rPr/>
              <a:t> words.</a:t>
            </a:r>
          </a:p>
          <a:p>
            <a:pPr lvl="1"/>
            <a:r>
              <a:rPr b="1"/>
              <a:t>AFINN</a:t>
            </a:r>
            <a:r>
              <a:rPr/>
              <a:t> word sentiment scoring, calculating both total and average scores for a specific Tweeter, revealed more positive Tweeters than negative, in a bimodal distribution. (Few neutral Tweeters.)</a:t>
            </a:r>
          </a:p>
          <a:p>
            <a:pPr lvl="1"/>
            <a:r>
              <a:rPr/>
              <a:t>Bigram analysis provided two results: ambiguous word pairs and positivity from negating first words.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More Exploration</a:t>
            </a:r>
          </a:p>
        </p:txBody>
      </p:sp>
      <p:sp>
        <p:nvSpPr>
          <p:cNvPr id="3" name="Content Placeholder 2"/>
          <p:cNvSpPr>
            <a:spLocks noGrp="1"/>
          </p:cNvSpPr>
          <p:nvPr>
            <p:ph idx="1"/>
          </p:nvPr>
        </p:nvSpPr>
        <p:spPr/>
        <p:txBody>
          <a:bodyPr/>
          <a:lstStyle/>
          <a:p>
            <a:pPr lvl="1"/>
            <a:r>
              <a:rPr/>
              <a:t>Results likely would vary if the data were more representative of the general public with Twitter accounts. -I assume this 7-day snapshot of tweets are by users who routinely tweet about AI, which implies some technical knowledge. -Marketing tweets tend to be associated with positive sentiment language that could be filtered out by the name.</a:t>
            </a:r>
          </a:p>
          <a:p>
            <a:pPr lvl="1"/>
            <a:r>
              <a:rPr/>
              <a:t>The final custom stop word list included technology companies and consultants.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Uses of the method</a:t>
            </a:r>
          </a:p>
        </p:txBody>
      </p:sp>
      <p:sp>
        <p:nvSpPr>
          <p:cNvPr id="3" name="Content Placeholder 2"/>
          <p:cNvSpPr>
            <a:spLocks noGrp="1"/>
          </p:cNvSpPr>
          <p:nvPr>
            <p:ph idx="1"/>
          </p:nvPr>
        </p:nvSpPr>
        <p:spPr/>
        <p:txBody>
          <a:bodyPr/>
          <a:lstStyle/>
          <a:p>
            <a:pPr marL="0" lvl="0" indent="0">
              <a:spcBef>
                <a:spcPts val="3000"/>
              </a:spcBef>
              <a:buNone/>
            </a:pPr>
            <a:r>
              <a:rPr b="1"/>
              <a:t>The same analysis could be used for generalizing to pubic sentiments:</a:t>
            </a:r>
          </a:p>
          <a:p>
            <a:pPr lvl="1"/>
            <a:r>
              <a:rPr/>
              <a:t>a series of data snapshots, especially selected to capture an AI news event;</a:t>
            </a:r>
          </a:p>
          <a:p>
            <a:pPr lvl="1"/>
            <a:r>
              <a:rPr/>
              <a:t>snapshots taken at intervals for revealing changes over time</a:t>
            </a:r>
          </a:p>
          <a:p>
            <a:pPr lvl="1"/>
            <a:r>
              <a:rPr/>
              <a:t>term frequencies and term frequency-inverse document frequency (tf-idf) statistics could be utlitized at the snapshot level; and</a:t>
            </a:r>
          </a:p>
          <a:p>
            <a:pPr lvl="1"/>
            <a:r>
              <a:rPr/>
              <a:t>more general public data would support topic identification within AI and prediction.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Initial tokenization, word count, first custom stop words list applied</a:t>
            </a:r>
          </a:p>
        </p:txBody>
      </p:sp>
      <p:sp>
        <p:nvSpPr>
          <p:cNvPr id="3" name="Content Placeholder 2"/>
          <p:cNvSpPr>
            <a:spLocks noGrp="1"/>
          </p:cNvSpPr>
          <p:nvPr>
            <p:ph idx="1"/>
          </p:nvPr>
        </p:nvSpPr>
        <p:spPr/>
        <p:txBody>
          <a:bodyPr/>
          <a:lstStyle/>
          <a:p>
            <a:pPr marL="1270000" lvl="0" indent="0">
              <a:buNone/>
            </a:pPr>
            <a:r>
              <a:rPr sz="1800">
                <a:latin typeface="Courier"/>
              </a:rPr>
              <a:t>## Joining, by = "word"</a:t>
            </a:r>
          </a:p>
          <a:p>
            <a:pPr marL="1270000" lvl="0" indent="0">
              <a:buNone/>
            </a:pPr>
            <a:r>
              <a:rPr sz="1800">
                <a:latin typeface="Courier"/>
              </a:rPr>
              <a:t>## # A tibble: 11,372 x 2
##    word                n
##    &lt;chr&gt;           &lt;int&gt;
##  1 rt               6602
##  2 machinelearning  1375
##  3 gt                755
##  4 bigdata           752
##  5 future            685
##  6 read              653
##  7 business          652
##  8 amp               594
##  9 3                 506
## 10 artificial        479
## # ... with 11,362 more rows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Frequent words, criteria selection words and “rt” omitted</a:t>
            </a:r>
          </a:p>
        </p:txBody>
      </p:sp>
      <p:pic>
        <p:nvPicPr>
          <p:cNvPr id="3" name="Picture 1" descr="AI_Tweets_presentation_files/figure-pptx/unnamed-chunk-4-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Initial word count reveals</a:t>
            </a:r>
          </a:p>
        </p:txBody>
      </p:sp>
      <p:sp>
        <p:nvSpPr>
          <p:cNvPr id="3" name="Content Placeholder 2"/>
          <p:cNvSpPr>
            <a:spLocks noGrp="1"/>
          </p:cNvSpPr>
          <p:nvPr>
            <p:ph idx="1"/>
          </p:nvPr>
        </p:nvSpPr>
        <p:spPr/>
        <p:txBody>
          <a:bodyPr/>
          <a:lstStyle/>
          <a:p>
            <a:pPr lvl="1"/>
            <a:r>
              <a:rPr/>
              <a:t>Some non-English characters</a:t>
            </a:r>
          </a:p>
          <a:p>
            <a:pPr lvl="1"/>
            <a:r>
              <a:rPr/>
              <a:t>Technical jargon word pairs would not contribute to sentiment analysis, but singly they may. For example, “learning” may contribute positively, but “deep learning” should not be included.</a:t>
            </a:r>
          </a:p>
          <a:p>
            <a:pPr lvl="1"/>
            <a:r>
              <a:rPr/>
              <a:t>To render the most sentiment information, further data preparation needs to include preserving the unpaired words of technical jargon pairs.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Tweet data preparation</a:t>
            </a:r>
          </a:p>
        </p:txBody>
      </p:sp>
      <p:sp>
        <p:nvSpPr>
          <p:cNvPr id="3" name="Content Placeholder 2"/>
          <p:cNvSpPr>
            <a:spLocks noGrp="1"/>
          </p:cNvSpPr>
          <p:nvPr>
            <p:ph idx="1"/>
          </p:nvPr>
        </p:nvSpPr>
        <p:spPr/>
        <p:txBody>
          <a:bodyPr/>
          <a:lstStyle/>
          <a:p>
            <a:pPr marL="0" lvl="0" indent="0">
              <a:spcBef>
                <a:spcPts val="3000"/>
              </a:spcBef>
              <a:buNone/>
            </a:pPr>
            <a:r>
              <a:rPr b="1"/>
              <a:t>Iterations of word clouds and custom stop words lists produce text data for sentiment analysis</a:t>
            </a:r>
          </a:p>
          <a:p>
            <a:pPr lvl="1"/>
            <a:r>
              <a:rPr/>
              <a:t>Final list: “artificialintelligence”, “ai”, “rt”, “gt”, “amp”, “machinelearning”, “deeplearning”, “bigdata”, “datascience”, “apple”, “microsoft”, “ibm”, “amazon”, “ipfconline1”, “quindazzi”, “mckinsey”, “mit”, “iainljbrown”, “nitiaayog”, “vanloon”, “google”,“ronald”, “apple’s”, “forbes”, “blockchain”, “mozilla”, “deeplearn007”, “thomas1774paine”, “3”, “000”, “1”, “5”, “10”, “12”, “2018”, “2”, “tech”, “ml”, “dl”, “pentagon”, “digitaltransformation”, “mgi”, “weftrends”, “india”, “europe”,“iot”, “software”, “cybersecurity”, “hr”, “fintech”, “deepaerodrones”, “mikequindazzi”, “thenextweb”, “valaafshar”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Most frequent words - ready for sentiment analysis</a:t>
            </a:r>
          </a:p>
        </p:txBody>
      </p:sp>
      <p:pic>
        <p:nvPicPr>
          <p:cNvPr id="3" name="Picture 1" descr="AI_Tweets_presentation_files/figure-pptx/unnamed-chunk-5-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1411</Words>
  <Application>Microsoft Office PowerPoint</Application>
  <PresentationFormat>On-screen Show (4:3)</PresentationFormat>
  <Paragraphs>101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Courier</vt:lpstr>
      <vt:lpstr>Office Theme</vt:lpstr>
      <vt:lpstr>Sentiments of AI Tweets in June 2018</vt:lpstr>
      <vt:lpstr>Analysis of Sentiments about Artificial Intelligence</vt:lpstr>
      <vt:lpstr>Introduction - Sentiment analysis on Twitter data</vt:lpstr>
      <vt:lpstr>Sample tweet texts in English</vt:lpstr>
      <vt:lpstr>Initial tokenization, word count, first custom stop words list applied</vt:lpstr>
      <vt:lpstr>Frequent words, criteria selection words and “rt” omitted</vt:lpstr>
      <vt:lpstr>Initial word count reveals</vt:lpstr>
      <vt:lpstr>Tweet data preparation</vt:lpstr>
      <vt:lpstr>Most frequent words - ready for sentiment analysis</vt:lpstr>
      <vt:lpstr>Sentiment Analysis</vt:lpstr>
      <vt:lpstr>Tidyverse contains reference lexicons for word sentiment</vt:lpstr>
      <vt:lpstr>Using three lexicons as analytical tools</vt:lpstr>
      <vt:lpstr>Sentiments of single words in corpus of tweets</vt:lpstr>
      <vt:lpstr>Net sentiment of corpus by word using Bing</vt:lpstr>
      <vt:lpstr>Ten most-used Bing positive and negative words</vt:lpstr>
      <vt:lpstr>Using the NRC lexicon</vt:lpstr>
      <vt:lpstr>Top words expressing general sentiments</vt:lpstr>
      <vt:lpstr>Comparing top word frequencies across specific sentiments</vt:lpstr>
      <vt:lpstr>Top sentiments are trust and fear</vt:lpstr>
      <vt:lpstr>Top 20 trust words</vt:lpstr>
      <vt:lpstr>Pair-wise comparisons for frequent trust and fear words</vt:lpstr>
      <vt:lpstr>Ambiguous word observations</vt:lpstr>
      <vt:lpstr>Characterizing Tweeters’ sentiments</vt:lpstr>
      <vt:lpstr>Using the AFINN lexicon to score word sentiments</vt:lpstr>
      <vt:lpstr>Words and aggregated scores specific to authors</vt:lpstr>
      <vt:lpstr>Users’ net sentiment scores tightly clustered</vt:lpstr>
      <vt:lpstr>Bimodal - positive net sentiments exceed negative Tweeters</vt:lpstr>
      <vt:lpstr>Average sentiment scores by user confirms more positive Tweeters</vt:lpstr>
      <vt:lpstr>Bigrams, Word-Pair Occurrences</vt:lpstr>
      <vt:lpstr>Word pairs occurring most frequently in the corpus</vt:lpstr>
      <vt:lpstr>Separating bigrams allows for filtering and selecting</vt:lpstr>
      <vt:lpstr>Uniting the top bigrams</vt:lpstr>
      <vt:lpstr>Mix of neutral, positve, and negative pairs</vt:lpstr>
      <vt:lpstr>Bigrams for contextual analysis</vt:lpstr>
      <vt:lpstr>“Not” bigrams in the corpus</vt:lpstr>
      <vt:lpstr>“Not” bigrams reverse AFINN sentiment scores</vt:lpstr>
      <vt:lpstr>The “not” phrases add little to the tweet sentiment analysis</vt:lpstr>
      <vt:lpstr>Additional negating words, “no,” “never,” and “without”</vt:lpstr>
      <vt:lpstr>PowerPoint Presentation</vt:lpstr>
      <vt:lpstr>Sentiment analysis finds positivity in tweets about AI</vt:lpstr>
      <vt:lpstr>More Exploration</vt:lpstr>
      <vt:lpstr>Uses of the method</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Sentiments of AI Tweets in June 2018</dc:title>
  <dc:creator>Rosalie Day</dc:creator>
  <cp:keywords/>
  <cp:lastModifiedBy>Rosalie Day</cp:lastModifiedBy>
  <cp:revision>1</cp:revision>
  <dcterms:created xsi:type="dcterms:W3CDTF">2018-10-28T23:59:57Z</dcterms:created>
  <dcterms:modified xsi:type="dcterms:W3CDTF">2018-10-29T00:03:45Z</dcterms:modified>
</cp:coreProperties>
</file>