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6" r:id="rId4"/>
    <p:sldId id="287" r:id="rId5"/>
    <p:sldId id="258" r:id="rId6"/>
    <p:sldId id="259" r:id="rId7"/>
    <p:sldId id="261" r:id="rId8"/>
    <p:sldId id="262" r:id="rId9"/>
    <p:sldId id="264" r:id="rId10"/>
    <p:sldId id="265" r:id="rId11"/>
    <p:sldId id="266" r:id="rId12"/>
    <p:sldId id="268" r:id="rId13"/>
    <p:sldId id="269" r:id="rId14"/>
    <p:sldId id="272" r:id="rId15"/>
    <p:sldId id="275" r:id="rId16"/>
    <p:sldId id="277" r:id="rId17"/>
    <p:sldId id="279" r:id="rId18"/>
    <p:sldId id="280"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81" autoAdjust="0"/>
  </p:normalViewPr>
  <p:slideViewPr>
    <p:cSldViewPr snapToGrid="0">
      <p:cViewPr>
        <p:scale>
          <a:sx n="91" d="100"/>
          <a:sy n="91" d="100"/>
        </p:scale>
        <p:origin x="63" y="1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A47B3-E71A-4EBE-ABC6-99EF1D5F4029}"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D9A25-27D0-4DA9-A883-2BF678C39FBC}" type="slidenum">
              <a:rPr lang="en-US" smtClean="0"/>
              <a:t>‹#›</a:t>
            </a:fld>
            <a:endParaRPr lang="en-US"/>
          </a:p>
        </p:txBody>
      </p:sp>
    </p:spTree>
    <p:extLst>
      <p:ext uri="{BB962C8B-B14F-4D97-AF65-F5344CB8AC3E}">
        <p14:creationId xmlns:p14="http://schemas.microsoft.com/office/powerpoint/2010/main" val="199971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5</a:t>
            </a:fld>
            <a:endParaRPr lang="en-US"/>
          </a:p>
        </p:txBody>
      </p:sp>
    </p:spTree>
    <p:extLst>
      <p:ext uri="{BB962C8B-B14F-4D97-AF65-F5344CB8AC3E}">
        <p14:creationId xmlns:p14="http://schemas.microsoft.com/office/powerpoint/2010/main" val="76791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9</a:t>
            </a:fld>
            <a:endParaRPr lang="en-US"/>
          </a:p>
        </p:txBody>
      </p:sp>
    </p:spTree>
    <p:extLst>
      <p:ext uri="{BB962C8B-B14F-4D97-AF65-F5344CB8AC3E}">
        <p14:creationId xmlns:p14="http://schemas.microsoft.com/office/powerpoint/2010/main" val="426833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11</a:t>
            </a:fld>
            <a:endParaRPr lang="en-US"/>
          </a:p>
        </p:txBody>
      </p:sp>
    </p:spTree>
    <p:extLst>
      <p:ext uri="{BB962C8B-B14F-4D97-AF65-F5344CB8AC3E}">
        <p14:creationId xmlns:p14="http://schemas.microsoft.com/office/powerpoint/2010/main" val="3110489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12</a:t>
            </a:fld>
            <a:endParaRPr lang="en-US"/>
          </a:p>
        </p:txBody>
      </p:sp>
    </p:spTree>
    <p:extLst>
      <p:ext uri="{BB962C8B-B14F-4D97-AF65-F5344CB8AC3E}">
        <p14:creationId xmlns:p14="http://schemas.microsoft.com/office/powerpoint/2010/main" val="30137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19</a:t>
            </a:fld>
            <a:endParaRPr lang="en-US"/>
          </a:p>
        </p:txBody>
      </p:sp>
    </p:spTree>
    <p:extLst>
      <p:ext uri="{BB962C8B-B14F-4D97-AF65-F5344CB8AC3E}">
        <p14:creationId xmlns:p14="http://schemas.microsoft.com/office/powerpoint/2010/main" val="379910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1974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1722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57698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18158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1F47F-EE08-4665-9945-6ECBCAF6B348}"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40527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C1F47F-EE08-4665-9945-6ECBCAF6B348}"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304274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C1F47F-EE08-4665-9945-6ECBCAF6B348}"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390729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C1F47F-EE08-4665-9945-6ECBCAF6B348}"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78012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1F47F-EE08-4665-9945-6ECBCAF6B348}"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332622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F47F-EE08-4665-9945-6ECBCAF6B348}"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25649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F47F-EE08-4665-9945-6ECBCAF6B348}"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415944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1F47F-EE08-4665-9945-6ECBCAF6B348}" type="datetimeFigureOut">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5FAEA-D6B7-47DD-83B5-278283EA7DE3}" type="slidenum">
              <a:rPr lang="en-US" smtClean="0"/>
              <a:t>‹#›</a:t>
            </a:fld>
            <a:endParaRPr lang="en-US"/>
          </a:p>
        </p:txBody>
      </p:sp>
    </p:spTree>
    <p:extLst>
      <p:ext uri="{BB962C8B-B14F-4D97-AF65-F5344CB8AC3E}">
        <p14:creationId xmlns:p14="http://schemas.microsoft.com/office/powerpoint/2010/main" val="34536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Education and Income Outcomes</a:t>
            </a:r>
            <a:r>
              <a:rPr lang="en-US" dirty="0"/>
              <a:t/>
            </a:r>
            <a:br>
              <a:rPr lang="en-US" dirty="0"/>
            </a:br>
            <a:r>
              <a:rPr lang="en-US" sz="4400" dirty="0"/>
              <a:t>Prediction of Income from </a:t>
            </a:r>
            <a:r>
              <a:rPr lang="en-US" sz="4400" dirty="0" smtClean="0"/>
              <a:t/>
            </a:r>
            <a:br>
              <a:rPr lang="en-US" sz="4400" dirty="0" smtClean="0"/>
            </a:br>
            <a:r>
              <a:rPr lang="en-US" sz="4400" dirty="0" smtClean="0"/>
              <a:t>Education </a:t>
            </a:r>
            <a:r>
              <a:rPr lang="en-US" sz="4400" dirty="0"/>
              <a:t>and Work Class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Rosalie Day – Final Report, Capstone 1 - January 2020</a:t>
            </a:r>
          </a:p>
          <a:p>
            <a:r>
              <a:rPr lang="en-US" dirty="0" smtClean="0"/>
              <a:t>Springboard, Data Science Career Track Curriculum</a:t>
            </a:r>
            <a:endParaRPr lang="en-US" dirty="0"/>
          </a:p>
        </p:txBody>
      </p:sp>
    </p:spTree>
    <p:extLst>
      <p:ext uri="{BB962C8B-B14F-4D97-AF65-F5344CB8AC3E}">
        <p14:creationId xmlns:p14="http://schemas.microsoft.com/office/powerpoint/2010/main" val="395906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for </a:t>
            </a:r>
            <a:br>
              <a:rPr lang="en-US" b="1" dirty="0" smtClean="0"/>
            </a:br>
            <a:r>
              <a:rPr lang="en-US" b="1" dirty="0" smtClean="0"/>
              <a:t>education levels</a:t>
            </a:r>
            <a:endParaRPr lang="en-US" b="1" dirty="0"/>
          </a:p>
        </p:txBody>
      </p:sp>
      <p:sp>
        <p:nvSpPr>
          <p:cNvPr id="4" name="Text Placeholder 3"/>
          <p:cNvSpPr>
            <a:spLocks noGrp="1"/>
          </p:cNvSpPr>
          <p:nvPr>
            <p:ph type="body" sz="half" idx="2"/>
          </p:nvPr>
        </p:nvSpPr>
        <p:spPr>
          <a:xfrm>
            <a:off x="1318009" y="2104697"/>
            <a:ext cx="2287039" cy="3811588"/>
          </a:xfrm>
        </p:spPr>
        <p:txBody>
          <a:bodyPr/>
          <a:lstStyle/>
          <a:p>
            <a:pPr algn="ctr"/>
            <a:endParaRPr lang="en-US" dirty="0" smtClean="0"/>
          </a:p>
          <a:p>
            <a:r>
              <a:rPr lang="en-US" sz="1800" dirty="0"/>
              <a:t>9 = high school</a:t>
            </a:r>
          </a:p>
          <a:p>
            <a:r>
              <a:rPr lang="en-US" sz="1800" dirty="0"/>
              <a:t>      graduate</a:t>
            </a:r>
          </a:p>
          <a:p>
            <a:r>
              <a:rPr lang="en-US" sz="1800" dirty="0"/>
              <a:t> </a:t>
            </a:r>
          </a:p>
          <a:p>
            <a:r>
              <a:rPr lang="en-US" sz="1800" dirty="0"/>
              <a:t>10 = some </a:t>
            </a:r>
          </a:p>
          <a:p>
            <a:r>
              <a:rPr lang="en-US" sz="1800" dirty="0"/>
              <a:t>         college</a:t>
            </a:r>
          </a:p>
          <a:p>
            <a:r>
              <a:rPr lang="en-US" sz="1800" dirty="0"/>
              <a:t>        (median)</a:t>
            </a:r>
          </a:p>
          <a:p>
            <a:r>
              <a:rPr lang="en-US" sz="1800" dirty="0"/>
              <a:t> </a:t>
            </a:r>
          </a:p>
          <a:p>
            <a:r>
              <a:rPr lang="en-US" sz="1800" dirty="0"/>
              <a:t>13 = bachelor’s</a:t>
            </a:r>
          </a:p>
          <a:p>
            <a:r>
              <a:rPr lang="en-US" sz="1800" dirty="0"/>
              <a:t>         degree</a:t>
            </a:r>
          </a:p>
        </p:txBody>
      </p:sp>
      <p:pic>
        <p:nvPicPr>
          <p:cNvPr id="8" name="Content Placeholder 7"/>
          <p:cNvPicPr>
            <a:picLocks noGrp="1"/>
          </p:cNvPicPr>
          <p:nvPr>
            <p:ph idx="1"/>
          </p:nvPr>
        </p:nvPicPr>
        <p:blipFill>
          <a:blip r:embed="rId2"/>
          <a:stretch>
            <a:fillRect/>
          </a:stretch>
        </p:blipFill>
        <p:spPr>
          <a:xfrm>
            <a:off x="4950372" y="1035269"/>
            <a:ext cx="6274675" cy="4950372"/>
          </a:xfrm>
          <a:prstGeom prst="rect">
            <a:avLst/>
          </a:prstGeom>
        </p:spPr>
      </p:pic>
    </p:spTree>
    <p:extLst>
      <p:ext uri="{BB962C8B-B14F-4D97-AF65-F5344CB8AC3E}">
        <p14:creationId xmlns:p14="http://schemas.microsoft.com/office/powerpoint/2010/main" val="156390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i="1" dirty="0" smtClean="0"/>
              <a:t>Hypothesis Testing</a:t>
            </a:r>
            <a:br>
              <a:rPr lang="en-US" sz="2800" i="1" dirty="0" smtClean="0"/>
            </a:br>
            <a:r>
              <a:rPr lang="en-US" sz="4000" dirty="0"/>
              <a:t/>
            </a:r>
            <a:br>
              <a:rPr lang="en-US" sz="4000" dirty="0"/>
            </a:br>
            <a:r>
              <a:rPr lang="en-US" sz="3600" b="1" dirty="0" smtClean="0"/>
              <a:t>1. Relationship </a:t>
            </a:r>
            <a:r>
              <a:rPr lang="en-US" sz="3600" b="1" dirty="0"/>
              <a:t>of Education to Income Outcome</a:t>
            </a:r>
            <a:r>
              <a:rPr lang="en-US" sz="3600" dirty="0"/>
              <a:t/>
            </a:r>
            <a:br>
              <a:rPr lang="en-US" sz="3600" dirty="0"/>
            </a:br>
            <a:r>
              <a:rPr lang="en-US" sz="4000" dirty="0"/>
              <a:t/>
            </a:r>
            <a:br>
              <a:rPr lang="en-US" sz="4000" dirty="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880242" y="2396358"/>
            <a:ext cx="10515600" cy="3065901"/>
          </a:xfrm>
        </p:spPr>
        <p:txBody>
          <a:bodyPr>
            <a:normAutofit fontScale="92500" lnSpcReduction="20000"/>
          </a:bodyPr>
          <a:lstStyle/>
          <a:p>
            <a:pPr marL="0" indent="0">
              <a:buNone/>
            </a:pPr>
            <a:r>
              <a:rPr lang="en-US" dirty="0" smtClean="0"/>
              <a:t>	Null </a:t>
            </a:r>
            <a:r>
              <a:rPr lang="en-US" dirty="0"/>
              <a:t>hypothesis: </a:t>
            </a:r>
            <a:r>
              <a:rPr lang="en-US" dirty="0" smtClean="0"/>
              <a:t>No </a:t>
            </a:r>
            <a:r>
              <a:rPr lang="en-US" dirty="0"/>
              <a:t>differential effect on income outcome between </a:t>
            </a:r>
          </a:p>
          <a:p>
            <a:pPr marL="0" indent="0">
              <a:buNone/>
            </a:pPr>
            <a:r>
              <a:rPr lang="en-US" dirty="0" smtClean="0"/>
              <a:t>		BA </a:t>
            </a:r>
            <a:r>
              <a:rPr lang="en-US" dirty="0"/>
              <a:t>= bachelor’s degree &amp; no additional degrees (8025)</a:t>
            </a:r>
          </a:p>
          <a:p>
            <a:pPr marL="0" indent="0">
              <a:buNone/>
            </a:pPr>
            <a:r>
              <a:rPr lang="en-US" dirty="0" smtClean="0"/>
              <a:t>		No </a:t>
            </a:r>
            <a:r>
              <a:rPr lang="en-US" dirty="0"/>
              <a:t>BA = without bachelor’s degree (36372)</a:t>
            </a:r>
          </a:p>
          <a:p>
            <a:pPr marL="0" indent="0">
              <a:buNone/>
            </a:pPr>
            <a:r>
              <a:rPr lang="en-US" dirty="0"/>
              <a:t> </a:t>
            </a:r>
          </a:p>
          <a:p>
            <a:pPr lvl="2"/>
            <a:r>
              <a:rPr lang="en-US" dirty="0" smtClean="0"/>
              <a:t>Two-sample </a:t>
            </a:r>
            <a:r>
              <a:rPr lang="en-US" dirty="0"/>
              <a:t>t-test from </a:t>
            </a:r>
            <a:r>
              <a:rPr lang="en-US" dirty="0" err="1"/>
              <a:t>scipy</a:t>
            </a:r>
            <a:r>
              <a:rPr lang="en-US" dirty="0"/>
              <a:t> stats</a:t>
            </a:r>
          </a:p>
          <a:p>
            <a:pPr lvl="2"/>
            <a:r>
              <a:rPr lang="en-US" dirty="0" smtClean="0"/>
              <a:t>Significant </a:t>
            </a:r>
            <a:r>
              <a:rPr lang="en-US" dirty="0"/>
              <a:t>t-statistic, -52.4087 and a p-value of 0.0</a:t>
            </a:r>
          </a:p>
          <a:p>
            <a:pPr lvl="2"/>
            <a:r>
              <a:rPr lang="en-US" dirty="0"/>
              <a:t>Reject null -</a:t>
            </a:r>
          </a:p>
          <a:p>
            <a:pPr marL="1371600" lvl="3" indent="0">
              <a:buNone/>
            </a:pPr>
            <a:r>
              <a:rPr lang="en-US" sz="2200" dirty="0" smtClean="0"/>
              <a:t>Alternate:  Outcomes</a:t>
            </a:r>
            <a:r>
              <a:rPr lang="en-US" sz="2200" dirty="0"/>
              <a:t>, greater than $50k income, are more likely with </a:t>
            </a:r>
            <a:endParaRPr lang="en-US" sz="2200" dirty="0" smtClean="0"/>
          </a:p>
          <a:p>
            <a:pPr marL="1371600" lvl="3" indent="0">
              <a:buNone/>
            </a:pPr>
            <a:r>
              <a:rPr lang="en-US" sz="2200" dirty="0" smtClean="0"/>
              <a:t>bachelor’s degrees than any </a:t>
            </a:r>
            <a:r>
              <a:rPr lang="en-US" sz="2200" dirty="0"/>
              <a:t>education level short of a bachelor’s </a:t>
            </a:r>
            <a:r>
              <a:rPr lang="en-US" sz="2200" dirty="0" smtClean="0"/>
              <a:t>degree</a:t>
            </a:r>
          </a:p>
          <a:p>
            <a:pPr marL="914400" lvl="2" indent="0">
              <a:buNone/>
            </a:pPr>
            <a:endParaRPr lang="en-US" sz="2400" dirty="0"/>
          </a:p>
          <a:p>
            <a:pPr lvl="0"/>
            <a:endParaRPr lang="en-US" dirty="0"/>
          </a:p>
        </p:txBody>
      </p:sp>
    </p:spTree>
    <p:extLst>
      <p:ext uri="{BB962C8B-B14F-4D97-AF65-F5344CB8AC3E}">
        <p14:creationId xmlns:p14="http://schemas.microsoft.com/office/powerpoint/2010/main" val="137429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i="1" dirty="0" smtClean="0"/>
              <a:t>Hypothesis Testing</a:t>
            </a:r>
            <a:br>
              <a:rPr lang="en-US" sz="2800" i="1" dirty="0" smtClean="0"/>
            </a:br>
            <a:r>
              <a:rPr lang="en-US" sz="4000" dirty="0"/>
              <a:t/>
            </a:r>
            <a:br>
              <a:rPr lang="en-US" sz="4000" dirty="0"/>
            </a:br>
            <a:r>
              <a:rPr lang="en-US" sz="3600" b="1" dirty="0"/>
              <a:t>2</a:t>
            </a:r>
            <a:r>
              <a:rPr lang="en-US" sz="3600" b="1" dirty="0" smtClean="0"/>
              <a:t>. Association of </a:t>
            </a:r>
            <a:r>
              <a:rPr lang="en-US" sz="3600" b="1" dirty="0"/>
              <a:t>Education </a:t>
            </a:r>
            <a:r>
              <a:rPr lang="en-US" sz="3600" b="1" dirty="0" smtClean="0"/>
              <a:t>level and Work class</a:t>
            </a:r>
            <a:r>
              <a:rPr lang="en-US" sz="3600" dirty="0"/>
              <a:t/>
            </a:r>
            <a:br>
              <a:rPr lang="en-US" sz="3600" dirty="0"/>
            </a:br>
            <a:r>
              <a:rPr lang="en-US" sz="4000" dirty="0"/>
              <a:t/>
            </a:r>
            <a:br>
              <a:rPr lang="en-US" sz="4000" dirty="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880242" y="2396358"/>
            <a:ext cx="10515600" cy="3065901"/>
          </a:xfrm>
        </p:spPr>
        <p:txBody>
          <a:bodyPr>
            <a:normAutofit fontScale="85000" lnSpcReduction="20000"/>
          </a:bodyPr>
          <a:lstStyle/>
          <a:p>
            <a:pPr marL="0" indent="0">
              <a:buNone/>
            </a:pPr>
            <a:r>
              <a:rPr lang="en-US" dirty="0"/>
              <a:t>N</a:t>
            </a:r>
            <a:r>
              <a:rPr lang="en-US" dirty="0" smtClean="0"/>
              <a:t>ull </a:t>
            </a:r>
            <a:r>
              <a:rPr lang="en-US" dirty="0"/>
              <a:t>hypothesis is that education and </a:t>
            </a:r>
            <a:r>
              <a:rPr lang="en-US" dirty="0" err="1"/>
              <a:t>workclass</a:t>
            </a:r>
            <a:r>
              <a:rPr lang="en-US" dirty="0"/>
              <a:t> are independent attributes.</a:t>
            </a:r>
          </a:p>
          <a:p>
            <a:pPr lvl="1"/>
            <a:endParaRPr lang="en-US" sz="2200" dirty="0" smtClean="0"/>
          </a:p>
          <a:p>
            <a:pPr lvl="1"/>
            <a:r>
              <a:rPr lang="en-US" sz="2600" dirty="0"/>
              <a:t>C</a:t>
            </a:r>
            <a:r>
              <a:rPr lang="en-US" sz="2600" dirty="0" smtClean="0"/>
              <a:t>ross-tabulation </a:t>
            </a:r>
            <a:r>
              <a:rPr lang="en-US" sz="2600" dirty="0"/>
              <a:t>of education and </a:t>
            </a:r>
            <a:r>
              <a:rPr lang="en-US" sz="2600" dirty="0" err="1"/>
              <a:t>workclass</a:t>
            </a:r>
            <a:r>
              <a:rPr lang="en-US" sz="2600" dirty="0"/>
              <a:t> was created from crosstab function in </a:t>
            </a:r>
            <a:r>
              <a:rPr lang="en-US" sz="2600" dirty="0" smtClean="0"/>
              <a:t>pandas</a:t>
            </a:r>
          </a:p>
          <a:p>
            <a:pPr marL="457200" lvl="1" indent="0">
              <a:buNone/>
            </a:pPr>
            <a:endParaRPr lang="en-US" sz="2600" dirty="0"/>
          </a:p>
          <a:p>
            <a:pPr lvl="1"/>
            <a:r>
              <a:rPr lang="en-US" sz="2600" dirty="0" smtClean="0"/>
              <a:t>Testing </a:t>
            </a:r>
            <a:r>
              <a:rPr lang="en-US" sz="2600" dirty="0"/>
              <a:t>association - chi-squared statistic is 3906.1080 </a:t>
            </a:r>
            <a:r>
              <a:rPr lang="en-US" sz="2600" dirty="0" smtClean="0"/>
              <a:t>with </a:t>
            </a:r>
            <a:r>
              <a:rPr lang="en-US" sz="2600" dirty="0"/>
              <a:t>120 degrees of freedom and p-value of 0.0. </a:t>
            </a:r>
          </a:p>
          <a:p>
            <a:pPr marL="0" indent="0">
              <a:buNone/>
            </a:pPr>
            <a:endParaRPr lang="en-US" dirty="0"/>
          </a:p>
          <a:p>
            <a:pPr marL="0" indent="0">
              <a:buNone/>
            </a:pPr>
            <a:r>
              <a:rPr lang="en-US" dirty="0"/>
              <a:t>Reject null -</a:t>
            </a:r>
          </a:p>
          <a:p>
            <a:pPr marL="457200" lvl="1" indent="0">
              <a:buNone/>
            </a:pPr>
            <a:r>
              <a:rPr lang="en-US" dirty="0" smtClean="0"/>
              <a:t>	</a:t>
            </a:r>
            <a:r>
              <a:rPr lang="en-US" sz="2800" dirty="0" smtClean="0"/>
              <a:t>Alternate:  Work class and education </a:t>
            </a:r>
            <a:r>
              <a:rPr lang="en-US" sz="2800" dirty="0"/>
              <a:t>are </a:t>
            </a:r>
            <a:r>
              <a:rPr lang="en-US" sz="2800" dirty="0" smtClean="0"/>
              <a:t>significantly correlated</a:t>
            </a:r>
          </a:p>
          <a:p>
            <a:pPr marL="457200" lvl="1" indent="0">
              <a:buNone/>
            </a:pPr>
            <a:endParaRPr lang="en-US" dirty="0"/>
          </a:p>
          <a:p>
            <a:pPr marL="0" lvl="0" indent="0">
              <a:buNone/>
            </a:pPr>
            <a:endParaRPr lang="en-US" dirty="0"/>
          </a:p>
        </p:txBody>
      </p:sp>
    </p:spTree>
    <p:extLst>
      <p:ext uri="{BB962C8B-B14F-4D97-AF65-F5344CB8AC3E}">
        <p14:creationId xmlns:p14="http://schemas.microsoft.com/office/powerpoint/2010/main" val="74246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Comparison of education levels for work class categories</a:t>
            </a:r>
            <a:r>
              <a:rPr lang="en-US" sz="3600" dirty="0"/>
              <a:t/>
            </a:r>
            <a:br>
              <a:rPr lang="en-US" sz="3600" dirty="0"/>
            </a:br>
            <a:r>
              <a:rPr lang="en-US" sz="3600" dirty="0" smtClean="0"/>
              <a:t>- </a:t>
            </a:r>
            <a:r>
              <a:rPr lang="en-US" sz="2200" dirty="0" smtClean="0"/>
              <a:t>High </a:t>
            </a:r>
            <a:r>
              <a:rPr lang="en-US" sz="2200" dirty="0"/>
              <a:t>school graduates comprised the largest level in almost all work classes. </a:t>
            </a:r>
            <a:br>
              <a:rPr lang="en-US" sz="2200" dirty="0"/>
            </a:br>
            <a:r>
              <a:rPr lang="en-US" sz="2200" dirty="0" smtClean="0"/>
              <a:t>- ‘</a:t>
            </a:r>
            <a:r>
              <a:rPr lang="en-US" sz="2200" dirty="0"/>
              <a:t>Some college” level was second and the median, followed by bachelor’s degrees</a:t>
            </a:r>
            <a:r>
              <a:rPr lang="en-US" sz="2200" dirty="0" smtClean="0"/>
              <a:t>.</a:t>
            </a:r>
            <a:endParaRPr lang="en-US" sz="2200" dirty="0"/>
          </a:p>
        </p:txBody>
      </p:sp>
      <p:pic>
        <p:nvPicPr>
          <p:cNvPr id="4" name="Content Placeholder 3"/>
          <p:cNvPicPr>
            <a:picLocks noGrp="1"/>
          </p:cNvPicPr>
          <p:nvPr>
            <p:ph idx="1"/>
          </p:nvPr>
        </p:nvPicPr>
        <p:blipFill>
          <a:blip r:embed="rId2"/>
          <a:stretch>
            <a:fillRect/>
          </a:stretch>
        </p:blipFill>
        <p:spPr>
          <a:xfrm>
            <a:off x="2657039" y="1825625"/>
            <a:ext cx="6877921" cy="4351338"/>
          </a:xfrm>
          <a:prstGeom prst="rect">
            <a:avLst/>
          </a:prstGeom>
        </p:spPr>
      </p:pic>
    </p:spTree>
    <p:extLst>
      <p:ext uri="{BB962C8B-B14F-4D97-AF65-F5344CB8AC3E}">
        <p14:creationId xmlns:p14="http://schemas.microsoft.com/office/powerpoint/2010/main" val="62377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i="1" dirty="0" smtClean="0"/>
              <a:t>Hypothesis Testing</a:t>
            </a:r>
            <a:br>
              <a:rPr lang="en-US" sz="3200" i="1" dirty="0" smtClean="0"/>
            </a:br>
            <a:r>
              <a:rPr lang="en-US" dirty="0" smtClean="0"/>
              <a:t/>
            </a:r>
            <a:br>
              <a:rPr lang="en-US" dirty="0" smtClean="0"/>
            </a:br>
            <a:r>
              <a:rPr lang="en-US" dirty="0" smtClean="0"/>
              <a:t>3. </a:t>
            </a:r>
            <a:r>
              <a:rPr lang="en-US" sz="4000" b="1" dirty="0" smtClean="0"/>
              <a:t>Education correlated with hours per week</a:t>
            </a:r>
            <a:endParaRPr lang="en-US" sz="4000" b="1" dirty="0"/>
          </a:p>
        </p:txBody>
      </p:sp>
      <p:sp>
        <p:nvSpPr>
          <p:cNvPr id="3" name="Text Placeholder 2"/>
          <p:cNvSpPr>
            <a:spLocks noGrp="1"/>
          </p:cNvSpPr>
          <p:nvPr>
            <p:ph type="body" idx="1"/>
          </p:nvPr>
        </p:nvSpPr>
        <p:spPr>
          <a:xfrm>
            <a:off x="839788" y="2006983"/>
            <a:ext cx="5157787" cy="823912"/>
          </a:xfrm>
        </p:spPr>
        <p:txBody>
          <a:bodyPr/>
          <a:lstStyle/>
          <a:p>
            <a:r>
              <a:rPr lang="en-US" dirty="0"/>
              <a:t>Null hypothesis: Education and ‘hours-per-week’ are independent variables</a:t>
            </a:r>
            <a:r>
              <a:rPr lang="en-US" dirty="0" smtClean="0"/>
              <a:t>.</a:t>
            </a:r>
            <a:endParaRPr lang="en-US" dirty="0"/>
          </a:p>
        </p:txBody>
      </p:sp>
      <p:sp>
        <p:nvSpPr>
          <p:cNvPr id="4" name="Content Placeholder 3"/>
          <p:cNvSpPr>
            <a:spLocks noGrp="1"/>
          </p:cNvSpPr>
          <p:nvPr>
            <p:ph sz="half" idx="2"/>
          </p:nvPr>
        </p:nvSpPr>
        <p:spPr>
          <a:xfrm>
            <a:off x="839788" y="2958661"/>
            <a:ext cx="5157787" cy="3231001"/>
          </a:xfrm>
        </p:spPr>
        <p:txBody>
          <a:bodyPr>
            <a:normAutofit lnSpcReduction="10000"/>
          </a:bodyPr>
          <a:lstStyle/>
          <a:p>
            <a:pPr marL="0" indent="0">
              <a:buNone/>
            </a:pPr>
            <a:r>
              <a:rPr lang="en-US" sz="2000" i="1" dirty="0" smtClean="0"/>
              <a:t>If </a:t>
            </a:r>
            <a:r>
              <a:rPr lang="en-US" sz="2000" i="1" dirty="0"/>
              <a:t>hours worked were correlated positively with education level, that relationship could affect the </a:t>
            </a:r>
            <a:r>
              <a:rPr lang="en-US" sz="2000" i="1" dirty="0" smtClean="0"/>
              <a:t>income </a:t>
            </a:r>
            <a:r>
              <a:rPr lang="en-US" sz="2000" i="1" dirty="0"/>
              <a:t>outcome. </a:t>
            </a:r>
            <a:endParaRPr lang="en-US" sz="2000" i="1" dirty="0" smtClean="0"/>
          </a:p>
          <a:p>
            <a:pPr marL="0" indent="0">
              <a:buNone/>
            </a:pPr>
            <a:endParaRPr lang="en-US" sz="2000" i="1" dirty="0" smtClean="0"/>
          </a:p>
          <a:p>
            <a:r>
              <a:rPr lang="en-US" sz="2400" dirty="0"/>
              <a:t>Test correlation pairs - </a:t>
            </a:r>
            <a:r>
              <a:rPr lang="en-US" sz="2400" dirty="0" err="1"/>
              <a:t>researchpy</a:t>
            </a:r>
            <a:r>
              <a:rPr lang="en-US" sz="2400" dirty="0"/>
              <a:t> library</a:t>
            </a:r>
          </a:p>
          <a:p>
            <a:pPr marL="0" indent="0">
              <a:buNone/>
            </a:pPr>
            <a:r>
              <a:rPr lang="en-US" sz="2400" dirty="0" smtClean="0"/>
              <a:t>	small </a:t>
            </a:r>
            <a:r>
              <a:rPr lang="en-US" sz="2400" dirty="0"/>
              <a:t>r value of 0.1437</a:t>
            </a:r>
          </a:p>
          <a:p>
            <a:pPr marL="0" indent="0">
              <a:buNone/>
            </a:pPr>
            <a:endParaRPr lang="en-US" sz="2000" dirty="0"/>
          </a:p>
          <a:p>
            <a:r>
              <a:rPr lang="en-US" sz="2000" dirty="0"/>
              <a:t>Not </a:t>
            </a:r>
            <a:r>
              <a:rPr lang="en-US" sz="2000" dirty="0" smtClean="0"/>
              <a:t>rejected.  No </a:t>
            </a:r>
            <a:r>
              <a:rPr lang="en-US" sz="2000" dirty="0"/>
              <a:t>significant correlation.</a:t>
            </a:r>
          </a:p>
          <a:p>
            <a:pPr marL="0" indent="0">
              <a:buNone/>
            </a:pPr>
            <a:endParaRPr lang="en-US" sz="2000" i="1" dirty="0"/>
          </a:p>
        </p:txBody>
      </p:sp>
      <p:sp>
        <p:nvSpPr>
          <p:cNvPr id="5" name="Text Placeholder 4"/>
          <p:cNvSpPr>
            <a:spLocks noGrp="1"/>
          </p:cNvSpPr>
          <p:nvPr>
            <p:ph type="body" sz="quarter" idx="3"/>
          </p:nvPr>
        </p:nvSpPr>
        <p:spPr/>
        <p:txBody>
          <a:bodyPr>
            <a:normAutofit/>
          </a:bodyPr>
          <a:lstStyle/>
          <a:p>
            <a:pPr algn="ctr"/>
            <a:r>
              <a:rPr lang="en-US" sz="1800" dirty="0" smtClean="0"/>
              <a:t>Fitted line plotted in </a:t>
            </a:r>
            <a:r>
              <a:rPr lang="en-US" sz="1800" dirty="0" err="1" smtClean="0"/>
              <a:t>Seaborn</a:t>
            </a:r>
            <a:endParaRPr lang="en-US" sz="1800" dirty="0"/>
          </a:p>
        </p:txBody>
      </p:sp>
      <p:pic>
        <p:nvPicPr>
          <p:cNvPr id="7" name="Content Placeholder 6"/>
          <p:cNvPicPr>
            <a:picLocks noGrp="1"/>
          </p:cNvPicPr>
          <p:nvPr>
            <p:ph sz="quarter" idx="4"/>
          </p:nvPr>
        </p:nvPicPr>
        <p:blipFill>
          <a:blip r:embed="rId2"/>
          <a:stretch>
            <a:fillRect/>
          </a:stretch>
        </p:blipFill>
        <p:spPr>
          <a:xfrm>
            <a:off x="6803928" y="2575331"/>
            <a:ext cx="4483141" cy="3281317"/>
          </a:xfrm>
          <a:prstGeom prst="rect">
            <a:avLst/>
          </a:prstGeom>
        </p:spPr>
      </p:pic>
    </p:spTree>
    <p:extLst>
      <p:ext uri="{BB962C8B-B14F-4D97-AF65-F5344CB8AC3E}">
        <p14:creationId xmlns:p14="http://schemas.microsoft.com/office/powerpoint/2010/main" val="170424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CLASSIFICATION</a:t>
            </a:r>
            <a:r>
              <a:rPr lang="en-US" sz="3200" b="1" i="1" dirty="0" smtClean="0"/>
              <a:t> </a:t>
            </a:r>
            <a:r>
              <a:rPr lang="en-US" sz="3200" dirty="0"/>
              <a:t/>
            </a:r>
            <a:br>
              <a:rPr lang="en-US" sz="3200" dirty="0"/>
            </a:br>
            <a:r>
              <a:rPr lang="en-US" sz="3200" dirty="0" smtClean="0"/>
              <a:t>		- Predict the Income </a:t>
            </a:r>
            <a:r>
              <a:rPr lang="en-US" sz="3200" dirty="0"/>
              <a:t>target </a:t>
            </a:r>
            <a:r>
              <a:rPr lang="en-US" sz="3200" dirty="0" smtClean="0"/>
              <a:t>variable </a:t>
            </a:r>
            <a:endParaRPr lang="en-US" sz="3200" dirty="0"/>
          </a:p>
        </p:txBody>
      </p:sp>
      <p:sp>
        <p:nvSpPr>
          <p:cNvPr id="3" name="Content Placeholder 2"/>
          <p:cNvSpPr>
            <a:spLocks noGrp="1"/>
          </p:cNvSpPr>
          <p:nvPr>
            <p:ph sz="half" idx="1"/>
          </p:nvPr>
        </p:nvSpPr>
        <p:spPr>
          <a:xfrm>
            <a:off x="764627" y="1767818"/>
            <a:ext cx="5181600" cy="4351338"/>
          </a:xfrm>
        </p:spPr>
        <p:txBody>
          <a:bodyPr>
            <a:normAutofit/>
          </a:bodyPr>
          <a:lstStyle/>
          <a:p>
            <a:pPr marL="0" indent="0">
              <a:buNone/>
            </a:pPr>
            <a:r>
              <a:rPr lang="en-US" dirty="0"/>
              <a:t>Predictors -classification of income outcomes</a:t>
            </a:r>
          </a:p>
          <a:p>
            <a:r>
              <a:rPr lang="en-US" sz="2200" dirty="0" smtClean="0"/>
              <a:t>Demographic</a:t>
            </a:r>
            <a:r>
              <a:rPr lang="en-US" sz="2200" dirty="0"/>
              <a:t>: age, race, gender, country of origin, family</a:t>
            </a:r>
          </a:p>
          <a:p>
            <a:r>
              <a:rPr lang="en-US" sz="2200" dirty="0" smtClean="0"/>
              <a:t>Attributes </a:t>
            </a:r>
            <a:r>
              <a:rPr lang="en-US" sz="2200" dirty="0"/>
              <a:t>of interest: education levels and employment sector and status</a:t>
            </a:r>
          </a:p>
          <a:p>
            <a:pPr marL="0" indent="0">
              <a:buNone/>
            </a:pPr>
            <a:r>
              <a:rPr lang="en-US" dirty="0"/>
              <a:t> </a:t>
            </a:r>
          </a:p>
          <a:p>
            <a:r>
              <a:rPr lang="en-US" sz="2400" dirty="0"/>
              <a:t>Processed with Pandas </a:t>
            </a:r>
            <a:r>
              <a:rPr lang="en-US" sz="2400" dirty="0" err="1"/>
              <a:t>get_dummies</a:t>
            </a:r>
            <a:r>
              <a:rPr lang="en-US" sz="2400" dirty="0"/>
              <a:t>  </a:t>
            </a:r>
          </a:p>
          <a:p>
            <a:r>
              <a:rPr lang="en-US" sz="2400" dirty="0"/>
              <a:t>Trained on 70% of </a:t>
            </a:r>
            <a:r>
              <a:rPr lang="en-US" sz="2400" dirty="0" smtClean="0"/>
              <a:t>data</a:t>
            </a:r>
            <a:endParaRPr lang="en-US" sz="2400" dirty="0"/>
          </a:p>
        </p:txBody>
      </p:sp>
      <p:sp>
        <p:nvSpPr>
          <p:cNvPr id="4" name="Content Placeholder 3"/>
          <p:cNvSpPr>
            <a:spLocks noGrp="1"/>
          </p:cNvSpPr>
          <p:nvPr>
            <p:ph sz="half" idx="2"/>
          </p:nvPr>
        </p:nvSpPr>
        <p:spPr>
          <a:xfrm>
            <a:off x="6713483" y="1796202"/>
            <a:ext cx="5181600" cy="4351338"/>
          </a:xfrm>
        </p:spPr>
        <p:txBody>
          <a:bodyPr>
            <a:normAutofit/>
          </a:bodyPr>
          <a:lstStyle/>
          <a:p>
            <a:pPr marL="0" indent="0">
              <a:buNone/>
            </a:pPr>
            <a:r>
              <a:rPr lang="en-US" dirty="0"/>
              <a:t>Supervised machine learning models from </a:t>
            </a:r>
            <a:r>
              <a:rPr lang="en-US" dirty="0" err="1"/>
              <a:t>Scikit</a:t>
            </a:r>
            <a:r>
              <a:rPr lang="en-US" dirty="0"/>
              <a:t>-Learn: </a:t>
            </a:r>
            <a:endParaRPr lang="en-US" dirty="0" smtClean="0"/>
          </a:p>
          <a:p>
            <a:pPr marL="0" indent="0">
              <a:buNone/>
            </a:pPr>
            <a:endParaRPr lang="en-US" dirty="0"/>
          </a:p>
          <a:p>
            <a:r>
              <a:rPr lang="en-US" dirty="0"/>
              <a:t>K-Nearest Neighbors (KNN); </a:t>
            </a:r>
          </a:p>
          <a:p>
            <a:r>
              <a:rPr lang="en-US" dirty="0"/>
              <a:t>Logistic Regression; </a:t>
            </a:r>
          </a:p>
          <a:p>
            <a:r>
              <a:rPr lang="en-US" dirty="0"/>
              <a:t>Decision Trees, </a:t>
            </a:r>
          </a:p>
          <a:p>
            <a:r>
              <a:rPr lang="en-US" dirty="0"/>
              <a:t>Random Forest; and </a:t>
            </a:r>
          </a:p>
          <a:p>
            <a:r>
              <a:rPr lang="en-US" dirty="0"/>
              <a:t>Gradient Boosting</a:t>
            </a:r>
          </a:p>
          <a:p>
            <a:endParaRPr lang="en-US" dirty="0"/>
          </a:p>
        </p:txBody>
      </p:sp>
    </p:spTree>
    <p:extLst>
      <p:ext uri="{BB962C8B-B14F-4D97-AF65-F5344CB8AC3E}">
        <p14:creationId xmlns:p14="http://schemas.microsoft.com/office/powerpoint/2010/main" val="375270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41" y="472966"/>
            <a:ext cx="10515600" cy="1995487"/>
          </a:xfrm>
        </p:spPr>
        <p:txBody>
          <a:bodyPr>
            <a:normAutofit fontScale="90000"/>
          </a:bodyPr>
          <a:lstStyle/>
          <a:p>
            <a:r>
              <a:rPr lang="en-US" sz="4000" b="1" dirty="0"/>
              <a:t>Prediction with test data</a:t>
            </a:r>
            <a:r>
              <a:rPr lang="en-US" sz="3600" b="1" dirty="0"/>
              <a:t/>
            </a:r>
            <a:br>
              <a:rPr lang="en-US" sz="3600" b="1" dirty="0"/>
            </a:br>
            <a:r>
              <a:rPr lang="en-US" sz="3600" b="1" dirty="0"/>
              <a:t> </a:t>
            </a:r>
            <a:br>
              <a:rPr lang="en-US" sz="3600" b="1" dirty="0"/>
            </a:br>
            <a:r>
              <a:rPr lang="en-US" sz="3600" b="1" dirty="0" smtClean="0"/>
              <a:t>		-</a:t>
            </a:r>
            <a:r>
              <a:rPr lang="en-US" sz="2700" dirty="0" smtClean="0"/>
              <a:t>Performance </a:t>
            </a:r>
            <a:r>
              <a:rPr lang="en-US" sz="2700" dirty="0"/>
              <a:t>evaluations: confusion </a:t>
            </a:r>
            <a:r>
              <a:rPr lang="en-US" sz="2700" dirty="0" smtClean="0"/>
              <a:t>matrix, </a:t>
            </a:r>
            <a:r>
              <a:rPr lang="en-US" sz="2700" dirty="0"/>
              <a:t>classification </a:t>
            </a:r>
            <a:r>
              <a:rPr lang="en-US" sz="2700" dirty="0" smtClean="0"/>
              <a:t>report.</a:t>
            </a:r>
            <a:r>
              <a:rPr lang="en-US" sz="3200" dirty="0"/>
              <a:t/>
            </a:r>
            <a:br>
              <a:rPr lang="en-US" sz="3200" dirty="0"/>
            </a:br>
            <a:r>
              <a:rPr lang="en-US" sz="3200" dirty="0" smtClean="0"/>
              <a:t>		-</a:t>
            </a:r>
            <a:r>
              <a:rPr lang="en-US" sz="2700" dirty="0" smtClean="0"/>
              <a:t>Income </a:t>
            </a:r>
            <a:r>
              <a:rPr lang="en-US" sz="2700" dirty="0"/>
              <a:t>outcomes classifications on complete set of attributes. </a:t>
            </a:r>
          </a:p>
        </p:txBody>
      </p:sp>
      <p:sp>
        <p:nvSpPr>
          <p:cNvPr id="3" name="Content Placeholder 2"/>
          <p:cNvSpPr>
            <a:spLocks noGrp="1"/>
          </p:cNvSpPr>
          <p:nvPr>
            <p:ph sz="half" idx="1"/>
          </p:nvPr>
        </p:nvSpPr>
        <p:spPr>
          <a:xfrm>
            <a:off x="838200" y="2648607"/>
            <a:ext cx="5181600" cy="3528356"/>
          </a:xfrm>
        </p:spPr>
        <p:txBody>
          <a:bodyPr>
            <a:normAutofit lnSpcReduction="10000"/>
          </a:bodyPr>
          <a:lstStyle/>
          <a:p>
            <a:pPr marL="0" indent="0">
              <a:buNone/>
            </a:pPr>
            <a:r>
              <a:rPr lang="en-US" sz="3000" dirty="0"/>
              <a:t>Best performing models</a:t>
            </a:r>
          </a:p>
          <a:p>
            <a:pPr marL="0" indent="0">
              <a:buNone/>
            </a:pPr>
            <a:r>
              <a:rPr lang="en-US" dirty="0"/>
              <a:t> </a:t>
            </a:r>
          </a:p>
          <a:p>
            <a:pPr lvl="1"/>
            <a:r>
              <a:rPr lang="en-US" dirty="0" smtClean="0"/>
              <a:t>Equal: Gradient </a:t>
            </a:r>
            <a:r>
              <a:rPr lang="en-US" dirty="0"/>
              <a:t>Boosting and </a:t>
            </a:r>
            <a:r>
              <a:rPr lang="en-US" dirty="0" smtClean="0"/>
              <a:t>   Logistic </a:t>
            </a:r>
            <a:r>
              <a:rPr lang="en-US" dirty="0"/>
              <a:t>Regression</a:t>
            </a:r>
          </a:p>
          <a:p>
            <a:pPr marL="457200" lvl="1" indent="0">
              <a:buNone/>
            </a:pPr>
            <a:r>
              <a:rPr lang="en-US" dirty="0"/>
              <a:t> </a:t>
            </a:r>
          </a:p>
          <a:p>
            <a:pPr lvl="1"/>
            <a:r>
              <a:rPr lang="en-US" dirty="0" smtClean="0"/>
              <a:t> Both </a:t>
            </a:r>
            <a:r>
              <a:rPr lang="en-US" dirty="0"/>
              <a:t>accuracy scores (f1) = .84 </a:t>
            </a:r>
          </a:p>
          <a:p>
            <a:pPr marL="457200" lvl="1" indent="0">
              <a:buNone/>
            </a:pPr>
            <a:endParaRPr lang="en-US" dirty="0"/>
          </a:p>
          <a:p>
            <a:pPr lvl="1"/>
            <a:r>
              <a:rPr lang="en-US" dirty="0"/>
              <a:t>B</a:t>
            </a:r>
            <a:r>
              <a:rPr lang="en-US" dirty="0" smtClean="0"/>
              <a:t>oth </a:t>
            </a:r>
            <a:r>
              <a:rPr lang="en-US" dirty="0"/>
              <a:t>AUC (area under curve) </a:t>
            </a:r>
            <a:r>
              <a:rPr lang="en-US" dirty="0" smtClean="0"/>
              <a:t> </a:t>
            </a:r>
            <a:r>
              <a:rPr lang="en-US" dirty="0"/>
              <a:t>round to .89</a:t>
            </a:r>
          </a:p>
        </p:txBody>
      </p:sp>
      <p:sp>
        <p:nvSpPr>
          <p:cNvPr id="4" name="Content Placeholder 3"/>
          <p:cNvSpPr>
            <a:spLocks noGrp="1"/>
          </p:cNvSpPr>
          <p:nvPr>
            <p:ph sz="half" idx="2"/>
          </p:nvPr>
        </p:nvSpPr>
        <p:spPr>
          <a:xfrm>
            <a:off x="6285186" y="2664373"/>
            <a:ext cx="5181600" cy="3528356"/>
          </a:xfrm>
        </p:spPr>
        <p:txBody>
          <a:bodyPr>
            <a:normAutofit lnSpcReduction="10000"/>
          </a:bodyPr>
          <a:lstStyle/>
          <a:p>
            <a:pPr marL="0" indent="0">
              <a:buNone/>
            </a:pPr>
            <a:r>
              <a:rPr lang="en-US" sz="3200" dirty="0" smtClean="0"/>
              <a:t>All the rest –</a:t>
            </a:r>
          </a:p>
          <a:p>
            <a:pPr marL="0" indent="0">
              <a:buNone/>
            </a:pPr>
            <a:endParaRPr lang="en-US" dirty="0"/>
          </a:p>
          <a:p>
            <a:pPr marL="0" indent="0">
              <a:buNone/>
            </a:pPr>
            <a:r>
              <a:rPr lang="en-US" sz="2400" dirty="0" smtClean="0"/>
              <a:t>- Decision Tree     </a:t>
            </a:r>
            <a:r>
              <a:rPr lang="en-US" sz="2400" dirty="0"/>
              <a:t>accuracy  f1 = </a:t>
            </a:r>
            <a:r>
              <a:rPr lang="en-US" sz="2400" dirty="0" smtClean="0"/>
              <a:t>0.79</a:t>
            </a:r>
          </a:p>
          <a:p>
            <a:pPr marL="0" indent="0">
              <a:buNone/>
            </a:pPr>
            <a:endParaRPr lang="en-US" sz="2400" dirty="0"/>
          </a:p>
          <a:p>
            <a:pPr marL="0" indent="0">
              <a:buNone/>
            </a:pPr>
            <a:r>
              <a:rPr lang="en-US" sz="2400" dirty="0" smtClean="0"/>
              <a:t>- Random Forest  accuracy  f1 = 0.81</a:t>
            </a:r>
          </a:p>
          <a:p>
            <a:pPr marL="0" indent="0">
              <a:buNone/>
            </a:pPr>
            <a:endParaRPr lang="en-US" sz="2400" dirty="0" smtClean="0"/>
          </a:p>
          <a:p>
            <a:pPr marL="0" indent="0">
              <a:buNone/>
            </a:pPr>
            <a:r>
              <a:rPr lang="en-US" sz="2400" dirty="0" smtClean="0"/>
              <a:t>- KNN                     accuracy  f1 = 0.82</a:t>
            </a:r>
          </a:p>
          <a:p>
            <a:pPr marL="0" indent="0">
              <a:buNone/>
            </a:pPr>
            <a:r>
              <a:rPr lang="en-US" sz="2400" dirty="0"/>
              <a:t>	</a:t>
            </a:r>
            <a:r>
              <a:rPr lang="en-US" sz="2400" dirty="0" smtClean="0"/>
              <a:t>           (largest true negative)</a:t>
            </a:r>
          </a:p>
          <a:p>
            <a:pPr marL="0" indent="0">
              <a:buNone/>
            </a:pPr>
            <a:endParaRPr lang="en-US" sz="2400" dirty="0"/>
          </a:p>
        </p:txBody>
      </p:sp>
    </p:spTree>
    <p:extLst>
      <p:ext uri="{BB962C8B-B14F-4D97-AF65-F5344CB8AC3E}">
        <p14:creationId xmlns:p14="http://schemas.microsoft.com/office/powerpoint/2010/main" val="326468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Evaluating the best performing models</a:t>
            </a:r>
            <a:endParaRPr lang="en-US" dirty="0"/>
          </a:p>
        </p:txBody>
      </p:sp>
      <p:pic>
        <p:nvPicPr>
          <p:cNvPr id="6" name="Content Placeholder 5"/>
          <p:cNvPicPr>
            <a:picLocks noGrp="1" noChangeAspect="1"/>
          </p:cNvPicPr>
          <p:nvPr>
            <p:ph idx="1"/>
          </p:nvPr>
        </p:nvPicPr>
        <p:blipFill>
          <a:blip r:embed="rId2"/>
          <a:stretch>
            <a:fillRect/>
          </a:stretch>
        </p:blipFill>
        <p:spPr>
          <a:xfrm>
            <a:off x="2052472" y="2062536"/>
            <a:ext cx="8087056" cy="3481671"/>
          </a:xfrm>
          <a:prstGeom prst="rect">
            <a:avLst/>
          </a:prstGeom>
        </p:spPr>
      </p:pic>
    </p:spTree>
    <p:extLst>
      <p:ext uri="{BB962C8B-B14F-4D97-AF65-F5344CB8AC3E}">
        <p14:creationId xmlns:p14="http://schemas.microsoft.com/office/powerpoint/2010/main" val="419413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Perspective on predicting</a:t>
            </a:r>
            <a:endParaRPr lang="en-US" sz="3600" dirty="0"/>
          </a:p>
        </p:txBody>
      </p:sp>
      <p:sp>
        <p:nvSpPr>
          <p:cNvPr id="3" name="Content Placeholder 2"/>
          <p:cNvSpPr>
            <a:spLocks noGrp="1"/>
          </p:cNvSpPr>
          <p:nvPr>
            <p:ph sz="half" idx="1"/>
          </p:nvPr>
        </p:nvSpPr>
        <p:spPr/>
        <p:txBody>
          <a:bodyPr>
            <a:normAutofit lnSpcReduction="10000"/>
          </a:bodyPr>
          <a:lstStyle/>
          <a:p>
            <a:r>
              <a:rPr lang="en-US" i="1" dirty="0"/>
              <a:t>For perspective, the “null accuracy” is .76, which is the probability of selecting a person with less than $50,000 income from this sample.</a:t>
            </a:r>
            <a:endParaRPr lang="en-US" dirty="0"/>
          </a:p>
          <a:p>
            <a:pPr marL="0" indent="0">
              <a:buNone/>
            </a:pPr>
            <a:endParaRPr lang="en-US" dirty="0"/>
          </a:p>
          <a:p>
            <a:r>
              <a:rPr lang="en-US" i="1" dirty="0"/>
              <a:t>All the prediction models perform better than random on the full set of attributes and the </a:t>
            </a:r>
            <a:r>
              <a:rPr lang="en-US" i="1" dirty="0" smtClean="0"/>
              <a:t>ones </a:t>
            </a:r>
            <a:r>
              <a:rPr lang="en-US" i="1" dirty="0"/>
              <a:t>selected for education prediction and privacy.</a:t>
            </a:r>
            <a:endParaRPr lang="en-US" dirty="0"/>
          </a:p>
        </p:txBody>
      </p:sp>
      <p:pic>
        <p:nvPicPr>
          <p:cNvPr id="5" name="Content Placeholder 4"/>
          <p:cNvPicPr>
            <a:picLocks noGrp="1"/>
          </p:cNvPicPr>
          <p:nvPr>
            <p:ph sz="half" idx="2"/>
          </p:nvPr>
        </p:nvPicPr>
        <p:blipFill>
          <a:blip r:embed="rId2"/>
          <a:stretch>
            <a:fillRect/>
          </a:stretch>
        </p:blipFill>
        <p:spPr>
          <a:xfrm>
            <a:off x="6826469" y="1954926"/>
            <a:ext cx="4004441" cy="3482682"/>
          </a:xfrm>
          <a:prstGeom prst="rect">
            <a:avLst/>
          </a:prstGeom>
        </p:spPr>
      </p:pic>
    </p:spTree>
    <p:extLst>
      <p:ext uri="{BB962C8B-B14F-4D97-AF65-F5344CB8AC3E}">
        <p14:creationId xmlns:p14="http://schemas.microsoft.com/office/powerpoint/2010/main" val="425754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4751"/>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3600" b="1" dirty="0" smtClean="0"/>
              <a:t>Prediction with limited attributes</a:t>
            </a:r>
            <a:r>
              <a:rPr lang="en-US" sz="2800" i="1" dirty="0" smtClean="0"/>
              <a:t/>
            </a:r>
            <a:br>
              <a:rPr lang="en-US" sz="2800" i="1" dirty="0" smtClean="0"/>
            </a:br>
            <a:r>
              <a:rPr lang="en-US" sz="2800" i="1" dirty="0" smtClean="0"/>
              <a:t>. . . </a:t>
            </a:r>
            <a:r>
              <a:rPr lang="en-US" sz="3600" dirty="0" smtClean="0"/>
              <a:t>preferred </a:t>
            </a:r>
            <a:r>
              <a:rPr lang="en-US" sz="3600" dirty="0"/>
              <a:t>models performed almost equally </a:t>
            </a:r>
            <a:r>
              <a:rPr lang="en-US" sz="3600" dirty="0" smtClean="0"/>
              <a:t>well</a:t>
            </a:r>
            <a:br>
              <a:rPr lang="en-US" sz="3600" dirty="0" smtClean="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880242" y="2396358"/>
            <a:ext cx="10515600" cy="3652345"/>
          </a:xfrm>
        </p:spPr>
        <p:txBody>
          <a:bodyPr>
            <a:normAutofit/>
          </a:bodyPr>
          <a:lstStyle/>
          <a:p>
            <a:r>
              <a:rPr lang="en-US" dirty="0"/>
              <a:t>Predictors of interest: education, work class </a:t>
            </a:r>
          </a:p>
          <a:p>
            <a:r>
              <a:rPr lang="en-US" dirty="0"/>
              <a:t>Two </a:t>
            </a:r>
            <a:r>
              <a:rPr lang="en-US" dirty="0" smtClean="0"/>
              <a:t>others: </a:t>
            </a:r>
            <a:r>
              <a:rPr lang="en-US" dirty="0"/>
              <a:t>age, hours per </a:t>
            </a:r>
            <a:r>
              <a:rPr lang="en-US" dirty="0" smtClean="0"/>
              <a:t>week </a:t>
            </a:r>
            <a:endParaRPr lang="en-US" dirty="0"/>
          </a:p>
          <a:p>
            <a:pPr marL="0" indent="0">
              <a:buNone/>
            </a:pPr>
            <a:endParaRPr lang="en-US" dirty="0" smtClean="0"/>
          </a:p>
          <a:p>
            <a:pPr marL="0" indent="0">
              <a:buNone/>
            </a:pPr>
            <a:r>
              <a:rPr lang="en-US" dirty="0" smtClean="0"/>
              <a:t>With </a:t>
            </a:r>
            <a:r>
              <a:rPr lang="en-US" dirty="0"/>
              <a:t>five fewer predictors, accuracy scores </a:t>
            </a:r>
            <a:r>
              <a:rPr lang="en-US" dirty="0" smtClean="0"/>
              <a:t>= .80 and .79</a:t>
            </a:r>
            <a:endParaRPr lang="en-US" dirty="0"/>
          </a:p>
          <a:p>
            <a:pPr lvl="1"/>
            <a:r>
              <a:rPr lang="en-US" dirty="0"/>
              <a:t>lost .04 for Gradient Boosting, result .80</a:t>
            </a:r>
          </a:p>
          <a:p>
            <a:pPr lvl="1"/>
            <a:r>
              <a:rPr lang="en-US" dirty="0"/>
              <a:t>lost .05 for Logistic Regression result .79. </a:t>
            </a:r>
          </a:p>
          <a:p>
            <a:pPr lvl="1"/>
            <a:r>
              <a:rPr lang="en-US" dirty="0"/>
              <a:t>Differential could reflect the small edge in AUC score of Gradient Boosting model.</a:t>
            </a:r>
          </a:p>
          <a:p>
            <a:pPr marL="0" lvl="0" indent="0">
              <a:buNone/>
            </a:pPr>
            <a:endParaRPr lang="en-US" dirty="0"/>
          </a:p>
        </p:txBody>
      </p:sp>
    </p:spTree>
    <p:extLst>
      <p:ext uri="{BB962C8B-B14F-4D97-AF65-F5344CB8AC3E}">
        <p14:creationId xmlns:p14="http://schemas.microsoft.com/office/powerpoint/2010/main" val="168643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600" b="1" i="1" dirty="0" smtClean="0"/>
              <a:t>Conventional </a:t>
            </a:r>
            <a:r>
              <a:rPr lang="en-US" sz="3600" b="1" i="1" dirty="0"/>
              <a:t>wisdom</a:t>
            </a:r>
            <a:r>
              <a:rPr lang="en-US" sz="3600" i="1" dirty="0"/>
              <a:t> </a:t>
            </a:r>
            <a:r>
              <a:rPr lang="en-US" sz="3600" dirty="0" smtClean="0"/>
              <a:t>– </a:t>
            </a:r>
            <a:br>
              <a:rPr lang="en-US" sz="3600" dirty="0" smtClean="0"/>
            </a:br>
            <a:r>
              <a:rPr lang="en-US" sz="3600" dirty="0" smtClean="0"/>
              <a:t>	a </a:t>
            </a:r>
            <a:r>
              <a:rPr lang="en-US" sz="3600" dirty="0"/>
              <a:t>living wage require a college </a:t>
            </a:r>
            <a:r>
              <a:rPr lang="en-US" sz="3600" dirty="0" smtClean="0"/>
              <a:t>degree</a:t>
            </a:r>
            <a:br>
              <a:rPr lang="en-US" sz="3600" dirty="0" smtClean="0"/>
            </a:br>
            <a:r>
              <a:rPr lang="en-US" sz="3600" dirty="0"/>
              <a:t/>
            </a:r>
            <a:br>
              <a:rPr lang="en-US" sz="3600" dirty="0"/>
            </a:br>
            <a:r>
              <a:rPr lang="en-US" sz="3600" dirty="0" smtClean="0"/>
              <a:t>Bachelor’s </a:t>
            </a:r>
            <a:r>
              <a:rPr lang="en-US" sz="3600" dirty="0"/>
              <a:t>degree </a:t>
            </a:r>
            <a:r>
              <a:rPr lang="en-US" sz="3600" dirty="0" smtClean="0"/>
              <a:t>– </a:t>
            </a:r>
            <a:br>
              <a:rPr lang="en-US" sz="3600" dirty="0" smtClean="0"/>
            </a:br>
            <a:r>
              <a:rPr lang="en-US" sz="3600" dirty="0" smtClean="0"/>
              <a:t>	the </a:t>
            </a:r>
            <a:r>
              <a:rPr lang="en-US" sz="3600" dirty="0"/>
              <a:t>symbolic threshold, adapting to future of work</a:t>
            </a:r>
            <a:r>
              <a:rPr lang="en-US" dirty="0"/>
              <a:t/>
            </a:r>
            <a:br>
              <a:rPr lang="en-US" dirty="0"/>
            </a:br>
            <a:endParaRPr lang="en-US" dirty="0"/>
          </a:p>
        </p:txBody>
      </p:sp>
      <p:sp>
        <p:nvSpPr>
          <p:cNvPr id="3" name="Content Placeholder 2"/>
          <p:cNvSpPr>
            <a:spLocks noGrp="1"/>
          </p:cNvSpPr>
          <p:nvPr>
            <p:ph idx="1"/>
          </p:nvPr>
        </p:nvSpPr>
        <p:spPr>
          <a:xfrm>
            <a:off x="838200" y="3137647"/>
            <a:ext cx="10515600" cy="3039316"/>
          </a:xfrm>
        </p:spPr>
        <p:txBody>
          <a:bodyPr/>
          <a:lstStyle/>
          <a:p>
            <a:pPr marL="0" indent="0">
              <a:buNone/>
            </a:pPr>
            <a:r>
              <a:rPr lang="en-US" dirty="0"/>
              <a:t>Purpose-</a:t>
            </a:r>
          </a:p>
          <a:p>
            <a:r>
              <a:rPr lang="en-US" dirty="0"/>
              <a:t>Inform public policy: projecting employment and workforce development needs</a:t>
            </a:r>
          </a:p>
          <a:p>
            <a:r>
              <a:rPr lang="en-US" dirty="0"/>
              <a:t>Information: education level and employment sector status used for predicting outcomes</a:t>
            </a:r>
          </a:p>
          <a:p>
            <a:r>
              <a:rPr lang="en-US" dirty="0"/>
              <a:t>Generalizable approaches </a:t>
            </a:r>
          </a:p>
        </p:txBody>
      </p:sp>
    </p:spTree>
    <p:extLst>
      <p:ext uri="{BB962C8B-B14F-4D97-AF65-F5344CB8AC3E}">
        <p14:creationId xmlns:p14="http://schemas.microsoft.com/office/powerpoint/2010/main" val="3894457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89306"/>
          </a:xfrm>
        </p:spPr>
        <p:txBody>
          <a:bodyPr>
            <a:normAutofit/>
          </a:bodyPr>
          <a:lstStyle/>
          <a:p>
            <a:r>
              <a:rPr lang="en-US" sz="3200" dirty="0" smtClean="0"/>
              <a:t>More Research</a:t>
            </a:r>
            <a:endParaRPr lang="en-US" sz="3200" dirty="0"/>
          </a:p>
        </p:txBody>
      </p:sp>
      <p:sp>
        <p:nvSpPr>
          <p:cNvPr id="3" name="Subtitle 2"/>
          <p:cNvSpPr>
            <a:spLocks noGrp="1"/>
          </p:cNvSpPr>
          <p:nvPr>
            <p:ph type="subTitle" idx="1"/>
          </p:nvPr>
        </p:nvSpPr>
        <p:spPr>
          <a:xfrm>
            <a:off x="1524000" y="2906110"/>
            <a:ext cx="9144000" cy="2351690"/>
          </a:xfrm>
        </p:spPr>
        <p:txBody>
          <a:bodyPr>
            <a:normAutofit lnSpcReduction="10000"/>
          </a:bodyPr>
          <a:lstStyle/>
          <a:p>
            <a:pPr algn="l"/>
            <a:r>
              <a:rPr lang="en-US" dirty="0"/>
              <a:t>The parameters for Logistic Regression and Gradient Boosting could be tuned for better performance. </a:t>
            </a:r>
          </a:p>
          <a:p>
            <a:pPr algn="l"/>
            <a:r>
              <a:rPr lang="en-US" dirty="0"/>
              <a:t>Classification modeling on data at 10- to 12-year increments to explore whether the education levels and sector profiles changed for the income threshold similar to this one could provide more information for workforce development policy, with limited attributes and data privacy considerations.</a:t>
            </a:r>
          </a:p>
          <a:p>
            <a:pPr algn="l"/>
            <a:endParaRPr lang="en-US" dirty="0"/>
          </a:p>
        </p:txBody>
      </p:sp>
    </p:spTree>
    <p:extLst>
      <p:ext uri="{BB962C8B-B14F-4D97-AF65-F5344CB8AC3E}">
        <p14:creationId xmlns:p14="http://schemas.microsoft.com/office/powerpoint/2010/main" val="391219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841"/>
          </a:xfrm>
        </p:spPr>
        <p:txBody>
          <a:bodyPr>
            <a:normAutofit/>
          </a:bodyPr>
          <a:lstStyle/>
          <a:p>
            <a:pPr algn="ctr"/>
            <a:r>
              <a:rPr lang="en-US" sz="2000" b="1" i="1" dirty="0" smtClean="0"/>
              <a:t>Conventional wisdom?        </a:t>
            </a:r>
            <a:r>
              <a:rPr lang="en-US" sz="2000" dirty="0" smtClean="0"/>
              <a:t>Graphic NYT March 6, 2020 – </a:t>
            </a:r>
            <a:r>
              <a:rPr lang="en-US" sz="1600" dirty="0"/>
              <a:t>Article b</a:t>
            </a:r>
            <a:r>
              <a:rPr lang="en-US" sz="1600" dirty="0" smtClean="0"/>
              <a:t>y David </a:t>
            </a:r>
            <a:r>
              <a:rPr lang="en-US" sz="1600" dirty="0" err="1" smtClean="0"/>
              <a:t>Leonhardt</a:t>
            </a:r>
            <a:r>
              <a:rPr lang="en-US" sz="1600" dirty="0" smtClean="0"/>
              <a:t> &amp; Stuart A Thompson</a:t>
            </a:r>
            <a:endParaRPr lang="en-US" sz="1600" dirty="0"/>
          </a:p>
        </p:txBody>
      </p:sp>
      <p:pic>
        <p:nvPicPr>
          <p:cNvPr id="4" name="Content Placeholder 3"/>
          <p:cNvPicPr>
            <a:picLocks noGrp="1" noChangeAspect="1"/>
          </p:cNvPicPr>
          <p:nvPr>
            <p:ph idx="1"/>
          </p:nvPr>
        </p:nvPicPr>
        <p:blipFill>
          <a:blip r:embed="rId2"/>
          <a:stretch>
            <a:fillRect/>
          </a:stretch>
        </p:blipFill>
        <p:spPr>
          <a:xfrm>
            <a:off x="1635646" y="1435100"/>
            <a:ext cx="8920707" cy="4741863"/>
          </a:xfrm>
          <a:prstGeom prst="rect">
            <a:avLst/>
          </a:prstGeom>
        </p:spPr>
      </p:pic>
    </p:spTree>
    <p:extLst>
      <p:ext uri="{BB962C8B-B14F-4D97-AF65-F5344CB8AC3E}">
        <p14:creationId xmlns:p14="http://schemas.microsoft.com/office/powerpoint/2010/main" val="165300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i="1" dirty="0" smtClean="0"/>
              <a:t>More than conventional wisdom</a:t>
            </a:r>
            <a:r>
              <a:rPr lang="en-US" sz="2700" b="1" i="1" dirty="0"/>
              <a:t> </a:t>
            </a:r>
            <a:r>
              <a:rPr lang="en-US" sz="2700" b="1" i="1" dirty="0" smtClean="0"/>
              <a:t>– policy issue in 1994, and now     </a:t>
            </a:r>
            <a:br>
              <a:rPr lang="en-US" sz="2700" b="1" i="1" dirty="0" smtClean="0"/>
            </a:br>
            <a:r>
              <a:rPr lang="en-US" sz="2400" dirty="0" smtClean="0"/>
              <a:t>NYT Opinion, March </a:t>
            </a:r>
            <a:r>
              <a:rPr lang="en-US" sz="2400" dirty="0"/>
              <a:t>6, </a:t>
            </a:r>
            <a:r>
              <a:rPr lang="en-US" sz="2400" dirty="0" smtClean="0"/>
              <a:t>2020 - </a:t>
            </a:r>
            <a:r>
              <a:rPr lang="en-US" sz="2000" dirty="0" smtClean="0"/>
              <a:t>Article </a:t>
            </a:r>
            <a:r>
              <a:rPr lang="en-US" sz="2000" dirty="0"/>
              <a:t>by David </a:t>
            </a:r>
            <a:r>
              <a:rPr lang="en-US" sz="2000" dirty="0" err="1"/>
              <a:t>Leonhardt</a:t>
            </a:r>
            <a:r>
              <a:rPr lang="en-US" sz="2000" dirty="0"/>
              <a:t> &amp; Stuart A Thompson</a:t>
            </a:r>
          </a:p>
        </p:txBody>
      </p:sp>
      <p:pic>
        <p:nvPicPr>
          <p:cNvPr id="5" name="Content Placeholder 4"/>
          <p:cNvPicPr>
            <a:picLocks noGrp="1" noChangeAspect="1"/>
          </p:cNvPicPr>
          <p:nvPr>
            <p:ph sz="half" idx="1"/>
          </p:nvPr>
        </p:nvPicPr>
        <p:blipFill>
          <a:blip r:embed="rId2"/>
          <a:stretch>
            <a:fillRect/>
          </a:stretch>
        </p:blipFill>
        <p:spPr>
          <a:xfrm>
            <a:off x="459828" y="2242635"/>
            <a:ext cx="5514975" cy="3517318"/>
          </a:xfrm>
          <a:prstGeom prst="rect">
            <a:avLst/>
          </a:prstGeom>
        </p:spPr>
      </p:pic>
      <p:pic>
        <p:nvPicPr>
          <p:cNvPr id="6" name="Content Placeholder 5"/>
          <p:cNvPicPr>
            <a:picLocks noGrp="1" noChangeAspect="1"/>
          </p:cNvPicPr>
          <p:nvPr>
            <p:ph sz="half" idx="2"/>
          </p:nvPr>
        </p:nvPicPr>
        <p:blipFill>
          <a:blip r:embed="rId3"/>
          <a:stretch>
            <a:fillRect/>
          </a:stretch>
        </p:blipFill>
        <p:spPr>
          <a:xfrm>
            <a:off x="6226997" y="2203016"/>
            <a:ext cx="5237162" cy="2114595"/>
          </a:xfrm>
          <a:prstGeom prst="rect">
            <a:avLst/>
          </a:prstGeom>
        </p:spPr>
      </p:pic>
    </p:spTree>
    <p:extLst>
      <p:ext uri="{BB962C8B-B14F-4D97-AF65-F5344CB8AC3E}">
        <p14:creationId xmlns:p14="http://schemas.microsoft.com/office/powerpoint/2010/main" val="314144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600" b="1" i="1" dirty="0" smtClean="0"/>
              <a:t>The DATA</a:t>
            </a:r>
            <a:r>
              <a:rPr lang="en-US" sz="3600" dirty="0" smtClean="0"/>
              <a:t> </a:t>
            </a:r>
            <a:br>
              <a:rPr lang="en-US" sz="3600" dirty="0" smtClean="0"/>
            </a:br>
            <a:r>
              <a:rPr lang="en-US" sz="3600" dirty="0" smtClean="0"/>
              <a:t>	</a:t>
            </a:r>
            <a:r>
              <a:rPr lang="en-US" sz="3200" dirty="0"/>
              <a:t>– </a:t>
            </a:r>
            <a:r>
              <a:rPr lang="en-US" sz="3200" dirty="0" smtClean="0"/>
              <a:t>1994 </a:t>
            </a:r>
            <a:r>
              <a:rPr lang="en-US" sz="3200" dirty="0"/>
              <a:t>US Census Adult Census Income on </a:t>
            </a:r>
            <a:r>
              <a:rPr lang="en-US" sz="3200" dirty="0" err="1"/>
              <a:t>Kaggle</a:t>
            </a:r>
            <a:r>
              <a:rPr lang="en-US" sz="3200" dirty="0"/>
              <a:t> website </a:t>
            </a:r>
            <a:r>
              <a:rPr lang="en-US" sz="3600" dirty="0"/>
              <a:t/>
            </a:r>
            <a:br>
              <a:rPr lang="en-US" sz="3600" dirty="0"/>
            </a:br>
            <a:r>
              <a:rPr lang="en-US" sz="3600" dirty="0" smtClean="0"/>
              <a:t>	           </a:t>
            </a:r>
            <a:r>
              <a:rPr lang="en-US" sz="3200" b="1" dirty="0"/>
              <a:t>I</a:t>
            </a:r>
            <a:r>
              <a:rPr lang="en-US" sz="3200" b="1" dirty="0" smtClean="0"/>
              <a:t>ncome</a:t>
            </a:r>
            <a:r>
              <a:rPr lang="en-US" sz="3200" b="1" dirty="0"/>
              <a:t>: </a:t>
            </a:r>
            <a:r>
              <a:rPr lang="en-US" sz="3200" b="1" dirty="0" smtClean="0"/>
              <a:t>  &lt; or </a:t>
            </a:r>
            <a:r>
              <a:rPr lang="en-US" sz="3200" b="1" dirty="0"/>
              <a:t>= $</a:t>
            </a:r>
            <a:r>
              <a:rPr lang="en-US" sz="3200" b="1" dirty="0" smtClean="0"/>
              <a:t>50,000;   </a:t>
            </a:r>
            <a:r>
              <a:rPr lang="en-US" sz="3200" b="1" dirty="0"/>
              <a:t>&gt; $</a:t>
            </a:r>
            <a:r>
              <a:rPr lang="en-US" sz="3200" b="1" dirty="0" smtClean="0"/>
              <a:t>50,000</a:t>
            </a:r>
            <a:r>
              <a:rPr lang="en-US" sz="3600" dirty="0" smtClean="0"/>
              <a:t/>
            </a:r>
            <a:br>
              <a:rPr lang="en-US" sz="3600" dirty="0" smtClean="0"/>
            </a:br>
            <a:r>
              <a:rPr lang="en-US" sz="3600" dirty="0" smtClean="0"/>
              <a:t>	        	</a:t>
            </a:r>
            <a:r>
              <a:rPr lang="en-US" sz="3600" dirty="0"/>
              <a:t>	</a:t>
            </a:r>
            <a:r>
              <a:rPr lang="en-US" sz="3200" dirty="0" smtClean="0"/>
              <a:t>“</a:t>
            </a:r>
            <a:r>
              <a:rPr lang="en-US" sz="3200" dirty="0" smtClean="0"/>
              <a:t>Good </a:t>
            </a:r>
            <a:r>
              <a:rPr lang="en-US" sz="3200" dirty="0"/>
              <a:t>job” </a:t>
            </a:r>
            <a:r>
              <a:rPr lang="en-US" sz="3200" dirty="0" smtClean="0"/>
              <a:t>for </a:t>
            </a:r>
            <a:r>
              <a:rPr lang="en-US" sz="3200" dirty="0"/>
              <a:t>1994 </a:t>
            </a:r>
            <a:r>
              <a:rPr lang="en-US" sz="3200" dirty="0" smtClean="0"/>
              <a:t>data </a:t>
            </a:r>
            <a:endParaRPr lang="en-US" sz="2000" dirty="0"/>
          </a:p>
        </p:txBody>
      </p:sp>
      <p:sp>
        <p:nvSpPr>
          <p:cNvPr id="3" name="Content Placeholder 2"/>
          <p:cNvSpPr>
            <a:spLocks noGrp="1"/>
          </p:cNvSpPr>
          <p:nvPr>
            <p:ph idx="1"/>
          </p:nvPr>
        </p:nvSpPr>
        <p:spPr>
          <a:xfrm>
            <a:off x="838200" y="3628479"/>
            <a:ext cx="10515600" cy="2548484"/>
          </a:xfrm>
        </p:spPr>
        <p:txBody>
          <a:bodyPr/>
          <a:lstStyle/>
          <a:p>
            <a:pPr marL="0" indent="0">
              <a:buNone/>
            </a:pPr>
            <a:r>
              <a:rPr lang="en-US" dirty="0" smtClean="0"/>
              <a:t>Sample size: </a:t>
            </a:r>
            <a:r>
              <a:rPr lang="en-US" dirty="0"/>
              <a:t>48842</a:t>
            </a:r>
            <a:endParaRPr lang="en-US" dirty="0" smtClean="0"/>
          </a:p>
          <a:p>
            <a:pPr marL="0" indent="0">
              <a:buNone/>
            </a:pPr>
            <a:r>
              <a:rPr lang="en-US" dirty="0" smtClean="0"/>
              <a:t>Nine predictors for classification </a:t>
            </a:r>
            <a:r>
              <a:rPr lang="en-US" dirty="0"/>
              <a:t>of income outcomes</a:t>
            </a:r>
          </a:p>
          <a:p>
            <a:r>
              <a:rPr lang="en-US" dirty="0" smtClean="0"/>
              <a:t>    demographic variables</a:t>
            </a:r>
            <a:r>
              <a:rPr lang="en-US" dirty="0"/>
              <a:t>: age, race, gender, country of origin, </a:t>
            </a:r>
            <a:r>
              <a:rPr lang="en-US" dirty="0" smtClean="0"/>
              <a:t>family</a:t>
            </a:r>
          </a:p>
          <a:p>
            <a:r>
              <a:rPr lang="en-US" dirty="0"/>
              <a:t> </a:t>
            </a:r>
            <a:r>
              <a:rPr lang="en-US" dirty="0" smtClean="0"/>
              <a:t>   attributes </a:t>
            </a:r>
            <a:r>
              <a:rPr lang="en-US" dirty="0"/>
              <a:t>of interest: education levels and </a:t>
            </a:r>
            <a:r>
              <a:rPr lang="en-US" dirty="0" smtClean="0"/>
              <a:t>work class </a:t>
            </a:r>
            <a:endParaRPr lang="en-US" dirty="0"/>
          </a:p>
        </p:txBody>
      </p:sp>
    </p:spTree>
    <p:extLst>
      <p:ext uri="{BB962C8B-B14F-4D97-AF65-F5344CB8AC3E}">
        <p14:creationId xmlns:p14="http://schemas.microsoft.com/office/powerpoint/2010/main" val="143531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072551"/>
          </a:xfrm>
        </p:spPr>
        <p:txBody>
          <a:bodyPr/>
          <a:lstStyle/>
          <a:p>
            <a:r>
              <a:rPr lang="en-US" dirty="0" smtClean="0"/>
              <a:t>Education levels</a:t>
            </a:r>
            <a:endParaRPr lang="en-US" dirty="0"/>
          </a:p>
        </p:txBody>
      </p:sp>
      <p:sp>
        <p:nvSpPr>
          <p:cNvPr id="4" name="Text Placeholder 3"/>
          <p:cNvSpPr>
            <a:spLocks noGrp="1"/>
          </p:cNvSpPr>
          <p:nvPr>
            <p:ph type="body" sz="half" idx="2"/>
          </p:nvPr>
        </p:nvSpPr>
        <p:spPr>
          <a:xfrm>
            <a:off x="1253706" y="2057399"/>
            <a:ext cx="3518319" cy="4078857"/>
          </a:xfrm>
        </p:spPr>
        <p:txBody>
          <a:bodyPr>
            <a:normAutofit/>
          </a:bodyPr>
          <a:lstStyle/>
          <a:p>
            <a:r>
              <a:rPr lang="en-US" sz="2000" dirty="0" smtClean="0"/>
              <a:t>16 - Doctorate</a:t>
            </a:r>
          </a:p>
          <a:p>
            <a:r>
              <a:rPr lang="en-US" sz="2000" dirty="0" smtClean="0"/>
              <a:t>15 – Professional school</a:t>
            </a:r>
            <a:endParaRPr lang="en-US" sz="2000" dirty="0"/>
          </a:p>
          <a:p>
            <a:r>
              <a:rPr lang="en-US" sz="2000" dirty="0" smtClean="0"/>
              <a:t>14 – Master’s</a:t>
            </a:r>
          </a:p>
          <a:p>
            <a:r>
              <a:rPr lang="en-US" sz="2000" dirty="0" smtClean="0"/>
              <a:t>13 - Bachelor’s </a:t>
            </a:r>
          </a:p>
          <a:p>
            <a:r>
              <a:rPr lang="en-US" sz="2000" dirty="0" smtClean="0"/>
              <a:t>12 - Associate’s, academic</a:t>
            </a:r>
          </a:p>
          <a:p>
            <a:r>
              <a:rPr lang="en-US" sz="2000" dirty="0" smtClean="0"/>
              <a:t>11 - Associate’s, vocational</a:t>
            </a:r>
          </a:p>
          <a:p>
            <a:r>
              <a:rPr lang="en-US" sz="2000" dirty="0" smtClean="0"/>
              <a:t>10 - Some college (median)</a:t>
            </a:r>
          </a:p>
          <a:p>
            <a:r>
              <a:rPr lang="en-US" sz="2000" dirty="0"/>
              <a:t>9 </a:t>
            </a:r>
            <a:r>
              <a:rPr lang="en-US" sz="2000" dirty="0" smtClean="0"/>
              <a:t>-  High school</a:t>
            </a:r>
            <a:r>
              <a:rPr lang="en-US" sz="2000" dirty="0"/>
              <a:t> </a:t>
            </a:r>
            <a:r>
              <a:rPr lang="en-US" sz="2000" dirty="0" smtClean="0"/>
              <a:t> </a:t>
            </a:r>
          </a:p>
          <a:p>
            <a:r>
              <a:rPr lang="en-US" sz="2000" dirty="0" smtClean="0"/>
              <a:t>1 - 8 Not a HS graduate</a:t>
            </a:r>
            <a:endParaRPr lang="en-US" sz="2000" dirty="0"/>
          </a:p>
        </p:txBody>
      </p:sp>
      <p:pic>
        <p:nvPicPr>
          <p:cNvPr id="5" name="Content Placeholder 4"/>
          <p:cNvPicPr>
            <a:picLocks noGrp="1"/>
          </p:cNvPicPr>
          <p:nvPr>
            <p:ph idx="1"/>
          </p:nvPr>
        </p:nvPicPr>
        <p:blipFill>
          <a:blip r:embed="rId2"/>
          <a:stretch>
            <a:fillRect/>
          </a:stretch>
        </p:blipFill>
        <p:spPr>
          <a:xfrm>
            <a:off x="6254736" y="655608"/>
            <a:ext cx="5281656" cy="4773283"/>
          </a:xfrm>
          <a:prstGeom prst="rect">
            <a:avLst/>
          </a:prstGeom>
        </p:spPr>
      </p:pic>
    </p:spTree>
    <p:extLst>
      <p:ext uri="{BB962C8B-B14F-4D97-AF65-F5344CB8AC3E}">
        <p14:creationId xmlns:p14="http://schemas.microsoft.com/office/powerpoint/2010/main" val="2720697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 class attribute</a:t>
            </a:r>
            <a:r>
              <a:rPr lang="en-US" dirty="0"/>
              <a:t> </a:t>
            </a:r>
            <a:br>
              <a:rPr lang="en-US" dirty="0"/>
            </a:br>
            <a:endParaRPr lang="en-US" dirty="0"/>
          </a:p>
        </p:txBody>
      </p:sp>
      <p:sp>
        <p:nvSpPr>
          <p:cNvPr id="3" name="Text Placeholder 2"/>
          <p:cNvSpPr>
            <a:spLocks noGrp="1"/>
          </p:cNvSpPr>
          <p:nvPr>
            <p:ph type="body" idx="1"/>
          </p:nvPr>
        </p:nvSpPr>
        <p:spPr>
          <a:xfrm>
            <a:off x="939801" y="1335522"/>
            <a:ext cx="5157787" cy="823912"/>
          </a:xfrm>
        </p:spPr>
        <p:txBody>
          <a:bodyPr/>
          <a:lstStyle/>
          <a:p>
            <a:r>
              <a:rPr lang="en-US" dirty="0" smtClean="0"/>
              <a:t>                  “work class” levels</a:t>
            </a:r>
            <a:endParaRPr lang="en-US" dirty="0"/>
          </a:p>
        </p:txBody>
      </p:sp>
      <p:sp>
        <p:nvSpPr>
          <p:cNvPr id="5" name="Text Placeholder 4"/>
          <p:cNvSpPr>
            <a:spLocks noGrp="1"/>
          </p:cNvSpPr>
          <p:nvPr>
            <p:ph type="body" sz="quarter" idx="3"/>
          </p:nvPr>
        </p:nvSpPr>
        <p:spPr>
          <a:xfrm>
            <a:off x="6448246" y="1456874"/>
            <a:ext cx="5183188" cy="1182809"/>
          </a:xfrm>
        </p:spPr>
        <p:txBody>
          <a:bodyPr/>
          <a:lstStyle/>
          <a:p>
            <a:r>
              <a:rPr lang="en-US" dirty="0" smtClean="0"/>
              <a:t>    conventional sector categories</a:t>
            </a:r>
          </a:p>
          <a:p>
            <a:pPr algn="ctr"/>
            <a:r>
              <a:rPr lang="en-US" sz="1800" b="0" dirty="0" smtClean="0"/>
              <a:t>(aggregated levels)</a:t>
            </a:r>
            <a:endParaRPr lang="en-US" sz="1800" b="0" dirty="0"/>
          </a:p>
        </p:txBody>
      </p:sp>
      <p:pic>
        <p:nvPicPr>
          <p:cNvPr id="7" name="Content Placeholder 5"/>
          <p:cNvPicPr>
            <a:picLocks noGrp="1"/>
          </p:cNvPicPr>
          <p:nvPr>
            <p:ph sz="quarter" idx="4"/>
          </p:nvPr>
        </p:nvPicPr>
        <p:blipFill>
          <a:blip r:embed="rId2"/>
          <a:stretch>
            <a:fillRect/>
          </a:stretch>
        </p:blipFill>
        <p:spPr>
          <a:xfrm>
            <a:off x="6994431" y="3316014"/>
            <a:ext cx="3705100" cy="2559551"/>
          </a:xfrm>
          <a:prstGeom prst="rect">
            <a:avLst/>
          </a:prstGeom>
        </p:spPr>
      </p:pic>
      <p:pic>
        <p:nvPicPr>
          <p:cNvPr id="8" name="Content Placeholder 4"/>
          <p:cNvPicPr>
            <a:picLocks noGrp="1"/>
          </p:cNvPicPr>
          <p:nvPr>
            <p:ph sz="half" idx="2"/>
          </p:nvPr>
        </p:nvPicPr>
        <p:blipFill>
          <a:blip r:embed="rId3"/>
          <a:stretch>
            <a:fillRect/>
          </a:stretch>
        </p:blipFill>
        <p:spPr>
          <a:xfrm>
            <a:off x="1012167" y="2214113"/>
            <a:ext cx="5354128" cy="4129177"/>
          </a:xfrm>
          <a:prstGeom prst="rect">
            <a:avLst/>
          </a:prstGeom>
        </p:spPr>
      </p:pic>
    </p:spTree>
    <p:extLst>
      <p:ext uri="{BB962C8B-B14F-4D97-AF65-F5344CB8AC3E}">
        <p14:creationId xmlns:p14="http://schemas.microsoft.com/office/powerpoint/2010/main" val="270536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Non-categorical predictor attributes</a:t>
            </a:r>
            <a:endParaRPr lang="en-US" dirty="0"/>
          </a:p>
        </p:txBody>
      </p:sp>
      <p:sp>
        <p:nvSpPr>
          <p:cNvPr id="3" name="Text Placeholder 2"/>
          <p:cNvSpPr>
            <a:spLocks noGrp="1"/>
          </p:cNvSpPr>
          <p:nvPr>
            <p:ph type="body" idx="1"/>
          </p:nvPr>
        </p:nvSpPr>
        <p:spPr/>
        <p:txBody>
          <a:bodyPr/>
          <a:lstStyle/>
          <a:p>
            <a:r>
              <a:rPr lang="en-US" dirty="0"/>
              <a:t>Age: average 38.6; median 37 </a:t>
            </a:r>
          </a:p>
        </p:txBody>
      </p:sp>
      <p:sp>
        <p:nvSpPr>
          <p:cNvPr id="5" name="Text Placeholder 4"/>
          <p:cNvSpPr>
            <a:spLocks noGrp="1"/>
          </p:cNvSpPr>
          <p:nvPr>
            <p:ph type="body" sz="quarter" idx="3"/>
          </p:nvPr>
        </p:nvSpPr>
        <p:spPr>
          <a:xfrm>
            <a:off x="6172200" y="2222446"/>
            <a:ext cx="5183188" cy="899126"/>
          </a:xfrm>
        </p:spPr>
        <p:txBody>
          <a:bodyPr>
            <a:normAutofit/>
          </a:bodyPr>
          <a:lstStyle/>
          <a:p>
            <a:pPr algn="ctr"/>
            <a:r>
              <a:rPr lang="en-US" dirty="0" smtClean="0"/>
              <a:t>Hours </a:t>
            </a:r>
            <a:r>
              <a:rPr lang="en-US" dirty="0"/>
              <a:t>per week: average 40.4; </a:t>
            </a:r>
            <a:endParaRPr lang="en-US" dirty="0" smtClean="0"/>
          </a:p>
          <a:p>
            <a:pPr algn="ctr"/>
            <a:r>
              <a:rPr lang="en-US" b="0" dirty="0" smtClean="0"/>
              <a:t>   standard </a:t>
            </a:r>
            <a:r>
              <a:rPr lang="en-US" b="0" dirty="0"/>
              <a:t>deviation </a:t>
            </a:r>
            <a:r>
              <a:rPr lang="en-US" b="0" dirty="0" smtClean="0"/>
              <a:t>12.4</a:t>
            </a:r>
            <a:endParaRPr lang="en-US" b="0" dirty="0"/>
          </a:p>
          <a:p>
            <a:endParaRPr lang="en-US" dirty="0"/>
          </a:p>
        </p:txBody>
      </p:sp>
      <p:pic>
        <p:nvPicPr>
          <p:cNvPr id="7" name="Content Placeholder 6"/>
          <p:cNvPicPr>
            <a:picLocks noGrp="1"/>
          </p:cNvPicPr>
          <p:nvPr>
            <p:ph sz="half" idx="2"/>
          </p:nvPr>
        </p:nvPicPr>
        <p:blipFill>
          <a:blip r:embed="rId2"/>
          <a:stretch>
            <a:fillRect/>
          </a:stretch>
        </p:blipFill>
        <p:spPr>
          <a:xfrm>
            <a:off x="1425560" y="3001953"/>
            <a:ext cx="3986242" cy="2690832"/>
          </a:xfrm>
          <a:prstGeom prst="rect">
            <a:avLst/>
          </a:prstGeom>
        </p:spPr>
      </p:pic>
      <p:pic>
        <p:nvPicPr>
          <p:cNvPr id="8" name="Content Placeholder 7"/>
          <p:cNvPicPr>
            <a:picLocks noGrp="1"/>
          </p:cNvPicPr>
          <p:nvPr>
            <p:ph sz="quarter" idx="4"/>
          </p:nvPr>
        </p:nvPicPr>
        <p:blipFill>
          <a:blip r:embed="rId3"/>
          <a:stretch>
            <a:fillRect/>
          </a:stretch>
        </p:blipFill>
        <p:spPr>
          <a:xfrm>
            <a:off x="6858780" y="2980521"/>
            <a:ext cx="3810028" cy="2733695"/>
          </a:xfrm>
          <a:prstGeom prst="rect">
            <a:avLst/>
          </a:prstGeom>
        </p:spPr>
      </p:pic>
    </p:spTree>
    <p:extLst>
      <p:ext uri="{BB962C8B-B14F-4D97-AF65-F5344CB8AC3E}">
        <p14:creationId xmlns:p14="http://schemas.microsoft.com/office/powerpoint/2010/main" val="69883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4000" b="1" dirty="0"/>
              <a:t>Inferential statistics revealed three results</a:t>
            </a:r>
            <a:r>
              <a:rPr lang="en-US" sz="4000" dirty="0"/>
              <a:t/>
            </a:r>
            <a:br>
              <a:rPr lang="en-US" sz="4000" dirty="0"/>
            </a:br>
            <a:r>
              <a:rPr lang="en-US" sz="3600" dirty="0" smtClean="0"/>
              <a:t/>
            </a:r>
            <a:br>
              <a:rPr lang="en-US" sz="3600" dirty="0" smtClean="0"/>
            </a:br>
            <a:r>
              <a:rPr lang="en-US" sz="3600" dirty="0" smtClean="0"/>
              <a:t>	</a:t>
            </a:r>
            <a:r>
              <a:rPr lang="en-US" sz="3600" i="1" dirty="0"/>
              <a:t>Project focuses on exploring education as predictor </a:t>
            </a:r>
            <a:r>
              <a:rPr lang="en-US" dirty="0"/>
              <a:t/>
            </a:r>
            <a:br>
              <a:rPr lang="en-US" dirty="0"/>
            </a:br>
            <a:endParaRPr lang="en-US" dirty="0"/>
          </a:p>
        </p:txBody>
      </p:sp>
      <p:sp>
        <p:nvSpPr>
          <p:cNvPr id="3" name="Content Placeholder 2"/>
          <p:cNvSpPr>
            <a:spLocks noGrp="1"/>
          </p:cNvSpPr>
          <p:nvPr>
            <p:ph idx="1"/>
          </p:nvPr>
        </p:nvSpPr>
        <p:spPr>
          <a:xfrm>
            <a:off x="838200" y="3111062"/>
            <a:ext cx="10515600" cy="3065901"/>
          </a:xfrm>
        </p:spPr>
        <p:txBody>
          <a:bodyPr/>
          <a:lstStyle/>
          <a:p>
            <a:pPr lvl="0"/>
            <a:r>
              <a:rPr lang="en-US" dirty="0"/>
              <a:t>A four-year college degree significantly impacted the income outcome as compared with no bachelor’s degree. </a:t>
            </a:r>
          </a:p>
          <a:p>
            <a:pPr lvl="0"/>
            <a:r>
              <a:rPr lang="en-US" dirty="0"/>
              <a:t>Work class, which is a combination of work-sector and -status, and the level of education are significantly correlated. </a:t>
            </a:r>
          </a:p>
          <a:p>
            <a:pPr lvl="0"/>
            <a:r>
              <a:rPr lang="en-US" dirty="0"/>
              <a:t>Hours-per-week worked was independent from education.</a:t>
            </a:r>
          </a:p>
        </p:txBody>
      </p:sp>
    </p:spTree>
    <p:extLst>
      <p:ext uri="{BB962C8B-B14F-4D97-AF65-F5344CB8AC3E}">
        <p14:creationId xmlns:p14="http://schemas.microsoft.com/office/powerpoint/2010/main" val="295980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618</Words>
  <Application>Microsoft Office PowerPoint</Application>
  <PresentationFormat>Widescreen</PresentationFormat>
  <Paragraphs>128</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Education and Income Outcomes Prediction of Income from  Education and Work Class </vt:lpstr>
      <vt:lpstr> Conventional wisdom –   a living wage require a college degree  Bachelor’s degree –   the symbolic threshold, adapting to future of work </vt:lpstr>
      <vt:lpstr>Conventional wisdom?        Graphic NYT March 6, 2020 – Article by David Leonhardt &amp; Stuart A Thompson</vt:lpstr>
      <vt:lpstr>More than conventional wisdom – policy issue in 1994, and now      NYT Opinion, March 6, 2020 - Article by David Leonhardt &amp; Stuart A Thompson</vt:lpstr>
      <vt:lpstr> The DATA   – 1994 US Census Adult Census Income on Kaggle website              Income:   &lt; or = $50,000;   &gt; $50,000            “Good job” for 1994 data </vt:lpstr>
      <vt:lpstr>Education levels</vt:lpstr>
      <vt:lpstr>Work class attribute  </vt:lpstr>
      <vt:lpstr>Non-categorical predictor attributes</vt:lpstr>
      <vt:lpstr> Inferential statistics revealed three results   Project focuses on exploring education as predictor  </vt:lpstr>
      <vt:lpstr>Income for  education levels</vt:lpstr>
      <vt:lpstr>   Hypothesis Testing  1. Relationship of Education to Income Outcome    </vt:lpstr>
      <vt:lpstr>   Hypothesis Testing  2. Association of Education level and Work class    </vt:lpstr>
      <vt:lpstr>Comparison of education levels for work class categories - High school graduates comprised the largest level in almost all work classes.  - ‘Some college” level was second and the median, followed by bachelor’s degrees.</vt:lpstr>
      <vt:lpstr>Hypothesis Testing  3. Education correlated with hours per week</vt:lpstr>
      <vt:lpstr>CLASSIFICATION    - Predict the Income target variable </vt:lpstr>
      <vt:lpstr>Prediction with test data     -Performance evaluations: confusion matrix, classification report.   -Income outcomes classifications on complete set of attributes. </vt:lpstr>
      <vt:lpstr>Evaluating the best performing models</vt:lpstr>
      <vt:lpstr>Perspective on predicting</vt:lpstr>
      <vt:lpstr>   Prediction with limited attributes . . . preferred models performed almost equally well   </vt:lpstr>
      <vt:lpstr>More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and Income Outcomes Prediction of Income from  Education and Work Class</dc:title>
  <dc:creator>Rosalie Day</dc:creator>
  <cp:lastModifiedBy>Rosalie Day</cp:lastModifiedBy>
  <cp:revision>30</cp:revision>
  <dcterms:created xsi:type="dcterms:W3CDTF">2020-03-09T00:45:58Z</dcterms:created>
  <dcterms:modified xsi:type="dcterms:W3CDTF">2020-03-11T00:14:17Z</dcterms:modified>
</cp:coreProperties>
</file>