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57" r:id="rId3"/>
    <p:sldId id="258" r:id="rId4"/>
    <p:sldId id="260" r:id="rId5"/>
    <p:sldId id="274" r:id="rId6"/>
    <p:sldId id="262" r:id="rId7"/>
    <p:sldId id="276" r:id="rId8"/>
    <p:sldId id="277" r:id="rId9"/>
    <p:sldId id="278" r:id="rId10"/>
    <p:sldId id="279" r:id="rId11"/>
    <p:sldId id="280" r:id="rId12"/>
    <p:sldId id="266" r:id="rId13"/>
    <p:sldId id="283" r:id="rId14"/>
    <p:sldId id="264" r:id="rId15"/>
    <p:sldId id="282" r:id="rId16"/>
    <p:sldId id="281"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58" d="100"/>
          <a:sy n="58" d="100"/>
        </p:scale>
        <p:origin x="1413"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79509-F192-4701-B974-EED3F94968A3}"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91FBD-BFBA-4423-A0DF-A17177B1A38A}" type="slidenum">
              <a:rPr lang="en-US" smtClean="0"/>
              <a:t>‹#›</a:t>
            </a:fld>
            <a:endParaRPr lang="en-US"/>
          </a:p>
        </p:txBody>
      </p:sp>
    </p:spTree>
    <p:extLst>
      <p:ext uri="{BB962C8B-B14F-4D97-AF65-F5344CB8AC3E}">
        <p14:creationId xmlns:p14="http://schemas.microsoft.com/office/powerpoint/2010/main" val="224939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3</a:t>
            </a:fld>
            <a:endParaRPr lang="en-US"/>
          </a:p>
        </p:txBody>
      </p:sp>
    </p:spTree>
    <p:extLst>
      <p:ext uri="{BB962C8B-B14F-4D97-AF65-F5344CB8AC3E}">
        <p14:creationId xmlns:p14="http://schemas.microsoft.com/office/powerpoint/2010/main" val="379216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6</a:t>
            </a:fld>
            <a:endParaRPr lang="en-US"/>
          </a:p>
        </p:txBody>
      </p:sp>
    </p:spTree>
    <p:extLst>
      <p:ext uri="{BB962C8B-B14F-4D97-AF65-F5344CB8AC3E}">
        <p14:creationId xmlns:p14="http://schemas.microsoft.com/office/powerpoint/2010/main" val="194851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14</a:t>
            </a:fld>
            <a:endParaRPr lang="en-US"/>
          </a:p>
        </p:txBody>
      </p:sp>
    </p:spTree>
    <p:extLst>
      <p:ext uri="{BB962C8B-B14F-4D97-AF65-F5344CB8AC3E}">
        <p14:creationId xmlns:p14="http://schemas.microsoft.com/office/powerpoint/2010/main" val="337527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17</a:t>
            </a:fld>
            <a:endParaRPr lang="en-US"/>
          </a:p>
        </p:txBody>
      </p:sp>
    </p:spTree>
    <p:extLst>
      <p:ext uri="{BB962C8B-B14F-4D97-AF65-F5344CB8AC3E}">
        <p14:creationId xmlns:p14="http://schemas.microsoft.com/office/powerpoint/2010/main" val="195534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CEB8B8-65DA-426E-A24E-A7AFF57D12B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27461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B8B8-65DA-426E-A24E-A7AFF57D12B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407676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B8B8-65DA-426E-A24E-A7AFF57D12B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61481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EB8B8-65DA-426E-A24E-A7AFF57D12B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10839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EB8B8-65DA-426E-A24E-A7AFF57D12B4}"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147789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CEB8B8-65DA-426E-A24E-A7AFF57D12B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125712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CEB8B8-65DA-426E-A24E-A7AFF57D12B4}"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342388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CEB8B8-65DA-426E-A24E-A7AFF57D12B4}"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339258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EB8B8-65DA-426E-A24E-A7AFF57D12B4}"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27028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EB8B8-65DA-426E-A24E-A7AFF57D12B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113666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EB8B8-65DA-426E-A24E-A7AFF57D12B4}"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9B10B-3E29-457C-8C82-623BCF1545F0}" type="slidenum">
              <a:rPr lang="en-US" smtClean="0"/>
              <a:t>‹#›</a:t>
            </a:fld>
            <a:endParaRPr lang="en-US"/>
          </a:p>
        </p:txBody>
      </p:sp>
    </p:spTree>
    <p:extLst>
      <p:ext uri="{BB962C8B-B14F-4D97-AF65-F5344CB8AC3E}">
        <p14:creationId xmlns:p14="http://schemas.microsoft.com/office/powerpoint/2010/main" val="85689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EB8B8-65DA-426E-A24E-A7AFF57D12B4}" type="datetimeFigureOut">
              <a:rPr lang="en-US" smtClean="0"/>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9B10B-3E29-457C-8C82-623BCF1545F0}" type="slidenum">
              <a:rPr lang="en-US" smtClean="0"/>
              <a:t>‹#›</a:t>
            </a:fld>
            <a:endParaRPr lang="en-US"/>
          </a:p>
        </p:txBody>
      </p:sp>
    </p:spTree>
    <p:extLst>
      <p:ext uri="{BB962C8B-B14F-4D97-AF65-F5344CB8AC3E}">
        <p14:creationId xmlns:p14="http://schemas.microsoft.com/office/powerpoint/2010/main" val="155526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2903" y="901469"/>
            <a:ext cx="9144000" cy="2387600"/>
          </a:xfrm>
        </p:spPr>
        <p:txBody>
          <a:bodyPr>
            <a:normAutofit/>
          </a:bodyPr>
          <a:lstStyle/>
          <a:p>
            <a:r>
              <a:rPr lang="en-US" b="1" dirty="0" smtClean="0"/>
              <a:t>News Article Classification</a:t>
            </a:r>
            <a:r>
              <a:rPr lang="en-US" dirty="0"/>
              <a:t/>
            </a:r>
            <a:br>
              <a:rPr lang="en-US" dirty="0"/>
            </a:br>
            <a:r>
              <a:rPr lang="en-US" sz="4400" dirty="0"/>
              <a:t>Supervised Prediction of Text Subject </a:t>
            </a:r>
            <a:br>
              <a:rPr lang="en-US" sz="4400" dirty="0"/>
            </a:br>
            <a:r>
              <a:rPr lang="en-US" sz="4400" dirty="0"/>
              <a:t>Matter Categories from Words</a:t>
            </a:r>
            <a:endParaRPr lang="en-US" sz="4400" dirty="0"/>
          </a:p>
        </p:txBody>
      </p:sp>
      <p:sp>
        <p:nvSpPr>
          <p:cNvPr id="3" name="Subtitle 2"/>
          <p:cNvSpPr>
            <a:spLocks noGrp="1"/>
          </p:cNvSpPr>
          <p:nvPr>
            <p:ph type="subTitle" idx="1"/>
          </p:nvPr>
        </p:nvSpPr>
        <p:spPr>
          <a:xfrm>
            <a:off x="1549685" y="3982181"/>
            <a:ext cx="9144000" cy="1655762"/>
          </a:xfrm>
        </p:spPr>
        <p:txBody>
          <a:bodyPr/>
          <a:lstStyle/>
          <a:p>
            <a:r>
              <a:rPr lang="en-US" dirty="0"/>
              <a:t>Rosalie Day – Final Report, Capstone </a:t>
            </a:r>
            <a:r>
              <a:rPr lang="en-US" dirty="0"/>
              <a:t>2</a:t>
            </a:r>
            <a:r>
              <a:rPr lang="en-US" dirty="0" smtClean="0"/>
              <a:t> </a:t>
            </a:r>
            <a:r>
              <a:rPr lang="en-US" dirty="0"/>
              <a:t>- </a:t>
            </a:r>
            <a:r>
              <a:rPr lang="en-US" dirty="0" smtClean="0"/>
              <a:t>March</a:t>
            </a:r>
            <a:r>
              <a:rPr lang="en-US" dirty="0" smtClean="0"/>
              <a:t> </a:t>
            </a:r>
            <a:r>
              <a:rPr lang="en-US" dirty="0"/>
              <a:t>2020</a:t>
            </a:r>
          </a:p>
          <a:p>
            <a:r>
              <a:rPr lang="en-US" dirty="0" smtClean="0"/>
              <a:t>Springboard, Data Science Career Track Curriculum</a:t>
            </a:r>
            <a:endParaRPr lang="en-US" dirty="0"/>
          </a:p>
        </p:txBody>
      </p:sp>
    </p:spTree>
    <p:extLst>
      <p:ext uri="{BB962C8B-B14F-4D97-AF65-F5344CB8AC3E}">
        <p14:creationId xmlns:p14="http://schemas.microsoft.com/office/powerpoint/2010/main" val="368744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5043"/>
            <a:ext cx="10515600" cy="2023407"/>
          </a:xfrm>
        </p:spPr>
        <p:txBody>
          <a:bodyPr>
            <a:normAutofit fontScale="90000"/>
          </a:bodyPr>
          <a:lstStyle/>
          <a:p>
            <a:r>
              <a:rPr lang="en-US" sz="2700" b="1" i="1" dirty="0" smtClean="0"/>
              <a:t>CLASSIFICATION</a:t>
            </a:r>
            <a:br>
              <a:rPr lang="en-US" sz="2700" b="1" i="1" dirty="0" smtClean="0"/>
            </a:br>
            <a:r>
              <a:rPr lang="en-US" sz="2700" b="1" i="1" dirty="0" smtClean="0"/>
              <a:t/>
            </a:r>
            <a:br>
              <a:rPr lang="en-US" sz="2700" b="1" i="1" dirty="0" smtClean="0"/>
            </a:br>
            <a:r>
              <a:rPr lang="en-US" sz="2800" b="1" dirty="0"/>
              <a:t>Supervised machine learning classification models</a:t>
            </a:r>
            <a:br>
              <a:rPr lang="en-US" sz="2800" b="1" dirty="0"/>
            </a:br>
            <a:r>
              <a:rPr lang="en-US" sz="2800" b="1" dirty="0" smtClean="0"/>
              <a:t>    </a:t>
            </a:r>
            <a:r>
              <a:rPr lang="en-US" sz="2800" dirty="0" smtClean="0"/>
              <a:t>“</a:t>
            </a:r>
            <a:r>
              <a:rPr lang="en-US" sz="2800" dirty="0"/>
              <a:t>labeled” features </a:t>
            </a:r>
            <a:r>
              <a:rPr lang="en-US" sz="2800" dirty="0" smtClean="0"/>
              <a:t>have </a:t>
            </a:r>
            <a:r>
              <a:rPr lang="en-US" sz="2800" dirty="0"/>
              <a:t>corresponding article category – training </a:t>
            </a:r>
            <a:r>
              <a:rPr lang="en-US" sz="2800" dirty="0">
                <a:sym typeface="Wingdings" panose="05000000000000000000" pitchFamily="2" charset="2"/>
              </a:rPr>
              <a:t></a:t>
            </a:r>
            <a:r>
              <a:rPr lang="en-US" sz="2800" dirty="0"/>
              <a:t> learning</a:t>
            </a:r>
            <a:r>
              <a:rPr lang="en-US" sz="2400" dirty="0"/>
              <a:t/>
            </a:r>
            <a:br>
              <a:rPr lang="en-US" sz="2400" dirty="0"/>
            </a:br>
            <a:endParaRPr lang="en-US" sz="2400" dirty="0"/>
          </a:p>
        </p:txBody>
      </p:sp>
      <p:sp>
        <p:nvSpPr>
          <p:cNvPr id="3" name="Content Placeholder 2"/>
          <p:cNvSpPr>
            <a:spLocks noGrp="1"/>
          </p:cNvSpPr>
          <p:nvPr>
            <p:ph sz="half" idx="1"/>
          </p:nvPr>
        </p:nvSpPr>
        <p:spPr>
          <a:xfrm>
            <a:off x="838200" y="2686484"/>
            <a:ext cx="3682824" cy="3686011"/>
          </a:xfrm>
        </p:spPr>
        <p:txBody>
          <a:bodyPr>
            <a:normAutofit/>
          </a:bodyPr>
          <a:lstStyle/>
          <a:p>
            <a:r>
              <a:rPr lang="en-US" sz="2400" dirty="0"/>
              <a:t>K-Nearest Neighbors (KNN) </a:t>
            </a:r>
          </a:p>
          <a:p>
            <a:r>
              <a:rPr lang="en-US" sz="2400" dirty="0"/>
              <a:t>Logistic Regression</a:t>
            </a:r>
          </a:p>
          <a:p>
            <a:r>
              <a:rPr lang="en-US" sz="2400" dirty="0"/>
              <a:t>Random Forest</a:t>
            </a:r>
          </a:p>
          <a:p>
            <a:r>
              <a:rPr lang="en-US" sz="2400" dirty="0"/>
              <a:t>Gradient Boosting</a:t>
            </a:r>
          </a:p>
          <a:p>
            <a:r>
              <a:rPr lang="en-US" sz="2400" dirty="0"/>
              <a:t>Naïve Bayes (multinomial)</a:t>
            </a:r>
          </a:p>
          <a:p>
            <a:pPr marL="0" indent="0">
              <a:buNone/>
            </a:pPr>
            <a:r>
              <a:rPr lang="en-US" sz="2400" dirty="0" err="1"/>
              <a:t>Scikit-Learn’s</a:t>
            </a:r>
            <a:r>
              <a:rPr lang="en-US" sz="2400" dirty="0"/>
              <a:t> default parameters </a:t>
            </a:r>
          </a:p>
          <a:p>
            <a:endParaRPr lang="en-US" dirty="0"/>
          </a:p>
        </p:txBody>
      </p:sp>
      <p:sp>
        <p:nvSpPr>
          <p:cNvPr id="4" name="Content Placeholder 3"/>
          <p:cNvSpPr>
            <a:spLocks noGrp="1"/>
          </p:cNvSpPr>
          <p:nvPr>
            <p:ph sz="half" idx="2"/>
          </p:nvPr>
        </p:nvSpPr>
        <p:spPr>
          <a:xfrm>
            <a:off x="5301276" y="2686483"/>
            <a:ext cx="6052524" cy="3686011"/>
          </a:xfrm>
        </p:spPr>
        <p:txBody>
          <a:bodyPr>
            <a:normAutofit/>
          </a:bodyPr>
          <a:lstStyle/>
          <a:p>
            <a:pPr marL="0" indent="0">
              <a:buNone/>
            </a:pPr>
            <a:r>
              <a:rPr lang="en-US" sz="2400" dirty="0"/>
              <a:t>Bag of Words data split randomly </a:t>
            </a:r>
            <a:endParaRPr lang="en-US" sz="2400" dirty="0" smtClean="0"/>
          </a:p>
          <a:p>
            <a:pPr marL="0" indent="0">
              <a:buNone/>
            </a:pPr>
            <a:r>
              <a:rPr lang="en-US" sz="2400" dirty="0" smtClean="0"/>
              <a:t>70 : 30, training </a:t>
            </a:r>
            <a:r>
              <a:rPr lang="en-US" sz="2400" dirty="0"/>
              <a:t>: </a:t>
            </a:r>
            <a:r>
              <a:rPr lang="en-US" sz="2400" dirty="0" smtClean="0"/>
              <a:t>testing ratio</a:t>
            </a:r>
            <a:endParaRPr lang="en-US" sz="2400" dirty="0"/>
          </a:p>
          <a:p>
            <a:pPr marL="0" indent="0">
              <a:buNone/>
            </a:pPr>
            <a:r>
              <a:rPr lang="en-US" sz="2400" dirty="0"/>
              <a:t> </a:t>
            </a:r>
            <a:r>
              <a:rPr lang="en-US" sz="2400" dirty="0" smtClean="0"/>
              <a:t>- used </a:t>
            </a:r>
            <a:r>
              <a:rPr lang="en-US" sz="2400" dirty="0"/>
              <a:t>throughout </a:t>
            </a:r>
            <a:r>
              <a:rPr lang="en-US" sz="2400" dirty="0" smtClean="0"/>
              <a:t>analysis</a:t>
            </a:r>
            <a:endParaRPr lang="en-US" sz="2400" dirty="0"/>
          </a:p>
          <a:p>
            <a:pPr marL="0" indent="0">
              <a:buNone/>
            </a:pPr>
            <a:endParaRPr lang="en-US" sz="2400" dirty="0" smtClean="0"/>
          </a:p>
          <a:p>
            <a:pPr marL="0" indent="0">
              <a:buNone/>
            </a:pPr>
            <a:r>
              <a:rPr lang="en-US" sz="2400" dirty="0" smtClean="0"/>
              <a:t>Generally </a:t>
            </a:r>
            <a:r>
              <a:rPr lang="en-US" sz="2400" dirty="0"/>
              <a:t>good performance, </a:t>
            </a:r>
          </a:p>
          <a:p>
            <a:pPr marL="0" indent="0">
              <a:buNone/>
            </a:pPr>
            <a:r>
              <a:rPr lang="en-US" sz="2400" dirty="0" smtClean="0"/>
              <a:t>     - - at </a:t>
            </a:r>
            <a:r>
              <a:rPr lang="en-US" sz="2400" dirty="0"/>
              <a:t>least 94% accuracy in three </a:t>
            </a:r>
            <a:r>
              <a:rPr lang="en-US" sz="2400" dirty="0" smtClean="0"/>
              <a:t>models</a:t>
            </a:r>
          </a:p>
          <a:p>
            <a:pPr marL="0" indent="0">
              <a:buNone/>
            </a:pPr>
            <a:r>
              <a:rPr lang="en-US" sz="2400" dirty="0"/>
              <a:t>	</a:t>
            </a:r>
            <a:r>
              <a:rPr lang="en-US" sz="2400" dirty="0" smtClean="0"/>
              <a:t>(according weighted f1-score)</a:t>
            </a:r>
            <a:endParaRPr lang="en-US" sz="2400" dirty="0"/>
          </a:p>
        </p:txBody>
      </p:sp>
    </p:spTree>
    <p:extLst>
      <p:ext uri="{BB962C8B-B14F-4D97-AF65-F5344CB8AC3E}">
        <p14:creationId xmlns:p14="http://schemas.microsoft.com/office/powerpoint/2010/main" val="191012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41795"/>
          </a:xfrm>
        </p:spPr>
        <p:txBody>
          <a:bodyPr>
            <a:normAutofit fontScale="90000"/>
          </a:bodyPr>
          <a:lstStyle/>
          <a:p>
            <a:r>
              <a:rPr lang="en-US" sz="2400" b="1" i="1" dirty="0" smtClean="0"/>
              <a:t>CLASSIFICATION  </a:t>
            </a:r>
            <a:r>
              <a:rPr lang="en-US" sz="2400" dirty="0"/>
              <a:t/>
            </a:r>
            <a:br>
              <a:rPr lang="en-US" sz="2400" dirty="0"/>
            </a:br>
            <a:r>
              <a:rPr lang="en-US" sz="2400" dirty="0"/>
              <a:t> </a:t>
            </a:r>
            <a:br>
              <a:rPr lang="en-US" sz="2400" dirty="0"/>
            </a:br>
            <a:r>
              <a:rPr lang="en-US" sz="2700" b="1" dirty="0"/>
              <a:t>Performance metrics - per model trained and tested on Bag of </a:t>
            </a:r>
            <a:r>
              <a:rPr lang="en-US" sz="2700" b="1" dirty="0" smtClean="0"/>
              <a:t>Words data</a:t>
            </a:r>
            <a:r>
              <a:rPr lang="en-US" sz="2400" dirty="0" smtClean="0"/>
              <a:t>	</a:t>
            </a:r>
            <a:r>
              <a:rPr lang="en-US" sz="2400" dirty="0"/>
              <a:t/>
            </a:r>
            <a:br>
              <a:rPr lang="en-US" sz="2400" dirty="0"/>
            </a:br>
            <a:r>
              <a:rPr lang="en-US" sz="2400" dirty="0" smtClean="0"/>
              <a:t/>
            </a:r>
            <a:br>
              <a:rPr lang="en-US" sz="2400" dirty="0" smtClean="0"/>
            </a:br>
            <a:r>
              <a:rPr lang="en-US" sz="2400" dirty="0" smtClean="0"/>
              <a:t>Calculated </a:t>
            </a:r>
            <a:r>
              <a:rPr lang="en-US" sz="2400" dirty="0"/>
              <a:t>and displayed scores in </a:t>
            </a:r>
            <a:r>
              <a:rPr lang="en-US" sz="2400" b="1" i="1" dirty="0" smtClean="0"/>
              <a:t>Classification </a:t>
            </a:r>
            <a:r>
              <a:rPr lang="en-US" sz="2400" b="1" i="1" dirty="0"/>
              <a:t>reports </a:t>
            </a:r>
            <a:r>
              <a:rPr lang="en-US" sz="2400" dirty="0"/>
              <a:t/>
            </a:r>
            <a:br>
              <a:rPr lang="en-US" sz="2400" dirty="0"/>
            </a:br>
            <a:r>
              <a:rPr lang="en-US" sz="2400" b="1" i="1" dirty="0" smtClean="0"/>
              <a:t>Confusion </a:t>
            </a:r>
            <a:r>
              <a:rPr lang="en-US" sz="2400" b="1" i="1" dirty="0"/>
              <a:t>matrices</a:t>
            </a:r>
            <a:r>
              <a:rPr lang="en-US" sz="2400" dirty="0"/>
              <a:t> - detailed summaries of </a:t>
            </a:r>
            <a:r>
              <a:rPr lang="en-US" sz="2400" dirty="0" smtClean="0"/>
              <a:t>how </a:t>
            </a:r>
            <a:r>
              <a:rPr lang="en-US" sz="2400" dirty="0"/>
              <a:t>models classified on </a:t>
            </a:r>
            <a:r>
              <a:rPr lang="en-US" sz="2400" dirty="0" smtClean="0"/>
              <a:t>the news </a:t>
            </a:r>
            <a:r>
              <a:rPr lang="en-US" sz="2400" dirty="0"/>
              <a:t>categories correctly (true positives and negatives) or incorrectly (false positives and negatives). </a:t>
            </a:r>
            <a:br>
              <a:rPr lang="en-US" sz="2400" dirty="0"/>
            </a:br>
            <a:r>
              <a:rPr lang="en-US" sz="2400" dirty="0"/>
              <a:t> </a:t>
            </a:r>
            <a:br>
              <a:rPr lang="en-US" sz="2400" dirty="0"/>
            </a:br>
            <a:r>
              <a:rPr lang="en-US" sz="2400" dirty="0"/>
              <a:t>Best performing model- Naïve Bayes, .97 percent accurate predicting categories on test data </a:t>
            </a:r>
            <a:br>
              <a:rPr lang="en-US" sz="2400" dirty="0"/>
            </a:br>
            <a:r>
              <a:rPr lang="en-US" sz="2400" dirty="0"/>
              <a:t> </a:t>
            </a:r>
            <a:br>
              <a:rPr lang="en-US" sz="2400" dirty="0"/>
            </a:br>
            <a:r>
              <a:rPr lang="en-US" sz="2400" dirty="0" smtClean="0"/>
              <a:t>			</a:t>
            </a:r>
            <a:endParaRPr lang="en-US" sz="2000" b="1" dirty="0"/>
          </a:p>
        </p:txBody>
      </p:sp>
      <p:pic>
        <p:nvPicPr>
          <p:cNvPr id="7" name="Content Placeholder 6"/>
          <p:cNvPicPr>
            <a:picLocks noGrp="1" noChangeAspect="1"/>
          </p:cNvPicPr>
          <p:nvPr>
            <p:ph idx="1"/>
          </p:nvPr>
        </p:nvPicPr>
        <p:blipFill>
          <a:blip r:embed="rId2"/>
          <a:stretch>
            <a:fillRect/>
          </a:stretch>
        </p:blipFill>
        <p:spPr>
          <a:xfrm>
            <a:off x="2897816" y="3632886"/>
            <a:ext cx="7297879" cy="2597855"/>
          </a:xfrm>
          <a:prstGeom prst="rect">
            <a:avLst/>
          </a:prstGeom>
        </p:spPr>
      </p:pic>
    </p:spTree>
    <p:extLst>
      <p:ext uri="{BB962C8B-B14F-4D97-AF65-F5344CB8AC3E}">
        <p14:creationId xmlns:p14="http://schemas.microsoft.com/office/powerpoint/2010/main" val="87808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smtClean="0"/>
              <a:t>CLASSIFICATION  </a:t>
            </a:r>
            <a:br>
              <a:rPr lang="en-US" sz="2400" b="1" i="1" dirty="0" smtClean="0"/>
            </a:br>
            <a:r>
              <a:rPr lang="en-US" sz="2400" dirty="0" smtClean="0"/>
              <a:t/>
            </a:r>
            <a:br>
              <a:rPr lang="en-US" sz="2400" dirty="0" smtClean="0"/>
            </a:br>
            <a:r>
              <a:rPr lang="en-US" sz="2400" b="1" dirty="0" smtClean="0"/>
              <a:t>Performances of the near best – Logistic Regression and Gradient Boosting</a:t>
            </a:r>
            <a:endParaRPr lang="en-US" sz="2400" dirty="0"/>
          </a:p>
        </p:txBody>
      </p:sp>
      <p:pic>
        <p:nvPicPr>
          <p:cNvPr id="5" name="Content Placeholder 4"/>
          <p:cNvPicPr>
            <a:picLocks noGrp="1" noChangeAspect="1"/>
          </p:cNvPicPr>
          <p:nvPr>
            <p:ph idx="1"/>
          </p:nvPr>
        </p:nvPicPr>
        <p:blipFill>
          <a:blip r:embed="rId2"/>
          <a:stretch>
            <a:fillRect/>
          </a:stretch>
        </p:blipFill>
        <p:spPr>
          <a:xfrm>
            <a:off x="3181328" y="1813389"/>
            <a:ext cx="6902846" cy="4427070"/>
          </a:xfrm>
          <a:prstGeom prst="rect">
            <a:avLst/>
          </a:prstGeom>
        </p:spPr>
      </p:pic>
    </p:spTree>
    <p:extLst>
      <p:ext uri="{BB962C8B-B14F-4D97-AF65-F5344CB8AC3E}">
        <p14:creationId xmlns:p14="http://schemas.microsoft.com/office/powerpoint/2010/main" val="55124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smtClean="0"/>
              <a:t>CLASSIFICATION  </a:t>
            </a:r>
            <a:br>
              <a:rPr lang="en-US" sz="2400" b="1" i="1" dirty="0" smtClean="0"/>
            </a:br>
            <a:r>
              <a:rPr lang="en-US" sz="2400" dirty="0" smtClean="0"/>
              <a:t/>
            </a:r>
            <a:br>
              <a:rPr lang="en-US" sz="2400" dirty="0" smtClean="0"/>
            </a:br>
            <a:r>
              <a:rPr lang="en-US" sz="2400" b="1" dirty="0" smtClean="0"/>
              <a:t>Performances of the near best – Logistic Regression and Gradient Boosting</a:t>
            </a:r>
            <a:endParaRPr lang="en-US" sz="2400" dirty="0"/>
          </a:p>
        </p:txBody>
      </p:sp>
      <p:pic>
        <p:nvPicPr>
          <p:cNvPr id="5" name="Content Placeholder 4"/>
          <p:cNvPicPr>
            <a:picLocks noGrp="1" noChangeAspect="1"/>
          </p:cNvPicPr>
          <p:nvPr>
            <p:ph idx="1"/>
          </p:nvPr>
        </p:nvPicPr>
        <p:blipFill>
          <a:blip r:embed="rId2"/>
          <a:stretch>
            <a:fillRect/>
          </a:stretch>
        </p:blipFill>
        <p:spPr>
          <a:xfrm>
            <a:off x="3181328" y="1813389"/>
            <a:ext cx="6902846" cy="4427070"/>
          </a:xfrm>
          <a:prstGeom prst="rect">
            <a:avLst/>
          </a:prstGeom>
        </p:spPr>
      </p:pic>
    </p:spTree>
    <p:extLst>
      <p:ext uri="{BB962C8B-B14F-4D97-AF65-F5344CB8AC3E}">
        <p14:creationId xmlns:p14="http://schemas.microsoft.com/office/powerpoint/2010/main" val="24885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8826"/>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
            </a:r>
            <a:br>
              <a:rPr lang="en-US" sz="2800" i="1" dirty="0" smtClean="0"/>
            </a:br>
            <a:r>
              <a:rPr lang="en-US" sz="4000" dirty="0"/>
              <a:t/>
            </a:r>
            <a:br>
              <a:rPr lang="en-US" sz="4000" dirty="0"/>
            </a:br>
            <a:r>
              <a:rPr lang="en-US" sz="2800" b="1" i="1" dirty="0"/>
              <a:t>Is Logistic Regression, at second best, accuracy 0.95, an opportunity for parameter tuning?</a:t>
            </a:r>
            <a:r>
              <a:rPr lang="en-US" sz="2800" dirty="0"/>
              <a:t/>
            </a:r>
            <a:br>
              <a:rPr lang="en-US" sz="2800" dirty="0"/>
            </a:br>
            <a:r>
              <a:rPr lang="en-US" sz="2800" dirty="0" smtClean="0"/>
              <a:t>			</a:t>
            </a:r>
            <a:r>
              <a:rPr lang="en-US" sz="2400" dirty="0" smtClean="0"/>
              <a:t>Optimizing </a:t>
            </a:r>
            <a:r>
              <a:rPr lang="en-US" sz="2400" dirty="0"/>
              <a:t>regularization parameter, "C,"  default =</a:t>
            </a:r>
            <a:r>
              <a:rPr lang="en-US" sz="2400" dirty="0" smtClean="0"/>
              <a:t> </a:t>
            </a:r>
            <a:r>
              <a:rPr lang="en-US" sz="2400" dirty="0"/>
              <a:t>1.</a:t>
            </a:r>
            <a:br>
              <a:rPr lang="en-US" sz="24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767226" y="3274798"/>
            <a:ext cx="10515600" cy="3065901"/>
          </a:xfrm>
        </p:spPr>
        <p:txBody>
          <a:bodyPr>
            <a:normAutofit/>
          </a:bodyPr>
          <a:lstStyle/>
          <a:p>
            <a:pPr marL="0" indent="0">
              <a:buNone/>
            </a:pPr>
            <a:r>
              <a:rPr lang="en-US" dirty="0" err="1" smtClean="0"/>
              <a:t>GridSearchCV</a:t>
            </a:r>
            <a:r>
              <a:rPr lang="en-US" dirty="0" smtClean="0"/>
              <a:t> </a:t>
            </a:r>
            <a:r>
              <a:rPr lang="en-US" dirty="0"/>
              <a:t>- with alternative </a:t>
            </a:r>
            <a:r>
              <a:rPr lang="en-US" dirty="0" smtClean="0"/>
              <a:t>values and the default  </a:t>
            </a:r>
            <a:endParaRPr lang="en-US" dirty="0"/>
          </a:p>
          <a:p>
            <a:pPr marL="457200" lvl="1" indent="0">
              <a:buNone/>
            </a:pPr>
            <a:r>
              <a:rPr lang="en-US" dirty="0"/>
              <a:t>Cross validation partitioned the training data into fifths, withholding a partition for testing, and running every combination of the remaining 4 partitions.</a:t>
            </a:r>
            <a:r>
              <a:rPr lang="en-US" i="1" dirty="0"/>
              <a:t> </a:t>
            </a:r>
            <a:endParaRPr lang="en-US" dirty="0"/>
          </a:p>
          <a:p>
            <a:pPr marL="0" indent="0">
              <a:buNone/>
            </a:pPr>
            <a:endParaRPr lang="en-US" dirty="0"/>
          </a:p>
          <a:p>
            <a:pPr marL="0" indent="0">
              <a:buNone/>
            </a:pPr>
            <a:r>
              <a:rPr lang="en-US" dirty="0"/>
              <a:t>Default parameter scored best (0.967 out of 1) </a:t>
            </a:r>
            <a:r>
              <a:rPr lang="en-US" dirty="0" smtClean="0"/>
              <a:t>– no tuning required</a:t>
            </a:r>
            <a:endParaRPr lang="en-US" dirty="0"/>
          </a:p>
          <a:p>
            <a:pPr marL="914400" lvl="2" indent="0">
              <a:buNone/>
            </a:pPr>
            <a:endParaRPr lang="en-US" sz="2400" dirty="0"/>
          </a:p>
          <a:p>
            <a:pPr lvl="0"/>
            <a:endParaRPr lang="en-US" dirty="0"/>
          </a:p>
        </p:txBody>
      </p:sp>
    </p:spTree>
    <p:extLst>
      <p:ext uri="{BB962C8B-B14F-4D97-AF65-F5344CB8AC3E}">
        <p14:creationId xmlns:p14="http://schemas.microsoft.com/office/powerpoint/2010/main" val="262347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570" y="539788"/>
            <a:ext cx="10515600" cy="3277062"/>
          </a:xfrm>
        </p:spPr>
        <p:txBody>
          <a:bodyPr>
            <a:normAutofit fontScale="90000"/>
          </a:bodyPr>
          <a:lstStyle/>
          <a:p>
            <a:r>
              <a:rPr lang="en-US" sz="2400" b="1" i="1" dirty="0" smtClean="0"/>
              <a:t>TF-IDF and CLASSIFICATION  </a:t>
            </a:r>
            <a:r>
              <a:rPr lang="en-US" sz="2400" dirty="0"/>
              <a:t/>
            </a:r>
            <a:br>
              <a:rPr lang="en-US" sz="2400" dirty="0"/>
            </a:br>
            <a:r>
              <a:rPr lang="en-US" sz="2400" dirty="0"/>
              <a:t> </a:t>
            </a:r>
            <a:br>
              <a:rPr lang="en-US" sz="2400" dirty="0"/>
            </a:br>
            <a:r>
              <a:rPr lang="en-US" sz="2400" b="1" dirty="0" err="1"/>
              <a:t>Classification</a:t>
            </a:r>
            <a:r>
              <a:rPr lang="en-US" sz="2400" b="1" dirty="0"/>
              <a:t> models on TF-IDF ("term importance") input – </a:t>
            </a:r>
            <a:br>
              <a:rPr lang="en-US" sz="2400" b="1" dirty="0"/>
            </a:br>
            <a:r>
              <a:rPr lang="en-US" sz="2400" b="1" dirty="0"/>
              <a:t>3 best performing models: Naive Bayes; Logistic Regression; Gradient Boosting</a:t>
            </a:r>
            <a:r>
              <a:rPr lang="en-US" sz="2400" dirty="0"/>
              <a:t/>
            </a:r>
            <a:br>
              <a:rPr lang="en-US" sz="2400" dirty="0"/>
            </a:br>
            <a:r>
              <a:rPr lang="en-US" sz="2400" dirty="0"/>
              <a:t> </a:t>
            </a:r>
            <a:br>
              <a:rPr lang="en-US" sz="2400" dirty="0"/>
            </a:br>
            <a:r>
              <a:rPr lang="en-US" sz="2700" dirty="0"/>
              <a:t>TF-IDF feature extraction calculates relative </a:t>
            </a:r>
            <a:r>
              <a:rPr lang="en-US" sz="2700" i="1" dirty="0"/>
              <a:t>importance</a:t>
            </a:r>
            <a:r>
              <a:rPr lang="en-US" sz="2700" dirty="0"/>
              <a:t> with term document frequency weighted by term frequency in the corpus</a:t>
            </a:r>
            <a:br>
              <a:rPr lang="en-US" sz="2700" dirty="0"/>
            </a:br>
            <a:r>
              <a:rPr lang="en-US" sz="2400" dirty="0"/>
              <a:t> </a:t>
            </a:r>
            <a:br>
              <a:rPr lang="en-US" sz="2400" dirty="0"/>
            </a:br>
            <a:r>
              <a:rPr lang="en-US" sz="2400" dirty="0"/>
              <a:t>Logistic Regression predicts categories best on TF-IDF and best average score of models</a:t>
            </a:r>
            <a:br>
              <a:rPr lang="en-US" sz="2400" dirty="0"/>
            </a:br>
            <a:r>
              <a:rPr lang="en-US" sz="2400" dirty="0"/>
              <a:t/>
            </a:r>
            <a:br>
              <a:rPr lang="en-US" sz="2400" dirty="0"/>
            </a:br>
            <a:r>
              <a:rPr lang="en-US" sz="2400" dirty="0" smtClean="0"/>
              <a:t>			</a:t>
            </a:r>
            <a:endParaRPr lang="en-US" sz="2000" b="1" dirty="0"/>
          </a:p>
        </p:txBody>
      </p:sp>
      <p:pic>
        <p:nvPicPr>
          <p:cNvPr id="4" name="Content Placeholder 3"/>
          <p:cNvPicPr>
            <a:picLocks noGrp="1" noChangeAspect="1"/>
          </p:cNvPicPr>
          <p:nvPr>
            <p:ph idx="1"/>
          </p:nvPr>
        </p:nvPicPr>
        <p:blipFill>
          <a:blip r:embed="rId2"/>
          <a:stretch>
            <a:fillRect/>
          </a:stretch>
        </p:blipFill>
        <p:spPr>
          <a:xfrm>
            <a:off x="2494293" y="3994572"/>
            <a:ext cx="7039026" cy="2076465"/>
          </a:xfrm>
          <a:prstGeom prst="rect">
            <a:avLst/>
          </a:prstGeom>
        </p:spPr>
      </p:pic>
    </p:spTree>
    <p:extLst>
      <p:ext uri="{BB962C8B-B14F-4D97-AF65-F5344CB8AC3E}">
        <p14:creationId xmlns:p14="http://schemas.microsoft.com/office/powerpoint/2010/main" val="8517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i="1" dirty="0" smtClean="0"/>
              <a:t>EXTRACTION and CLASSIFICATION </a:t>
            </a:r>
            <a:br>
              <a:rPr lang="en-US" sz="2400" b="1" i="1" dirty="0" smtClean="0"/>
            </a:br>
            <a:r>
              <a:rPr lang="en-US" sz="2400" dirty="0" smtClean="0"/>
              <a:t/>
            </a:r>
            <a:br>
              <a:rPr lang="en-US" sz="2400" dirty="0" smtClean="0"/>
            </a:br>
            <a:r>
              <a:rPr lang="en-US" sz="2400" dirty="0"/>
              <a:t>Two near best classification models fitted and predicted on two extractions of features.</a:t>
            </a:r>
          </a:p>
        </p:txBody>
      </p:sp>
      <p:pic>
        <p:nvPicPr>
          <p:cNvPr id="9" name="Content Placeholder 8"/>
          <p:cNvPicPr>
            <a:picLocks noGrp="1" noChangeAspect="1"/>
          </p:cNvPicPr>
          <p:nvPr>
            <p:ph idx="1"/>
          </p:nvPr>
        </p:nvPicPr>
        <p:blipFill>
          <a:blip r:embed="rId2"/>
          <a:stretch>
            <a:fillRect/>
          </a:stretch>
        </p:blipFill>
        <p:spPr>
          <a:xfrm>
            <a:off x="2731822" y="2418460"/>
            <a:ext cx="6568017" cy="3329530"/>
          </a:xfrm>
          <a:prstGeom prst="rect">
            <a:avLst/>
          </a:prstGeom>
        </p:spPr>
      </p:pic>
    </p:spTree>
    <p:extLst>
      <p:ext uri="{BB962C8B-B14F-4D97-AF65-F5344CB8AC3E}">
        <p14:creationId xmlns:p14="http://schemas.microsoft.com/office/powerpoint/2010/main" val="88615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0789"/>
            <a:ext cx="10515600" cy="1933162"/>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
            </a:r>
            <a:br>
              <a:rPr lang="en-US" sz="2800" i="1" dirty="0" smtClean="0"/>
            </a:br>
            <a:r>
              <a:rPr lang="en-US" sz="3200" dirty="0"/>
              <a:t>These classification models, with default parameters, classified </a:t>
            </a:r>
            <a:r>
              <a:rPr lang="en-US" sz="3200" dirty="0" smtClean="0"/>
              <a:t>articles </a:t>
            </a:r>
            <a:r>
              <a:rPr lang="en-US" sz="3200" dirty="0"/>
              <a:t>associated with the five categories better than nine out of ten times and showed very little sensitivity to the method of </a:t>
            </a:r>
            <a:r>
              <a:rPr lang="en-US" sz="3200" dirty="0" smtClean="0"/>
              <a:t>features extraction</a:t>
            </a:r>
            <a:r>
              <a:rPr lang="en-US" sz="3200" dirty="0"/>
              <a:t>.</a:t>
            </a:r>
            <a:r>
              <a:rPr lang="en-US" sz="4000" dirty="0"/>
              <a:t/>
            </a:r>
            <a:br>
              <a:rPr lang="en-US" sz="40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767226" y="3274798"/>
            <a:ext cx="10515600" cy="3065901"/>
          </a:xfrm>
        </p:spPr>
        <p:txBody>
          <a:bodyPr>
            <a:normAutofit/>
          </a:bodyPr>
          <a:lstStyle/>
          <a:p>
            <a:pPr marL="0" indent="0">
              <a:buNone/>
            </a:pPr>
            <a:r>
              <a:rPr lang="en-US" dirty="0"/>
              <a:t>Logistic Regression classifier performed at average accuracy of .96 </a:t>
            </a:r>
            <a:r>
              <a:rPr lang="en-US" dirty="0" smtClean="0"/>
              <a:t>Naïve </a:t>
            </a:r>
            <a:r>
              <a:rPr lang="en-US" dirty="0"/>
              <a:t>Bayes averaged .95 </a:t>
            </a:r>
            <a:r>
              <a:rPr lang="en-US" dirty="0" smtClean="0"/>
              <a:t>Gradient </a:t>
            </a:r>
            <a:r>
              <a:rPr lang="en-US" dirty="0"/>
              <a:t>Boosting remained the same at .94. </a:t>
            </a:r>
          </a:p>
          <a:p>
            <a:pPr marL="0" indent="0">
              <a:buNone/>
            </a:pPr>
            <a:endParaRPr lang="en-US" dirty="0"/>
          </a:p>
          <a:p>
            <a:pPr marL="0" indent="0">
              <a:buNone/>
            </a:pPr>
            <a:r>
              <a:rPr lang="en-US" i="1" dirty="0" smtClean="0"/>
              <a:t>More analysis</a:t>
            </a:r>
            <a:endParaRPr lang="en-US" dirty="0"/>
          </a:p>
          <a:p>
            <a:pPr marL="0" indent="0">
              <a:buNone/>
            </a:pPr>
            <a:r>
              <a:rPr lang="en-US" dirty="0"/>
              <a:t>Performance of unsupervised models, cluster analysis and principal component analysis, would be interesting for comparison. </a:t>
            </a:r>
          </a:p>
          <a:p>
            <a:pPr lvl="0"/>
            <a:endParaRPr lang="en-US" dirty="0"/>
          </a:p>
        </p:txBody>
      </p:sp>
    </p:spTree>
    <p:extLst>
      <p:ext uri="{BB962C8B-B14F-4D97-AF65-F5344CB8AC3E}">
        <p14:creationId xmlns:p14="http://schemas.microsoft.com/office/powerpoint/2010/main" val="379023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200" dirty="0"/>
              <a:t>Natural language processing </a:t>
            </a:r>
            <a:r>
              <a:rPr lang="en-US" sz="3200" dirty="0" smtClean="0"/>
              <a:t/>
            </a:r>
            <a:br>
              <a:rPr lang="en-US" sz="3200" dirty="0" smtClean="0"/>
            </a:br>
            <a:r>
              <a:rPr lang="en-US" sz="3200" dirty="0" smtClean="0"/>
              <a:t>- </a:t>
            </a:r>
            <a:r>
              <a:rPr lang="en-US" sz="3200" dirty="0"/>
              <a:t>ubiquitous in the internet and the IOT universe</a:t>
            </a:r>
            <a:r>
              <a:rPr lang="en-US" sz="3600" dirty="0"/>
              <a:t/>
            </a:r>
            <a:br>
              <a:rPr lang="en-US" sz="3600" dirty="0"/>
            </a:br>
            <a:r>
              <a:rPr lang="en-US" sz="3600" dirty="0" smtClean="0"/>
              <a:t> </a:t>
            </a:r>
            <a:r>
              <a:rPr lang="en-US" sz="3600" dirty="0" smtClean="0"/>
              <a:t/>
            </a:r>
            <a:br>
              <a:rPr lang="en-US" sz="3600" dirty="0" smtClean="0"/>
            </a:br>
            <a:r>
              <a:rPr lang="en-US" sz="3600" dirty="0" smtClean="0"/>
              <a:t>	</a:t>
            </a:r>
            <a:r>
              <a:rPr lang="en-US" sz="3200" dirty="0"/>
              <a:t>Can we glean what it means for future composition?</a:t>
            </a:r>
            <a:r>
              <a:rPr lang="en-US" sz="3200" dirty="0"/>
              <a:t/>
            </a:r>
            <a:br>
              <a:rPr lang="en-US" sz="3200" dirty="0"/>
            </a:br>
            <a:endParaRPr lang="en-US" sz="3200" dirty="0"/>
          </a:p>
        </p:txBody>
      </p:sp>
      <p:sp>
        <p:nvSpPr>
          <p:cNvPr id="3" name="Content Placeholder 2"/>
          <p:cNvSpPr>
            <a:spLocks noGrp="1"/>
          </p:cNvSpPr>
          <p:nvPr>
            <p:ph idx="1"/>
          </p:nvPr>
        </p:nvSpPr>
        <p:spPr>
          <a:xfrm>
            <a:off x="838200" y="3137647"/>
            <a:ext cx="10515600" cy="3039316"/>
          </a:xfrm>
        </p:spPr>
        <p:txBody>
          <a:bodyPr/>
          <a:lstStyle/>
          <a:p>
            <a:pPr marL="0" indent="0">
              <a:buNone/>
            </a:pPr>
            <a:r>
              <a:rPr lang="en-US" dirty="0"/>
              <a:t>Purpose-</a:t>
            </a:r>
          </a:p>
          <a:p>
            <a:r>
              <a:rPr lang="en-US" dirty="0"/>
              <a:t>Inform public policy: </a:t>
            </a:r>
            <a:r>
              <a:rPr lang="en-US" dirty="0"/>
              <a:t>S</a:t>
            </a:r>
            <a:r>
              <a:rPr lang="en-US" dirty="0" smtClean="0"/>
              <a:t>imple best performing methods</a:t>
            </a:r>
            <a:endParaRPr lang="en-US" dirty="0"/>
          </a:p>
          <a:p>
            <a:r>
              <a:rPr lang="en-US" dirty="0"/>
              <a:t>Information: </a:t>
            </a:r>
            <a:r>
              <a:rPr lang="en-US" dirty="0" smtClean="0"/>
              <a:t>Which words and frequencies of use </a:t>
            </a:r>
            <a:endParaRPr lang="en-US" dirty="0"/>
          </a:p>
          <a:p>
            <a:r>
              <a:rPr lang="en-US" dirty="0"/>
              <a:t>Generalizable </a:t>
            </a:r>
            <a:r>
              <a:rPr lang="en-US" dirty="0" smtClean="0"/>
              <a:t>approaches?</a:t>
            </a:r>
            <a:endParaRPr lang="en-US" dirty="0"/>
          </a:p>
        </p:txBody>
      </p:sp>
    </p:spTree>
    <p:extLst>
      <p:ext uri="{BB962C8B-B14F-4D97-AF65-F5344CB8AC3E}">
        <p14:creationId xmlns:p14="http://schemas.microsoft.com/office/powerpoint/2010/main" val="215442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i="1" dirty="0" smtClean="0"/>
              <a:t>The DATA</a:t>
            </a:r>
            <a:r>
              <a:rPr lang="en-US" sz="3600" dirty="0" smtClean="0"/>
              <a:t> </a:t>
            </a:r>
            <a:br>
              <a:rPr lang="en-US" sz="3600" dirty="0" smtClean="0"/>
            </a:br>
            <a:r>
              <a:rPr lang="en-US" sz="3600" dirty="0" smtClean="0"/>
              <a:t>	</a:t>
            </a:r>
            <a:r>
              <a:rPr lang="en-US" sz="3200" dirty="0" smtClean="0"/>
              <a:t>–  </a:t>
            </a:r>
            <a:r>
              <a:rPr lang="en-US" sz="3200" dirty="0" smtClean="0"/>
              <a:t>BBC News Articles</a:t>
            </a:r>
            <a:r>
              <a:rPr lang="en-US" sz="3200" dirty="0" smtClean="0"/>
              <a:t> on </a:t>
            </a:r>
            <a:r>
              <a:rPr lang="en-US" sz="3200" dirty="0" err="1" smtClean="0"/>
              <a:t>Kaggle</a:t>
            </a:r>
            <a:r>
              <a:rPr lang="en-US" sz="3200" dirty="0" smtClean="0"/>
              <a:t> website </a:t>
            </a:r>
            <a:r>
              <a:rPr lang="en-US" sz="3600" dirty="0" smtClean="0"/>
              <a:t/>
            </a:r>
            <a:br>
              <a:rPr lang="en-US" sz="3600" dirty="0" smtClean="0"/>
            </a:br>
            <a:r>
              <a:rPr lang="en-US" sz="3600" dirty="0" smtClean="0"/>
              <a:t>	           </a:t>
            </a:r>
            <a:r>
              <a:rPr lang="en-US" sz="3200" b="1" dirty="0" smtClean="0"/>
              <a:t>5 categories of content</a:t>
            </a:r>
            <a:r>
              <a:rPr lang="en-US" sz="3600" dirty="0" smtClean="0"/>
              <a:t/>
            </a:r>
            <a:br>
              <a:rPr lang="en-US" sz="3600" dirty="0" smtClean="0"/>
            </a:br>
            <a:r>
              <a:rPr lang="en-US" sz="3600" dirty="0" smtClean="0"/>
              <a:t>	        		</a:t>
            </a:r>
            <a:r>
              <a:rPr lang="en-US" sz="2800" dirty="0" smtClean="0"/>
              <a:t>Sample size: 2126 unique articles</a:t>
            </a:r>
            <a:endParaRPr lang="en-US" dirty="0"/>
          </a:p>
        </p:txBody>
      </p:sp>
      <p:sp>
        <p:nvSpPr>
          <p:cNvPr id="3" name="Content Placeholder 2"/>
          <p:cNvSpPr>
            <a:spLocks noGrp="1"/>
          </p:cNvSpPr>
          <p:nvPr>
            <p:ph idx="1"/>
          </p:nvPr>
        </p:nvSpPr>
        <p:spPr>
          <a:xfrm>
            <a:off x="838200" y="3628479"/>
            <a:ext cx="10515600" cy="2548484"/>
          </a:xfrm>
        </p:spPr>
        <p:txBody>
          <a:bodyPr/>
          <a:lstStyle/>
          <a:p>
            <a:pPr marL="0" indent="0">
              <a:buNone/>
            </a:pPr>
            <a:r>
              <a:rPr lang="en-US" sz="3200" b="1" i="1" dirty="0">
                <a:latin typeface="+mj-lt"/>
                <a:ea typeface="+mj-ea"/>
                <a:cs typeface="+mj-cs"/>
              </a:rPr>
              <a:t>The Models</a:t>
            </a:r>
            <a:r>
              <a:rPr lang="en-US" sz="3200" dirty="0" smtClean="0"/>
              <a:t/>
            </a:r>
            <a:br>
              <a:rPr lang="en-US" sz="3200" dirty="0" smtClean="0"/>
            </a:br>
            <a:r>
              <a:rPr lang="en-US" sz="3200" dirty="0" smtClean="0"/>
              <a:t>	</a:t>
            </a:r>
            <a:r>
              <a:rPr lang="en-US" sz="2900" dirty="0">
                <a:latin typeface="+mj-lt"/>
                <a:ea typeface="+mj-ea"/>
                <a:cs typeface="+mj-cs"/>
              </a:rPr>
              <a:t>–  </a:t>
            </a:r>
            <a:r>
              <a:rPr lang="en-US" sz="2900" dirty="0" smtClean="0">
                <a:latin typeface="+mj-lt"/>
                <a:ea typeface="+mj-ea"/>
                <a:cs typeface="+mj-cs"/>
              </a:rPr>
              <a:t>Supervised classifiers from </a:t>
            </a:r>
            <a:r>
              <a:rPr lang="en-US" sz="2900" dirty="0" err="1" smtClean="0">
                <a:latin typeface="+mj-lt"/>
                <a:ea typeface="+mj-ea"/>
                <a:cs typeface="+mj-cs"/>
              </a:rPr>
              <a:t>Scikit</a:t>
            </a:r>
            <a:r>
              <a:rPr lang="en-US" sz="2900" dirty="0" smtClean="0">
                <a:latin typeface="+mj-lt"/>
                <a:ea typeface="+mj-ea"/>
                <a:cs typeface="+mj-cs"/>
              </a:rPr>
              <a:t>-Learn </a:t>
            </a:r>
            <a:r>
              <a:rPr lang="en-US" sz="2900" dirty="0">
                <a:latin typeface="+mj-lt"/>
                <a:ea typeface="+mj-ea"/>
                <a:cs typeface="+mj-cs"/>
              </a:rPr>
              <a:t/>
            </a:r>
            <a:br>
              <a:rPr lang="en-US" sz="2900" dirty="0">
                <a:latin typeface="+mj-lt"/>
                <a:ea typeface="+mj-ea"/>
                <a:cs typeface="+mj-cs"/>
              </a:rPr>
            </a:br>
            <a:r>
              <a:rPr lang="en-US" sz="3200" dirty="0" smtClean="0"/>
              <a:t>	           </a:t>
            </a:r>
            <a:r>
              <a:rPr lang="en-US" sz="2900" b="1" dirty="0" smtClean="0">
                <a:latin typeface="+mj-lt"/>
                <a:ea typeface="+mj-ea"/>
                <a:cs typeface="+mj-cs"/>
              </a:rPr>
              <a:t>2 extraction methods</a:t>
            </a:r>
            <a:r>
              <a:rPr lang="en-US" sz="2900" b="1" dirty="0">
                <a:latin typeface="+mj-lt"/>
                <a:ea typeface="+mj-ea"/>
                <a:cs typeface="+mj-cs"/>
              </a:rPr>
              <a:t/>
            </a:r>
            <a:br>
              <a:rPr lang="en-US" sz="2900" b="1" dirty="0">
                <a:latin typeface="+mj-lt"/>
                <a:ea typeface="+mj-ea"/>
                <a:cs typeface="+mj-cs"/>
              </a:rPr>
            </a:br>
            <a:r>
              <a:rPr lang="en-US" sz="3200" dirty="0" smtClean="0"/>
              <a:t>	        		</a:t>
            </a:r>
            <a:r>
              <a:rPr lang="en-US" sz="2500" dirty="0" smtClean="0">
                <a:latin typeface="+mj-lt"/>
                <a:ea typeface="+mj-ea"/>
                <a:cs typeface="+mj-cs"/>
              </a:rPr>
              <a:t>Tuned or are defaults sufficient for corpus and use?</a:t>
            </a:r>
            <a:endParaRPr lang="en-US" sz="2500" dirty="0">
              <a:latin typeface="+mj-lt"/>
              <a:ea typeface="+mj-ea"/>
              <a:cs typeface="+mj-cs"/>
            </a:endParaRPr>
          </a:p>
        </p:txBody>
      </p:sp>
    </p:spTree>
    <p:extLst>
      <p:ext uri="{BB962C8B-B14F-4D97-AF65-F5344CB8AC3E}">
        <p14:creationId xmlns:p14="http://schemas.microsoft.com/office/powerpoint/2010/main" val="230623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News article texts - </a:t>
            </a:r>
            <a:r>
              <a:rPr lang="en-US" dirty="0" smtClean="0"/>
              <a:t> </a:t>
            </a:r>
            <a:r>
              <a:rPr lang="en-US" dirty="0"/>
              <a:t/>
            </a:r>
            <a:br>
              <a:rPr lang="en-US" dirty="0"/>
            </a:br>
            <a:endParaRPr lang="en-US" dirty="0"/>
          </a:p>
        </p:txBody>
      </p:sp>
      <p:sp>
        <p:nvSpPr>
          <p:cNvPr id="3" name="Text Placeholder 2"/>
          <p:cNvSpPr>
            <a:spLocks noGrp="1"/>
          </p:cNvSpPr>
          <p:nvPr>
            <p:ph type="body" idx="1"/>
          </p:nvPr>
        </p:nvSpPr>
        <p:spPr>
          <a:xfrm>
            <a:off x="939801" y="1335521"/>
            <a:ext cx="5157787" cy="1468019"/>
          </a:xfrm>
        </p:spPr>
        <p:txBody>
          <a:bodyPr>
            <a:normAutofit/>
          </a:bodyPr>
          <a:lstStyle/>
          <a:p>
            <a:r>
              <a:rPr lang="en-US" b="0" dirty="0" smtClean="0"/>
              <a:t>Downloaded to Pandas</a:t>
            </a:r>
          </a:p>
          <a:p>
            <a:r>
              <a:rPr lang="en-US" b="0" dirty="0" smtClean="0"/>
              <a:t>Special characters removed</a:t>
            </a:r>
          </a:p>
          <a:p>
            <a:r>
              <a:rPr lang="en-US" b="0" dirty="0" smtClean="0"/>
              <a:t>Standard (NLTK) </a:t>
            </a:r>
            <a:r>
              <a:rPr lang="en-US" b="0" dirty="0" err="1" smtClean="0"/>
              <a:t>stopwords</a:t>
            </a:r>
            <a:r>
              <a:rPr lang="en-US" b="0" dirty="0" smtClean="0"/>
              <a:t> removed</a:t>
            </a:r>
            <a:endParaRPr lang="en-US" b="0" dirty="0"/>
          </a:p>
        </p:txBody>
      </p:sp>
      <p:sp>
        <p:nvSpPr>
          <p:cNvPr id="5" name="Text Placeholder 4"/>
          <p:cNvSpPr>
            <a:spLocks noGrp="1"/>
          </p:cNvSpPr>
          <p:nvPr>
            <p:ph type="body" sz="quarter" idx="3"/>
          </p:nvPr>
        </p:nvSpPr>
        <p:spPr>
          <a:xfrm>
            <a:off x="6448246" y="1456874"/>
            <a:ext cx="5183188" cy="1182809"/>
          </a:xfrm>
        </p:spPr>
        <p:txBody>
          <a:bodyPr/>
          <a:lstStyle/>
          <a:p>
            <a:r>
              <a:rPr lang="en-US" dirty="0" smtClean="0"/>
              <a:t>    </a:t>
            </a:r>
            <a:r>
              <a:rPr lang="en-US" dirty="0" smtClean="0"/>
              <a:t>Article subject</a:t>
            </a:r>
            <a:r>
              <a:rPr lang="en-US" dirty="0" smtClean="0"/>
              <a:t> </a:t>
            </a:r>
            <a:r>
              <a:rPr lang="en-US" dirty="0" smtClean="0"/>
              <a:t>categories</a:t>
            </a:r>
          </a:p>
          <a:p>
            <a:pPr algn="ctr"/>
            <a:endParaRPr lang="en-US" sz="1800" b="0" dirty="0"/>
          </a:p>
        </p:txBody>
      </p:sp>
      <p:pic>
        <p:nvPicPr>
          <p:cNvPr id="9" name="Content Placeholder 8"/>
          <p:cNvPicPr>
            <a:picLocks noGrp="1"/>
          </p:cNvPicPr>
          <p:nvPr>
            <p:ph sz="half" idx="2"/>
          </p:nvPr>
        </p:nvPicPr>
        <p:blipFill>
          <a:blip r:embed="rId2"/>
          <a:stretch>
            <a:fillRect/>
          </a:stretch>
        </p:blipFill>
        <p:spPr>
          <a:xfrm>
            <a:off x="2047070" y="3091322"/>
            <a:ext cx="3411479" cy="2208554"/>
          </a:xfrm>
          <a:prstGeom prst="rect">
            <a:avLst/>
          </a:prstGeom>
        </p:spPr>
      </p:pic>
      <p:pic>
        <p:nvPicPr>
          <p:cNvPr id="10" name="Content Placeholder 9"/>
          <p:cNvPicPr>
            <a:picLocks noGrp="1"/>
          </p:cNvPicPr>
          <p:nvPr>
            <p:ph sz="quarter" idx="4"/>
          </p:nvPr>
        </p:nvPicPr>
        <p:blipFill>
          <a:blip r:embed="rId3"/>
          <a:stretch>
            <a:fillRect/>
          </a:stretch>
        </p:blipFill>
        <p:spPr>
          <a:xfrm>
            <a:off x="7203859" y="2589090"/>
            <a:ext cx="2952772" cy="2671782"/>
          </a:xfrm>
          <a:prstGeom prst="rect">
            <a:avLst/>
          </a:prstGeom>
        </p:spPr>
      </p:pic>
    </p:spTree>
    <p:extLst>
      <p:ext uri="{BB962C8B-B14F-4D97-AF65-F5344CB8AC3E}">
        <p14:creationId xmlns:p14="http://schemas.microsoft.com/office/powerpoint/2010/main" val="291331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3692"/>
            <a:ext cx="10515600" cy="785998"/>
          </a:xfrm>
        </p:spPr>
        <p:txBody>
          <a:bodyPr>
            <a:normAutofit/>
          </a:bodyPr>
          <a:lstStyle/>
          <a:p>
            <a:pPr algn="ctr"/>
            <a:r>
              <a:rPr lang="en-US" sz="4000" dirty="0" smtClean="0"/>
              <a:t>Most Common Words by Category</a:t>
            </a:r>
            <a:endParaRPr lang="en-US" sz="4000" dirty="0"/>
          </a:p>
        </p:txBody>
      </p:sp>
      <p:pic>
        <p:nvPicPr>
          <p:cNvPr id="7" name="Content Placeholder 6"/>
          <p:cNvPicPr>
            <a:picLocks noGrp="1" noChangeAspect="1"/>
          </p:cNvPicPr>
          <p:nvPr>
            <p:ph idx="1"/>
          </p:nvPr>
        </p:nvPicPr>
        <p:blipFill>
          <a:blip r:embed="rId2"/>
          <a:stretch>
            <a:fillRect/>
          </a:stretch>
        </p:blipFill>
        <p:spPr>
          <a:xfrm>
            <a:off x="2609499" y="1169690"/>
            <a:ext cx="7091496" cy="5267828"/>
          </a:xfrm>
          <a:prstGeom prst="rect">
            <a:avLst/>
          </a:prstGeom>
        </p:spPr>
      </p:pic>
    </p:spTree>
    <p:extLst>
      <p:ext uri="{BB962C8B-B14F-4D97-AF65-F5344CB8AC3E}">
        <p14:creationId xmlns:p14="http://schemas.microsoft.com/office/powerpoint/2010/main" val="248697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dirty="0"/>
              <a:t>Text Data Preparation for Classification Models</a:t>
            </a:r>
            <a:r>
              <a:rPr lang="en-US" sz="3600" dirty="0"/>
              <a:t/>
            </a:r>
            <a:br>
              <a:rPr lang="en-US" sz="3600" dirty="0"/>
            </a:br>
            <a:r>
              <a:rPr lang="en-US" sz="3600" dirty="0" smtClean="0"/>
              <a:t/>
            </a:r>
            <a:br>
              <a:rPr lang="en-US" sz="3600" dirty="0" smtClean="0"/>
            </a:br>
            <a:r>
              <a:rPr lang="en-US" sz="3600" dirty="0" smtClean="0"/>
              <a:t>	</a:t>
            </a:r>
            <a:r>
              <a:rPr lang="en-US" sz="3600" dirty="0" smtClean="0"/>
              <a:t>-</a:t>
            </a:r>
            <a:r>
              <a:rPr lang="en-US" sz="3100" dirty="0" smtClean="0"/>
              <a:t>T</a:t>
            </a:r>
            <a:r>
              <a:rPr lang="en-US" sz="3100" dirty="0" smtClean="0"/>
              <a:t>okens </a:t>
            </a:r>
            <a:r>
              <a:rPr lang="en-US" sz="3100" dirty="0"/>
              <a:t>extracted and </a:t>
            </a:r>
            <a:r>
              <a:rPr lang="en-US" sz="3100" dirty="0" err="1" smtClean="0"/>
              <a:t>vectorized</a:t>
            </a:r>
            <a:r>
              <a:rPr lang="en-US" sz="3100" dirty="0" smtClean="0"/>
              <a:t> (converted </a:t>
            </a:r>
            <a:r>
              <a:rPr lang="en-US" sz="3100" dirty="0"/>
              <a:t>to numeric </a:t>
            </a:r>
            <a:r>
              <a:rPr lang="en-US" sz="3100" dirty="0" smtClean="0"/>
              <a:t>coding)</a:t>
            </a:r>
            <a:r>
              <a:rPr lang="en-US" sz="3100" dirty="0"/>
              <a:t/>
            </a:r>
            <a:br>
              <a:rPr lang="en-US" sz="3100" dirty="0"/>
            </a:br>
            <a:r>
              <a:rPr lang="en-US" sz="3100" dirty="0" smtClean="0"/>
              <a:t>	-Two </a:t>
            </a:r>
            <a:r>
              <a:rPr lang="en-US" sz="3100" dirty="0"/>
              <a:t>extraction methods used</a:t>
            </a:r>
            <a:r>
              <a:rPr lang="en-US" sz="3200" dirty="0"/>
              <a:t/>
            </a:r>
            <a:br>
              <a:rPr lang="en-US" sz="3200" dirty="0"/>
            </a:br>
            <a:endParaRPr lang="en-US" dirty="0"/>
          </a:p>
        </p:txBody>
      </p:sp>
      <p:sp>
        <p:nvSpPr>
          <p:cNvPr id="3" name="Content Placeholder 2"/>
          <p:cNvSpPr>
            <a:spLocks noGrp="1"/>
          </p:cNvSpPr>
          <p:nvPr>
            <p:ph idx="1"/>
          </p:nvPr>
        </p:nvSpPr>
        <p:spPr>
          <a:xfrm>
            <a:off x="838200" y="3111062"/>
            <a:ext cx="10515600" cy="3065901"/>
          </a:xfrm>
        </p:spPr>
        <p:txBody>
          <a:bodyPr/>
          <a:lstStyle/>
          <a:p>
            <a:pPr marL="0" indent="0">
              <a:buNone/>
            </a:pPr>
            <a:r>
              <a:rPr lang="en-US" dirty="0" smtClean="0"/>
              <a:t>Outputs </a:t>
            </a:r>
            <a:r>
              <a:rPr lang="en-US" dirty="0"/>
              <a:t>– </a:t>
            </a:r>
            <a:endParaRPr lang="en-US" dirty="0" smtClean="0"/>
          </a:p>
          <a:p>
            <a:pPr marL="0" indent="0">
              <a:buNone/>
            </a:pPr>
            <a:endParaRPr lang="en-US" dirty="0"/>
          </a:p>
          <a:p>
            <a:r>
              <a:rPr lang="en-US" dirty="0" smtClean="0"/>
              <a:t>  “</a:t>
            </a:r>
            <a:r>
              <a:rPr lang="en-US" dirty="0"/>
              <a:t>Bag of Words,” word counts for entire body of texts, “corpus;”  </a:t>
            </a:r>
          </a:p>
          <a:p>
            <a:r>
              <a:rPr lang="en-US" dirty="0" smtClean="0"/>
              <a:t>  ‘</a:t>
            </a:r>
            <a:r>
              <a:rPr lang="en-US" dirty="0"/>
              <a:t>TF-IDF” - Term Frequency-Inverse Document Frequency </a:t>
            </a:r>
          </a:p>
          <a:p>
            <a:pPr marL="0" indent="0">
              <a:buNone/>
            </a:pPr>
            <a:r>
              <a:rPr lang="en-US" dirty="0" smtClean="0"/>
              <a:t>	- </a:t>
            </a:r>
            <a:r>
              <a:rPr lang="en-US" dirty="0"/>
              <a:t>words weighted for importance</a:t>
            </a:r>
          </a:p>
        </p:txBody>
      </p:sp>
    </p:spTree>
    <p:extLst>
      <p:ext uri="{BB962C8B-B14F-4D97-AF65-F5344CB8AC3E}">
        <p14:creationId xmlns:p14="http://schemas.microsoft.com/office/powerpoint/2010/main" val="119475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28378"/>
          </a:xfrm>
        </p:spPr>
        <p:txBody>
          <a:bodyPr>
            <a:normAutofit/>
          </a:bodyPr>
          <a:lstStyle/>
          <a:p>
            <a:r>
              <a:rPr lang="en-US" sz="2400" b="1" i="1" dirty="0" smtClean="0"/>
              <a:t>BAG OF WORDS  </a:t>
            </a:r>
            <a:r>
              <a:rPr lang="en-US" sz="2400" dirty="0"/>
              <a:t/>
            </a:r>
            <a:br>
              <a:rPr lang="en-US" sz="2400" dirty="0"/>
            </a:br>
            <a:r>
              <a:rPr lang="en-US" sz="2400" dirty="0"/>
              <a:t> </a:t>
            </a:r>
            <a:br>
              <a:rPr lang="en-US" sz="2400" dirty="0"/>
            </a:br>
            <a:r>
              <a:rPr lang="en-US" sz="2400" dirty="0" err="1"/>
              <a:t>CountVectorizer</a:t>
            </a:r>
            <a:r>
              <a:rPr lang="en-US" sz="2400" dirty="0"/>
              <a:t> extractor </a:t>
            </a:r>
            <a:r>
              <a:rPr lang="en-US" sz="2400" i="1" dirty="0"/>
              <a:t>from </a:t>
            </a:r>
            <a:r>
              <a:rPr lang="en-US" sz="2400" i="1" dirty="0" err="1"/>
              <a:t>Scikit</a:t>
            </a:r>
            <a:r>
              <a:rPr lang="en-US" sz="2400" i="1" dirty="0"/>
              <a:t>-Learn</a:t>
            </a:r>
            <a:r>
              <a:rPr lang="en-US" sz="2400" dirty="0"/>
              <a:t>  -</a:t>
            </a:r>
            <a:br>
              <a:rPr lang="en-US" sz="2400" dirty="0"/>
            </a:br>
            <a:r>
              <a:rPr lang="en-US" sz="2400" dirty="0" smtClean="0"/>
              <a:t>	- words </a:t>
            </a:r>
            <a:r>
              <a:rPr lang="en-US" sz="2400" dirty="0"/>
              <a:t>pooled with no use or sequence information </a:t>
            </a:r>
            <a:br>
              <a:rPr lang="en-US" sz="2400" dirty="0"/>
            </a:br>
            <a:r>
              <a:rPr lang="en-US" sz="2400" dirty="0" smtClean="0"/>
              <a:t>	- creates </a:t>
            </a:r>
            <a:r>
              <a:rPr lang="en-US" sz="2400" dirty="0"/>
              <a:t>a feature for each token</a:t>
            </a:r>
            <a:br>
              <a:rPr lang="en-US" sz="2400" dirty="0"/>
            </a:br>
            <a:r>
              <a:rPr lang="en-US" sz="2400" dirty="0" smtClean="0"/>
              <a:t>	- single </a:t>
            </a:r>
            <a:r>
              <a:rPr lang="en-US" sz="2400" dirty="0"/>
              <a:t>word tokens - a la default setting, "</a:t>
            </a:r>
            <a:r>
              <a:rPr lang="en-US" sz="2400" dirty="0" err="1"/>
              <a:t>ngram_range</a:t>
            </a:r>
            <a:r>
              <a:rPr lang="en-US" sz="2400" dirty="0"/>
              <a:t>; default=(1, 1)” </a:t>
            </a:r>
            <a:r>
              <a:rPr lang="en-US" sz="2400" dirty="0" smtClean="0"/>
              <a:t/>
            </a:r>
            <a:br>
              <a:rPr lang="en-US" sz="2400" dirty="0" smtClean="0"/>
            </a:br>
            <a:r>
              <a:rPr lang="en-US" sz="2400" dirty="0" smtClean="0"/>
              <a:t/>
            </a:r>
            <a:br>
              <a:rPr lang="en-US" sz="2400" dirty="0" smtClean="0"/>
            </a:br>
            <a:r>
              <a:rPr lang="en-US" sz="2400" dirty="0"/>
              <a:t>Transformed output –  columns: vocabulary of 29,241 words (“features” in models)</a:t>
            </a:r>
            <a:br>
              <a:rPr lang="en-US" sz="2400" dirty="0"/>
            </a:br>
            <a:r>
              <a:rPr lang="en-US" sz="2400" dirty="0"/>
              <a:t>rows: 2,126 articles and cells: count</a:t>
            </a:r>
            <a:br>
              <a:rPr lang="en-US" sz="2400" dirty="0"/>
            </a:br>
            <a:r>
              <a:rPr lang="en-US" sz="2400" dirty="0"/>
              <a:t> </a:t>
            </a:r>
            <a:br>
              <a:rPr lang="en-US" sz="2400" dirty="0"/>
            </a:br>
            <a:r>
              <a:rPr lang="en-US" sz="2400" dirty="0" smtClean="0"/>
              <a:t>			</a:t>
            </a:r>
            <a:r>
              <a:rPr lang="en-US" sz="2000" b="1" dirty="0" smtClean="0"/>
              <a:t>Glimpse </a:t>
            </a:r>
            <a:r>
              <a:rPr lang="en-US" sz="2000" b="1" dirty="0"/>
              <a:t>of the Document-Term </a:t>
            </a:r>
            <a:r>
              <a:rPr lang="en-US" sz="2000" b="1" dirty="0" smtClean="0"/>
              <a:t>Matrix</a:t>
            </a:r>
            <a:endParaRPr lang="en-US" sz="2000" b="1" dirty="0"/>
          </a:p>
        </p:txBody>
      </p:sp>
      <p:pic>
        <p:nvPicPr>
          <p:cNvPr id="4" name="Content Placeholder 3"/>
          <p:cNvPicPr>
            <a:picLocks noGrp="1"/>
          </p:cNvPicPr>
          <p:nvPr>
            <p:ph idx="1"/>
          </p:nvPr>
        </p:nvPicPr>
        <p:blipFill>
          <a:blip r:embed="rId2"/>
          <a:stretch>
            <a:fillRect/>
          </a:stretch>
        </p:blipFill>
        <p:spPr>
          <a:xfrm>
            <a:off x="1628742" y="4478690"/>
            <a:ext cx="8934515" cy="1652600"/>
          </a:xfrm>
          <a:prstGeom prst="rect">
            <a:avLst/>
          </a:prstGeom>
        </p:spPr>
      </p:pic>
    </p:spTree>
    <p:extLst>
      <p:ext uri="{BB962C8B-B14F-4D97-AF65-F5344CB8AC3E}">
        <p14:creationId xmlns:p14="http://schemas.microsoft.com/office/powerpoint/2010/main" val="376678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dirty="0" smtClean="0"/>
              <a:t>BAG OF WORDS</a:t>
            </a:r>
            <a:r>
              <a:rPr lang="en-US" b="1" i="1" dirty="0" smtClean="0"/>
              <a:t/>
            </a:r>
            <a:br>
              <a:rPr lang="en-US" b="1" i="1" dirty="0" smtClean="0"/>
            </a:br>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a:xfrm>
            <a:off x="839789" y="2121613"/>
            <a:ext cx="4980522" cy="4068050"/>
          </a:xfrm>
        </p:spPr>
        <p:txBody>
          <a:bodyPr/>
          <a:lstStyle/>
          <a:p>
            <a:r>
              <a:rPr lang="en-US" dirty="0"/>
              <a:t>Unique numeric code for unique word </a:t>
            </a:r>
            <a:endParaRPr lang="en-US" dirty="0" smtClean="0"/>
          </a:p>
          <a:p>
            <a:r>
              <a:rPr lang="en-US" dirty="0" smtClean="0"/>
              <a:t>Frequency </a:t>
            </a:r>
            <a:r>
              <a:rPr lang="en-US" dirty="0"/>
              <a:t>column is the sum of every column from Document-Term </a:t>
            </a:r>
            <a:r>
              <a:rPr lang="en-US" dirty="0" smtClean="0"/>
              <a:t>Matrix            (in previous </a:t>
            </a:r>
            <a:r>
              <a:rPr lang="en-US" dirty="0"/>
              <a:t>slide)</a:t>
            </a:r>
          </a:p>
          <a:p>
            <a:r>
              <a:rPr lang="en-US" dirty="0"/>
              <a:t>Word coded “000” occurs 756 times</a:t>
            </a:r>
          </a:p>
        </p:txBody>
      </p:sp>
      <p:sp>
        <p:nvSpPr>
          <p:cNvPr id="5" name="Text Placeholder 4"/>
          <p:cNvSpPr>
            <a:spLocks noGrp="1"/>
          </p:cNvSpPr>
          <p:nvPr>
            <p:ph type="body" sz="quarter" idx="3"/>
          </p:nvPr>
        </p:nvSpPr>
        <p:spPr/>
        <p:txBody>
          <a:bodyPr/>
          <a:lstStyle/>
          <a:p>
            <a:pPr algn="ctr"/>
            <a:r>
              <a:rPr lang="en-US" dirty="0"/>
              <a:t>Word-Document Frequency Table</a:t>
            </a:r>
          </a:p>
          <a:p>
            <a:pPr algn="ctr"/>
            <a:endParaRPr lang="en-US" dirty="0"/>
          </a:p>
        </p:txBody>
      </p:sp>
      <p:pic>
        <p:nvPicPr>
          <p:cNvPr id="7" name="Content Placeholder 6"/>
          <p:cNvPicPr>
            <a:picLocks noGrp="1"/>
          </p:cNvPicPr>
          <p:nvPr>
            <p:ph sz="quarter" idx="4"/>
          </p:nvPr>
        </p:nvPicPr>
        <p:blipFill>
          <a:blip r:embed="rId2"/>
          <a:stretch>
            <a:fillRect/>
          </a:stretch>
        </p:blipFill>
        <p:spPr>
          <a:xfrm>
            <a:off x="7201205" y="2255286"/>
            <a:ext cx="3355492" cy="3131654"/>
          </a:xfrm>
          <a:prstGeom prst="rect">
            <a:avLst/>
          </a:prstGeom>
        </p:spPr>
      </p:pic>
    </p:spTree>
    <p:extLst>
      <p:ext uri="{BB962C8B-B14F-4D97-AF65-F5344CB8AC3E}">
        <p14:creationId xmlns:p14="http://schemas.microsoft.com/office/powerpoint/2010/main" val="177185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9721"/>
            <a:ext cx="10515600" cy="2023407"/>
          </a:xfrm>
        </p:spPr>
        <p:txBody>
          <a:bodyPr>
            <a:normAutofit fontScale="90000"/>
          </a:bodyPr>
          <a:lstStyle/>
          <a:p>
            <a:r>
              <a:rPr lang="en-US" sz="2700" b="1" i="1" dirty="0"/>
              <a:t>BAG OF </a:t>
            </a:r>
            <a:r>
              <a:rPr lang="en-US" sz="2700" b="1" i="1" dirty="0" smtClean="0"/>
              <a:t>WORDS</a:t>
            </a:r>
            <a:br>
              <a:rPr lang="en-US" sz="2700" b="1" i="1" dirty="0" smtClean="0"/>
            </a:br>
            <a:r>
              <a:rPr lang="en-US" sz="2700" b="1" i="1" dirty="0" smtClean="0"/>
              <a:t/>
            </a:r>
            <a:br>
              <a:rPr lang="en-US" sz="2700" b="1" i="1" dirty="0" smtClean="0"/>
            </a:br>
            <a:r>
              <a:rPr lang="en-US" sz="3100" dirty="0" smtClean="0"/>
              <a:t>Intuitive </a:t>
            </a:r>
            <a:r>
              <a:rPr lang="en-US" sz="3100" dirty="0"/>
              <a:t>parameter for tuning in </a:t>
            </a:r>
            <a:r>
              <a:rPr lang="en-US" sz="3100" dirty="0" err="1"/>
              <a:t>CountVectorizer</a:t>
            </a:r>
            <a:r>
              <a:rPr lang="en-US" sz="3100" dirty="0"/>
              <a:t> extractor</a:t>
            </a:r>
            <a:br>
              <a:rPr lang="en-US" sz="3100" dirty="0"/>
            </a:br>
            <a:r>
              <a:rPr lang="en-US" sz="3100" dirty="0"/>
              <a:t>	</a:t>
            </a:r>
            <a:r>
              <a:rPr lang="en-US" sz="3100" dirty="0" smtClean="0"/>
              <a:t>-- minimum </a:t>
            </a:r>
            <a:r>
              <a:rPr lang="en-US" sz="3100" dirty="0"/>
              <a:t>occurrence of the term - “</a:t>
            </a:r>
            <a:r>
              <a:rPr lang="en-US" sz="3100" dirty="0" err="1"/>
              <a:t>min_df</a:t>
            </a:r>
            <a:r>
              <a:rPr lang="en-US" sz="3100" dirty="0"/>
              <a:t>," or the cut-off</a:t>
            </a:r>
            <a:br>
              <a:rPr lang="en-US" sz="3100" dirty="0"/>
            </a:br>
            <a:r>
              <a:rPr lang="en-US" sz="3100" dirty="0" smtClean="0"/>
              <a:t>		default </a:t>
            </a:r>
            <a:r>
              <a:rPr lang="en-US" sz="3100" dirty="0"/>
              <a:t>is one time (</a:t>
            </a:r>
            <a:r>
              <a:rPr lang="en-US" sz="3100" dirty="0" err="1"/>
              <a:t>min_df</a:t>
            </a:r>
            <a:r>
              <a:rPr lang="en-US" sz="3100" dirty="0"/>
              <a:t> = 1). </a:t>
            </a:r>
            <a:r>
              <a:rPr lang="en-US" sz="2400" dirty="0"/>
              <a:t/>
            </a:r>
            <a:br>
              <a:rPr lang="en-US" sz="2400" dirty="0"/>
            </a:br>
            <a:endParaRPr lang="en-US" sz="2400" dirty="0"/>
          </a:p>
        </p:txBody>
      </p:sp>
      <p:sp>
        <p:nvSpPr>
          <p:cNvPr id="3" name="Content Placeholder 2"/>
          <p:cNvSpPr>
            <a:spLocks noGrp="1"/>
          </p:cNvSpPr>
          <p:nvPr>
            <p:ph sz="half" idx="1"/>
          </p:nvPr>
        </p:nvSpPr>
        <p:spPr>
          <a:xfrm>
            <a:off x="838200" y="2768885"/>
            <a:ext cx="5181600" cy="3408078"/>
          </a:xfrm>
        </p:spPr>
        <p:txBody>
          <a:bodyPr>
            <a:normAutofit/>
          </a:bodyPr>
          <a:lstStyle/>
          <a:p>
            <a:r>
              <a:rPr lang="en-US" sz="2600" dirty="0"/>
              <a:t>Cumulative distribution of word frequencies by number of documents, the minimum probably is greater than one. Fitted and transformed text with (</a:t>
            </a:r>
            <a:r>
              <a:rPr lang="en-US" sz="2600" dirty="0" err="1"/>
              <a:t>min_df</a:t>
            </a:r>
            <a:r>
              <a:rPr lang="en-US" sz="2600" dirty="0"/>
              <a:t>= 2).</a:t>
            </a:r>
          </a:p>
          <a:p>
            <a:pPr marL="0" indent="0">
              <a:buNone/>
            </a:pPr>
            <a:endParaRPr lang="en-US" sz="2600" dirty="0"/>
          </a:p>
          <a:p>
            <a:r>
              <a:rPr lang="en-US" sz="2600" dirty="0"/>
              <a:t>Reduces total number of features to 17240</a:t>
            </a:r>
          </a:p>
          <a:p>
            <a:endParaRPr lang="en-US" dirty="0"/>
          </a:p>
        </p:txBody>
      </p:sp>
      <p:pic>
        <p:nvPicPr>
          <p:cNvPr id="7" name="Content Placeholder 6"/>
          <p:cNvPicPr>
            <a:picLocks noGrp="1"/>
          </p:cNvPicPr>
          <p:nvPr>
            <p:ph sz="half" idx="2"/>
          </p:nvPr>
        </p:nvPicPr>
        <p:blipFill>
          <a:blip r:embed="rId2"/>
          <a:stretch>
            <a:fillRect/>
          </a:stretch>
        </p:blipFill>
        <p:spPr>
          <a:xfrm>
            <a:off x="6415070" y="2843994"/>
            <a:ext cx="4695859" cy="3257574"/>
          </a:xfrm>
          <a:prstGeom prst="rect">
            <a:avLst/>
          </a:prstGeom>
        </p:spPr>
      </p:pic>
    </p:spTree>
    <p:extLst>
      <p:ext uri="{BB962C8B-B14F-4D97-AF65-F5344CB8AC3E}">
        <p14:creationId xmlns:p14="http://schemas.microsoft.com/office/powerpoint/2010/main" val="80580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331</Words>
  <Application>Microsoft Office PowerPoint</Application>
  <PresentationFormat>Widescreen</PresentationFormat>
  <Paragraphs>65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News Article Classification Supervised Prediction of Text Subject  Matter Categories from Words</vt:lpstr>
      <vt:lpstr> Natural language processing  - ubiquitous in the internet and the IOT universe    Can we glean what it means for future composition? </vt:lpstr>
      <vt:lpstr> The DATA   –  BBC News Articles on Kaggle website              5 categories of content            Sample size: 2126 unique articles</vt:lpstr>
      <vt:lpstr>News article texts -   </vt:lpstr>
      <vt:lpstr>Most Common Words by Category</vt:lpstr>
      <vt:lpstr> Text Data Preparation for Classification Models   -Tokens extracted and vectorized (converted to numeric coding)  -Two extraction methods used </vt:lpstr>
      <vt:lpstr>BAG OF WORDS     CountVectorizer extractor from Scikit-Learn  -  - words pooled with no use or sequence information   - creates a feature for each token  - single word tokens - a la default setting, "ngram_range; default=(1, 1)”   Transformed output –  columns: vocabulary of 29,241 words (“features” in models) rows: 2,126 articles and cells: count      Glimpse of the Document-Term Matrix</vt:lpstr>
      <vt:lpstr>BAG OF WORDS </vt:lpstr>
      <vt:lpstr>BAG OF WORDS  Intuitive parameter for tuning in CountVectorizer extractor  -- minimum occurrence of the term - “min_df," or the cut-off   default is one time (min_df = 1).  </vt:lpstr>
      <vt:lpstr>CLASSIFICATION  Supervised machine learning classification models     “labeled” features have corresponding article category – training  learning </vt:lpstr>
      <vt:lpstr>CLASSIFICATION     Performance metrics - per model trained and tested on Bag of Words data   Calculated and displayed scores in Classification reports  Confusion matrices - detailed summaries of how models classified on the news categories correctly (true positives and negatives) or incorrectly (false positives and negatives).    Best performing model- Naïve Bayes, .97 percent accurate predicting categories on test data       </vt:lpstr>
      <vt:lpstr>CLASSIFICATION    Performances of the near best – Logistic Regression and Gradient Boosting</vt:lpstr>
      <vt:lpstr>CLASSIFICATION    Performances of the near best – Logistic Regression and Gradient Boosting</vt:lpstr>
      <vt:lpstr>     Is Logistic Regression, at second best, accuracy 0.95, an opportunity for parameter tuning?    Optimizing regularization parameter, "C,"  default = 1.    </vt:lpstr>
      <vt:lpstr>TF-IDF and CLASSIFICATION     Classification models on TF-IDF ("term importance") input –  3 best performing models: Naive Bayes; Logistic Regression; Gradient Boosting   TF-IDF feature extraction calculates relative importance with term document frequency weighted by term frequency in the corpus   Logistic Regression predicts categories best on TF-IDF and best average score of models     </vt:lpstr>
      <vt:lpstr>EXTRACTION and CLASSIFICATION   Two near best classification models fitted and predicted on two extractions of features.</vt:lpstr>
      <vt:lpstr>    These classification models, with default parameters, classified articles associated with the five categories better than nine out of ten times and showed very little sensitivity to the method of features extraction.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Classification Supervised Prediction of Text Subject  Matter Categories from Words</dc:title>
  <dc:creator>Rosalie Day</dc:creator>
  <cp:lastModifiedBy>Rosalie Day</cp:lastModifiedBy>
  <cp:revision>24</cp:revision>
  <dcterms:created xsi:type="dcterms:W3CDTF">2020-03-09T14:07:13Z</dcterms:created>
  <dcterms:modified xsi:type="dcterms:W3CDTF">2020-03-09T21:38:21Z</dcterms:modified>
</cp:coreProperties>
</file>