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65" r:id="rId7"/>
    <p:sldId id="266" r:id="rId8"/>
    <p:sldId id="267" r:id="rId9"/>
    <p:sldId id="268" r:id="rId10"/>
    <p:sldId id="269" r:id="rId11"/>
    <p:sldId id="264" r:id="rId12"/>
    <p:sldId id="260" r:id="rId13"/>
    <p:sldId id="259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00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218-3F12-4079-9AB2-1C632622BC9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983C-5444-4C07-AE5C-52C70E0E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5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218-3F12-4079-9AB2-1C632622BC9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983C-5444-4C07-AE5C-52C70E0E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2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218-3F12-4079-9AB2-1C632622BC9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983C-5444-4C07-AE5C-52C70E0E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218-3F12-4079-9AB2-1C632622BC9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983C-5444-4C07-AE5C-52C70E0E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218-3F12-4079-9AB2-1C632622BC9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983C-5444-4C07-AE5C-52C70E0E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218-3F12-4079-9AB2-1C632622BC9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983C-5444-4C07-AE5C-52C70E0E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218-3F12-4079-9AB2-1C632622BC9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983C-5444-4C07-AE5C-52C70E0E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218-3F12-4079-9AB2-1C632622BC9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983C-5444-4C07-AE5C-52C70E0E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218-3F12-4079-9AB2-1C632622BC9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983C-5444-4C07-AE5C-52C70E0E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9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218-3F12-4079-9AB2-1C632622BC9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983C-5444-4C07-AE5C-52C70E0E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3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6218-3F12-4079-9AB2-1C632622BC9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983C-5444-4C07-AE5C-52C70E0E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6218-3F12-4079-9AB2-1C632622BC9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983C-5444-4C07-AE5C-52C70E0E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nationalrail.co.uk/registration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crawler" TargetMode="External"/><Relationship Id="rId13" Type="http://schemas.openxmlformats.org/officeDocument/2006/relationships/hyperlink" Target="https://www.nationalrail.co.uk/" TargetMode="External"/><Relationship Id="rId3" Type="http://schemas.openxmlformats.org/officeDocument/2006/relationships/hyperlink" Target="https://en.wikipedia.org/wiki/Data_extraction" TargetMode="External"/><Relationship Id="rId7" Type="http://schemas.openxmlformats.org/officeDocument/2006/relationships/hyperlink" Target="https://en.wikipedia.org/wiki/Internet_bot" TargetMode="External"/><Relationship Id="rId12" Type="http://schemas.openxmlformats.org/officeDocument/2006/relationships/hyperlink" Target="https://en.wikipedia.org/wiki/Web_scraping" TargetMode="External"/><Relationship Id="rId2" Type="http://schemas.openxmlformats.org/officeDocument/2006/relationships/hyperlink" Target="https://en.wikipedia.org/wiki/Data_scrap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Hypertext_Transfer_Protocol" TargetMode="External"/><Relationship Id="rId11" Type="http://schemas.openxmlformats.org/officeDocument/2006/relationships/hyperlink" Target="https://en.wikipedia.org/wiki/Data_analysis" TargetMode="External"/><Relationship Id="rId5" Type="http://schemas.openxmlformats.org/officeDocument/2006/relationships/hyperlink" Target="https://en.wikipedia.org/wiki/Web_scraping#cite_note-Boeing2016JPER-1" TargetMode="External"/><Relationship Id="rId10" Type="http://schemas.openxmlformats.org/officeDocument/2006/relationships/hyperlink" Target="https://en.wikipedia.org/wiki/Data_retrieval" TargetMode="External"/><Relationship Id="rId4" Type="http://schemas.openxmlformats.org/officeDocument/2006/relationships/hyperlink" Target="https://en.wikipedia.org/wiki/Website" TargetMode="External"/><Relationship Id="rId9" Type="http://schemas.openxmlformats.org/officeDocument/2006/relationships/hyperlink" Target="https://en.wikipedia.org/wiki/Databa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nationalrail.co.uk/authenticate" TargetMode="External"/><Relationship Id="rId2" Type="http://schemas.openxmlformats.org/officeDocument/2006/relationships/hyperlink" Target="https://www.nationalrail.co.uk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data.nationalrail.co.uk/api/staticfeeds/4.0/sta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aigslist_Inc._v._3Taps_Inc." TargetMode="External"/><Relationship Id="rId2" Type="http://schemas.openxmlformats.org/officeDocument/2006/relationships/hyperlink" Target="https://support.google.com/webmasters/answer/48620?hl=e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enbernardblog.com/web-scraping-and-crawling-are-perfectly-legal-righ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Webscraping rail fares </a:t>
            </a:r>
            <a:br>
              <a:rPr lang="en-GB" dirty="0"/>
            </a:br>
            <a:r>
              <a:rPr lang="en-GB" dirty="0"/>
              <a:t>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Greg Williams, Office of Road and Rail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7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" y="20736"/>
            <a:ext cx="11789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3600" dirty="0">
                <a:solidFill>
                  <a:prstClr val="black"/>
                </a:solidFill>
              </a:rPr>
              <a:t>Direct Webscraping: convert JSON to csv – populate rows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992" y="551650"/>
            <a:ext cx="1099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Populate each row of the blank CSV file with JSON data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992" y="920982"/>
            <a:ext cx="11716512" cy="563231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#extract data from the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response = []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journey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jsoninfo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response.append(journey[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jsonJourneyBreakdown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departureStationName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response.append(journey[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jsonJourneyBreakdown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arrivalStationName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response.append(journey[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jsonJourneyBreakdown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TimeSearchedFor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#test for null responses on fare information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journey[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singleJsonFareBreakdowns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response.append(journey[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singleJsonFareBreakdowns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][0][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ticketPrice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response.append(journey[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singleJsonFareBreakdowns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][0][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'fareRouteDescription'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response.append(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(0.00))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response.append(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"missing"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#write data to the row of the csv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csvwriter.writerow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(response)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#flush the list to prepare for the next row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response = []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#close the file and export the 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csv_data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9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283" y="256478"/>
            <a:ext cx="1049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Steps in webscraping: Indirect Webscraping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05592"/>
              </p:ext>
            </p:extLst>
          </p:nvPr>
        </p:nvGraphicFramePr>
        <p:xfrm>
          <a:off x="758283" y="1089291"/>
          <a:ext cx="8458869" cy="2966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2310">
                  <a:extLst>
                    <a:ext uri="{9D8B030D-6E8A-4147-A177-3AD203B41FA5}">
                      <a16:colId xmlns:a16="http://schemas.microsoft.com/office/drawing/2014/main" val="1634123777"/>
                    </a:ext>
                  </a:extLst>
                </a:gridCol>
                <a:gridCol w="3946936">
                  <a:extLst>
                    <a:ext uri="{9D8B030D-6E8A-4147-A177-3AD203B41FA5}">
                      <a16:colId xmlns:a16="http://schemas.microsoft.com/office/drawing/2014/main" val="2222745978"/>
                    </a:ext>
                  </a:extLst>
                </a:gridCol>
                <a:gridCol w="2819623">
                  <a:extLst>
                    <a:ext uri="{9D8B030D-6E8A-4147-A177-3AD203B41FA5}">
                      <a16:colId xmlns:a16="http://schemas.microsoft.com/office/drawing/2014/main" val="3482875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Step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What to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Library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0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 Requests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Requests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1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Request a token with 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Requests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8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Extract token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7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Make GET</a:t>
                      </a:r>
                      <a:r>
                        <a:rPr lang="en-GB" baseline="0" dirty="0"/>
                        <a:t> request and get XML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Requests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5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Parse</a:t>
                      </a:r>
                      <a:r>
                        <a:rPr lang="en-GB" baseline="0" dirty="0"/>
                        <a:t> XML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Beautiful</a:t>
                      </a:r>
                      <a:r>
                        <a:rPr lang="en-GB" baseline="0" dirty="0"/>
                        <a:t> Soup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0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into 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CSV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 (optional)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into </a:t>
                      </a:r>
                      <a:r>
                        <a:rPr lang="en-GB" dirty="0" err="1"/>
                        <a:t>Dataframe</a:t>
                      </a:r>
                      <a:r>
                        <a:rPr lang="en-GB" dirty="0"/>
                        <a:t> and/or</a:t>
                      </a:r>
                      <a:r>
                        <a:rPr lang="en-GB" baseline="0" dirty="0"/>
                        <a:t> Excel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Pandas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9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0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283" y="256478"/>
            <a:ext cx="1049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Indirect Webscraping: Get token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8282" y="1232665"/>
            <a:ext cx="1049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Initially, set up login credentials via API website: </a:t>
            </a:r>
            <a:r>
              <a:rPr lang="en-US" dirty="0">
                <a:hlinkClick r:id="rId2"/>
              </a:rPr>
              <a:t>https://opendata.nationalrail.co.uk/registration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874" y="2457294"/>
            <a:ext cx="10324246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email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https://opendata.nationalrail.co.uk/authenticate'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payload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'username='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'&amp;password='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password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headers = 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'application/x-www-form-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urlencoded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response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requests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headers = headers, data = payload,                                         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allow_redirects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timeout=3600)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874" y="2025972"/>
            <a:ext cx="46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</a:t>
            </a:r>
            <a:r>
              <a:rPr lang="en-GB" u="sng" dirty="0"/>
              <a:t>Request Token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874" y="1594650"/>
            <a:ext cx="46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</a:t>
            </a:r>
            <a:r>
              <a:rPr lang="en-GB" u="sng" dirty="0"/>
              <a:t>Import Requests Library</a:t>
            </a:r>
            <a:r>
              <a:rPr lang="en-GB" dirty="0"/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/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requests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874" y="5100766"/>
            <a:ext cx="46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 </a:t>
            </a:r>
            <a:r>
              <a:rPr lang="en-GB" u="sng" dirty="0"/>
              <a:t>Extract Token string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7367" y="5453796"/>
            <a:ext cx="1032775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APItoken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APItokenresponse.get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"token"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3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283" y="256478"/>
            <a:ext cx="1049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Indirect Webscraping: extract data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53357"/>
            <a:ext cx="46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4) </a:t>
            </a:r>
            <a:r>
              <a:rPr lang="en-GB" u="sng" dirty="0"/>
              <a:t>Extract data</a:t>
            </a:r>
            <a:r>
              <a:rPr lang="en-GB" dirty="0"/>
              <a:t> (xml in this case)</a:t>
            </a:r>
            <a:endParaRPr lang="en-US" dirty="0">
              <a:solidFill>
                <a:srgbClr val="6F008A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573237"/>
            <a:ext cx="10375392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extractNREXML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userid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password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APItoken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'https://opendata.nationalrail.co.uk/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staticfeeds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/4.0/stations'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payload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'&amp;password='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password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headers = 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'application/x-www-form-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urlencoded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Auth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-Token'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APItoken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response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requests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headers = headers, data = payload, 	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allow_redirects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timeout=3600)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#convert the response object to text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8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283" y="256478"/>
            <a:ext cx="1049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Indirect Webscraping: Parse xml data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19456" y="868691"/>
            <a:ext cx="46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4) </a:t>
            </a:r>
            <a:r>
              <a:rPr lang="en-GB" u="sng" dirty="0"/>
              <a:t>Parse xml and set up blank CSV file </a:t>
            </a:r>
            <a:endParaRPr lang="en-US" dirty="0">
              <a:solidFill>
                <a:srgbClr val="6F008A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456" y="1238023"/>
            <a:ext cx="10375392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bs4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/>
              <a:t> </a:t>
            </a:r>
            <a:r>
              <a:rPr lang="en-US" dirty="0" err="1">
                <a:solidFill>
                  <a:srgbClr val="00CCFF"/>
                </a:solidFill>
              </a:rPr>
              <a:t>BeautifulSoup</a:t>
            </a:r>
            <a:endParaRPr lang="en-US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/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csv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/>
              <a:t>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html.parser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/>
              <a:t> </a:t>
            </a:r>
            <a:r>
              <a:rPr lang="en-US" dirty="0" err="1">
                <a:solidFill>
                  <a:srgbClr val="00CCFF"/>
                </a:solidFill>
              </a:rPr>
              <a:t>HTMLParser</a:t>
            </a:r>
            <a:endParaRPr lang="en-US" dirty="0">
              <a:solidFill>
                <a:srgbClr val="00CCFF"/>
              </a:solidFill>
            </a:endParaRPr>
          </a:p>
          <a:p>
            <a:endParaRPr lang="en-GB" dirty="0">
              <a:solidFill>
                <a:srgbClr val="00CCFF"/>
              </a:solidFill>
            </a:endParaRP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#parse XML data into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soup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BeautifulSoup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xlmstring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lxml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-xml'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"preparing the csv file"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open(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outputfilepath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,newline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csvwriter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csv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CCFF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#create the header of the csv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station_data_head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station_data_head.append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Station_Name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station_data_head.append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'Longitude'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station_data_head.append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'Latitude'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dirty="0">
              <a:solidFill>
                <a:srgbClr val="00CCFF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csvwriter.writerow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station_data_head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CCFF"/>
              </a:solidFill>
            </a:endParaRPr>
          </a:p>
          <a:p>
            <a:endParaRPr lang="en-US" dirty="0">
              <a:solidFill>
                <a:srgbClr val="00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5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283" y="256478"/>
            <a:ext cx="1049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Indirect Webscraping: convert XML to CSV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456" y="868691"/>
            <a:ext cx="46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Populate blank CSV file</a:t>
            </a:r>
            <a:r>
              <a:rPr lang="en-GB" u="sng" noProof="0" dirty="0">
                <a:solidFill>
                  <a:prstClr val="black"/>
                </a:solidFill>
                <a:latin typeface="Calibri" panose="020F0502020204030204"/>
              </a:rPr>
              <a:t>, close and save it</a:t>
            </a: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08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456" y="1238023"/>
            <a:ext cx="10375392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station_data</a:t>
            </a:r>
            <a:r>
              <a:rPr lang="en-US" dirty="0"/>
              <a:t> = []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count,stn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soup.find_all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'Station'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stn_name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stn.Name.get_text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stn_name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long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stn.Longitude.get_text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long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            </a:t>
            </a:r>
            <a:r>
              <a:rPr lang="en-US" dirty="0" err="1"/>
              <a:t>station_data.append</a:t>
            </a:r>
            <a:r>
              <a:rPr lang="en-US" dirty="0"/>
              <a:t>(</a:t>
            </a:r>
            <a:r>
              <a:rPr lang="en-US" dirty="0" err="1"/>
              <a:t>stn_name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station_data.append</a:t>
            </a:r>
            <a:r>
              <a:rPr lang="en-US" dirty="0"/>
              <a:t>(long)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csvwriter.writerow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station_data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f"\r{count} stations written to file"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end=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#clear the list to prepare next row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station_data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#close the csv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66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256478"/>
            <a:ext cx="10946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Indirect Webscraping (optional): csv to </a:t>
            </a: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DataFrame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/Excel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456" y="868691"/>
            <a:ext cx="462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6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</a:t>
            </a:r>
            <a:r>
              <a:rPr kumimoji="0" lang="en-GB" sz="1800" b="0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CSV to </a:t>
            </a:r>
            <a:r>
              <a:rPr kumimoji="0" lang="en-GB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DataFrame</a:t>
            </a: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using pandas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08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456" y="1457820"/>
            <a:ext cx="1114348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#convert to pandas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dataframe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csvtodf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filepath,filename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convertdf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to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xlsx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df.to_excel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'csv'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xlsx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sheet_name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NRE_Data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3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678" y="301083"/>
            <a:ext cx="923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What is “web scraping”?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13678" y="1081668"/>
            <a:ext cx="10359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scraping</a:t>
            </a:r>
            <a:r>
              <a:rPr lang="en-US" dirty="0"/>
              <a:t>, </a:t>
            </a:r>
            <a:r>
              <a:rPr lang="en-US" b="1" dirty="0"/>
              <a:t>web harvesting</a:t>
            </a:r>
            <a:r>
              <a:rPr lang="en-US" dirty="0"/>
              <a:t>, or </a:t>
            </a:r>
            <a:r>
              <a:rPr lang="en-US" b="1" dirty="0"/>
              <a:t>web data extraction</a:t>
            </a:r>
            <a:r>
              <a:rPr lang="en-US" dirty="0"/>
              <a:t> is </a:t>
            </a:r>
            <a:r>
              <a:rPr lang="en-US" dirty="0">
                <a:hlinkClick r:id="rId2" tooltip="Data scraping"/>
              </a:rPr>
              <a:t>data scraping</a:t>
            </a:r>
            <a:r>
              <a:rPr lang="en-US" dirty="0"/>
              <a:t> used for </a:t>
            </a:r>
            <a:r>
              <a:rPr lang="en-US" dirty="0">
                <a:hlinkClick r:id="rId3" tooltip="Data extraction"/>
              </a:rPr>
              <a:t>extracting data</a:t>
            </a:r>
            <a:r>
              <a:rPr lang="en-US" dirty="0"/>
              <a:t> from </a:t>
            </a:r>
            <a:r>
              <a:rPr lang="en-US" dirty="0">
                <a:hlinkClick r:id="rId4" tooltip="Website"/>
              </a:rPr>
              <a:t>websites</a:t>
            </a:r>
            <a:r>
              <a:rPr lang="en-US" dirty="0"/>
              <a:t>.</a:t>
            </a:r>
            <a:r>
              <a:rPr lang="en-US" baseline="30000" dirty="0">
                <a:hlinkClick r:id="rId5"/>
              </a:rPr>
              <a:t>[1]</a:t>
            </a:r>
            <a:r>
              <a:rPr lang="en-US" dirty="0"/>
              <a:t> Web scraping software may access the World Wide Web directly using the </a:t>
            </a:r>
            <a:r>
              <a:rPr lang="en-US" dirty="0">
                <a:hlinkClick r:id="rId6" tooltip="Hypertext Transfer Protocol"/>
              </a:rPr>
              <a:t>Hypertext Transfer Protocol</a:t>
            </a:r>
            <a:r>
              <a:rPr lang="en-US" dirty="0"/>
              <a:t>, or through a web browser. While web scraping can be done manually by a software user, the term typically refers to automated processes implemented using a </a:t>
            </a:r>
            <a:r>
              <a:rPr lang="en-US" dirty="0">
                <a:hlinkClick r:id="rId7" tooltip="Internet bot"/>
              </a:rPr>
              <a:t>bot</a:t>
            </a:r>
            <a:r>
              <a:rPr lang="en-US" dirty="0"/>
              <a:t> or </a:t>
            </a:r>
            <a:r>
              <a:rPr lang="en-US" dirty="0">
                <a:hlinkClick r:id="rId8" tooltip="Web crawler"/>
              </a:rPr>
              <a:t>web crawler</a:t>
            </a:r>
            <a:r>
              <a:rPr lang="en-US" dirty="0"/>
              <a:t>. It is a form of copying, in which specific data is gathered and copied from the web, typically into a central local </a:t>
            </a:r>
            <a:r>
              <a:rPr lang="en-US" dirty="0">
                <a:hlinkClick r:id="rId9" tooltip="Database"/>
              </a:rPr>
              <a:t>database</a:t>
            </a:r>
            <a:r>
              <a:rPr lang="en-US" dirty="0"/>
              <a:t> or spreadsheet, for later </a:t>
            </a:r>
            <a:r>
              <a:rPr lang="en-US" dirty="0">
                <a:hlinkClick r:id="rId10" tooltip="Data retrieval"/>
              </a:rPr>
              <a:t>retrieval</a:t>
            </a:r>
            <a:r>
              <a:rPr lang="en-US" dirty="0"/>
              <a:t> or </a:t>
            </a:r>
            <a:r>
              <a:rPr lang="en-US" dirty="0">
                <a:hlinkClick r:id="rId11" tooltip="Data analysis"/>
              </a:rPr>
              <a:t>analysis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sz="1400" dirty="0"/>
              <a:t>Source: </a:t>
            </a:r>
            <a:r>
              <a:rPr lang="en-US" sz="1400" dirty="0">
                <a:hlinkClick r:id="rId12"/>
              </a:rPr>
              <a:t>https://en.wikipedia.org/wiki/Web_scraping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13678" y="3425667"/>
            <a:ext cx="1033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Two general approaches to webscraping</a:t>
            </a:r>
          </a:p>
          <a:p>
            <a:pPr marL="342900" indent="-342900">
              <a:buAutoNum type="arabicParenR"/>
            </a:pPr>
            <a:r>
              <a:rPr lang="en-GB" dirty="0"/>
              <a:t>Direct webscraping via a URL: </a:t>
            </a:r>
            <a:r>
              <a:rPr lang="en-US" dirty="0">
                <a:hlinkClick r:id="rId13"/>
              </a:rPr>
              <a:t>https://www.nationalrail.co.uk/</a:t>
            </a:r>
            <a:endParaRPr lang="en-GB" dirty="0"/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r>
              <a:rPr lang="en-GB" dirty="0"/>
              <a:t>Indirect webscraping via an Application Program Interface (API):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382" y="150479"/>
            <a:ext cx="111979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Two general approaches to webscraping</a:t>
            </a:r>
          </a:p>
          <a:p>
            <a:r>
              <a:rPr lang="en-GB" sz="2400" u="sng" dirty="0"/>
              <a:t>Direct webscraping via a URL</a:t>
            </a:r>
          </a:p>
          <a:p>
            <a:r>
              <a:rPr lang="en-GB" dirty="0"/>
              <a:t>The parsing of HTML and embedded elements from a publicly served webpage.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Used less frequently than in previous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 driven by commercial considerations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Less stable in format, subject to changes in website design.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Bit of a “home-brew” solution, with useful data being extracted from a ‘soup’ of HTML/CSS/JSON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Some commercial sites will block IP’s after a given number of requests</a:t>
            </a:r>
          </a:p>
          <a:p>
            <a:endParaRPr lang="en-GB" dirty="0"/>
          </a:p>
          <a:p>
            <a:r>
              <a:rPr lang="en-GB" dirty="0"/>
              <a:t>Example: National Rail Enquiries website: </a:t>
            </a:r>
            <a:r>
              <a:rPr lang="en-US" dirty="0">
                <a:hlinkClick r:id="rId2"/>
              </a:rPr>
              <a:t>https://www.nationalrail.co.uk/</a:t>
            </a:r>
            <a:endParaRPr lang="en-US" dirty="0"/>
          </a:p>
          <a:p>
            <a:pPr lvl="1"/>
            <a:endParaRPr lang="en-GB" dirty="0"/>
          </a:p>
          <a:p>
            <a:r>
              <a:rPr lang="en-GB" sz="2400" u="sng" dirty="0"/>
              <a:t>Indirect webscraping via an Application Program Interface (API)</a:t>
            </a:r>
          </a:p>
          <a:p>
            <a:r>
              <a:rPr lang="en-GB" dirty="0"/>
              <a:t>Using a custom API to request JSON/XML format be returned, using POST/GET syntax.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Requires formal login with account name and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Rising in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Often commercially driven, with fees charged for usage (flat rate fee, per request, data transmitted)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generally stable format, with documentation of the API’s workings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Easier to work with, with consistent forms of extraction of the relevant/useful data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GB" dirty="0"/>
              <a:t>Example: </a:t>
            </a:r>
            <a:r>
              <a:rPr lang="en-US" dirty="0">
                <a:hlinkClick r:id="rId3"/>
              </a:rPr>
              <a:t>https://opendata.nationalrail.co.uk/authenticate</a:t>
            </a:r>
            <a:r>
              <a:rPr lang="en-US" dirty="0"/>
              <a:t> used with </a:t>
            </a:r>
            <a:r>
              <a:rPr lang="en-US" dirty="0">
                <a:hlinkClick r:id="rId4"/>
              </a:rPr>
              <a:t>https://opendata.nationalrail.co.uk/api/staticfeeds/4.0/stations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4232" y="228523"/>
            <a:ext cx="6551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dirty="0">
                <a:solidFill>
                  <a:prstClr val="black"/>
                </a:solidFill>
              </a:rPr>
              <a:t>Webscraping: being a good citizen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4232" y="1040535"/>
            <a:ext cx="111925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Use an API if one is provided, instead of scraping data.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A4145"/>
              </a:solidFill>
              <a:effectLst/>
              <a:latin typeface="Merriweathe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Respect the Terms of Service (</a:t>
            </a:r>
            <a:r>
              <a:rPr lang="en-US" b="0" i="0" dirty="0" err="1">
                <a:solidFill>
                  <a:srgbClr val="3A4145"/>
                </a:solidFill>
                <a:effectLst/>
                <a:latin typeface="Merriweather"/>
              </a:rPr>
              <a:t>ToS</a:t>
            </a: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).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A4145"/>
              </a:solidFill>
              <a:effectLst/>
              <a:latin typeface="Merriweathe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Respect the rules of </a:t>
            </a:r>
            <a:r>
              <a:rPr lang="en-US" b="0" i="1" dirty="0">
                <a:solidFill>
                  <a:srgbClr val="3A4145"/>
                </a:solidFill>
                <a:effectLst/>
                <a:latin typeface="Merriweather"/>
              </a:rPr>
              <a:t>robots.txt</a:t>
            </a: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. </a:t>
            </a:r>
            <a:r>
              <a:rPr lang="en-US" dirty="0">
                <a:solidFill>
                  <a:srgbClr val="3A4145"/>
                </a:solidFill>
                <a:latin typeface="Merriweather"/>
              </a:rPr>
              <a:t>(root of the </a:t>
            </a:r>
            <a:r>
              <a:rPr lang="en-US" dirty="0" err="1">
                <a:solidFill>
                  <a:srgbClr val="3A4145"/>
                </a:solidFill>
                <a:latin typeface="Merriweather"/>
              </a:rPr>
              <a:t>url</a:t>
            </a:r>
            <a:r>
              <a:rPr lang="en-US" dirty="0">
                <a:solidFill>
                  <a:srgbClr val="3A4145"/>
                </a:solidFill>
                <a:latin typeface="Merriweather"/>
              </a:rPr>
              <a:t> with /robots.txt added)</a:t>
            </a:r>
            <a:endParaRPr lang="en-US" b="0" i="0" dirty="0">
              <a:solidFill>
                <a:srgbClr val="3A4145"/>
              </a:solidFill>
              <a:effectLst/>
              <a:latin typeface="Merriweather"/>
            </a:endParaRP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A4145"/>
              </a:solidFill>
              <a:effectLst/>
              <a:latin typeface="Merriweathe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Use a reasonable </a:t>
            </a:r>
            <a:r>
              <a:rPr lang="en-US" b="0" i="0" dirty="0">
                <a:solidFill>
                  <a:srgbClr val="4A4A4A"/>
                </a:solidFill>
                <a:effectLst/>
                <a:latin typeface="Merriweather"/>
                <a:hlinkClick r:id="rId2"/>
              </a:rPr>
              <a:t>crawl rate</a:t>
            </a: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, i.e. don't bombard the site with requests. Respect the </a:t>
            </a:r>
            <a:r>
              <a:rPr lang="en-US" b="0" i="1" dirty="0">
                <a:solidFill>
                  <a:srgbClr val="3A4145"/>
                </a:solidFill>
                <a:effectLst/>
                <a:latin typeface="Merriweather"/>
              </a:rPr>
              <a:t>crawl-delay</a:t>
            </a: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 setting provided in </a:t>
            </a:r>
            <a:r>
              <a:rPr lang="en-US" b="0" i="1" dirty="0">
                <a:solidFill>
                  <a:srgbClr val="3A4145"/>
                </a:solidFill>
                <a:effectLst/>
                <a:latin typeface="Merriweather"/>
              </a:rPr>
              <a:t>robots.txt</a:t>
            </a: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; if there's none, use a conservative crawl rate (e.g. 1 request per 10-15 seconds).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A4145"/>
              </a:solidFill>
              <a:effectLst/>
              <a:latin typeface="Merriweathe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If </a:t>
            </a:r>
            <a:r>
              <a:rPr lang="en-US" b="0" i="0" dirty="0" err="1">
                <a:solidFill>
                  <a:srgbClr val="3A4145"/>
                </a:solidFill>
                <a:effectLst/>
                <a:latin typeface="Merriweather"/>
              </a:rPr>
              <a:t>ToS</a:t>
            </a: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 or </a:t>
            </a:r>
            <a:r>
              <a:rPr lang="en-US" b="0" i="1" dirty="0">
                <a:solidFill>
                  <a:srgbClr val="3A4145"/>
                </a:solidFill>
                <a:effectLst/>
                <a:latin typeface="Merriweather"/>
              </a:rPr>
              <a:t>robots.txt</a:t>
            </a: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 prevent you from crawling or scraping, ask for written permission </a:t>
            </a:r>
            <a:r>
              <a:rPr lang="en-US" dirty="0">
                <a:solidFill>
                  <a:srgbClr val="3A4145"/>
                </a:solidFill>
                <a:latin typeface="Merriweather"/>
              </a:rPr>
              <a:t>from</a:t>
            </a: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 the owner of the site, </a:t>
            </a:r>
            <a:r>
              <a:rPr lang="en-US" b="1" i="0" dirty="0">
                <a:solidFill>
                  <a:srgbClr val="3A4145"/>
                </a:solidFill>
                <a:effectLst/>
                <a:latin typeface="Merriweather"/>
              </a:rPr>
              <a:t>prior</a:t>
            </a: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 to doing anything else.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A4145"/>
              </a:solidFill>
              <a:effectLst/>
              <a:latin typeface="Merriweathe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Don't republish your crawled or scraped data or any derivative dataset without verifying the license of the data, or without obtaining a written permission from the copyright holder.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A4145"/>
              </a:solidFill>
              <a:effectLst/>
              <a:latin typeface="Merriweathe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Don't base your whole business on data scraping. The website(s) that you scrape may eventually block you, just like what happened in </a:t>
            </a:r>
            <a:r>
              <a:rPr lang="en-US" b="0" i="0" dirty="0">
                <a:solidFill>
                  <a:srgbClr val="4A4A4A"/>
                </a:solidFill>
                <a:effectLst/>
                <a:latin typeface="Merriweather"/>
                <a:hlinkClick r:id="rId3"/>
              </a:rPr>
              <a:t>Craigslist Inc. v. 3Taps Inc.</a:t>
            </a:r>
            <a:r>
              <a:rPr lang="en-US" b="0" i="0" dirty="0">
                <a:solidFill>
                  <a:srgbClr val="3A4145"/>
                </a:solidFill>
                <a:effectLst/>
                <a:latin typeface="Merriweather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232" y="6007531"/>
            <a:ext cx="6767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Adapted from: 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https://benbernardblog.com/web-scraping-and-crawling-are-perfectly-legal-right/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48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283" y="256478"/>
            <a:ext cx="1049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Steps in webscraping: Direct Webscraping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00227"/>
              </p:ext>
            </p:extLst>
          </p:nvPr>
        </p:nvGraphicFramePr>
        <p:xfrm>
          <a:off x="843627" y="1211211"/>
          <a:ext cx="8458869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2310">
                  <a:extLst>
                    <a:ext uri="{9D8B030D-6E8A-4147-A177-3AD203B41FA5}">
                      <a16:colId xmlns:a16="http://schemas.microsoft.com/office/drawing/2014/main" val="1634123777"/>
                    </a:ext>
                  </a:extLst>
                </a:gridCol>
                <a:gridCol w="3946936">
                  <a:extLst>
                    <a:ext uri="{9D8B030D-6E8A-4147-A177-3AD203B41FA5}">
                      <a16:colId xmlns:a16="http://schemas.microsoft.com/office/drawing/2014/main" val="2222745978"/>
                    </a:ext>
                  </a:extLst>
                </a:gridCol>
                <a:gridCol w="2819623">
                  <a:extLst>
                    <a:ext uri="{9D8B030D-6E8A-4147-A177-3AD203B41FA5}">
                      <a16:colId xmlns:a16="http://schemas.microsoft.com/office/drawing/2014/main" val="3482875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Step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What to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Library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0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Build</a:t>
                      </a:r>
                      <a:r>
                        <a:rPr lang="en-GB" baseline="0" dirty="0"/>
                        <a:t> your URL via string 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Generic: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1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Send URL</a:t>
                      </a:r>
                      <a:r>
                        <a:rPr lang="en-GB" baseline="0" dirty="0"/>
                        <a:t> to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Requests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8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Extract the underlying JSON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BeautifulSoup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7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Parse</a:t>
                      </a:r>
                      <a:r>
                        <a:rPr lang="en-GB" baseline="0" dirty="0"/>
                        <a:t> JSON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5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to 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csv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06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77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224" y="374749"/>
            <a:ext cx="6803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Direct Webscraping: Build your URL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816352" y="1216075"/>
            <a:ext cx="9119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http://ojp.nationalrail.co.uk/service/timesandfares/</a:t>
            </a:r>
            <a:r>
              <a:rPr lang="en-US" dirty="0">
                <a:solidFill>
                  <a:srgbClr val="FF0000"/>
                </a:solidFill>
              </a:rPr>
              <a:t>PAD</a:t>
            </a:r>
            <a:r>
              <a:rPr lang="en-US" dirty="0"/>
              <a:t>/</a:t>
            </a:r>
            <a:r>
              <a:rPr lang="en-US" dirty="0">
                <a:solidFill>
                  <a:srgbClr val="92D050"/>
                </a:solidFill>
              </a:rPr>
              <a:t>BRI</a:t>
            </a:r>
            <a:r>
              <a:rPr lang="en-US" dirty="0"/>
              <a:t>/</a:t>
            </a:r>
            <a:r>
              <a:rPr lang="en-US" dirty="0">
                <a:solidFill>
                  <a:srgbClr val="FF6600"/>
                </a:solidFill>
              </a:rPr>
              <a:t>231019</a:t>
            </a:r>
            <a:r>
              <a:rPr lang="en-US" dirty="0"/>
              <a:t>/</a:t>
            </a:r>
            <a:r>
              <a:rPr lang="en-US" dirty="0">
                <a:solidFill>
                  <a:srgbClr val="C00000"/>
                </a:solidFill>
              </a:rPr>
              <a:t>1430</a:t>
            </a:r>
            <a:r>
              <a:rPr lang="en-US" dirty="0"/>
              <a:t>/dep?directonly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224" y="1077575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of standard URL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8224" y="1836896"/>
            <a:ext cx="1121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Origin station code</a:t>
            </a:r>
            <a:r>
              <a:rPr lang="en-GB" dirty="0"/>
              <a:t>: Three letter CRS code		</a:t>
            </a:r>
            <a:r>
              <a:rPr lang="en-GB" dirty="0">
                <a:solidFill>
                  <a:srgbClr val="FF6600"/>
                </a:solidFill>
              </a:rPr>
              <a:t>Travel Date: </a:t>
            </a:r>
            <a:r>
              <a:rPr lang="en-GB" dirty="0"/>
              <a:t>DDMMYY</a:t>
            </a:r>
          </a:p>
          <a:p>
            <a:r>
              <a:rPr lang="en-GB" dirty="0">
                <a:solidFill>
                  <a:srgbClr val="92D050"/>
                </a:solidFill>
              </a:rPr>
              <a:t>Destination Station code</a:t>
            </a:r>
            <a:r>
              <a:rPr lang="en-GB" dirty="0"/>
              <a:t>: Three letter CRS code		</a:t>
            </a:r>
            <a:r>
              <a:rPr lang="en-GB" dirty="0">
                <a:solidFill>
                  <a:srgbClr val="C00000"/>
                </a:solidFill>
              </a:rPr>
              <a:t>Travel Time: </a:t>
            </a:r>
            <a:r>
              <a:rPr lang="en-GB" dirty="0"/>
              <a:t>HHMM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224" y="2539722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the full NRE webscraping app, an Excel spreadsheet holds these values which are read into a list of lists [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urllist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 </a:t>
            </a:r>
            <a:r>
              <a:rPr lang="en-GB" dirty="0"/>
              <a:t>and then looped through to create a list of URLs 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urltosend</a:t>
            </a:r>
            <a:r>
              <a:rPr lang="en-GB" dirty="0"/>
              <a:t>] to send to the website at the next step.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224" y="3186053"/>
            <a:ext cx="1088745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trip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urllist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tcounter,times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(urllist,0):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'https://ojp.nationalrail.co.uk/service/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timesandfares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+trip[0][0]+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+trip[0][1]+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+trip[1]+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(trip[3][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])+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'/dep/?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directonly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"//dep"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url: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# if no data required from portion of route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print(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f"No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times supplied for time {trip[3]} and 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urltosend.append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print(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5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992" y="231940"/>
            <a:ext cx="1109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3600" dirty="0">
                <a:solidFill>
                  <a:prstClr val="black"/>
                </a:solidFill>
              </a:rPr>
              <a:t>Direct Webscraping: Send URL to webserver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992" y="827270"/>
            <a:ext cx="1099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 err="1"/>
              <a:t>urllib.requests</a:t>
            </a:r>
            <a:r>
              <a:rPr lang="en-GB" dirty="0"/>
              <a:t> to send </a:t>
            </a:r>
            <a:r>
              <a:rPr lang="en-GB" dirty="0" err="1"/>
              <a:t>url</a:t>
            </a:r>
            <a:r>
              <a:rPr lang="en-GB" dirty="0"/>
              <a:t> and </a:t>
            </a:r>
            <a:r>
              <a:rPr lang="en-GB" dirty="0" err="1"/>
              <a:t>BeautifulSoup</a:t>
            </a:r>
            <a:r>
              <a:rPr lang="en-GB" dirty="0"/>
              <a:t> to extract the tag containing the JSON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992" y="1196602"/>
            <a:ext cx="11509248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counter, items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urlstr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,1):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random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.randrange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(10,99)/100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print(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f"getting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item {counter} of 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urlstr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)} with a pause of 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randsleep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 seconds"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                                                                                       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response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urllib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.urlopen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(items[1])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time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"Connection Error. Make sure you are connected to Internet. Technical Details given below.\n The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used was {items[1]}"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621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992" y="1269754"/>
            <a:ext cx="11509248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…continuing loop from previous slide…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soup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BeautifulSoup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(response,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html.parser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#extract the required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	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soup.find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'script'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f'jsonJourney-4-1'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td_class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soup.find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'script'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f'jsonJourney-4-1'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}).text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#convert the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data into a dictionary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.loads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td_class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#adding custom info created externally from the website response here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	#creates new JSON Node called ‘jsonJourneyBreakdown’:’TimeSearchedFor’:’21:15’    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jsonJourneyBreakdown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].update(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TimeSearchedFor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formattedtime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rawjsondata.append</a:t>
            </a:r>
            <a:r>
              <a:rPr lang="en-US" dirty="0"/>
              <a:t>(</a:t>
            </a:r>
            <a:r>
              <a:rPr lang="en-US" dirty="0" err="1"/>
              <a:t>jsonData</a:t>
            </a:r>
            <a:r>
              <a:rPr lang="en-US" dirty="0"/>
              <a:t>)</a:t>
            </a:r>
          </a:p>
          <a:p>
            <a:endParaRPr lang="en-GB" dirty="0"/>
          </a:p>
          <a:p>
            <a:r>
              <a:rPr lang="en-GB" dirty="0"/>
              <a:t>		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6992" y="252830"/>
            <a:ext cx="1109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3600" dirty="0">
                <a:solidFill>
                  <a:prstClr val="black"/>
                </a:solidFill>
              </a:rPr>
              <a:t>Direct Webscraping: extract JSON from response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992" y="805566"/>
            <a:ext cx="1099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Beautiful Soup to extract the tag containing the JSON data, convert JSON into a dictionary and append to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" y="231940"/>
            <a:ext cx="11789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3600" dirty="0">
                <a:solidFill>
                  <a:prstClr val="black"/>
                </a:solidFill>
              </a:rPr>
              <a:t>Direct Webscraping: convert JSON to csv – create header row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" y="1341567"/>
            <a:ext cx="11350752" cy="50783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response_header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#create a blank csv object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open(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,newline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#create a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csvwriter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object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csvwriter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csv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#create a header for the csv file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response_header.append(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'Origin'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response_header.append(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'Destination'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response_header.append(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TimeSearchedFor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response_header.append(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'Price'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response_header.append(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'fareRouteDescription'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#write the csv header row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csvwriter.writerow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response_header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992" y="805566"/>
            <a:ext cx="1099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blank CSV object with a header row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4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1336</Words>
  <Application>Microsoft Office PowerPoint</Application>
  <PresentationFormat>Widescreen</PresentationFormat>
  <Paragraphs>253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Merriweather</vt:lpstr>
      <vt:lpstr>Office Theme</vt:lpstr>
      <vt:lpstr>Webscraping rail fares 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of Rail and Road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rail fares  with python</dc:title>
  <dc:creator>Williams, Gregory</dc:creator>
  <cp:lastModifiedBy>Zachary Arundel</cp:lastModifiedBy>
  <cp:revision>40</cp:revision>
  <dcterms:created xsi:type="dcterms:W3CDTF">2019-08-13T10:14:06Z</dcterms:created>
  <dcterms:modified xsi:type="dcterms:W3CDTF">2019-10-21T07:36:41Z</dcterms:modified>
</cp:coreProperties>
</file>