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DA4698-9138-48C2-9BAC-1F806C6FD7DD}">
  <a:tblStyle styleId="{88DA4698-9138-48C2-9BAC-1F806C6FD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4e3c33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4e3c33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4e3c33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4e3c33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a09d01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a09d01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a09d01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a09d01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d4e3c33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d4e3c33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4e3c33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4e3c33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d4e3c33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d4e3c33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4e3c339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4e3c33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4e3c339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d4e3c339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4e3c339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4e3c33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4145eec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4145eec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4e3c33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4e3c33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a09d01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a09d01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d4e3c33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d4e3c33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d4e3c339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d4e3c339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d4e3c339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d4e3c339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4e3c339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4e3c339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33153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33153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4e3c3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4e3c3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4e3c33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d4e3c33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4e3c33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d4e3c33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4e3c33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4e3c33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4e3c33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4e3c33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vcipl-okstate.org/pbvs/bench/" TargetMode="External"/><Relationship Id="rId4" Type="http://schemas.openxmlformats.org/officeDocument/2006/relationships/hyperlink" Target="https://en.wikipedia.org/wiki/Image_segmentation" TargetMode="External"/><Relationship Id="rId5" Type="http://schemas.openxmlformats.org/officeDocument/2006/relationships/hyperlink" Target="https://scikit-image.org/docs/dev/auto_examples/applications/plot_morphology.html#:~:text=Morphological%20closing%20on%20an%20image,and%20connect%20small%20bright%20cracks.&amp;text=Since%20closing%20an%20image%20starts,the%20structuring%20element%20are%20removed" TargetMode="External"/><Relationship Id="rId6" Type="http://schemas.openxmlformats.org/officeDocument/2006/relationships/hyperlink" Target="https://en.wikipedia.org/wiki/Opening_(morphology)#:~:text=Opening%20removes%20small%20objects%20from,specific%20shapes%20in%20an%20image" TargetMode="External"/><Relationship Id="rId7" Type="http://schemas.openxmlformats.org/officeDocument/2006/relationships/hyperlink" Target="https://www.mathworks.com/help/images/structuring-elements.html#:~:text=A%20structuring%20element%20is%20a,process%20in%20the%20input%20imag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Segmentation algorithm for Infrared Images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Jaisil Rose Dennison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width ratio based filtering</a:t>
            </a:r>
            <a:endParaRPr/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2099400" y="1073900"/>
            <a:ext cx="49452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Range of height width ratio: above 1.1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6742"/>
          <a:stretch/>
        </p:blipFill>
        <p:spPr>
          <a:xfrm>
            <a:off x="2514600" y="1712500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</a:t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Sticky </a:t>
            </a:r>
            <a:r>
              <a:rPr lang="en"/>
              <a:t>objects</a:t>
            </a:r>
            <a:r>
              <a:rPr lang="en"/>
              <a:t> </a:t>
            </a:r>
            <a:r>
              <a:rPr lang="en"/>
              <a:t>separated</a:t>
            </a:r>
            <a:r>
              <a:rPr lang="en"/>
              <a:t>:</a:t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602725" y="1448775"/>
            <a:ext cx="49452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Sticky </a:t>
            </a:r>
            <a:r>
              <a:rPr lang="en"/>
              <a:t>objects</a:t>
            </a:r>
            <a:r>
              <a:rPr lang="en"/>
              <a:t>: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6147"/>
          <a:stretch/>
        </p:blipFill>
        <p:spPr>
          <a:xfrm>
            <a:off x="311700" y="1719663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6959"/>
          <a:stretch/>
        </p:blipFill>
        <p:spPr>
          <a:xfrm>
            <a:off x="4832400" y="1719675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23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 : Trial watershed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30250" y="2807375"/>
            <a:ext cx="39999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Sticky objects                     Separated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30049" l="75669" r="16461" t="47617"/>
          <a:stretch/>
        </p:blipFill>
        <p:spPr>
          <a:xfrm>
            <a:off x="502900" y="3190701"/>
            <a:ext cx="1223724" cy="195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33060" l="76102" r="17368" t="52046"/>
          <a:stretch/>
        </p:blipFill>
        <p:spPr>
          <a:xfrm>
            <a:off x="2732975" y="3190700"/>
            <a:ext cx="1223724" cy="195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5">
            <a:alphaModFix/>
          </a:blip>
          <a:srcRect b="16586" l="19636" r="20053" t="8327"/>
          <a:stretch/>
        </p:blipFill>
        <p:spPr>
          <a:xfrm>
            <a:off x="4841675" y="1319350"/>
            <a:ext cx="1536192" cy="1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6">
            <a:alphaModFix/>
          </a:blip>
          <a:srcRect b="17006" l="19535" r="19681" t="9658"/>
          <a:stretch/>
        </p:blipFill>
        <p:spPr>
          <a:xfrm>
            <a:off x="6889400" y="1326988"/>
            <a:ext cx="1536192" cy="153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7">
            <a:alphaModFix/>
          </a:blip>
          <a:srcRect b="21378" l="23602" r="22486" t="8367"/>
          <a:stretch/>
        </p:blipFill>
        <p:spPr>
          <a:xfrm>
            <a:off x="6889399" y="3461325"/>
            <a:ext cx="1536192" cy="15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8">
            <a:alphaModFix/>
          </a:blip>
          <a:srcRect b="18818" l="20393" r="20357" t="7124"/>
          <a:stretch/>
        </p:blipFill>
        <p:spPr>
          <a:xfrm>
            <a:off x="4832400" y="3461325"/>
            <a:ext cx="1536192" cy="1536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>
            <a:stCxn id="153" idx="3"/>
            <a:endCxn id="154" idx="1"/>
          </p:cNvCxnSpPr>
          <p:nvPr/>
        </p:nvCxnSpPr>
        <p:spPr>
          <a:xfrm>
            <a:off x="1726624" y="4167098"/>
            <a:ext cx="10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6" idx="3"/>
            <a:endCxn id="157" idx="1"/>
          </p:cNvCxnSpPr>
          <p:nvPr/>
        </p:nvCxnSpPr>
        <p:spPr>
          <a:xfrm>
            <a:off x="6377867" y="2089250"/>
            <a:ext cx="511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7" idx="2"/>
            <a:endCxn id="158" idx="0"/>
          </p:cNvCxnSpPr>
          <p:nvPr/>
        </p:nvCxnSpPr>
        <p:spPr>
          <a:xfrm>
            <a:off x="7657496" y="2863179"/>
            <a:ext cx="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58" idx="1"/>
            <a:endCxn id="159" idx="3"/>
          </p:cNvCxnSpPr>
          <p:nvPr/>
        </p:nvCxnSpPr>
        <p:spPr>
          <a:xfrm rot="10800000">
            <a:off x="6368599" y="4229425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4852650" y="1040950"/>
            <a:ext cx="14391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907850" y="902038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Sticky objects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889400" y="902050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Distance transform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762750" y="2962138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Inverse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851450" y="2960125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Finally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separated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9">
            <a:alphaModFix/>
          </a:blip>
          <a:srcRect b="17755" l="49998" r="24658" t="52363"/>
          <a:stretch/>
        </p:blipFill>
        <p:spPr>
          <a:xfrm>
            <a:off x="1236763" y="1296324"/>
            <a:ext cx="2317399" cy="153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>
            <a:stCxn id="159" idx="1"/>
            <a:endCxn id="154" idx="3"/>
          </p:cNvCxnSpPr>
          <p:nvPr/>
        </p:nvCxnSpPr>
        <p:spPr>
          <a:xfrm rot="10800000">
            <a:off x="3956700" y="4167021"/>
            <a:ext cx="8757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1377725" y="938125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Basic idea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But..for three or more objects </a:t>
            </a:r>
            <a:r>
              <a:rPr lang="en"/>
              <a:t>stuck</a:t>
            </a:r>
            <a:r>
              <a:rPr lang="en"/>
              <a:t> </a:t>
            </a:r>
            <a:r>
              <a:rPr lang="en"/>
              <a:t>together, the</a:t>
            </a:r>
            <a:r>
              <a:rPr lang="en"/>
              <a:t> results are poor!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40705" l="78013" r="14955" t="45534"/>
          <a:stretch/>
        </p:blipFill>
        <p:spPr>
          <a:xfrm>
            <a:off x="642925" y="1592025"/>
            <a:ext cx="2377441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35756" l="77183" r="11600" t="42868"/>
          <a:stretch/>
        </p:blipFill>
        <p:spPr>
          <a:xfrm>
            <a:off x="5477599" y="1592037"/>
            <a:ext cx="2377441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24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refining- How did I do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sticky objects are counted as one objects, we </a:t>
            </a:r>
            <a:r>
              <a:rPr lang="en"/>
              <a:t>don't</a:t>
            </a:r>
            <a:r>
              <a:rPr lang="en"/>
              <a:t> want that!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After many trial of other object </a:t>
            </a:r>
            <a:r>
              <a:rPr lang="en"/>
              <a:t>separating methods like erosion by for loop, watershed segmentation, the morphological based operations works better!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 The other two methods results in over segmentation and object </a:t>
            </a:r>
            <a:r>
              <a:rPr lang="en"/>
              <a:t>separation</a:t>
            </a:r>
            <a:r>
              <a:rPr lang="en"/>
              <a:t>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Initially the sticky object is </a:t>
            </a:r>
            <a:r>
              <a:rPr lang="en"/>
              <a:t>separated</a:t>
            </a:r>
            <a:r>
              <a:rPr lang="en"/>
              <a:t> from the other objects using area based filtering.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refining- How did I do it?...(Continuation)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area is the number of the pixels within a labeled object. For this case, the area range is above 250.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continue the process if there are any sticky objects otherwise the image from the height width ratio filtering is the final segmented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any object in, then we start with masking as we need the original intensity value and again we threshold.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Then area opening is performed using rectangular  of  dimension 6x 3 as </a:t>
            </a:r>
            <a:r>
              <a:rPr lang="en"/>
              <a:t>structuring</a:t>
            </a:r>
            <a:r>
              <a:rPr lang="en"/>
              <a:t> element and further dilation is performed for minor shape adjustment.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Thus we get the sticky objects </a:t>
            </a:r>
            <a:r>
              <a:rPr lang="en"/>
              <a:t>separated.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The </a:t>
            </a:r>
            <a:r>
              <a:rPr lang="en" sz="1600"/>
              <a:t>separated objects are added to the height width ratio filtered image (if any sticky objects) 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Bounding boxes are calculated for each individual objects.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25" y="61047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75" y="61047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075" y="26833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475" y="26833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output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6331"/>
          <a:stretch/>
        </p:blipFill>
        <p:spPr>
          <a:xfrm>
            <a:off x="1997800" y="1605175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algorithm for the testing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Test input image                                                Segmented output image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50" y="2154825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5953"/>
          <a:stretch/>
        </p:blipFill>
        <p:spPr>
          <a:xfrm>
            <a:off x="5186550" y="2154825"/>
            <a:ext cx="3584448" cy="2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analyzing with ground truth using </a:t>
            </a:r>
            <a:r>
              <a:rPr lang="en" u="sng"/>
              <a:t>get_ground_truth_data_octbvs.m  </a:t>
            </a:r>
            <a:r>
              <a:rPr lang="en"/>
              <a:t>by </a:t>
            </a:r>
            <a:r>
              <a:rPr lang="en"/>
              <a:t>comparing</a:t>
            </a:r>
            <a:r>
              <a:rPr lang="en"/>
              <a:t> the center of each bounding box in the two resultant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2738" l="0" r="0" t="6886"/>
          <a:stretch/>
        </p:blipFill>
        <p:spPr>
          <a:xfrm>
            <a:off x="796025" y="1879875"/>
            <a:ext cx="3912350" cy="31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0" r="0" t="5953"/>
          <a:stretch/>
        </p:blipFill>
        <p:spPr>
          <a:xfrm>
            <a:off x="4858650" y="1935668"/>
            <a:ext cx="3912350" cy="298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Motivation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Flowchart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Image thresholding and labeling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Length based filtering and Morphological processing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Height_weight ratio filtering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Morphological refining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 Segmented Output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Results and conclusion</a:t>
            </a:r>
            <a:endParaRPr>
              <a:solidFill>
                <a:srgbClr val="666666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References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</a:rPr>
              <a:t>Total test Images: 31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         Total objects: 90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</a:rPr>
              <a:t>The confusion matrix obtained is:</a:t>
            </a:r>
            <a:endParaRPr sz="17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952500" y="23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{88DA4698-9138-48C2-9BAC-1F806C6FD7DD}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CLUTTERS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CLUTTERS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200100"/>
            <a:ext cx="85206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(Continuation): Cause of missed objects and false alarm (Improper segregation and black object absorption):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51760" l="61454" r="33355" t="42283"/>
          <a:stretch/>
        </p:blipFill>
        <p:spPr>
          <a:xfrm>
            <a:off x="5112875" y="1672475"/>
            <a:ext cx="1178725" cy="13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 rotWithShape="1">
          <a:blip r:embed="rId4">
            <a:alphaModFix/>
          </a:blip>
          <a:srcRect b="52615" l="62801" r="34817" t="43191"/>
          <a:stretch/>
        </p:blipFill>
        <p:spPr>
          <a:xfrm>
            <a:off x="6597750" y="1775725"/>
            <a:ext cx="1322093" cy="119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5">
            <a:alphaModFix/>
          </a:blip>
          <a:srcRect b="22852" l="61641" r="9061" t="42011"/>
          <a:stretch/>
        </p:blipFill>
        <p:spPr>
          <a:xfrm>
            <a:off x="5648675" y="3122850"/>
            <a:ext cx="2678900" cy="180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3"/>
          <p:cNvCxnSpPr>
            <a:endCxn id="239" idx="1"/>
          </p:cNvCxnSpPr>
          <p:nvPr/>
        </p:nvCxnSpPr>
        <p:spPr>
          <a:xfrm flipH="1" rot="10800000">
            <a:off x="4271075" y="2323062"/>
            <a:ext cx="8418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3"/>
          <p:cNvCxnSpPr>
            <a:stCxn id="239" idx="3"/>
            <a:endCxn id="240" idx="1"/>
          </p:cNvCxnSpPr>
          <p:nvPr/>
        </p:nvCxnSpPr>
        <p:spPr>
          <a:xfrm>
            <a:off x="6291600" y="2323062"/>
            <a:ext cx="3063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3"/>
          <p:cNvCxnSpPr>
            <a:stCxn id="241" idx="0"/>
          </p:cNvCxnSpPr>
          <p:nvPr/>
        </p:nvCxnSpPr>
        <p:spPr>
          <a:xfrm>
            <a:off x="6988125" y="31228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7332550" y="2954450"/>
            <a:ext cx="153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33"/>
          <p:cNvPicPr preferRelativeResize="0"/>
          <p:nvPr/>
        </p:nvPicPr>
        <p:blipFill rotWithShape="1">
          <a:blip r:embed="rId6">
            <a:alphaModFix/>
          </a:blip>
          <a:srcRect b="20752" l="61308" r="9395" t="39643"/>
          <a:stretch/>
        </p:blipFill>
        <p:spPr>
          <a:xfrm>
            <a:off x="642950" y="1761650"/>
            <a:ext cx="3582075" cy="27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 (Continuation)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segmentation algorithm uses series for morphological operations and this can be reduced by performing cascaded morphological operations in one step.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Can come up with good sticky </a:t>
            </a:r>
            <a:r>
              <a:rPr lang="en">
                <a:solidFill>
                  <a:srgbClr val="000000"/>
                </a:solidFill>
              </a:rPr>
              <a:t>objects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separating</a:t>
            </a:r>
            <a:r>
              <a:rPr lang="en">
                <a:solidFill>
                  <a:srgbClr val="000000"/>
                </a:solidFill>
              </a:rPr>
              <a:t> algorithm such as modified watershed segmentation or segmentation algorithm based on edges as this seems to be subjective!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For the black absorbed region inverse thresholding can be applied to extract just the darker </a:t>
            </a:r>
            <a:r>
              <a:rPr lang="en">
                <a:solidFill>
                  <a:srgbClr val="000000"/>
                </a:solidFill>
              </a:rPr>
              <a:t>objects</a:t>
            </a:r>
            <a:r>
              <a:rPr lang="en">
                <a:solidFill>
                  <a:srgbClr val="000000"/>
                </a:solidFill>
              </a:rPr>
              <a:t> like the black </a:t>
            </a:r>
            <a:r>
              <a:rPr lang="en">
                <a:solidFill>
                  <a:srgbClr val="000000"/>
                </a:solidFill>
              </a:rPr>
              <a:t>umbrella</a:t>
            </a:r>
            <a:r>
              <a:rPr lang="en">
                <a:solidFill>
                  <a:srgbClr val="000000"/>
                </a:solidFill>
              </a:rPr>
              <a:t> and black coat!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Adaptive</a:t>
            </a:r>
            <a:r>
              <a:rPr lang="en">
                <a:solidFill>
                  <a:srgbClr val="000000"/>
                </a:solidFill>
              </a:rPr>
              <a:t> thresholding can be done using otsu method!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425575" wrap="square" tIns="91425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http://vcipl-okstate.org/pbvs/bench/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https://en.wikipedia.org/wiki/Image_\egmentation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https://scikit-image.org/docs/dev/auto_examples/applications/plot_morphology.html#:~:text=Morphological%20closing%20on%20an%20image,and%20connect%20small%20bright%20cracks.&amp;text=Since%20closing%20an%20image%20starts,the%20structuring%20element%20are%20removed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https://en.wikipedia.org/wiki/Opening_(morphology)#:~:text=Opening%20removes%20small%20objects%20from,specific%20shapes%20in%20an%20image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https://www.mathworks.com/help/images/structuring-elements.html#:~:text=A%20structuring%20element%20is%20a,process%20in%20the%20input%20image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      </a:t>
            </a:r>
            <a:r>
              <a:rPr lang="en" sz="4600"/>
              <a:t>Questions?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                    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                 Feedbacks?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/>
              <a:t>                        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One image is worth thousand words. Computer vision is the area where the computer are taught how to see!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Segmentation is a crucial step in it! </a:t>
            </a:r>
            <a:r>
              <a:rPr lang="en">
                <a:solidFill>
                  <a:srgbClr val="666666"/>
                </a:solidFill>
              </a:rPr>
              <a:t>According to wikipedia, segmentation is the processing of partitioning images into multiple segments.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An effective segmentation algorithm paves way for good classification or object localization.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In following slides, we will see segmentation algorithm based on morphological operations.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32212" l="13360" r="48281" t="36728"/>
          <a:stretch/>
        </p:blipFill>
        <p:spPr>
          <a:xfrm>
            <a:off x="1096425" y="1452750"/>
            <a:ext cx="6440024" cy="2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IMAGES : IR images in raining conditions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Training Image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266175"/>
            <a:ext cx="39999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/>
              <a:t>Testing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(  from OCTBVS  infrared data set)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2006225"/>
            <a:ext cx="3588050" cy="23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325" y="2006225"/>
            <a:ext cx="3588050" cy="237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Thresholding(Training)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Histogram of training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Thresholded Image (Threshold value: 156)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0" y="1917350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2560" r="-2560" t="6480"/>
          <a:stretch/>
        </p:blipFill>
        <p:spPr>
          <a:xfrm>
            <a:off x="5247850" y="1846075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Thresholding(Testing)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Histogram of testing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50549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Thresholded Image (Threshold value: 110)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5175" l="7672" r="0" t="6054"/>
          <a:stretch/>
        </p:blipFill>
        <p:spPr>
          <a:xfrm>
            <a:off x="5117225" y="1917350"/>
            <a:ext cx="3309350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06" y="1917338"/>
            <a:ext cx="3584447" cy="239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</a:t>
            </a:r>
            <a:endParaRPr/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2099400" y="1073900"/>
            <a:ext cx="49452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Labeled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6252"/>
          <a:stretch/>
        </p:blipFill>
        <p:spPr>
          <a:xfrm>
            <a:off x="2514600" y="1602975"/>
            <a:ext cx="41148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based filtering and morphological processing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Length based filtering( length range above 20)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72000" y="1270688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closing (</a:t>
            </a:r>
            <a:r>
              <a:rPr lang="en"/>
              <a:t>Square</a:t>
            </a:r>
            <a:r>
              <a:rPr lang="en"/>
              <a:t> : 7 x 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6085"/>
          <a:stretch/>
        </p:blipFill>
        <p:spPr>
          <a:xfrm>
            <a:off x="254250" y="1724175"/>
            <a:ext cx="3584448" cy="23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5979"/>
          <a:stretch/>
        </p:blipFill>
        <p:spPr>
          <a:xfrm>
            <a:off x="4494850" y="1719650"/>
            <a:ext cx="3584448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