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embeddedFontLst>
    <p:embeddedFont>
      <p:font typeface="Open Sans" panose="020B0604020202020204" charset="0"/>
      <p:regular r:id="rId27"/>
      <p:bold r:id="rId28"/>
      <p:italic r:id="rId29"/>
      <p:boldItalic r:id="rId30"/>
    </p:embeddedFont>
    <p:embeddedFont>
      <p:font typeface="PT Sans Narrow" panose="020B0604020202020204" charset="0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8DA4698-9138-48C2-9BAC-1F806C6FD7DD}">
  <a:tblStyle styleId="{88DA4698-9138-48C2-9BAC-1F806C6FD7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d4e3c339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d4e3c339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d4e3c3393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d4e3c3393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9a09d015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9a09d015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9a09d0157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9a09d0157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bd4e3c3393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bd4e3c3393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bd4e3c339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bd4e3c3393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bd4e3c3393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bd4e3c3393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bd4e3c3393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bd4e3c3393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bd4e3c3393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bd4e3c3393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bd4e3c3393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bd4e3c3393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d4145eecd_0_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d4145eecd_0_3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bd4e3c3393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bd4e3c3393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79a09d0157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79a09d0157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bd4e3c3393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bd4e3c3393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bd4e3c3393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bd4e3c3393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bd4e3c3393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bd4e3c3393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d4e3c3393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d4e3c3393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d3315304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d3315304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d4e3c339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d4e3c339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d4e3c33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bd4e3c33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bd4e3c3393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bd4e3c3393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d4e3c3393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d4e3c3393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d4e3c3393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bd4e3c3393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vcipl-okstate.org/pbvs/bench/" TargetMode="External"/><Relationship Id="rId7" Type="http://schemas.openxmlformats.org/officeDocument/2006/relationships/hyperlink" Target="https://www.mathworks.com/help/images/structuring-elements.html#:~:text=A%20structuring%20element%20is%20a,process%20in%20the%20input%20image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n.wikipedia.org/wiki/Opening_(morphology)#:~:text=Opening%20removes%20small%20objects%20from,specific%20shapes%20in%20an%20image" TargetMode="External"/><Relationship Id="rId5" Type="http://schemas.openxmlformats.org/officeDocument/2006/relationships/hyperlink" Target="https://scikit-image.org/docs/dev/auto_examples/applications/plot_morphology.html#:~:text=Morphological%20closing%20on%20an%20image,and%20connect%20small%20bright%20cracks.&amp;text=Since%20closing%20an%20image%20starts,the%20structuring%20element%20are%20removed" TargetMode="External"/><Relationship Id="rId4" Type="http://schemas.openxmlformats.org/officeDocument/2006/relationships/hyperlink" Target="https://en.wikipedia.org/wiki/Image_segmentation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Segmentation algorithm for Infrared Images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Jaisil Rose Dennison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Height width ratio based filtering</a:t>
            </a:r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body" idx="4294967295"/>
          </p:nvPr>
        </p:nvSpPr>
        <p:spPr>
          <a:xfrm>
            <a:off x="2099400" y="1073900"/>
            <a:ext cx="4945200" cy="36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Range of height width ratio: above 1.1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6" name="Google Shape;136;p22"/>
          <p:cNvPicPr preferRelativeResize="0"/>
          <p:nvPr/>
        </p:nvPicPr>
        <p:blipFill rotWithShape="1">
          <a:blip r:embed="rId3">
            <a:alphaModFix/>
          </a:blip>
          <a:srcRect t="6742"/>
          <a:stretch/>
        </p:blipFill>
        <p:spPr>
          <a:xfrm>
            <a:off x="2514600" y="1712500"/>
            <a:ext cx="4114800" cy="3291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Morphological refining</a:t>
            </a:r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Sticky objects separated:</a:t>
            </a:r>
            <a:endParaRPr/>
          </a:p>
        </p:txBody>
      </p:sp>
      <p:sp>
        <p:nvSpPr>
          <p:cNvPr id="143" name="Google Shape;143;p23"/>
          <p:cNvSpPr txBox="1">
            <a:spLocks noGrp="1"/>
          </p:cNvSpPr>
          <p:nvPr>
            <p:ph type="body" idx="2"/>
          </p:nvPr>
        </p:nvSpPr>
        <p:spPr>
          <a:xfrm>
            <a:off x="602725" y="1448775"/>
            <a:ext cx="4945200" cy="36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44" name="Google Shape;144;p23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Sticky objects:</a:t>
            </a:r>
            <a:endParaRPr/>
          </a:p>
        </p:txBody>
      </p:sp>
      <p:pic>
        <p:nvPicPr>
          <p:cNvPr id="145" name="Google Shape;145;p23"/>
          <p:cNvPicPr preferRelativeResize="0"/>
          <p:nvPr/>
        </p:nvPicPr>
        <p:blipFill rotWithShape="1">
          <a:blip r:embed="rId3">
            <a:alphaModFix/>
          </a:blip>
          <a:srcRect t="6147"/>
          <a:stretch/>
        </p:blipFill>
        <p:spPr>
          <a:xfrm>
            <a:off x="311700" y="1719663"/>
            <a:ext cx="3584448" cy="2395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3"/>
          <p:cNvPicPr preferRelativeResize="0"/>
          <p:nvPr/>
        </p:nvPicPr>
        <p:blipFill rotWithShape="1">
          <a:blip r:embed="rId4">
            <a:alphaModFix/>
          </a:blip>
          <a:srcRect t="6959"/>
          <a:stretch/>
        </p:blipFill>
        <p:spPr>
          <a:xfrm>
            <a:off x="4832400" y="1719675"/>
            <a:ext cx="3584448" cy="2395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>
            <a:spLocks noGrp="1"/>
          </p:cNvSpPr>
          <p:nvPr>
            <p:ph type="title"/>
          </p:nvPr>
        </p:nvSpPr>
        <p:spPr>
          <a:xfrm>
            <a:off x="311700" y="2307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Segmented output : Trial watershed segmentation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4"/>
          <p:cNvSpPr txBox="1">
            <a:spLocks noGrp="1"/>
          </p:cNvSpPr>
          <p:nvPr>
            <p:ph type="body" idx="1"/>
          </p:nvPr>
        </p:nvSpPr>
        <p:spPr>
          <a:xfrm>
            <a:off x="330250" y="2807375"/>
            <a:ext cx="3999900" cy="15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   Sticky objects                     Separated</a:t>
            </a:r>
            <a:endParaRPr/>
          </a:p>
        </p:txBody>
      </p:sp>
      <p:pic>
        <p:nvPicPr>
          <p:cNvPr id="153" name="Google Shape;153;p24"/>
          <p:cNvPicPr preferRelativeResize="0"/>
          <p:nvPr/>
        </p:nvPicPr>
        <p:blipFill rotWithShape="1">
          <a:blip r:embed="rId3">
            <a:alphaModFix/>
          </a:blip>
          <a:srcRect l="75669" t="47617" r="16461" b="30049"/>
          <a:stretch/>
        </p:blipFill>
        <p:spPr>
          <a:xfrm>
            <a:off x="502900" y="3190701"/>
            <a:ext cx="1223724" cy="19527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4"/>
          <p:cNvPicPr preferRelativeResize="0"/>
          <p:nvPr/>
        </p:nvPicPr>
        <p:blipFill rotWithShape="1">
          <a:blip r:embed="rId4">
            <a:alphaModFix/>
          </a:blip>
          <a:srcRect l="76102" t="52046" r="17368" b="33060"/>
          <a:stretch/>
        </p:blipFill>
        <p:spPr>
          <a:xfrm>
            <a:off x="2732975" y="3190700"/>
            <a:ext cx="1223724" cy="1952794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4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6" name="Google Shape;156;p24"/>
          <p:cNvPicPr preferRelativeResize="0"/>
          <p:nvPr/>
        </p:nvPicPr>
        <p:blipFill rotWithShape="1">
          <a:blip r:embed="rId5">
            <a:alphaModFix/>
          </a:blip>
          <a:srcRect l="19636" t="8327" r="20053" b="16586"/>
          <a:stretch/>
        </p:blipFill>
        <p:spPr>
          <a:xfrm>
            <a:off x="4841675" y="1319350"/>
            <a:ext cx="1536192" cy="153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4"/>
          <p:cNvPicPr preferRelativeResize="0"/>
          <p:nvPr/>
        </p:nvPicPr>
        <p:blipFill rotWithShape="1">
          <a:blip r:embed="rId6">
            <a:alphaModFix/>
          </a:blip>
          <a:srcRect l="19535" t="9658" r="19681" b="17006"/>
          <a:stretch/>
        </p:blipFill>
        <p:spPr>
          <a:xfrm>
            <a:off x="6889400" y="1326988"/>
            <a:ext cx="1536192" cy="1536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4"/>
          <p:cNvPicPr preferRelativeResize="0"/>
          <p:nvPr/>
        </p:nvPicPr>
        <p:blipFill rotWithShape="1">
          <a:blip r:embed="rId7">
            <a:alphaModFix/>
          </a:blip>
          <a:srcRect l="23602" t="8367" r="22486" b="21378"/>
          <a:stretch/>
        </p:blipFill>
        <p:spPr>
          <a:xfrm>
            <a:off x="6889399" y="3461325"/>
            <a:ext cx="1536192" cy="153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4"/>
          <p:cNvPicPr preferRelativeResize="0"/>
          <p:nvPr/>
        </p:nvPicPr>
        <p:blipFill rotWithShape="1">
          <a:blip r:embed="rId8">
            <a:alphaModFix/>
          </a:blip>
          <a:srcRect l="20393" t="7124" r="20357" b="18818"/>
          <a:stretch/>
        </p:blipFill>
        <p:spPr>
          <a:xfrm>
            <a:off x="4832400" y="3461325"/>
            <a:ext cx="1536192" cy="15361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0" name="Google Shape;160;p24"/>
          <p:cNvCxnSpPr>
            <a:stCxn id="153" idx="3"/>
            <a:endCxn id="154" idx="1"/>
          </p:cNvCxnSpPr>
          <p:nvPr/>
        </p:nvCxnSpPr>
        <p:spPr>
          <a:xfrm>
            <a:off x="1726624" y="4167098"/>
            <a:ext cx="1006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1" name="Google Shape;161;p24"/>
          <p:cNvCxnSpPr>
            <a:stCxn id="156" idx="3"/>
            <a:endCxn id="157" idx="1"/>
          </p:cNvCxnSpPr>
          <p:nvPr/>
        </p:nvCxnSpPr>
        <p:spPr>
          <a:xfrm>
            <a:off x="6377867" y="2089250"/>
            <a:ext cx="511500" cy="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2" name="Google Shape;162;p24"/>
          <p:cNvCxnSpPr>
            <a:stCxn id="157" idx="2"/>
            <a:endCxn id="158" idx="0"/>
          </p:cNvCxnSpPr>
          <p:nvPr/>
        </p:nvCxnSpPr>
        <p:spPr>
          <a:xfrm>
            <a:off x="7657496" y="2863179"/>
            <a:ext cx="0" cy="59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3" name="Google Shape;163;p24"/>
          <p:cNvCxnSpPr>
            <a:stCxn id="158" idx="1"/>
            <a:endCxn id="159" idx="3"/>
          </p:cNvCxnSpPr>
          <p:nvPr/>
        </p:nvCxnSpPr>
        <p:spPr>
          <a:xfrm rot="10800000">
            <a:off x="6368599" y="4229425"/>
            <a:ext cx="520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4" name="Google Shape;164;p24"/>
          <p:cNvSpPr txBox="1"/>
          <p:nvPr/>
        </p:nvSpPr>
        <p:spPr>
          <a:xfrm>
            <a:off x="4852650" y="1040950"/>
            <a:ext cx="1439100" cy="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" name="Google Shape;165;p24"/>
          <p:cNvSpPr txBox="1"/>
          <p:nvPr/>
        </p:nvSpPr>
        <p:spPr>
          <a:xfrm>
            <a:off x="4907850" y="902038"/>
            <a:ext cx="132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Sticky objects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6" name="Google Shape;166;p24"/>
          <p:cNvSpPr txBox="1"/>
          <p:nvPr/>
        </p:nvSpPr>
        <p:spPr>
          <a:xfrm>
            <a:off x="6889400" y="902050"/>
            <a:ext cx="1911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Distance transform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7" name="Google Shape;167;p24"/>
          <p:cNvSpPr txBox="1"/>
          <p:nvPr/>
        </p:nvSpPr>
        <p:spPr>
          <a:xfrm>
            <a:off x="6762750" y="2962138"/>
            <a:ext cx="79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Inverse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8" name="Google Shape;168;p24"/>
          <p:cNvSpPr txBox="1"/>
          <p:nvPr/>
        </p:nvSpPr>
        <p:spPr>
          <a:xfrm>
            <a:off x="4851450" y="2960125"/>
            <a:ext cx="1911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Finally separated!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9" name="Google Shape;169;p24"/>
          <p:cNvPicPr preferRelativeResize="0"/>
          <p:nvPr/>
        </p:nvPicPr>
        <p:blipFill rotWithShape="1">
          <a:blip r:embed="rId9">
            <a:alphaModFix/>
          </a:blip>
          <a:srcRect l="49998" t="52363" r="24658" b="17755"/>
          <a:stretch/>
        </p:blipFill>
        <p:spPr>
          <a:xfrm>
            <a:off x="1236763" y="1296324"/>
            <a:ext cx="2317399" cy="1536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0" name="Google Shape;170;p24"/>
          <p:cNvCxnSpPr>
            <a:stCxn id="159" idx="1"/>
            <a:endCxn id="154" idx="3"/>
          </p:cNvCxnSpPr>
          <p:nvPr/>
        </p:nvCxnSpPr>
        <p:spPr>
          <a:xfrm rot="10800000">
            <a:off x="3956700" y="4167021"/>
            <a:ext cx="875700" cy="6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1" name="Google Shape;171;p24"/>
          <p:cNvSpPr txBox="1"/>
          <p:nvPr/>
        </p:nvSpPr>
        <p:spPr>
          <a:xfrm>
            <a:off x="1377725" y="938125"/>
            <a:ext cx="1911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Basic idea</a:t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But..for three or more objects stuck together, the results are poor!</a:t>
            </a:r>
            <a:endParaRPr/>
          </a:p>
        </p:txBody>
      </p:sp>
      <p:sp>
        <p:nvSpPr>
          <p:cNvPr id="177" name="Google Shape;177;p2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78" name="Google Shape;178;p2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79" name="Google Shape;179;p25"/>
          <p:cNvPicPr preferRelativeResize="0"/>
          <p:nvPr/>
        </p:nvPicPr>
        <p:blipFill rotWithShape="1">
          <a:blip r:embed="rId3">
            <a:alphaModFix/>
          </a:blip>
          <a:srcRect l="78013" t="45534" r="14955" b="40705"/>
          <a:stretch/>
        </p:blipFill>
        <p:spPr>
          <a:xfrm>
            <a:off x="642925" y="1592025"/>
            <a:ext cx="2377441" cy="2377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5"/>
          <p:cNvPicPr preferRelativeResize="0"/>
          <p:nvPr/>
        </p:nvPicPr>
        <p:blipFill rotWithShape="1">
          <a:blip r:embed="rId4">
            <a:alphaModFix/>
          </a:blip>
          <a:srcRect l="77183" t="42868" r="11600" b="35756"/>
          <a:stretch/>
        </p:blipFill>
        <p:spPr>
          <a:xfrm>
            <a:off x="5477599" y="1592037"/>
            <a:ext cx="2377441" cy="2377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>
            <a:spLocks noGrp="1"/>
          </p:cNvSpPr>
          <p:nvPr>
            <p:ph type="title"/>
          </p:nvPr>
        </p:nvSpPr>
        <p:spPr>
          <a:xfrm>
            <a:off x="311700" y="2487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Morphological refining- How did I do it?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The sticky objects are counted as one objects, we don't want that!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After many trial of other object separating methods like erosion by for loop, watershed segmentation, the morphological based operations works better!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 The other two methods results in over segmentation and object separation problem.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Initially the sticky object is separated from the other objects using area based filtering. 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                                                                                               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Morphological refining- How did I do it?...(Continuation)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The area is the number of the pixels within a labeled object. For this case, the area range is above 250.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We continue the process if there are any sticky objects otherwise the image from the height width ratio filtering is the final segmented image.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If any object in, then we start with masking as we need the original intensity value and again we threshold.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Then area opening is performed using rectangular  of  dimension 6x 3 as structuring element and further dilation is performed for minor shape adjustment.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Thus we get the sticky objects separated.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Segmented output</a:t>
            </a:r>
            <a:endParaRPr/>
          </a:p>
        </p:txBody>
      </p:sp>
      <p:sp>
        <p:nvSpPr>
          <p:cNvPr id="198" name="Google Shape;198;p2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22580" algn="l" rtl="0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 sz="1600"/>
              <a:t>The separated objects are added to the height width ratio filtered image (if any sticky objects) .</a:t>
            </a:r>
            <a:endParaRPr sz="16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22580" algn="l" rtl="0">
              <a:spcBef>
                <a:spcPts val="1200"/>
              </a:spcBef>
              <a:spcAft>
                <a:spcPts val="0"/>
              </a:spcAft>
              <a:buSzPct val="100000"/>
              <a:buChar char="❖"/>
            </a:pPr>
            <a:r>
              <a:rPr lang="en" sz="1600"/>
              <a:t>Bounding boxes are calculated for each individual objects.</a:t>
            </a:r>
            <a:endParaRPr sz="16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99" name="Google Shape;19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0025" y="610475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5475" y="610475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17075" y="2683300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25475" y="2683300"/>
            <a:ext cx="18288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Segmented output</a:t>
            </a:r>
            <a:endParaRPr/>
          </a:p>
        </p:txBody>
      </p:sp>
      <p:sp>
        <p:nvSpPr>
          <p:cNvPr id="208" name="Google Shape;208;p2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09" name="Google Shape;209;p29"/>
          <p:cNvPicPr preferRelativeResize="0"/>
          <p:nvPr/>
        </p:nvPicPr>
        <p:blipFill rotWithShape="1">
          <a:blip r:embed="rId3">
            <a:alphaModFix/>
          </a:blip>
          <a:srcRect t="6331"/>
          <a:stretch/>
        </p:blipFill>
        <p:spPr>
          <a:xfrm>
            <a:off x="1997800" y="1605175"/>
            <a:ext cx="4114800" cy="3291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and conclusion</a:t>
            </a:r>
            <a:endParaRPr/>
          </a:p>
        </p:txBody>
      </p:sp>
      <p:sp>
        <p:nvSpPr>
          <p:cNvPr id="215" name="Google Shape;215;p3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Applying the algorithm for the testing set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Test input image                                                Segmented output image</a:t>
            </a:r>
            <a:endParaRPr/>
          </a:p>
        </p:txBody>
      </p:sp>
      <p:pic>
        <p:nvPicPr>
          <p:cNvPr id="216" name="Google Shape;21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550" y="2154825"/>
            <a:ext cx="3584448" cy="2395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0"/>
          <p:cNvPicPr preferRelativeResize="0"/>
          <p:nvPr/>
        </p:nvPicPr>
        <p:blipFill rotWithShape="1">
          <a:blip r:embed="rId4">
            <a:alphaModFix/>
          </a:blip>
          <a:srcRect t="5953"/>
          <a:stretch/>
        </p:blipFill>
        <p:spPr>
          <a:xfrm>
            <a:off x="5186550" y="2154825"/>
            <a:ext cx="3584448" cy="239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and conclusion (Continuation)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1"/>
          <p:cNvSpPr txBox="1">
            <a:spLocks noGrp="1"/>
          </p:cNvSpPr>
          <p:nvPr>
            <p:ph type="body" idx="1"/>
          </p:nvPr>
        </p:nvSpPr>
        <p:spPr>
          <a:xfrm>
            <a:off x="311700" y="11524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analyzing with ground truth using </a:t>
            </a:r>
            <a:r>
              <a:rPr lang="en" u="sng"/>
              <a:t>get_ground_truth_data_octbvs.m  </a:t>
            </a:r>
            <a:r>
              <a:rPr lang="en"/>
              <a:t>by comparing the center of each bounding box in the two resultant images.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u="sng"/>
          </a:p>
        </p:txBody>
      </p:sp>
      <p:pic>
        <p:nvPicPr>
          <p:cNvPr id="224" name="Google Shape;224;p31"/>
          <p:cNvPicPr preferRelativeResize="0"/>
          <p:nvPr/>
        </p:nvPicPr>
        <p:blipFill rotWithShape="1">
          <a:blip r:embed="rId3">
            <a:alphaModFix/>
          </a:blip>
          <a:srcRect t="6886" b="2738"/>
          <a:stretch/>
        </p:blipFill>
        <p:spPr>
          <a:xfrm>
            <a:off x="796025" y="1879875"/>
            <a:ext cx="3912350" cy="310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1"/>
          <p:cNvPicPr preferRelativeResize="0"/>
          <p:nvPr/>
        </p:nvPicPr>
        <p:blipFill rotWithShape="1">
          <a:blip r:embed="rId4">
            <a:alphaModFix/>
          </a:blip>
          <a:srcRect t="5953"/>
          <a:stretch/>
        </p:blipFill>
        <p:spPr>
          <a:xfrm>
            <a:off x="4858650" y="1935668"/>
            <a:ext cx="3912350" cy="2980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OUTLINE: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❖"/>
            </a:pPr>
            <a:r>
              <a:rPr lang="en">
                <a:solidFill>
                  <a:srgbClr val="666666"/>
                </a:solidFill>
              </a:rPr>
              <a:t>Motivation</a:t>
            </a:r>
            <a:endParaRPr>
              <a:solidFill>
                <a:srgbClr val="666666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❖"/>
            </a:pPr>
            <a:r>
              <a:rPr lang="en">
                <a:solidFill>
                  <a:srgbClr val="666666"/>
                </a:solidFill>
              </a:rPr>
              <a:t>Flowchart</a:t>
            </a:r>
            <a:endParaRPr>
              <a:solidFill>
                <a:srgbClr val="666666"/>
              </a:solidFill>
            </a:endParaRPr>
          </a:p>
          <a:p>
            <a:pPr marL="457200" marR="0" lvl="0" indent="-34290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❖"/>
            </a:pPr>
            <a:r>
              <a:rPr lang="en">
                <a:solidFill>
                  <a:srgbClr val="666666"/>
                </a:solidFill>
              </a:rPr>
              <a:t>Image thresholding and labeling</a:t>
            </a:r>
            <a:endParaRPr>
              <a:solidFill>
                <a:srgbClr val="666666"/>
              </a:solidFill>
            </a:endParaRPr>
          </a:p>
          <a:p>
            <a:pPr marL="457200" marR="0" lvl="0" indent="-34290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❖"/>
            </a:pPr>
            <a:r>
              <a:rPr lang="en">
                <a:solidFill>
                  <a:srgbClr val="666666"/>
                </a:solidFill>
              </a:rPr>
              <a:t>Length based filtering and Morphological processing</a:t>
            </a:r>
            <a:endParaRPr>
              <a:solidFill>
                <a:srgbClr val="666666"/>
              </a:solidFill>
            </a:endParaRPr>
          </a:p>
          <a:p>
            <a:pPr marL="457200" marR="0" lvl="0" indent="-34290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❖"/>
            </a:pPr>
            <a:r>
              <a:rPr lang="en">
                <a:solidFill>
                  <a:srgbClr val="666666"/>
                </a:solidFill>
              </a:rPr>
              <a:t>Height_weight ratio filtering</a:t>
            </a:r>
            <a:endParaRPr>
              <a:solidFill>
                <a:srgbClr val="666666"/>
              </a:solidFill>
            </a:endParaRPr>
          </a:p>
          <a:p>
            <a:pPr marL="457200" marR="0" lvl="0" indent="-34290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❖"/>
            </a:pPr>
            <a:r>
              <a:rPr lang="en">
                <a:solidFill>
                  <a:srgbClr val="666666"/>
                </a:solidFill>
              </a:rPr>
              <a:t>Morphological refining</a:t>
            </a:r>
            <a:endParaRPr>
              <a:solidFill>
                <a:srgbClr val="666666"/>
              </a:solidFill>
            </a:endParaRPr>
          </a:p>
          <a:p>
            <a:pPr marL="457200" marR="0" lvl="0" indent="-34290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❖"/>
            </a:pPr>
            <a:r>
              <a:rPr lang="en">
                <a:solidFill>
                  <a:srgbClr val="666666"/>
                </a:solidFill>
              </a:rPr>
              <a:t> Segmented Output</a:t>
            </a:r>
            <a:endParaRPr>
              <a:solidFill>
                <a:srgbClr val="666666"/>
              </a:solidFill>
            </a:endParaRPr>
          </a:p>
          <a:p>
            <a:pPr marL="457200" marR="0" lvl="0" indent="-34290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❖"/>
            </a:pPr>
            <a:r>
              <a:rPr lang="en">
                <a:solidFill>
                  <a:srgbClr val="666666"/>
                </a:solidFill>
              </a:rPr>
              <a:t>Results and conclusion</a:t>
            </a:r>
            <a:endParaRPr>
              <a:solidFill>
                <a:srgbClr val="666666"/>
              </a:solidFill>
            </a:endParaRPr>
          </a:p>
          <a:p>
            <a:pPr marL="457200" marR="0" lvl="0" indent="-34290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❖"/>
            </a:pPr>
            <a:r>
              <a:rPr lang="en">
                <a:solidFill>
                  <a:srgbClr val="666666"/>
                </a:solidFill>
              </a:rPr>
              <a:t>References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and conclusion (Continuation)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32"/>
          <p:cNvSpPr txBox="1">
            <a:spLocks noGrp="1"/>
          </p:cNvSpPr>
          <p:nvPr>
            <p:ph type="body" idx="1"/>
          </p:nvPr>
        </p:nvSpPr>
        <p:spPr>
          <a:xfrm>
            <a:off x="311700" y="11524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336550" algn="just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Char char="❖"/>
            </a:pPr>
            <a:r>
              <a:rPr lang="en" sz="1700">
                <a:solidFill>
                  <a:srgbClr val="000000"/>
                </a:solidFill>
              </a:rPr>
              <a:t>Total test Images: 31</a:t>
            </a:r>
            <a:endParaRPr sz="1700">
              <a:solidFill>
                <a:srgbClr val="000000"/>
              </a:solidFill>
            </a:endParaRPr>
          </a:p>
          <a:p>
            <a:pPr marL="0" marR="0" lvl="0" indent="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</a:rPr>
              <a:t>         Total objects: 90</a:t>
            </a:r>
            <a:endParaRPr sz="1700">
              <a:solidFill>
                <a:srgbClr val="000000"/>
              </a:solidFill>
            </a:endParaRPr>
          </a:p>
          <a:p>
            <a:pPr marL="457200" marR="0" lvl="0" indent="-33655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❖"/>
            </a:pPr>
            <a:r>
              <a:rPr lang="en" sz="1700">
                <a:solidFill>
                  <a:srgbClr val="000000"/>
                </a:solidFill>
              </a:rPr>
              <a:t>The confusion matrix obtained is:</a:t>
            </a:r>
            <a:endParaRPr sz="1700">
              <a:solidFill>
                <a:srgbClr val="000000"/>
              </a:solidFill>
            </a:endParaRPr>
          </a:p>
          <a:p>
            <a:pPr marL="457200" marR="0" lvl="0" indent="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000000"/>
              </a:solidFill>
            </a:endParaRPr>
          </a:p>
          <a:p>
            <a:pPr marL="0" marR="0" lvl="0" indent="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000000"/>
              </a:solidFill>
            </a:endParaRPr>
          </a:p>
        </p:txBody>
      </p:sp>
      <p:graphicFrame>
        <p:nvGraphicFramePr>
          <p:cNvPr id="232" name="Google Shape;232;p32"/>
          <p:cNvGraphicFramePr/>
          <p:nvPr/>
        </p:nvGraphicFramePr>
        <p:xfrm>
          <a:off x="952500" y="239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{88DA4698-9138-48C2-9BAC-1F806C6FD7DD}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OBJECTS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CLUTTERS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OBJECTS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CLUTTERS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3"/>
          <p:cNvSpPr txBox="1">
            <a:spLocks noGrp="1"/>
          </p:cNvSpPr>
          <p:nvPr>
            <p:ph type="title"/>
          </p:nvPr>
        </p:nvSpPr>
        <p:spPr>
          <a:xfrm>
            <a:off x="311700" y="200100"/>
            <a:ext cx="8520600" cy="14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and conclusion (Continuation): Cause of missed objects and false alarm (Improper segregation and black object absorption):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3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39" name="Google Shape;239;p33"/>
          <p:cNvPicPr preferRelativeResize="0"/>
          <p:nvPr/>
        </p:nvPicPr>
        <p:blipFill rotWithShape="1">
          <a:blip r:embed="rId3">
            <a:alphaModFix/>
          </a:blip>
          <a:srcRect l="61454" t="42283" r="33355" b="51760"/>
          <a:stretch/>
        </p:blipFill>
        <p:spPr>
          <a:xfrm>
            <a:off x="5112875" y="1672475"/>
            <a:ext cx="1178725" cy="1301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3"/>
          <p:cNvPicPr preferRelativeResize="0"/>
          <p:nvPr/>
        </p:nvPicPr>
        <p:blipFill rotWithShape="1">
          <a:blip r:embed="rId4">
            <a:alphaModFix/>
          </a:blip>
          <a:srcRect l="62801" t="43191" r="34817" b="52615"/>
          <a:stretch/>
        </p:blipFill>
        <p:spPr>
          <a:xfrm>
            <a:off x="6597750" y="1775725"/>
            <a:ext cx="1322093" cy="1197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3"/>
          <p:cNvPicPr preferRelativeResize="0"/>
          <p:nvPr/>
        </p:nvPicPr>
        <p:blipFill rotWithShape="1">
          <a:blip r:embed="rId5">
            <a:alphaModFix/>
          </a:blip>
          <a:srcRect l="61641" t="42011" r="9061" b="22852"/>
          <a:stretch/>
        </p:blipFill>
        <p:spPr>
          <a:xfrm>
            <a:off x="5648675" y="3122850"/>
            <a:ext cx="2678900" cy="18063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2" name="Google Shape;242;p33"/>
          <p:cNvCxnSpPr>
            <a:endCxn id="239" idx="1"/>
          </p:cNvCxnSpPr>
          <p:nvPr/>
        </p:nvCxnSpPr>
        <p:spPr>
          <a:xfrm rot="10800000" flipH="1">
            <a:off x="4271075" y="2323062"/>
            <a:ext cx="841800" cy="44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3" name="Google Shape;243;p33"/>
          <p:cNvCxnSpPr>
            <a:stCxn id="239" idx="3"/>
            <a:endCxn id="240" idx="1"/>
          </p:cNvCxnSpPr>
          <p:nvPr/>
        </p:nvCxnSpPr>
        <p:spPr>
          <a:xfrm>
            <a:off x="6291600" y="2323062"/>
            <a:ext cx="306300" cy="5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4" name="Google Shape;244;p33"/>
          <p:cNvCxnSpPr>
            <a:stCxn id="241" idx="0"/>
          </p:cNvCxnSpPr>
          <p:nvPr/>
        </p:nvCxnSpPr>
        <p:spPr>
          <a:xfrm>
            <a:off x="6988125" y="312285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5" name="Google Shape;245;p33"/>
          <p:cNvCxnSpPr/>
          <p:nvPr/>
        </p:nvCxnSpPr>
        <p:spPr>
          <a:xfrm>
            <a:off x="7332550" y="2954450"/>
            <a:ext cx="15300" cy="16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46" name="Google Shape;246;p33"/>
          <p:cNvPicPr preferRelativeResize="0"/>
          <p:nvPr/>
        </p:nvPicPr>
        <p:blipFill rotWithShape="1">
          <a:blip r:embed="rId6">
            <a:alphaModFix/>
          </a:blip>
          <a:srcRect l="61308" t="39643" r="9395" b="20752"/>
          <a:stretch/>
        </p:blipFill>
        <p:spPr>
          <a:xfrm>
            <a:off x="642950" y="1761650"/>
            <a:ext cx="3582075" cy="272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and conclusion (Continuation)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3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marR="0" lvl="0" indent="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marR="0" lvl="0" indent="-34290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The segmentation algorithm uses series for morphological operations and this can be reduced by performing cascaded morphological operations in one step.</a:t>
            </a:r>
            <a:endParaRPr>
              <a:solidFill>
                <a:srgbClr val="000000"/>
              </a:solidFill>
            </a:endParaRPr>
          </a:p>
          <a:p>
            <a:pPr marL="457200" marR="0" lvl="0" indent="-34290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Can come up with good sticky objects separating algorithm such as modified watershed segmentation or segmentation algorithm based on edges as this seems to be subjective!</a:t>
            </a:r>
            <a:endParaRPr>
              <a:solidFill>
                <a:srgbClr val="000000"/>
              </a:solidFill>
            </a:endParaRPr>
          </a:p>
          <a:p>
            <a:pPr marL="457200" marR="0" lvl="0" indent="-34290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For the black absorbed region inverse thresholding can be applied to extract just the darker objects like the black umbrella and black coat!</a:t>
            </a:r>
            <a:endParaRPr>
              <a:solidFill>
                <a:srgbClr val="000000"/>
              </a:solidFill>
            </a:endParaRPr>
          </a:p>
          <a:p>
            <a:pPr marL="457200" marR="0" lvl="0" indent="-34290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Adaptive thresholding can be done using otsu method!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58" name="Google Shape;258;p3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425575" bIns="91425" anchor="t" anchorCtr="0">
            <a:noAutofit/>
          </a:bodyPr>
          <a:lstStyle/>
          <a:p>
            <a:pPr marL="0" marR="0" lvl="0" indent="0" algn="just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en" sz="1500" b="1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http://vcipl-okstate.org/pbvs/bench/</a:t>
            </a:r>
            <a:endParaRPr sz="15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" sz="1500" b="1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https://en.wikipedia.org/wiki/Image_\egmentation</a:t>
            </a:r>
            <a:endParaRPr sz="15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</a:t>
            </a:r>
            <a:r>
              <a:rPr lang="en" sz="1500" b="1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https://scikit-image.org/docs/dev/auto_examples/applications/plot_morphology.html#:~:text=Morphological%20closing%20on%20an%20image,and%20connect%20small%20bright%20cracks.&amp;text=Since%20closing%20an%20image%20starts,the%20structuring%20element%20are%20removed</a:t>
            </a:r>
            <a:r>
              <a:rPr lang="en" sz="15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5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</a:t>
            </a:r>
            <a:r>
              <a:rPr lang="en" sz="1500" b="1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https://en.wikipedia.org/wiki/Opening_(morphology)#:~:text=Opening%20removes%20small%20objects%20from,specific%20shapes%20in%20an%20image</a:t>
            </a:r>
            <a:r>
              <a:rPr lang="en" sz="15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5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</a:t>
            </a:r>
            <a:r>
              <a:rPr lang="en" sz="1500" b="1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https://www.mathworks.com/help/images/structuring-elements.html#:~:text=A%20structuring%20element%20is%20a,process%20in%20the%20input%20image</a:t>
            </a:r>
            <a:r>
              <a:rPr lang="en" sz="15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3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                    </a:t>
            </a:r>
            <a:r>
              <a:rPr lang="en" sz="4600"/>
              <a:t>Questions?</a:t>
            </a:r>
            <a:endParaRPr sz="4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600"/>
              <a:t>                    </a:t>
            </a:r>
            <a:endParaRPr sz="4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600"/>
              <a:t>                 Feedbacks?</a:t>
            </a:r>
            <a:endParaRPr sz="4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4000"/>
              <a:t>                                </a:t>
            </a:r>
            <a:endParaRPr sz="4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❖"/>
            </a:pPr>
            <a:r>
              <a:rPr lang="en">
                <a:solidFill>
                  <a:srgbClr val="666666"/>
                </a:solidFill>
              </a:rPr>
              <a:t>One image is worth thousand words. Computer vision is the area where the computer are taught how to see!</a:t>
            </a:r>
            <a:endParaRPr>
              <a:solidFill>
                <a:srgbClr val="666666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❖"/>
            </a:pPr>
            <a:r>
              <a:rPr lang="en">
                <a:solidFill>
                  <a:srgbClr val="666666"/>
                </a:solidFill>
              </a:rPr>
              <a:t>Segmentation is a crucial step in it! According to wikipedia, segmentation is the processing of partitioning images into multiple segments. </a:t>
            </a:r>
            <a:endParaRPr>
              <a:solidFill>
                <a:srgbClr val="666666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❖"/>
            </a:pPr>
            <a:r>
              <a:rPr lang="en">
                <a:solidFill>
                  <a:srgbClr val="666666"/>
                </a:solidFill>
              </a:rPr>
              <a:t>An effective segmentation algorithm paves way for good classification or object localization.</a:t>
            </a:r>
            <a:endParaRPr>
              <a:solidFill>
                <a:srgbClr val="666666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❖"/>
            </a:pPr>
            <a:r>
              <a:rPr lang="en">
                <a:solidFill>
                  <a:srgbClr val="666666"/>
                </a:solidFill>
              </a:rPr>
              <a:t>In following slides, we will see segmentation algorithm based on morphological operations.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 CHART:</a:t>
            </a: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 rotWithShape="1">
          <a:blip r:embed="rId3">
            <a:alphaModFix/>
          </a:blip>
          <a:srcRect l="13360" t="36728" r="48281" b="32212"/>
          <a:stretch/>
        </p:blipFill>
        <p:spPr>
          <a:xfrm>
            <a:off x="1096425" y="1452750"/>
            <a:ext cx="6440024" cy="293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IMAGES : IR images in raining conditions</a:t>
            </a:r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                          Training Image</a:t>
            </a:r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7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Testing Image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                                  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                           (  from OCTBVS  infrared data set)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150" y="2006225"/>
            <a:ext cx="3588050" cy="239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8325" y="2006225"/>
            <a:ext cx="3588050" cy="23760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Thresholding(Training)</a:t>
            </a:r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Histogram of training image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Thresholded Image (Threshold value: 156)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700" y="1917350"/>
            <a:ext cx="3584448" cy="2395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 rotWithShape="1">
          <a:blip r:embed="rId4">
            <a:alphaModFix/>
          </a:blip>
          <a:srcRect l="2560" t="6480" r="-2560"/>
          <a:stretch/>
        </p:blipFill>
        <p:spPr>
          <a:xfrm>
            <a:off x="5247850" y="1846075"/>
            <a:ext cx="3584448" cy="2395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Thresholding(Testing)</a:t>
            </a:r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Histogram of testing image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body" idx="2"/>
          </p:nvPr>
        </p:nvSpPr>
        <p:spPr>
          <a:xfrm>
            <a:off x="50549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Thresholded Image (Threshold value: 110)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 rotWithShape="1">
          <a:blip r:embed="rId3">
            <a:alphaModFix/>
          </a:blip>
          <a:srcRect l="7672" t="6054" b="5175"/>
          <a:stretch/>
        </p:blipFill>
        <p:spPr>
          <a:xfrm>
            <a:off x="5117225" y="1917350"/>
            <a:ext cx="3309350" cy="2395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806" y="1917338"/>
            <a:ext cx="3584447" cy="2395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Labeling</a:t>
            </a:r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body" idx="4294967295"/>
          </p:nvPr>
        </p:nvSpPr>
        <p:spPr>
          <a:xfrm>
            <a:off x="2099400" y="1073900"/>
            <a:ext cx="4945200" cy="36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Labeled image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 rotWithShape="1">
          <a:blip r:embed="rId3">
            <a:alphaModFix/>
          </a:blip>
          <a:srcRect t="6252"/>
          <a:stretch/>
        </p:blipFill>
        <p:spPr>
          <a:xfrm>
            <a:off x="2514600" y="1602975"/>
            <a:ext cx="4114800" cy="3291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Length based filtering and morphological processing</a:t>
            </a:r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Length based filtering( length range above 20)</a:t>
            </a:r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body" idx="2"/>
          </p:nvPr>
        </p:nvSpPr>
        <p:spPr>
          <a:xfrm>
            <a:off x="4572000" y="1270688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Morphological closing (Square : 7 x 7)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8" name="Google Shape;128;p21"/>
          <p:cNvPicPr preferRelativeResize="0"/>
          <p:nvPr/>
        </p:nvPicPr>
        <p:blipFill rotWithShape="1">
          <a:blip r:embed="rId3">
            <a:alphaModFix/>
          </a:blip>
          <a:srcRect t="6085"/>
          <a:stretch/>
        </p:blipFill>
        <p:spPr>
          <a:xfrm>
            <a:off x="254250" y="1724175"/>
            <a:ext cx="3584448" cy="2395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 rotWithShape="1">
          <a:blip r:embed="rId4">
            <a:alphaModFix/>
          </a:blip>
          <a:srcRect t="5979"/>
          <a:stretch/>
        </p:blipFill>
        <p:spPr>
          <a:xfrm>
            <a:off x="4494850" y="1719650"/>
            <a:ext cx="3584448" cy="2395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855</Words>
  <Application>Microsoft Office PowerPoint</Application>
  <PresentationFormat>On-screen Show (16:9)</PresentationFormat>
  <Paragraphs>107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PT Sans Narrow</vt:lpstr>
      <vt:lpstr>Open Sans</vt:lpstr>
      <vt:lpstr>Arial</vt:lpstr>
      <vt:lpstr>Tropic</vt:lpstr>
      <vt:lpstr>Segmentation algorithm for Infrared Images</vt:lpstr>
      <vt:lpstr>OUTLINE:</vt:lpstr>
      <vt:lpstr>Motivation: </vt:lpstr>
      <vt:lpstr>FLOW CHART:</vt:lpstr>
      <vt:lpstr>INPUT IMAGES : IR images in raining conditions</vt:lpstr>
      <vt:lpstr>Thresholding(Training)</vt:lpstr>
      <vt:lpstr>Thresholding(Testing)</vt:lpstr>
      <vt:lpstr>Labeling</vt:lpstr>
      <vt:lpstr>Length based filtering and morphological processing</vt:lpstr>
      <vt:lpstr>Height width ratio based filtering</vt:lpstr>
      <vt:lpstr>Morphological refining</vt:lpstr>
      <vt:lpstr>Segmented output : Trial watershed segmentation </vt:lpstr>
      <vt:lpstr>But..for three or more objects stuck together, the results are poor!</vt:lpstr>
      <vt:lpstr>Morphological refining- How did I do it? </vt:lpstr>
      <vt:lpstr>Morphological refining- How did I do it?...(Continuation) </vt:lpstr>
      <vt:lpstr>Segmented output</vt:lpstr>
      <vt:lpstr>Segmented output</vt:lpstr>
      <vt:lpstr>Result and conclusion</vt:lpstr>
      <vt:lpstr>Result and conclusion (Continuation) </vt:lpstr>
      <vt:lpstr>Result and conclusion (Continuation) </vt:lpstr>
      <vt:lpstr>Result and conclusion (Continuation): Cause of missed objects and false alarm (Improper segregation and black object absorption):  </vt:lpstr>
      <vt:lpstr>Result and conclusion (Continuation) 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Segmentation algorithm for Infrared Images</dc:title>
  <cp:lastModifiedBy>dennison</cp:lastModifiedBy>
  <cp:revision>1</cp:revision>
  <dcterms:modified xsi:type="dcterms:W3CDTF">2021-04-13T17:39:19Z</dcterms:modified>
</cp:coreProperties>
</file>