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71" r:id="rId4"/>
    <p:sldId id="278" r:id="rId5"/>
    <p:sldId id="279" r:id="rId6"/>
    <p:sldId id="261" r:id="rId7"/>
    <p:sldId id="273" r:id="rId8"/>
    <p:sldId id="274" r:id="rId9"/>
    <p:sldId id="265" r:id="rId10"/>
    <p:sldId id="275" r:id="rId11"/>
    <p:sldId id="280"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39CF10-F27B-43CB-9AC9-7F3BFDABC3CF}">
          <p14:sldIdLst>
            <p14:sldId id="256"/>
            <p14:sldId id="277"/>
            <p14:sldId id="271"/>
            <p14:sldId id="278"/>
            <p14:sldId id="279"/>
            <p14:sldId id="261"/>
            <p14:sldId id="273"/>
            <p14:sldId id="274"/>
            <p14:sldId id="265"/>
            <p14:sldId id="275"/>
            <p14:sldId id="280"/>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C1060-7677-41F6-9278-C72AC5DE57B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2303E26-CED6-4D26-8845-F1A6B507AC5F}">
      <dgm:prSet phldrT="[Text]"/>
      <dgm:spPr/>
      <dgm:t>
        <a:bodyPr/>
        <a:lstStyle/>
        <a:p>
          <a:pPr>
            <a:buFont typeface="Arial" panose="020B0604020202020204" pitchFamily="34" charset="0"/>
            <a:buChar char="•"/>
          </a:pPr>
          <a:r>
            <a:rPr lang="en-US" b="1" i="0" dirty="0">
              <a:solidFill>
                <a:srgbClr val="000000"/>
              </a:solidFill>
              <a:effectLst/>
              <a:latin typeface="Helvetica Neue"/>
            </a:rPr>
            <a:t>Identify factors that will reduce Churn Rate</a:t>
          </a:r>
          <a:endParaRPr lang="en-US" dirty="0"/>
        </a:p>
      </dgm:t>
    </dgm:pt>
    <dgm:pt modelId="{77231022-494A-41F5-B932-6EE2F86B763C}" type="parTrans" cxnId="{BD03160D-2E83-4321-BBBD-77D877B8D36A}">
      <dgm:prSet/>
      <dgm:spPr/>
      <dgm:t>
        <a:bodyPr/>
        <a:lstStyle/>
        <a:p>
          <a:endParaRPr lang="en-US"/>
        </a:p>
      </dgm:t>
    </dgm:pt>
    <dgm:pt modelId="{97BA920C-A16A-478F-94CF-F19FC82B6FC7}" type="sibTrans" cxnId="{BD03160D-2E83-4321-BBBD-77D877B8D36A}">
      <dgm:prSet/>
      <dgm:spPr/>
      <dgm:t>
        <a:bodyPr/>
        <a:lstStyle/>
        <a:p>
          <a:endParaRPr lang="en-US"/>
        </a:p>
      </dgm:t>
    </dgm:pt>
    <dgm:pt modelId="{DC4FBADA-2C77-468C-8917-FBA7B9EB6146}">
      <dgm:prSet phldrT="[Text]"/>
      <dgm:spPr/>
      <dgm:t>
        <a:bodyPr/>
        <a:lstStyle/>
        <a:p>
          <a:pPr>
            <a:buFont typeface="Arial" panose="020B0604020202020204" pitchFamily="34" charset="0"/>
            <a:buChar char="•"/>
          </a:pPr>
          <a:r>
            <a:rPr lang="en-US" b="1" i="0" dirty="0">
              <a:solidFill>
                <a:srgbClr val="000000"/>
              </a:solidFill>
              <a:effectLst/>
              <a:latin typeface="Helvetica Neue"/>
            </a:rPr>
            <a:t>Establish if Revenue affect churn rate</a:t>
          </a:r>
          <a:endParaRPr lang="en-US" dirty="0"/>
        </a:p>
      </dgm:t>
    </dgm:pt>
    <dgm:pt modelId="{9F71FD0A-010F-453D-9519-2FBD8A2F8B94}" type="parTrans" cxnId="{9EA11BEB-9967-4944-BFC5-27A20B42D1B2}">
      <dgm:prSet/>
      <dgm:spPr/>
      <dgm:t>
        <a:bodyPr/>
        <a:lstStyle/>
        <a:p>
          <a:endParaRPr lang="en-US"/>
        </a:p>
      </dgm:t>
    </dgm:pt>
    <dgm:pt modelId="{CFDD4C88-5CEF-4202-8F8C-49626B536857}" type="sibTrans" cxnId="{9EA11BEB-9967-4944-BFC5-27A20B42D1B2}">
      <dgm:prSet/>
      <dgm:spPr/>
      <dgm:t>
        <a:bodyPr/>
        <a:lstStyle/>
        <a:p>
          <a:endParaRPr lang="en-US"/>
        </a:p>
      </dgm:t>
    </dgm:pt>
    <dgm:pt modelId="{53E718BC-9FA7-45CB-835E-8EDE5B46471A}">
      <dgm:prSet phldrT="[Text]"/>
      <dgm:spPr/>
      <dgm:t>
        <a:bodyPr/>
        <a:lstStyle/>
        <a:p>
          <a:pPr>
            <a:buFont typeface="Arial" panose="020B0604020202020204" pitchFamily="34" charset="0"/>
            <a:buChar char="•"/>
          </a:pPr>
          <a:r>
            <a:rPr lang="en-US" b="1" i="0" dirty="0">
              <a:solidFill>
                <a:srgbClr val="000000"/>
              </a:solidFill>
              <a:effectLst/>
              <a:latin typeface="Helvetica Neue"/>
            </a:rPr>
            <a:t>Find out on Price Plan effect on churn rate</a:t>
          </a:r>
          <a:endParaRPr lang="en-US" dirty="0"/>
        </a:p>
      </dgm:t>
    </dgm:pt>
    <dgm:pt modelId="{E2454AA0-8FD9-46F9-988B-CC36FF23E2AB}" type="parTrans" cxnId="{F55E501F-ADC4-4948-820F-74BD83009B63}">
      <dgm:prSet/>
      <dgm:spPr/>
      <dgm:t>
        <a:bodyPr/>
        <a:lstStyle/>
        <a:p>
          <a:endParaRPr lang="en-US"/>
        </a:p>
      </dgm:t>
    </dgm:pt>
    <dgm:pt modelId="{34BD1112-0121-47EC-8D1A-12F199EE3DE6}" type="sibTrans" cxnId="{F55E501F-ADC4-4948-820F-74BD83009B63}">
      <dgm:prSet/>
      <dgm:spPr/>
      <dgm:t>
        <a:bodyPr/>
        <a:lstStyle/>
        <a:p>
          <a:endParaRPr lang="en-US"/>
        </a:p>
      </dgm:t>
    </dgm:pt>
    <dgm:pt modelId="{F0A83551-D0CD-4209-9E2F-1A69C4EAFF24}">
      <dgm:prSet phldrT="[Text]"/>
      <dgm:spPr/>
      <dgm:t>
        <a:bodyPr/>
        <a:lstStyle/>
        <a:p>
          <a:pPr>
            <a:buFont typeface="Arial" panose="020B0604020202020204" pitchFamily="34" charset="0"/>
            <a:buChar char="•"/>
          </a:pPr>
          <a:r>
            <a:rPr lang="en-US" b="1" i="0" dirty="0">
              <a:solidFill>
                <a:srgbClr val="000000"/>
              </a:solidFill>
              <a:effectLst/>
              <a:latin typeface="Helvetica Neue"/>
            </a:rPr>
            <a:t>Determine effect of Network Quality on churn rate</a:t>
          </a:r>
          <a:endParaRPr lang="en-US" dirty="0"/>
        </a:p>
      </dgm:t>
    </dgm:pt>
    <dgm:pt modelId="{939F88B6-B773-4B2A-85AF-5167BFF53933}" type="parTrans" cxnId="{76927A55-C84E-4DA0-B4EA-C513A4689AA4}">
      <dgm:prSet/>
      <dgm:spPr/>
      <dgm:t>
        <a:bodyPr/>
        <a:lstStyle/>
        <a:p>
          <a:endParaRPr lang="en-US"/>
        </a:p>
      </dgm:t>
    </dgm:pt>
    <dgm:pt modelId="{B83C2A5F-0567-479D-AD54-1E16285CAA49}" type="sibTrans" cxnId="{76927A55-C84E-4DA0-B4EA-C513A4689AA4}">
      <dgm:prSet/>
      <dgm:spPr/>
      <dgm:t>
        <a:bodyPr/>
        <a:lstStyle/>
        <a:p>
          <a:endParaRPr lang="en-US"/>
        </a:p>
      </dgm:t>
    </dgm:pt>
    <dgm:pt modelId="{74876AFB-9E0F-4156-9369-C4A2E35859AC}">
      <dgm:prSet phldrT="[Text]"/>
      <dgm:spPr/>
      <dgm:t>
        <a:bodyPr/>
        <a:lstStyle/>
        <a:p>
          <a:pPr>
            <a:buFont typeface="Arial" panose="020B0604020202020204" pitchFamily="34" charset="0"/>
            <a:buChar char="•"/>
          </a:pPr>
          <a:r>
            <a:rPr lang="en-GB" b="1" dirty="0">
              <a:solidFill>
                <a:schemeClr val="tx1"/>
              </a:solidFill>
              <a:latin typeface="Helvetica Neue"/>
            </a:rPr>
            <a:t>Determine factors affecting churn rate</a:t>
          </a:r>
          <a:endParaRPr lang="en-US" b="1" dirty="0">
            <a:solidFill>
              <a:schemeClr val="tx1"/>
            </a:solidFill>
            <a:latin typeface="Helvetica Neue"/>
          </a:endParaRPr>
        </a:p>
      </dgm:t>
    </dgm:pt>
    <dgm:pt modelId="{560D938B-0809-463D-8FB5-41F1D1BDF604}" type="parTrans" cxnId="{66D8A07E-25BD-4725-B784-8DC95D69E023}">
      <dgm:prSet/>
      <dgm:spPr/>
      <dgm:t>
        <a:bodyPr/>
        <a:lstStyle/>
        <a:p>
          <a:endParaRPr lang="en-US"/>
        </a:p>
      </dgm:t>
    </dgm:pt>
    <dgm:pt modelId="{81676A6C-13EC-4B99-AB7F-A2C90D988039}" type="sibTrans" cxnId="{66D8A07E-25BD-4725-B784-8DC95D69E023}">
      <dgm:prSet/>
      <dgm:spPr/>
      <dgm:t>
        <a:bodyPr/>
        <a:lstStyle/>
        <a:p>
          <a:endParaRPr lang="en-US"/>
        </a:p>
      </dgm:t>
    </dgm:pt>
    <dgm:pt modelId="{32F438B0-72D8-4139-8355-85C04E3B02E9}" type="pres">
      <dgm:prSet presAssocID="{4A6C1060-7677-41F6-9278-C72AC5DE57B4}" presName="Name0" presStyleCnt="0">
        <dgm:presLayoutVars>
          <dgm:chMax val="7"/>
          <dgm:chPref val="7"/>
          <dgm:dir/>
        </dgm:presLayoutVars>
      </dgm:prSet>
      <dgm:spPr/>
    </dgm:pt>
    <dgm:pt modelId="{05210FD4-5E81-49BA-BDA8-3DFE26115B84}" type="pres">
      <dgm:prSet presAssocID="{4A6C1060-7677-41F6-9278-C72AC5DE57B4}" presName="Name1" presStyleCnt="0"/>
      <dgm:spPr/>
    </dgm:pt>
    <dgm:pt modelId="{7D7556FB-F0C2-4D61-949E-9017CC2BB504}" type="pres">
      <dgm:prSet presAssocID="{4A6C1060-7677-41F6-9278-C72AC5DE57B4}" presName="cycle" presStyleCnt="0"/>
      <dgm:spPr/>
    </dgm:pt>
    <dgm:pt modelId="{A2B6BB51-36BD-41D1-B199-45606F886992}" type="pres">
      <dgm:prSet presAssocID="{4A6C1060-7677-41F6-9278-C72AC5DE57B4}" presName="srcNode" presStyleLbl="node1" presStyleIdx="0" presStyleCnt="5"/>
      <dgm:spPr/>
    </dgm:pt>
    <dgm:pt modelId="{866AB84E-CA0C-4999-8F81-EEE2B2E209A4}" type="pres">
      <dgm:prSet presAssocID="{4A6C1060-7677-41F6-9278-C72AC5DE57B4}" presName="conn" presStyleLbl="parChTrans1D2" presStyleIdx="0" presStyleCnt="1"/>
      <dgm:spPr/>
    </dgm:pt>
    <dgm:pt modelId="{552772D8-B362-4C3A-B97D-837EC28F0CE7}" type="pres">
      <dgm:prSet presAssocID="{4A6C1060-7677-41F6-9278-C72AC5DE57B4}" presName="extraNode" presStyleLbl="node1" presStyleIdx="0" presStyleCnt="5"/>
      <dgm:spPr/>
    </dgm:pt>
    <dgm:pt modelId="{E0C15119-CC57-4CC3-970E-2CADFD99C10A}" type="pres">
      <dgm:prSet presAssocID="{4A6C1060-7677-41F6-9278-C72AC5DE57B4}" presName="dstNode" presStyleLbl="node1" presStyleIdx="0" presStyleCnt="5"/>
      <dgm:spPr/>
    </dgm:pt>
    <dgm:pt modelId="{57F47EF3-FD00-4B0A-883F-4871FBF378A6}" type="pres">
      <dgm:prSet presAssocID="{C2303E26-CED6-4D26-8845-F1A6B507AC5F}" presName="text_1" presStyleLbl="node1" presStyleIdx="0" presStyleCnt="5">
        <dgm:presLayoutVars>
          <dgm:bulletEnabled val="1"/>
        </dgm:presLayoutVars>
      </dgm:prSet>
      <dgm:spPr/>
    </dgm:pt>
    <dgm:pt modelId="{11D9B4B8-FCC4-46A4-9631-3CE0459B3BF0}" type="pres">
      <dgm:prSet presAssocID="{C2303E26-CED6-4D26-8845-F1A6B507AC5F}" presName="accent_1" presStyleCnt="0"/>
      <dgm:spPr/>
    </dgm:pt>
    <dgm:pt modelId="{63CBA711-83D2-45EE-B027-13A7061F2861}" type="pres">
      <dgm:prSet presAssocID="{C2303E26-CED6-4D26-8845-F1A6B507AC5F}" presName="accentRepeatNode" presStyleLbl="solidFgAcc1" presStyleIdx="0" presStyleCnt="5"/>
      <dgm:spPr/>
    </dgm:pt>
    <dgm:pt modelId="{1DDB4B7E-B12B-4A56-9247-98D21D7DE53A}" type="pres">
      <dgm:prSet presAssocID="{DC4FBADA-2C77-468C-8917-FBA7B9EB6146}" presName="text_2" presStyleLbl="node1" presStyleIdx="1" presStyleCnt="5" custLinFactNeighborX="-381" custLinFactNeighborY="7552">
        <dgm:presLayoutVars>
          <dgm:bulletEnabled val="1"/>
        </dgm:presLayoutVars>
      </dgm:prSet>
      <dgm:spPr/>
    </dgm:pt>
    <dgm:pt modelId="{134BE6DC-2FDD-4F1B-8697-9BCE2AF81E5F}" type="pres">
      <dgm:prSet presAssocID="{DC4FBADA-2C77-468C-8917-FBA7B9EB6146}" presName="accent_2" presStyleCnt="0"/>
      <dgm:spPr/>
    </dgm:pt>
    <dgm:pt modelId="{54308197-9A6C-413C-A9ED-9DA1C5A23F34}" type="pres">
      <dgm:prSet presAssocID="{DC4FBADA-2C77-468C-8917-FBA7B9EB6146}" presName="accentRepeatNode" presStyleLbl="solidFgAcc1" presStyleIdx="1" presStyleCnt="5"/>
      <dgm:spPr/>
    </dgm:pt>
    <dgm:pt modelId="{C0F30861-7CF5-434C-A960-F76B237CC9F4}" type="pres">
      <dgm:prSet presAssocID="{53E718BC-9FA7-45CB-835E-8EDE5B46471A}" presName="text_3" presStyleLbl="node1" presStyleIdx="2" presStyleCnt="5" custLinFactNeighborY="-7552">
        <dgm:presLayoutVars>
          <dgm:bulletEnabled val="1"/>
        </dgm:presLayoutVars>
      </dgm:prSet>
      <dgm:spPr/>
    </dgm:pt>
    <dgm:pt modelId="{252108E1-9BA5-4938-95AB-85FDB539F629}" type="pres">
      <dgm:prSet presAssocID="{53E718BC-9FA7-45CB-835E-8EDE5B46471A}" presName="accent_3" presStyleCnt="0"/>
      <dgm:spPr/>
    </dgm:pt>
    <dgm:pt modelId="{F0E98410-70C3-4041-BDAA-492B3CFE59E1}" type="pres">
      <dgm:prSet presAssocID="{53E718BC-9FA7-45CB-835E-8EDE5B46471A}" presName="accentRepeatNode" presStyleLbl="solidFgAcc1" presStyleIdx="2" presStyleCnt="5"/>
      <dgm:spPr/>
    </dgm:pt>
    <dgm:pt modelId="{54B8474D-9E8E-4C33-9E42-B8A3CE1333D8}" type="pres">
      <dgm:prSet presAssocID="{F0A83551-D0CD-4209-9E2F-1A69C4EAFF24}" presName="text_4" presStyleLbl="node1" presStyleIdx="3" presStyleCnt="5" custLinFactNeighborX="-572" custLinFactNeighborY="-3776">
        <dgm:presLayoutVars>
          <dgm:bulletEnabled val="1"/>
        </dgm:presLayoutVars>
      </dgm:prSet>
      <dgm:spPr/>
    </dgm:pt>
    <dgm:pt modelId="{7376F51E-7383-4C29-8095-4357DE80483A}" type="pres">
      <dgm:prSet presAssocID="{F0A83551-D0CD-4209-9E2F-1A69C4EAFF24}" presName="accent_4" presStyleCnt="0"/>
      <dgm:spPr/>
    </dgm:pt>
    <dgm:pt modelId="{EECFF0F3-3A97-4D05-A93C-954E5AD427EA}" type="pres">
      <dgm:prSet presAssocID="{F0A83551-D0CD-4209-9E2F-1A69C4EAFF24}" presName="accentRepeatNode" presStyleLbl="solidFgAcc1" presStyleIdx="3" presStyleCnt="5"/>
      <dgm:spPr/>
    </dgm:pt>
    <dgm:pt modelId="{9390DC23-E212-4D50-B0F9-78A0589F62BA}" type="pres">
      <dgm:prSet presAssocID="{74876AFB-9E0F-4156-9369-C4A2E35859AC}" presName="text_5" presStyleLbl="node1" presStyleIdx="4" presStyleCnt="5" custLinFactNeighborX="-644" custLinFactNeighborY="1888">
        <dgm:presLayoutVars>
          <dgm:bulletEnabled val="1"/>
        </dgm:presLayoutVars>
      </dgm:prSet>
      <dgm:spPr/>
    </dgm:pt>
    <dgm:pt modelId="{3C6B9D82-6F58-4BAB-AF4B-9404179EC9E9}" type="pres">
      <dgm:prSet presAssocID="{74876AFB-9E0F-4156-9369-C4A2E35859AC}" presName="accent_5" presStyleCnt="0"/>
      <dgm:spPr/>
    </dgm:pt>
    <dgm:pt modelId="{51291CDC-F017-472C-9CEF-F77B5B72CB74}" type="pres">
      <dgm:prSet presAssocID="{74876AFB-9E0F-4156-9369-C4A2E35859AC}" presName="accentRepeatNode" presStyleLbl="solidFgAcc1" presStyleIdx="4" presStyleCnt="5"/>
      <dgm:spPr/>
    </dgm:pt>
  </dgm:ptLst>
  <dgm:cxnLst>
    <dgm:cxn modelId="{BD03160D-2E83-4321-BBBD-77D877B8D36A}" srcId="{4A6C1060-7677-41F6-9278-C72AC5DE57B4}" destId="{C2303E26-CED6-4D26-8845-F1A6B507AC5F}" srcOrd="0" destOrd="0" parTransId="{77231022-494A-41F5-B932-6EE2F86B763C}" sibTransId="{97BA920C-A16A-478F-94CF-F19FC82B6FC7}"/>
    <dgm:cxn modelId="{F55E501F-ADC4-4948-820F-74BD83009B63}" srcId="{4A6C1060-7677-41F6-9278-C72AC5DE57B4}" destId="{53E718BC-9FA7-45CB-835E-8EDE5B46471A}" srcOrd="2" destOrd="0" parTransId="{E2454AA0-8FD9-46F9-988B-CC36FF23E2AB}" sibTransId="{34BD1112-0121-47EC-8D1A-12F199EE3DE6}"/>
    <dgm:cxn modelId="{F0456141-4003-43EC-BC6C-5F740A93765E}" type="presOf" srcId="{F0A83551-D0CD-4209-9E2F-1A69C4EAFF24}" destId="{54B8474D-9E8E-4C33-9E42-B8A3CE1333D8}" srcOrd="0" destOrd="0" presId="urn:microsoft.com/office/officeart/2008/layout/VerticalCurvedList"/>
    <dgm:cxn modelId="{6E77446A-0C10-4A8B-AD7A-C86DC4EA5589}" type="presOf" srcId="{4A6C1060-7677-41F6-9278-C72AC5DE57B4}" destId="{32F438B0-72D8-4139-8355-85C04E3B02E9}" srcOrd="0" destOrd="0" presId="urn:microsoft.com/office/officeart/2008/layout/VerticalCurvedList"/>
    <dgm:cxn modelId="{76927A55-C84E-4DA0-B4EA-C513A4689AA4}" srcId="{4A6C1060-7677-41F6-9278-C72AC5DE57B4}" destId="{F0A83551-D0CD-4209-9E2F-1A69C4EAFF24}" srcOrd="3" destOrd="0" parTransId="{939F88B6-B773-4B2A-85AF-5167BFF53933}" sibTransId="{B83C2A5F-0567-479D-AD54-1E16285CAA49}"/>
    <dgm:cxn modelId="{66D8A07E-25BD-4725-B784-8DC95D69E023}" srcId="{4A6C1060-7677-41F6-9278-C72AC5DE57B4}" destId="{74876AFB-9E0F-4156-9369-C4A2E35859AC}" srcOrd="4" destOrd="0" parTransId="{560D938B-0809-463D-8FB5-41F1D1BDF604}" sibTransId="{81676A6C-13EC-4B99-AB7F-A2C90D988039}"/>
    <dgm:cxn modelId="{2989CC86-8929-4AFD-81FB-2791315963ED}" type="presOf" srcId="{53E718BC-9FA7-45CB-835E-8EDE5B46471A}" destId="{C0F30861-7CF5-434C-A960-F76B237CC9F4}" srcOrd="0" destOrd="0" presId="urn:microsoft.com/office/officeart/2008/layout/VerticalCurvedList"/>
    <dgm:cxn modelId="{4A7E4F9F-F056-4561-ADAC-638C289E249D}" type="presOf" srcId="{C2303E26-CED6-4D26-8845-F1A6B507AC5F}" destId="{57F47EF3-FD00-4B0A-883F-4871FBF378A6}" srcOrd="0" destOrd="0" presId="urn:microsoft.com/office/officeart/2008/layout/VerticalCurvedList"/>
    <dgm:cxn modelId="{2F17B3AE-C773-4C07-989E-2FA54CA9F92C}" type="presOf" srcId="{74876AFB-9E0F-4156-9369-C4A2E35859AC}" destId="{9390DC23-E212-4D50-B0F9-78A0589F62BA}" srcOrd="0" destOrd="0" presId="urn:microsoft.com/office/officeart/2008/layout/VerticalCurvedList"/>
    <dgm:cxn modelId="{5FF27CB4-5314-4AFE-B4B3-1CD442C8BA2A}" type="presOf" srcId="{97BA920C-A16A-478F-94CF-F19FC82B6FC7}" destId="{866AB84E-CA0C-4999-8F81-EEE2B2E209A4}" srcOrd="0" destOrd="0" presId="urn:microsoft.com/office/officeart/2008/layout/VerticalCurvedList"/>
    <dgm:cxn modelId="{9EA11BEB-9967-4944-BFC5-27A20B42D1B2}" srcId="{4A6C1060-7677-41F6-9278-C72AC5DE57B4}" destId="{DC4FBADA-2C77-468C-8917-FBA7B9EB6146}" srcOrd="1" destOrd="0" parTransId="{9F71FD0A-010F-453D-9519-2FBD8A2F8B94}" sibTransId="{CFDD4C88-5CEF-4202-8F8C-49626B536857}"/>
    <dgm:cxn modelId="{99446FF1-CC7B-4F09-A689-93B919696609}" type="presOf" srcId="{DC4FBADA-2C77-468C-8917-FBA7B9EB6146}" destId="{1DDB4B7E-B12B-4A56-9247-98D21D7DE53A}" srcOrd="0" destOrd="0" presId="urn:microsoft.com/office/officeart/2008/layout/VerticalCurvedList"/>
    <dgm:cxn modelId="{374E7A55-19B3-41A8-8BED-EB630EF68376}" type="presParOf" srcId="{32F438B0-72D8-4139-8355-85C04E3B02E9}" destId="{05210FD4-5E81-49BA-BDA8-3DFE26115B84}" srcOrd="0" destOrd="0" presId="urn:microsoft.com/office/officeart/2008/layout/VerticalCurvedList"/>
    <dgm:cxn modelId="{2715E758-CC1A-4D05-9DC4-82CC4E911E09}" type="presParOf" srcId="{05210FD4-5E81-49BA-BDA8-3DFE26115B84}" destId="{7D7556FB-F0C2-4D61-949E-9017CC2BB504}" srcOrd="0" destOrd="0" presId="urn:microsoft.com/office/officeart/2008/layout/VerticalCurvedList"/>
    <dgm:cxn modelId="{4C430B8E-8AD9-4023-994C-F42F3CB1FF2A}" type="presParOf" srcId="{7D7556FB-F0C2-4D61-949E-9017CC2BB504}" destId="{A2B6BB51-36BD-41D1-B199-45606F886992}" srcOrd="0" destOrd="0" presId="urn:microsoft.com/office/officeart/2008/layout/VerticalCurvedList"/>
    <dgm:cxn modelId="{DC076C80-07C8-447B-A9D1-7575DB180281}" type="presParOf" srcId="{7D7556FB-F0C2-4D61-949E-9017CC2BB504}" destId="{866AB84E-CA0C-4999-8F81-EEE2B2E209A4}" srcOrd="1" destOrd="0" presId="urn:microsoft.com/office/officeart/2008/layout/VerticalCurvedList"/>
    <dgm:cxn modelId="{BC72D088-FFCB-48F2-9021-43BE59A1629A}" type="presParOf" srcId="{7D7556FB-F0C2-4D61-949E-9017CC2BB504}" destId="{552772D8-B362-4C3A-B97D-837EC28F0CE7}" srcOrd="2" destOrd="0" presId="urn:microsoft.com/office/officeart/2008/layout/VerticalCurvedList"/>
    <dgm:cxn modelId="{67F03626-5035-488C-806B-F12CF9F8B4AC}" type="presParOf" srcId="{7D7556FB-F0C2-4D61-949E-9017CC2BB504}" destId="{E0C15119-CC57-4CC3-970E-2CADFD99C10A}" srcOrd="3" destOrd="0" presId="urn:microsoft.com/office/officeart/2008/layout/VerticalCurvedList"/>
    <dgm:cxn modelId="{E71D289C-3804-45B4-860F-0F3686BEF42C}" type="presParOf" srcId="{05210FD4-5E81-49BA-BDA8-3DFE26115B84}" destId="{57F47EF3-FD00-4B0A-883F-4871FBF378A6}" srcOrd="1" destOrd="0" presId="urn:microsoft.com/office/officeart/2008/layout/VerticalCurvedList"/>
    <dgm:cxn modelId="{9D3931FD-C0EB-409F-975C-BFCDF4665DBE}" type="presParOf" srcId="{05210FD4-5E81-49BA-BDA8-3DFE26115B84}" destId="{11D9B4B8-FCC4-46A4-9631-3CE0459B3BF0}" srcOrd="2" destOrd="0" presId="urn:microsoft.com/office/officeart/2008/layout/VerticalCurvedList"/>
    <dgm:cxn modelId="{4D76E924-3359-4802-A761-FAF04DFBF7DA}" type="presParOf" srcId="{11D9B4B8-FCC4-46A4-9631-3CE0459B3BF0}" destId="{63CBA711-83D2-45EE-B027-13A7061F2861}" srcOrd="0" destOrd="0" presId="urn:microsoft.com/office/officeart/2008/layout/VerticalCurvedList"/>
    <dgm:cxn modelId="{0B788C44-6833-44DA-90C5-A8279E56DBED}" type="presParOf" srcId="{05210FD4-5E81-49BA-BDA8-3DFE26115B84}" destId="{1DDB4B7E-B12B-4A56-9247-98D21D7DE53A}" srcOrd="3" destOrd="0" presId="urn:microsoft.com/office/officeart/2008/layout/VerticalCurvedList"/>
    <dgm:cxn modelId="{766FCBF4-D79E-46E4-B569-047F358585DA}" type="presParOf" srcId="{05210FD4-5E81-49BA-BDA8-3DFE26115B84}" destId="{134BE6DC-2FDD-4F1B-8697-9BCE2AF81E5F}" srcOrd="4" destOrd="0" presId="urn:microsoft.com/office/officeart/2008/layout/VerticalCurvedList"/>
    <dgm:cxn modelId="{BBCDE682-6200-4BEA-9187-95090164E640}" type="presParOf" srcId="{134BE6DC-2FDD-4F1B-8697-9BCE2AF81E5F}" destId="{54308197-9A6C-413C-A9ED-9DA1C5A23F34}" srcOrd="0" destOrd="0" presId="urn:microsoft.com/office/officeart/2008/layout/VerticalCurvedList"/>
    <dgm:cxn modelId="{BE9B0F62-FDF8-4EE3-9D52-C9162702165A}" type="presParOf" srcId="{05210FD4-5E81-49BA-BDA8-3DFE26115B84}" destId="{C0F30861-7CF5-434C-A960-F76B237CC9F4}" srcOrd="5" destOrd="0" presId="urn:microsoft.com/office/officeart/2008/layout/VerticalCurvedList"/>
    <dgm:cxn modelId="{F99143F2-115B-47B2-909C-608398C3F5E4}" type="presParOf" srcId="{05210FD4-5E81-49BA-BDA8-3DFE26115B84}" destId="{252108E1-9BA5-4938-95AB-85FDB539F629}" srcOrd="6" destOrd="0" presId="urn:microsoft.com/office/officeart/2008/layout/VerticalCurvedList"/>
    <dgm:cxn modelId="{8A135A1E-049F-43F4-A876-E8843E19706A}" type="presParOf" srcId="{252108E1-9BA5-4938-95AB-85FDB539F629}" destId="{F0E98410-70C3-4041-BDAA-492B3CFE59E1}" srcOrd="0" destOrd="0" presId="urn:microsoft.com/office/officeart/2008/layout/VerticalCurvedList"/>
    <dgm:cxn modelId="{B4408F81-204E-4A83-AC55-DA9EECE32904}" type="presParOf" srcId="{05210FD4-5E81-49BA-BDA8-3DFE26115B84}" destId="{54B8474D-9E8E-4C33-9E42-B8A3CE1333D8}" srcOrd="7" destOrd="0" presId="urn:microsoft.com/office/officeart/2008/layout/VerticalCurvedList"/>
    <dgm:cxn modelId="{8174EAB3-7F9D-486C-814F-DB57AFCEEC5C}" type="presParOf" srcId="{05210FD4-5E81-49BA-BDA8-3DFE26115B84}" destId="{7376F51E-7383-4C29-8095-4357DE80483A}" srcOrd="8" destOrd="0" presId="urn:microsoft.com/office/officeart/2008/layout/VerticalCurvedList"/>
    <dgm:cxn modelId="{578DAA25-523A-42B0-8F75-FCC6126FEF97}" type="presParOf" srcId="{7376F51E-7383-4C29-8095-4357DE80483A}" destId="{EECFF0F3-3A97-4D05-A93C-954E5AD427EA}" srcOrd="0" destOrd="0" presId="urn:microsoft.com/office/officeart/2008/layout/VerticalCurvedList"/>
    <dgm:cxn modelId="{B99232D0-3F7E-43E7-9D55-F7165B1071AA}" type="presParOf" srcId="{05210FD4-5E81-49BA-BDA8-3DFE26115B84}" destId="{9390DC23-E212-4D50-B0F9-78A0589F62BA}" srcOrd="9" destOrd="0" presId="urn:microsoft.com/office/officeart/2008/layout/VerticalCurvedList"/>
    <dgm:cxn modelId="{962324BD-7200-41EC-9BAA-51DC9521DF5E}" type="presParOf" srcId="{05210FD4-5E81-49BA-BDA8-3DFE26115B84}" destId="{3C6B9D82-6F58-4BAB-AF4B-9404179EC9E9}" srcOrd="10" destOrd="0" presId="urn:microsoft.com/office/officeart/2008/layout/VerticalCurvedList"/>
    <dgm:cxn modelId="{FEF1D727-2827-482D-ABD0-32F109816D14}" type="presParOf" srcId="{3C6B9D82-6F58-4BAB-AF4B-9404179EC9E9}" destId="{51291CDC-F017-472C-9CEF-F77B5B72CB74}"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578527-C3DB-4275-B646-C36EDE186D15}"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83B88293-09F2-4394-8944-7AC9E0FF0070}" type="pres">
      <dgm:prSet presAssocID="{E8578527-C3DB-4275-B646-C36EDE186D15}" presName="compositeShape" presStyleCnt="0">
        <dgm:presLayoutVars>
          <dgm:chMax val="7"/>
          <dgm:dir/>
          <dgm:resizeHandles val="exact"/>
        </dgm:presLayoutVars>
      </dgm:prSet>
      <dgm:spPr/>
    </dgm:pt>
  </dgm:ptLst>
  <dgm:cxnLst>
    <dgm:cxn modelId="{8C3C3743-C0F1-4247-9976-06A46A06BCDA}" type="presOf" srcId="{E8578527-C3DB-4275-B646-C36EDE186D15}" destId="{83B88293-09F2-4394-8944-7AC9E0FF0070}"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B84E-CA0C-4999-8F81-EEE2B2E209A4}">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47EF3-FD00-4B0A-883F-4871FBF378A6}">
      <dsp:nvSpPr>
        <dsp:cNvPr id="0" name=""/>
        <dsp:cNvSpPr/>
      </dsp:nvSpPr>
      <dsp:spPr>
        <a:xfrm>
          <a:off x="356519" y="234974"/>
          <a:ext cx="9651482" cy="4702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260"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i="0" kern="1200" dirty="0">
              <a:solidFill>
                <a:srgbClr val="000000"/>
              </a:solidFill>
              <a:effectLst/>
              <a:latin typeface="Helvetica Neue"/>
            </a:rPr>
            <a:t>Identify factors that will reduce Churn Rate</a:t>
          </a:r>
          <a:endParaRPr lang="en-US" sz="2400" kern="1200" dirty="0"/>
        </a:p>
      </dsp:txBody>
      <dsp:txXfrm>
        <a:off x="356519" y="234974"/>
        <a:ext cx="9651482" cy="470248"/>
      </dsp:txXfrm>
    </dsp:sp>
    <dsp:sp modelId="{63CBA711-83D2-45EE-B027-13A7061F2861}">
      <dsp:nvSpPr>
        <dsp:cNvPr id="0" name=""/>
        <dsp:cNvSpPr/>
      </dsp:nvSpPr>
      <dsp:spPr>
        <a:xfrm>
          <a:off x="62614" y="176192"/>
          <a:ext cx="587811" cy="587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DB4B7E-B12B-4A56-9247-98D21D7DE53A}">
      <dsp:nvSpPr>
        <dsp:cNvPr id="0" name=""/>
        <dsp:cNvSpPr/>
      </dsp:nvSpPr>
      <dsp:spPr>
        <a:xfrm>
          <a:off x="657997" y="975634"/>
          <a:ext cx="9314516" cy="4702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260"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i="0" kern="1200" dirty="0">
              <a:solidFill>
                <a:srgbClr val="000000"/>
              </a:solidFill>
              <a:effectLst/>
              <a:latin typeface="Helvetica Neue"/>
            </a:rPr>
            <a:t>Establish if Revenue affect churn rate</a:t>
          </a:r>
          <a:endParaRPr lang="en-US" sz="2400" kern="1200" dirty="0"/>
        </a:p>
      </dsp:txBody>
      <dsp:txXfrm>
        <a:off x="657997" y="975634"/>
        <a:ext cx="9314516" cy="470248"/>
      </dsp:txXfrm>
    </dsp:sp>
    <dsp:sp modelId="{54308197-9A6C-413C-A9ED-9DA1C5A23F34}">
      <dsp:nvSpPr>
        <dsp:cNvPr id="0" name=""/>
        <dsp:cNvSpPr/>
      </dsp:nvSpPr>
      <dsp:spPr>
        <a:xfrm>
          <a:off x="399580" y="881340"/>
          <a:ext cx="587811" cy="587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F30861-7CF5-434C-A960-F76B237CC9F4}">
      <dsp:nvSpPr>
        <dsp:cNvPr id="0" name=""/>
        <dsp:cNvSpPr/>
      </dsp:nvSpPr>
      <dsp:spPr>
        <a:xfrm>
          <a:off x="796907" y="1609756"/>
          <a:ext cx="9211094" cy="4702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260"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i="0" kern="1200" dirty="0">
              <a:solidFill>
                <a:srgbClr val="000000"/>
              </a:solidFill>
              <a:effectLst/>
              <a:latin typeface="Helvetica Neue"/>
            </a:rPr>
            <a:t>Find out on Price Plan effect on churn rate</a:t>
          </a:r>
          <a:endParaRPr lang="en-US" sz="2400" kern="1200" dirty="0"/>
        </a:p>
      </dsp:txBody>
      <dsp:txXfrm>
        <a:off x="796907" y="1609756"/>
        <a:ext cx="9211094" cy="470248"/>
      </dsp:txXfrm>
    </dsp:sp>
    <dsp:sp modelId="{F0E98410-70C3-4041-BDAA-492B3CFE59E1}">
      <dsp:nvSpPr>
        <dsp:cNvPr id="0" name=""/>
        <dsp:cNvSpPr/>
      </dsp:nvSpPr>
      <dsp:spPr>
        <a:xfrm>
          <a:off x="503002" y="1586488"/>
          <a:ext cx="587811" cy="587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8474D-9E8E-4C33-9E42-B8A3CE1333D8}">
      <dsp:nvSpPr>
        <dsp:cNvPr id="0" name=""/>
        <dsp:cNvSpPr/>
      </dsp:nvSpPr>
      <dsp:spPr>
        <a:xfrm>
          <a:off x="640207" y="2332660"/>
          <a:ext cx="9314516" cy="4702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260"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1" i="0" kern="1200" dirty="0">
              <a:solidFill>
                <a:srgbClr val="000000"/>
              </a:solidFill>
              <a:effectLst/>
              <a:latin typeface="Helvetica Neue"/>
            </a:rPr>
            <a:t>Determine effect of Network Quality on churn rate</a:t>
          </a:r>
          <a:endParaRPr lang="en-US" sz="2400" kern="1200" dirty="0"/>
        </a:p>
      </dsp:txBody>
      <dsp:txXfrm>
        <a:off x="640207" y="2332660"/>
        <a:ext cx="9314516" cy="470248"/>
      </dsp:txXfrm>
    </dsp:sp>
    <dsp:sp modelId="{EECFF0F3-3A97-4D05-A93C-954E5AD427EA}">
      <dsp:nvSpPr>
        <dsp:cNvPr id="0" name=""/>
        <dsp:cNvSpPr/>
      </dsp:nvSpPr>
      <dsp:spPr>
        <a:xfrm>
          <a:off x="399580" y="2291636"/>
          <a:ext cx="587811" cy="587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90DC23-E212-4D50-B0F9-78A0589F62BA}">
      <dsp:nvSpPr>
        <dsp:cNvPr id="0" name=""/>
        <dsp:cNvSpPr/>
      </dsp:nvSpPr>
      <dsp:spPr>
        <a:xfrm>
          <a:off x="294364" y="3064443"/>
          <a:ext cx="9651482" cy="4702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260" tIns="60960" rIns="60960" bIns="6096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GB" sz="2400" b="1" kern="1200" dirty="0">
              <a:solidFill>
                <a:schemeClr val="tx1"/>
              </a:solidFill>
              <a:latin typeface="Helvetica Neue"/>
            </a:rPr>
            <a:t>Determine factors affecting churn rate</a:t>
          </a:r>
          <a:endParaRPr lang="en-US" sz="2400" b="1" kern="1200" dirty="0">
            <a:solidFill>
              <a:schemeClr val="tx1"/>
            </a:solidFill>
            <a:latin typeface="Helvetica Neue"/>
          </a:endParaRPr>
        </a:p>
      </dsp:txBody>
      <dsp:txXfrm>
        <a:off x="294364" y="3064443"/>
        <a:ext cx="9651482" cy="470248"/>
      </dsp:txXfrm>
    </dsp:sp>
    <dsp:sp modelId="{51291CDC-F017-472C-9CEF-F77B5B72CB74}">
      <dsp:nvSpPr>
        <dsp:cNvPr id="0" name=""/>
        <dsp:cNvSpPr/>
      </dsp:nvSpPr>
      <dsp:spPr>
        <a:xfrm>
          <a:off x="62614" y="2996783"/>
          <a:ext cx="587811" cy="587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10/23/2023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10/23/2023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10/23/2023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39806" y="4149622"/>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SyriaTel Churn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367DCC92-77E7-458C-C9E8-C6186FB95C2D}"/>
              </a:ext>
            </a:extLst>
          </p:cNvPr>
          <p:cNvSpPr txBox="1"/>
          <p:nvPr/>
        </p:nvSpPr>
        <p:spPr>
          <a:xfrm>
            <a:off x="8816622" y="5881511"/>
            <a:ext cx="2250168" cy="646331"/>
          </a:xfrm>
          <a:prstGeom prst="rect">
            <a:avLst/>
          </a:prstGeom>
          <a:noFill/>
        </p:spPr>
        <p:txBody>
          <a:bodyPr wrap="none" rtlCol="0">
            <a:spAutoFit/>
          </a:bodyPr>
          <a:lstStyle/>
          <a:p>
            <a:r>
              <a:rPr lang="en-GB" dirty="0">
                <a:solidFill>
                  <a:schemeClr val="tx1">
                    <a:lumMod val="85000"/>
                    <a:lumOff val="15000"/>
                  </a:schemeClr>
                </a:solidFill>
              </a:rPr>
              <a:t>A</a:t>
            </a:r>
            <a:r>
              <a:rPr lang="en-US" dirty="0">
                <a:solidFill>
                  <a:schemeClr val="tx1">
                    <a:lumMod val="85000"/>
                    <a:lumOff val="15000"/>
                  </a:schemeClr>
                </a:solidFill>
              </a:rPr>
              <a:t>UTHOR: ROSE KYALO</a:t>
            </a:r>
            <a:endParaRPr lang="en-US" sz="18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A554AC2-236C-9B9B-FE96-65490FF11957}"/>
              </a:ext>
            </a:extLst>
          </p:cNvPr>
          <p:cNvSpPr/>
          <p:nvPr/>
        </p:nvSpPr>
        <p:spPr>
          <a:xfrm>
            <a:off x="6452031" y="1818000"/>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7</a:t>
            </a:r>
            <a:endParaRPr lang="en-US" sz="24000" b="1" dirty="0">
              <a:latin typeface="Segoe UI" panose="020B0502040204020203" pitchFamily="34" charset="0"/>
              <a:cs typeface="Segoe UI" panose="020B0502040204020203" pitchFamily="34" charset="0"/>
            </a:endParaRPr>
          </a:p>
        </p:txBody>
      </p:sp>
      <p:graphicFrame>
        <p:nvGraphicFramePr>
          <p:cNvPr id="5" name="Diagram 4">
            <a:extLst>
              <a:ext uri="{FF2B5EF4-FFF2-40B4-BE49-F238E27FC236}">
                <a16:creationId xmlns:a16="http://schemas.microsoft.com/office/drawing/2014/main" id="{39008C8C-EC35-2193-4F82-E2152D4927D3}"/>
              </a:ext>
            </a:extLst>
          </p:cNvPr>
          <p:cNvGraphicFramePr/>
          <p:nvPr>
            <p:extLst>
              <p:ext uri="{D42A27DB-BD31-4B8C-83A1-F6EECF244321}">
                <p14:modId xmlns:p14="http://schemas.microsoft.com/office/powerpoint/2010/main" val="2848132758"/>
              </p:ext>
            </p:extLst>
          </p:nvPr>
        </p:nvGraphicFramePr>
        <p:xfrm>
          <a:off x="7606961" y="2315150"/>
          <a:ext cx="5040000" cy="50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37AFB422-C8C6-E667-48E3-FB40A45B21E1}"/>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E5F0C068-E4B4-3E36-C5DC-54C46BCE51FF}"/>
              </a:ext>
            </a:extLst>
          </p:cNvPr>
          <p:cNvSpPr>
            <a:spLocks noGrp="1"/>
          </p:cNvSpPr>
          <p:nvPr>
            <p:ph idx="1"/>
          </p:nvPr>
        </p:nvSpPr>
        <p:spPr>
          <a:xfrm>
            <a:off x="1097280" y="2108202"/>
            <a:ext cx="10058400" cy="3360444"/>
          </a:xfrm>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Customers who churn typically have a higher number of service calls, indicating dissatisfaction and the need for more support.</a:t>
            </a:r>
          </a:p>
          <a:p>
            <a:pPr algn="l">
              <a:buFont typeface="Arial" panose="020B0604020202020204" pitchFamily="34" charset="0"/>
              <a:buChar char="•"/>
            </a:pPr>
            <a:r>
              <a:rPr lang="en-US" b="0" i="0" dirty="0">
                <a:solidFill>
                  <a:srgbClr val="374151"/>
                </a:solidFill>
                <a:effectLst/>
                <a:latin typeface="Söhne"/>
              </a:rPr>
              <a:t>Churn is positively correlated with higher daytime call minutes, hinting at potential network quality issues during the day.</a:t>
            </a:r>
          </a:p>
          <a:p>
            <a:pPr algn="l">
              <a:buFont typeface="Arial" panose="020B0604020202020204" pitchFamily="34" charset="0"/>
              <a:buChar char="•"/>
            </a:pPr>
            <a:r>
              <a:rPr lang="en-US" b="0" i="0" dirty="0">
                <a:solidFill>
                  <a:srgbClr val="374151"/>
                </a:solidFill>
                <a:effectLst/>
                <a:latin typeface="Söhne"/>
              </a:rPr>
              <a:t>Churned customers tend to have higher daytime charges, suggesting pricing strategies may affect retention.</a:t>
            </a:r>
          </a:p>
          <a:p>
            <a:r>
              <a:rPr lang="en-US" b="0" i="0" dirty="0">
                <a:solidFill>
                  <a:srgbClr val="374151"/>
                </a:solidFill>
                <a:effectLst/>
                <a:latin typeface="Söhne"/>
              </a:rPr>
              <a:t>The XGBoost classifier, with optimized hyperparameters, is our top model for predicting churn risk.</a:t>
            </a:r>
            <a:endParaRPr lang="en-US" dirty="0"/>
          </a:p>
        </p:txBody>
      </p:sp>
      <p:sp>
        <p:nvSpPr>
          <p:cNvPr id="6" name="Oval 5">
            <a:extLst>
              <a:ext uri="{FF2B5EF4-FFF2-40B4-BE49-F238E27FC236}">
                <a16:creationId xmlns:a16="http://schemas.microsoft.com/office/drawing/2014/main" id="{6D1E7110-49DF-49CA-6770-FFA15C496458}"/>
              </a:ext>
              <a:ext uri="{C183D7F6-B498-43B3-948B-1728B52AA6E4}">
                <adec:decorative xmlns:adec="http://schemas.microsoft.com/office/drawing/2017/decorative" val="1"/>
              </a:ext>
            </a:extLst>
          </p:cNvPr>
          <p:cNvSpPr/>
          <p:nvPr/>
        </p:nvSpPr>
        <p:spPr>
          <a:xfrm>
            <a:off x="11133053" y="36331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7</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524262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CE2B-3AA1-9AF1-CCB3-E289CB9A7D9F}"/>
              </a:ext>
            </a:extLst>
          </p:cNvPr>
          <p:cNvSpPr>
            <a:spLocks noGrp="1"/>
          </p:cNvSpPr>
          <p:nvPr>
            <p:ph type="title"/>
          </p:nvPr>
        </p:nvSpPr>
        <p:spPr/>
        <p:txBody>
          <a:bodyPr/>
          <a:lstStyle/>
          <a:p>
            <a:r>
              <a:rPr lang="en-GB" dirty="0"/>
              <a:t>Recommendations</a:t>
            </a:r>
            <a:endParaRPr lang="en-US" dirty="0"/>
          </a:p>
        </p:txBody>
      </p:sp>
      <p:sp>
        <p:nvSpPr>
          <p:cNvPr id="3" name="Content Placeholder 2">
            <a:extLst>
              <a:ext uri="{FF2B5EF4-FFF2-40B4-BE49-F238E27FC236}">
                <a16:creationId xmlns:a16="http://schemas.microsoft.com/office/drawing/2014/main" id="{24506ABA-DC9D-0F66-1344-122828D93B6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Enhance the quality of customer service to reduce churn rates.</a:t>
            </a:r>
          </a:p>
          <a:p>
            <a:pPr algn="l">
              <a:buFont typeface="Arial" panose="020B0604020202020204" pitchFamily="34" charset="0"/>
              <a:buChar char="•"/>
            </a:pPr>
            <a:r>
              <a:rPr lang="en-US" b="0" i="0" dirty="0">
                <a:solidFill>
                  <a:srgbClr val="374151"/>
                </a:solidFill>
                <a:effectLst/>
                <a:latin typeface="Söhne"/>
              </a:rPr>
              <a:t>Strike a balance between retaining customers and ensuring profitability.</a:t>
            </a:r>
          </a:p>
          <a:p>
            <a:pPr algn="l">
              <a:buFont typeface="Arial" panose="020B0604020202020204" pitchFamily="34" charset="0"/>
              <a:buChar char="•"/>
            </a:pPr>
            <a:r>
              <a:rPr lang="en-US" b="0" i="0" dirty="0">
                <a:solidFill>
                  <a:srgbClr val="374151"/>
                </a:solidFill>
                <a:effectLst/>
                <a:latin typeface="Söhne"/>
              </a:rPr>
              <a:t>Focus on network improvements during the day for better service quality.</a:t>
            </a:r>
          </a:p>
          <a:p>
            <a:pPr algn="l">
              <a:buFont typeface="Arial" panose="020B0604020202020204" pitchFamily="34" charset="0"/>
              <a:buChar char="•"/>
            </a:pPr>
            <a:r>
              <a:rPr lang="en-US" b="0" i="0" dirty="0">
                <a:solidFill>
                  <a:srgbClr val="374151"/>
                </a:solidFill>
                <a:effectLst/>
                <a:latin typeface="Söhne"/>
              </a:rPr>
              <a:t>Continuously monitor and apply the model to identify and retain at-risk customers.</a:t>
            </a:r>
          </a:p>
          <a:p>
            <a:endParaRPr lang="en-US" dirty="0"/>
          </a:p>
        </p:txBody>
      </p:sp>
    </p:spTree>
    <p:extLst>
      <p:ext uri="{BB962C8B-B14F-4D97-AF65-F5344CB8AC3E}">
        <p14:creationId xmlns:p14="http://schemas.microsoft.com/office/powerpoint/2010/main" val="338079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55731"/>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GB" sz="2000" dirty="0">
                <a:solidFill>
                  <a:srgbClr val="E7E6E6"/>
                </a:solidFill>
                <a:latin typeface="Segoe UI" panose="020B0502040204020203" pitchFamily="34" charset="0"/>
                <a:cs typeface="Segoe UI" panose="020B0502040204020203" pitchFamily="34" charset="0"/>
              </a:rPr>
              <a:t>Thank you!</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08BF009-FBDB-597D-DC64-B9DF738E839E}"/>
              </a:ext>
            </a:extLst>
          </p:cNvPr>
          <p:cNvSpPr>
            <a:spLocks noGrp="1"/>
          </p:cNvSpPr>
          <p:nvPr>
            <p:ph type="title"/>
          </p:nvPr>
        </p:nvSpPr>
        <p:spPr/>
        <p:txBody>
          <a:bodyPr/>
          <a:lstStyle/>
          <a:p>
            <a:r>
              <a:rPr lang="en-GB" dirty="0"/>
              <a:t>Agenda:</a:t>
            </a:r>
            <a:endParaRPr lang="en-US" dirty="0"/>
          </a:p>
        </p:txBody>
      </p:sp>
      <p:graphicFrame>
        <p:nvGraphicFramePr>
          <p:cNvPr id="20" name="Content Placeholder 19">
            <a:extLst>
              <a:ext uri="{FF2B5EF4-FFF2-40B4-BE49-F238E27FC236}">
                <a16:creationId xmlns:a16="http://schemas.microsoft.com/office/drawing/2014/main" id="{EF042CBA-2E1B-2324-BC5E-E79F04CB99EB}"/>
              </a:ext>
            </a:extLst>
          </p:cNvPr>
          <p:cNvGraphicFramePr>
            <a:graphicFrameLocks noGrp="1"/>
          </p:cNvGraphicFramePr>
          <p:nvPr>
            <p:ph idx="1"/>
            <p:extLst>
              <p:ext uri="{D42A27DB-BD31-4B8C-83A1-F6EECF244321}">
                <p14:modId xmlns:p14="http://schemas.microsoft.com/office/powerpoint/2010/main" val="3177173272"/>
              </p:ext>
            </p:extLst>
          </p:nvPr>
        </p:nvGraphicFramePr>
        <p:xfrm>
          <a:off x="925688" y="1636889"/>
          <a:ext cx="10428112" cy="4903890"/>
        </p:xfrm>
        <a:graphic>
          <a:graphicData uri="http://schemas.openxmlformats.org/drawingml/2006/table">
            <a:tbl>
              <a:tblPr firstRow="1" bandRow="1">
                <a:tableStyleId>{2D5ABB26-0587-4C30-8999-92F81FD0307C}</a:tableStyleId>
              </a:tblPr>
              <a:tblGrid>
                <a:gridCol w="1343379">
                  <a:extLst>
                    <a:ext uri="{9D8B030D-6E8A-4147-A177-3AD203B41FA5}">
                      <a16:colId xmlns:a16="http://schemas.microsoft.com/office/drawing/2014/main" val="3105908432"/>
                    </a:ext>
                  </a:extLst>
                </a:gridCol>
                <a:gridCol w="9084733">
                  <a:extLst>
                    <a:ext uri="{9D8B030D-6E8A-4147-A177-3AD203B41FA5}">
                      <a16:colId xmlns:a16="http://schemas.microsoft.com/office/drawing/2014/main" val="4199079590"/>
                    </a:ext>
                  </a:extLst>
                </a:gridCol>
              </a:tblGrid>
              <a:tr h="817315">
                <a:tc>
                  <a:txBody>
                    <a:bodyPr/>
                    <a:lstStyle/>
                    <a:p>
                      <a:endParaRPr lang="en-US" sz="3200"/>
                    </a:p>
                  </a:txBody>
                  <a:tcPr anchor="ctr"/>
                </a:tc>
                <a:tc>
                  <a:txBody>
                    <a:bodyPr/>
                    <a:lstStyle/>
                    <a:p>
                      <a:r>
                        <a:rPr lang="en-GB" sz="3200" dirty="0"/>
                        <a:t>Introduction</a:t>
                      </a:r>
                      <a:endParaRPr lang="en-US" sz="3200" dirty="0"/>
                    </a:p>
                  </a:txBody>
                  <a:tcPr anchor="ctr"/>
                </a:tc>
                <a:extLst>
                  <a:ext uri="{0D108BD9-81ED-4DB2-BD59-A6C34878D82A}">
                    <a16:rowId xmlns:a16="http://schemas.microsoft.com/office/drawing/2014/main" val="1779526288"/>
                  </a:ext>
                </a:extLst>
              </a:tr>
              <a:tr h="817315">
                <a:tc>
                  <a:txBody>
                    <a:bodyPr/>
                    <a:lstStyle/>
                    <a:p>
                      <a:endParaRPr lang="en-US" sz="3200" dirty="0"/>
                    </a:p>
                  </a:txBody>
                  <a:tcPr anchor="ctr"/>
                </a:tc>
                <a:tc>
                  <a:txBody>
                    <a:bodyPr/>
                    <a:lstStyle/>
                    <a:p>
                      <a:r>
                        <a:rPr lang="en-GB" sz="3200" dirty="0"/>
                        <a:t>Objectives</a:t>
                      </a:r>
                      <a:endParaRPr lang="en-US" sz="3200" dirty="0"/>
                    </a:p>
                  </a:txBody>
                  <a:tcPr anchor="ctr"/>
                </a:tc>
                <a:extLst>
                  <a:ext uri="{0D108BD9-81ED-4DB2-BD59-A6C34878D82A}">
                    <a16:rowId xmlns:a16="http://schemas.microsoft.com/office/drawing/2014/main" val="3727849345"/>
                  </a:ext>
                </a:extLst>
              </a:tr>
              <a:tr h="817315">
                <a:tc>
                  <a:txBody>
                    <a:bodyPr/>
                    <a:lstStyle/>
                    <a:p>
                      <a:endParaRPr lang="en-US" sz="3200"/>
                    </a:p>
                  </a:txBody>
                  <a:tcPr anchor="ctr"/>
                </a:tc>
                <a:tc>
                  <a:txBody>
                    <a:bodyPr/>
                    <a:lstStyle/>
                    <a:p>
                      <a:r>
                        <a:rPr lang="en-GB" sz="3200" dirty="0"/>
                        <a:t>Visualizations</a:t>
                      </a:r>
                      <a:endParaRPr lang="en-US" sz="3200" dirty="0"/>
                    </a:p>
                  </a:txBody>
                  <a:tcPr anchor="ctr"/>
                </a:tc>
                <a:extLst>
                  <a:ext uri="{0D108BD9-81ED-4DB2-BD59-A6C34878D82A}">
                    <a16:rowId xmlns:a16="http://schemas.microsoft.com/office/drawing/2014/main" val="873103617"/>
                  </a:ext>
                </a:extLst>
              </a:tr>
              <a:tr h="817315">
                <a:tc>
                  <a:txBody>
                    <a:bodyPr/>
                    <a:lstStyle/>
                    <a:p>
                      <a:endParaRPr lang="en-US" sz="3200" dirty="0"/>
                    </a:p>
                  </a:txBody>
                  <a:tcPr anchor="ctr"/>
                </a:tc>
                <a:tc>
                  <a:txBody>
                    <a:bodyPr/>
                    <a:lstStyle/>
                    <a:p>
                      <a:r>
                        <a:rPr lang="en-GB" sz="3200" dirty="0"/>
                        <a:t>Final Model</a:t>
                      </a:r>
                      <a:endParaRPr lang="en-US" sz="3200" dirty="0"/>
                    </a:p>
                  </a:txBody>
                  <a:tcPr anchor="ctr"/>
                </a:tc>
                <a:extLst>
                  <a:ext uri="{0D108BD9-81ED-4DB2-BD59-A6C34878D82A}">
                    <a16:rowId xmlns:a16="http://schemas.microsoft.com/office/drawing/2014/main" val="351740023"/>
                  </a:ext>
                </a:extLst>
              </a:tr>
              <a:tr h="817315">
                <a:tc>
                  <a:txBody>
                    <a:bodyPr/>
                    <a:lstStyle/>
                    <a:p>
                      <a:r>
                        <a:rPr lang="en-GB" sz="3200" dirty="0"/>
                        <a:t>    </a:t>
                      </a:r>
                      <a:endParaRPr lang="en-US" sz="3200" dirty="0"/>
                    </a:p>
                  </a:txBody>
                  <a:tcPr anchor="ctr"/>
                </a:tc>
                <a:tc>
                  <a:txBody>
                    <a:bodyPr/>
                    <a:lstStyle/>
                    <a:p>
                      <a:r>
                        <a:rPr lang="en-GB" sz="3200" dirty="0"/>
                        <a:t>Conclusion</a:t>
                      </a:r>
                      <a:endParaRPr lang="en-US" sz="3200" dirty="0"/>
                    </a:p>
                  </a:txBody>
                  <a:tcPr anchor="ctr"/>
                </a:tc>
                <a:extLst>
                  <a:ext uri="{0D108BD9-81ED-4DB2-BD59-A6C34878D82A}">
                    <a16:rowId xmlns:a16="http://schemas.microsoft.com/office/drawing/2014/main" val="3918554892"/>
                  </a:ext>
                </a:extLst>
              </a:tr>
              <a:tr h="817315">
                <a:tc>
                  <a:txBody>
                    <a:bodyPr/>
                    <a:lstStyle/>
                    <a:p>
                      <a:endParaRPr lang="en-US" sz="3200" dirty="0"/>
                    </a:p>
                  </a:txBody>
                  <a:tcPr anchor="ctr"/>
                </a:tc>
                <a:tc>
                  <a:txBody>
                    <a:bodyPr/>
                    <a:lstStyle/>
                    <a:p>
                      <a:r>
                        <a:rPr lang="en-GB" sz="3200" dirty="0"/>
                        <a:t>Recommendations</a:t>
                      </a:r>
                      <a:endParaRPr lang="en-US" sz="3200" dirty="0"/>
                    </a:p>
                  </a:txBody>
                  <a:tcPr anchor="ctr"/>
                </a:tc>
                <a:extLst>
                  <a:ext uri="{0D108BD9-81ED-4DB2-BD59-A6C34878D82A}">
                    <a16:rowId xmlns:a16="http://schemas.microsoft.com/office/drawing/2014/main" val="1658590679"/>
                  </a:ext>
                </a:extLst>
              </a:tr>
            </a:tbl>
          </a:graphicData>
        </a:graphic>
      </p:graphicFrame>
      <p:sp>
        <p:nvSpPr>
          <p:cNvPr id="11" name="Oval 10">
            <a:extLst>
              <a:ext uri="{FF2B5EF4-FFF2-40B4-BE49-F238E27FC236}">
                <a16:creationId xmlns:a16="http://schemas.microsoft.com/office/drawing/2014/main" id="{7DD64C8D-9A27-E5F5-1482-E0D17ED9D994}"/>
              </a:ext>
            </a:extLst>
          </p:cNvPr>
          <p:cNvSpPr/>
          <p:nvPr/>
        </p:nvSpPr>
        <p:spPr>
          <a:xfrm>
            <a:off x="1276142" y="261849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06DFAABC-D4C5-F620-1557-D7AAFE91AA86}"/>
              </a:ext>
            </a:extLst>
          </p:cNvPr>
          <p:cNvSpPr/>
          <p:nvPr/>
        </p:nvSpPr>
        <p:spPr>
          <a:xfrm>
            <a:off x="1267264" y="344663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Oval 12">
            <a:extLst>
              <a:ext uri="{FF2B5EF4-FFF2-40B4-BE49-F238E27FC236}">
                <a16:creationId xmlns:a16="http://schemas.microsoft.com/office/drawing/2014/main" id="{C507F290-8407-0E9F-886D-86E8D70AEA1B}"/>
              </a:ext>
            </a:extLst>
          </p:cNvPr>
          <p:cNvSpPr/>
          <p:nvPr/>
        </p:nvSpPr>
        <p:spPr>
          <a:xfrm>
            <a:off x="1255975" y="422874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EAE1578E-D7EF-C066-C723-68C72C40F077}"/>
              </a:ext>
            </a:extLst>
          </p:cNvPr>
          <p:cNvSpPr/>
          <p:nvPr/>
        </p:nvSpPr>
        <p:spPr>
          <a:xfrm>
            <a:off x="1301953" y="179116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3" name="Oval 2">
            <a:extLst>
              <a:ext uri="{FF2B5EF4-FFF2-40B4-BE49-F238E27FC236}">
                <a16:creationId xmlns:a16="http://schemas.microsoft.com/office/drawing/2014/main" id="{4C70D95C-8AE6-80D3-6326-537B63BEEA19}"/>
              </a:ext>
            </a:extLst>
          </p:cNvPr>
          <p:cNvSpPr/>
          <p:nvPr/>
        </p:nvSpPr>
        <p:spPr>
          <a:xfrm>
            <a:off x="1239699" y="50203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5</a:t>
            </a:r>
            <a:endParaRPr lang="en-US" sz="3600" b="1"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83D0E68F-044B-5211-400F-E274C5BAC139}"/>
              </a:ext>
            </a:extLst>
          </p:cNvPr>
          <p:cNvSpPr/>
          <p:nvPr/>
        </p:nvSpPr>
        <p:spPr>
          <a:xfrm>
            <a:off x="1239699" y="581932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6</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71214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11D3779-7962-DFB3-BC1D-CB805D002156}"/>
              </a:ext>
            </a:extLst>
          </p:cNvPr>
          <p:cNvSpPr/>
          <p:nvPr/>
        </p:nvSpPr>
        <p:spPr>
          <a:xfrm>
            <a:off x="6156756" y="1637025"/>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1</a:t>
            </a:r>
            <a:endParaRPr lang="en-US" sz="24000" b="1"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BDC6FC4-BCD6-45AA-1F6E-4ECB29963817}"/>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215DFCAB-18D6-F2C0-CF16-A3FA4A9D8D0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This project delves into a comprehensive study of customer data.</a:t>
            </a:r>
          </a:p>
          <a:p>
            <a:pPr algn="l">
              <a:buFont typeface="Arial" panose="020B0604020202020204" pitchFamily="34" charset="0"/>
              <a:buChar char="•"/>
            </a:pPr>
            <a:r>
              <a:rPr lang="en-US" b="0" i="0" dirty="0">
                <a:solidFill>
                  <a:srgbClr val="374151"/>
                </a:solidFill>
                <a:effectLst/>
                <a:latin typeface="Söhne"/>
              </a:rPr>
              <a:t>Our primary objectives are to understand, mitigate customer churn, and drive revenue growth.</a:t>
            </a:r>
          </a:p>
          <a:p>
            <a:pPr algn="l">
              <a:buFont typeface="Arial" panose="020B0604020202020204" pitchFamily="34" charset="0"/>
              <a:buChar char="•"/>
            </a:pPr>
            <a:r>
              <a:rPr lang="en-US" b="0" i="0" dirty="0">
                <a:solidFill>
                  <a:srgbClr val="374151"/>
                </a:solidFill>
                <a:effectLst/>
                <a:latin typeface="Söhne"/>
              </a:rPr>
              <a:t>In this presentation, we'll explore how this analysis enhances SyriaTel's competitive edge in the telecommunications industry.</a:t>
            </a:r>
          </a:p>
          <a:p>
            <a:pPr algn="l">
              <a:buFont typeface="Arial" panose="020B0604020202020204" pitchFamily="34" charset="0"/>
              <a:buChar char="•"/>
            </a:pPr>
            <a:r>
              <a:rPr lang="en-US" b="0" i="0" dirty="0">
                <a:solidFill>
                  <a:srgbClr val="374151"/>
                </a:solidFill>
                <a:effectLst/>
                <a:latin typeface="Söhne"/>
              </a:rPr>
              <a:t>Our central focus lies in predicting customer churn and uncovering the contributing factors.</a:t>
            </a:r>
          </a:p>
        </p:txBody>
      </p:sp>
      <p:sp>
        <p:nvSpPr>
          <p:cNvPr id="9" name="Oval 8">
            <a:extLst>
              <a:ext uri="{FF2B5EF4-FFF2-40B4-BE49-F238E27FC236}">
                <a16:creationId xmlns:a16="http://schemas.microsoft.com/office/drawing/2014/main" id="{7BE588E3-A9B0-6270-EE99-4CCD4DF82F51}"/>
              </a:ext>
            </a:extLst>
          </p:cNvPr>
          <p:cNvSpPr/>
          <p:nvPr/>
        </p:nvSpPr>
        <p:spPr>
          <a:xfrm>
            <a:off x="11191676" y="26420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529898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CFC7761-75D4-F9C4-FA1A-85D4448FD354}"/>
              </a:ext>
            </a:extLst>
          </p:cNvPr>
          <p:cNvSpPr/>
          <p:nvPr/>
        </p:nvSpPr>
        <p:spPr>
          <a:xfrm>
            <a:off x="6594906" y="1818000"/>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2</a:t>
            </a:r>
            <a:endParaRPr lang="en-US" sz="24000" b="1"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4CB91B4E-EB58-F4BC-D36D-A620343AFF14}"/>
              </a:ext>
            </a:extLst>
          </p:cNvPr>
          <p:cNvSpPr>
            <a:spLocks noGrp="1"/>
          </p:cNvSpPr>
          <p:nvPr>
            <p:ph type="title"/>
          </p:nvPr>
        </p:nvSpPr>
        <p:spPr/>
        <p:txBody>
          <a:bodyPr/>
          <a:lstStyle/>
          <a:p>
            <a:r>
              <a:rPr lang="en-GB" dirty="0"/>
              <a:t>Objectives</a:t>
            </a:r>
            <a:endParaRPr lang="en-US" dirty="0"/>
          </a:p>
        </p:txBody>
      </p:sp>
      <p:graphicFrame>
        <p:nvGraphicFramePr>
          <p:cNvPr id="8" name="Content Placeholder 7">
            <a:extLst>
              <a:ext uri="{FF2B5EF4-FFF2-40B4-BE49-F238E27FC236}">
                <a16:creationId xmlns:a16="http://schemas.microsoft.com/office/drawing/2014/main" id="{81BC1706-2093-2623-AD0A-A8619E657E78}"/>
              </a:ext>
            </a:extLst>
          </p:cNvPr>
          <p:cNvGraphicFramePr>
            <a:graphicFrameLocks noGrp="1"/>
          </p:cNvGraphicFramePr>
          <p:nvPr>
            <p:ph idx="1"/>
            <p:extLst>
              <p:ext uri="{D42A27DB-BD31-4B8C-83A1-F6EECF244321}">
                <p14:modId xmlns:p14="http://schemas.microsoft.com/office/powerpoint/2010/main" val="2513265649"/>
              </p:ext>
            </p:extLst>
          </p:nvPr>
        </p:nvGraphicFramePr>
        <p:xfrm>
          <a:off x="866144" y="1531152"/>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908F3C8B-F18A-FB2E-F5FC-425D15DA7101}"/>
              </a:ext>
            </a:extLst>
          </p:cNvPr>
          <p:cNvSpPr/>
          <p:nvPr/>
        </p:nvSpPr>
        <p:spPr>
          <a:xfrm>
            <a:off x="11209432" y="28196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7124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CA71-A003-6E1E-9B58-304B37A0666F}"/>
              </a:ext>
            </a:extLst>
          </p:cNvPr>
          <p:cNvSpPr>
            <a:spLocks noGrp="1"/>
          </p:cNvSpPr>
          <p:nvPr>
            <p:ph type="title"/>
          </p:nvPr>
        </p:nvSpPr>
        <p:spPr/>
        <p:txBody>
          <a:bodyPr/>
          <a:lstStyle/>
          <a:p>
            <a:r>
              <a:rPr lang="en-GB" dirty="0"/>
              <a:t>Visualization</a:t>
            </a:r>
            <a:endParaRPr lang="en-US" dirty="0"/>
          </a:p>
        </p:txBody>
      </p:sp>
      <p:sp>
        <p:nvSpPr>
          <p:cNvPr id="3" name="Text Placeholder 2">
            <a:extLst>
              <a:ext uri="{FF2B5EF4-FFF2-40B4-BE49-F238E27FC236}">
                <a16:creationId xmlns:a16="http://schemas.microsoft.com/office/drawing/2014/main" id="{60752F6D-C9B6-A5DF-2B60-00BE01D1541C}"/>
              </a:ext>
            </a:extLst>
          </p:cNvPr>
          <p:cNvSpPr>
            <a:spLocks noGrp="1"/>
          </p:cNvSpPr>
          <p:nvPr>
            <p:ph type="body" idx="1"/>
          </p:nvPr>
        </p:nvSpPr>
        <p:spPr/>
        <p:txBody>
          <a:bodyPr>
            <a:normAutofit/>
          </a:bodyPr>
          <a:lstStyle/>
          <a:p>
            <a:r>
              <a:rPr lang="en-GB" dirty="0"/>
              <a:t>Tools: Bar Plot, Correlation matrix plot, Model Comparison table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7850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847028BA-B1D1-EEDC-34F3-57D9C41F8EDB}"/>
              </a:ext>
            </a:extLst>
          </p:cNvPr>
          <p:cNvSpPr/>
          <p:nvPr/>
        </p:nvSpPr>
        <p:spPr>
          <a:xfrm>
            <a:off x="6633006" y="1703700"/>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3</a:t>
            </a:r>
            <a:endParaRPr lang="en-US" sz="24000" b="1"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4655E4E-38EC-150A-0CF5-462FC62ECB6B}"/>
              </a:ext>
            </a:extLst>
          </p:cNvPr>
          <p:cNvSpPr>
            <a:spLocks noGrp="1"/>
          </p:cNvSpPr>
          <p:nvPr>
            <p:ph type="title"/>
          </p:nvPr>
        </p:nvSpPr>
        <p:spPr/>
        <p:txBody>
          <a:bodyPr/>
          <a:lstStyle/>
          <a:p>
            <a:r>
              <a:rPr lang="en-GB" dirty="0"/>
              <a:t>Bar plot</a:t>
            </a:r>
            <a:endParaRPr lang="en-US" dirty="0"/>
          </a:p>
        </p:txBody>
      </p:sp>
      <p:pic>
        <p:nvPicPr>
          <p:cNvPr id="5" name="Content Placeholder 4">
            <a:extLst>
              <a:ext uri="{FF2B5EF4-FFF2-40B4-BE49-F238E27FC236}">
                <a16:creationId xmlns:a16="http://schemas.microsoft.com/office/drawing/2014/main" id="{7B05A112-A960-1D2B-264E-D29FCB335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59416"/>
            <a:ext cx="10058400" cy="3258355"/>
          </a:xfrm>
        </p:spPr>
      </p:pic>
      <p:sp>
        <p:nvSpPr>
          <p:cNvPr id="4" name="Oval 3">
            <a:extLst>
              <a:ext uri="{FF2B5EF4-FFF2-40B4-BE49-F238E27FC236}">
                <a16:creationId xmlns:a16="http://schemas.microsoft.com/office/drawing/2014/main" id="{8BCD7116-07AF-7C92-70D0-9DD267CDBAD8}"/>
              </a:ext>
              <a:ext uri="{C183D7F6-B498-43B3-948B-1728B52AA6E4}">
                <adec:decorative xmlns:adec="http://schemas.microsoft.com/office/drawing/2017/decorative" val="1"/>
              </a:ext>
            </a:extLst>
          </p:cNvPr>
          <p:cNvSpPr/>
          <p:nvPr/>
        </p:nvSpPr>
        <p:spPr>
          <a:xfrm>
            <a:off x="11221830" y="27453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5244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5981438-7935-A8E3-AECB-0CD8091D7157}"/>
              </a:ext>
            </a:extLst>
          </p:cNvPr>
          <p:cNvSpPr/>
          <p:nvPr/>
        </p:nvSpPr>
        <p:spPr>
          <a:xfrm>
            <a:off x="6485230" y="1592637"/>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4</a:t>
            </a:r>
            <a:endParaRPr lang="en-US" sz="24000" b="1"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267586CC-C56E-3492-C9D7-ADFA52DCF66A}"/>
              </a:ext>
            </a:extLst>
          </p:cNvPr>
          <p:cNvSpPr>
            <a:spLocks noGrp="1"/>
          </p:cNvSpPr>
          <p:nvPr>
            <p:ph type="title"/>
          </p:nvPr>
        </p:nvSpPr>
        <p:spPr/>
        <p:txBody>
          <a:bodyPr/>
          <a:lstStyle/>
          <a:p>
            <a:r>
              <a:rPr lang="en-GB" dirty="0"/>
              <a:t>Correlation Matrix Plot</a:t>
            </a:r>
            <a:endParaRPr lang="en-US" dirty="0"/>
          </a:p>
        </p:txBody>
      </p:sp>
      <p:pic>
        <p:nvPicPr>
          <p:cNvPr id="5" name="Content Placeholder 4">
            <a:extLst>
              <a:ext uri="{FF2B5EF4-FFF2-40B4-BE49-F238E27FC236}">
                <a16:creationId xmlns:a16="http://schemas.microsoft.com/office/drawing/2014/main" id="{A42D74A6-328F-D1B0-5159-6BAB4CD51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24" y="1961965"/>
            <a:ext cx="5612872" cy="4120087"/>
          </a:xfrm>
        </p:spPr>
      </p:pic>
      <p:sp>
        <p:nvSpPr>
          <p:cNvPr id="6" name="Rectangle 5">
            <a:extLst>
              <a:ext uri="{FF2B5EF4-FFF2-40B4-BE49-F238E27FC236}">
                <a16:creationId xmlns:a16="http://schemas.microsoft.com/office/drawing/2014/main" id="{85285B2C-910A-7BD2-269C-61C6F276E11C}"/>
              </a:ext>
            </a:extLst>
          </p:cNvPr>
          <p:cNvSpPr/>
          <p:nvPr/>
        </p:nvSpPr>
        <p:spPr>
          <a:xfrm>
            <a:off x="7244178" y="2166151"/>
            <a:ext cx="3950563" cy="2281562"/>
          </a:xfrm>
          <a:prstGeom prst="rect">
            <a:avLst/>
          </a:prstGeom>
          <a:solidFill>
            <a:schemeClr val="accent1">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rgbClr val="1F2328"/>
                </a:solidFill>
                <a:effectLst/>
                <a:latin typeface="-apple-system"/>
              </a:rPr>
              <a:t> </a:t>
            </a:r>
            <a:r>
              <a:rPr lang="en-US" i="0" dirty="0">
                <a:solidFill>
                  <a:srgbClr val="1F2328"/>
                </a:solidFill>
                <a:effectLst/>
                <a:latin typeface="-apple-system"/>
              </a:rPr>
              <a:t>The correlation matrix reveals a strong positive relationship (compared to the other variables)between "total day minutes" and churn, indicating network quality issues during daytime usage.</a:t>
            </a:r>
          </a:p>
          <a:p>
            <a:br>
              <a:rPr lang="en-US" dirty="0"/>
            </a:br>
            <a:endParaRPr lang="en-US" dirty="0"/>
          </a:p>
        </p:txBody>
      </p:sp>
      <p:sp>
        <p:nvSpPr>
          <p:cNvPr id="4" name="Oval 3">
            <a:extLst>
              <a:ext uri="{FF2B5EF4-FFF2-40B4-BE49-F238E27FC236}">
                <a16:creationId xmlns:a16="http://schemas.microsoft.com/office/drawing/2014/main" id="{F9D21E76-BA3D-9AC7-15E5-6C1184FA0F66}"/>
              </a:ext>
              <a:ext uri="{C183D7F6-B498-43B3-948B-1728B52AA6E4}">
                <adec:decorative xmlns:adec="http://schemas.microsoft.com/office/drawing/2017/decorative" val="1"/>
              </a:ext>
            </a:extLst>
          </p:cNvPr>
          <p:cNvSpPr/>
          <p:nvPr/>
        </p:nvSpPr>
        <p:spPr>
          <a:xfrm>
            <a:off x="11230708" y="29229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1279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BAB3DDA-91DD-45B0-2179-A602DED92C4B}"/>
              </a:ext>
            </a:extLst>
          </p:cNvPr>
          <p:cNvSpPr/>
          <p:nvPr/>
        </p:nvSpPr>
        <p:spPr>
          <a:xfrm>
            <a:off x="6156756" y="1637025"/>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5</a:t>
            </a:r>
            <a:endParaRPr lang="en-US" sz="24000" b="1" dirty="0">
              <a:latin typeface="Segoe UI" panose="020B0502040204020203" pitchFamily="34" charset="0"/>
              <a:cs typeface="Segoe UI" panose="020B0502040204020203" pitchFamily="34" charset="0"/>
            </a:endParaRPr>
          </a:p>
        </p:txBody>
      </p:sp>
      <p:graphicFrame>
        <p:nvGraphicFramePr>
          <p:cNvPr id="2" name="Content Placeholder 5">
            <a:extLst>
              <a:ext uri="{FF2B5EF4-FFF2-40B4-BE49-F238E27FC236}">
                <a16:creationId xmlns:a16="http://schemas.microsoft.com/office/drawing/2014/main" id="{D1514C71-0F7A-93A8-CDCA-1FBD0085F88E}"/>
              </a:ext>
            </a:extLst>
          </p:cNvPr>
          <p:cNvGraphicFramePr>
            <a:graphicFrameLocks/>
          </p:cNvGraphicFramePr>
          <p:nvPr>
            <p:extLst>
              <p:ext uri="{D42A27DB-BD31-4B8C-83A1-F6EECF244321}">
                <p14:modId xmlns:p14="http://schemas.microsoft.com/office/powerpoint/2010/main" val="2600806141"/>
              </p:ext>
            </p:extLst>
          </p:nvPr>
        </p:nvGraphicFramePr>
        <p:xfrm>
          <a:off x="852256" y="987059"/>
          <a:ext cx="9703294" cy="5725517"/>
        </p:xfrm>
        <a:graphic>
          <a:graphicData uri="http://schemas.openxmlformats.org/drawingml/2006/table">
            <a:tbl>
              <a:tblPr firstRow="1" bandRow="1">
                <a:tableStyleId>{5C22544A-7EE6-4342-B048-85BDC9FD1C3A}</a:tableStyleId>
              </a:tblPr>
              <a:tblGrid>
                <a:gridCol w="2378214">
                  <a:extLst>
                    <a:ext uri="{9D8B030D-6E8A-4147-A177-3AD203B41FA5}">
                      <a16:colId xmlns:a16="http://schemas.microsoft.com/office/drawing/2014/main" val="1855215272"/>
                    </a:ext>
                  </a:extLst>
                </a:gridCol>
                <a:gridCol w="2378214">
                  <a:extLst>
                    <a:ext uri="{9D8B030D-6E8A-4147-A177-3AD203B41FA5}">
                      <a16:colId xmlns:a16="http://schemas.microsoft.com/office/drawing/2014/main" val="4025028019"/>
                    </a:ext>
                  </a:extLst>
                </a:gridCol>
                <a:gridCol w="1111712">
                  <a:extLst>
                    <a:ext uri="{9D8B030D-6E8A-4147-A177-3AD203B41FA5}">
                      <a16:colId xmlns:a16="http://schemas.microsoft.com/office/drawing/2014/main" val="3744366057"/>
                    </a:ext>
                  </a:extLst>
                </a:gridCol>
                <a:gridCol w="1237865">
                  <a:extLst>
                    <a:ext uri="{9D8B030D-6E8A-4147-A177-3AD203B41FA5}">
                      <a16:colId xmlns:a16="http://schemas.microsoft.com/office/drawing/2014/main" val="3645141212"/>
                    </a:ext>
                  </a:extLst>
                </a:gridCol>
                <a:gridCol w="2597289">
                  <a:extLst>
                    <a:ext uri="{9D8B030D-6E8A-4147-A177-3AD203B41FA5}">
                      <a16:colId xmlns:a16="http://schemas.microsoft.com/office/drawing/2014/main" val="3016401137"/>
                    </a:ext>
                  </a:extLst>
                </a:gridCol>
              </a:tblGrid>
              <a:tr h="174275">
                <a:tc>
                  <a:txBody>
                    <a:bodyPr/>
                    <a:lstStyle/>
                    <a:p>
                      <a:r>
                        <a:rPr lang="en-US" dirty="0">
                          <a:effectLst/>
                        </a:rPr>
                        <a:t>Model</a:t>
                      </a:r>
                    </a:p>
                  </a:txBody>
                  <a:tcPr marL="99060" marR="99060" anchor="ctr">
                    <a:solidFill>
                      <a:schemeClr val="accent1">
                        <a:alpha val="55000"/>
                      </a:schemeClr>
                    </a:solidFill>
                  </a:tcPr>
                </a:tc>
                <a:tc>
                  <a:txBody>
                    <a:bodyPr/>
                    <a:lstStyle/>
                    <a:p>
                      <a:r>
                        <a:rPr lang="en-US" dirty="0">
                          <a:effectLst/>
                        </a:rPr>
                        <a:t>Best Hyperparameters</a:t>
                      </a:r>
                    </a:p>
                  </a:txBody>
                  <a:tcPr marL="99060" marR="99060" anchor="ctr">
                    <a:solidFill>
                      <a:schemeClr val="accent1">
                        <a:alpha val="55000"/>
                      </a:schemeClr>
                    </a:solidFill>
                  </a:tcPr>
                </a:tc>
                <a:tc>
                  <a:txBody>
                    <a:bodyPr/>
                    <a:lstStyle/>
                    <a:p>
                      <a:r>
                        <a:rPr lang="en-US" dirty="0">
                          <a:effectLst/>
                        </a:rPr>
                        <a:t>Accuracy</a:t>
                      </a:r>
                    </a:p>
                  </a:txBody>
                  <a:tcPr marL="99060" marR="99060" anchor="ctr">
                    <a:solidFill>
                      <a:schemeClr val="accent1">
                        <a:alpha val="55000"/>
                      </a:schemeClr>
                    </a:solidFill>
                  </a:tcPr>
                </a:tc>
                <a:tc>
                  <a:txBody>
                    <a:bodyPr/>
                    <a:lstStyle/>
                    <a:p>
                      <a:r>
                        <a:rPr lang="en-US">
                          <a:effectLst/>
                        </a:rPr>
                        <a:t>F1-Score (Churned)</a:t>
                      </a:r>
                    </a:p>
                  </a:txBody>
                  <a:tcPr marL="99060" marR="99060" anchor="ctr">
                    <a:solidFill>
                      <a:schemeClr val="accent1">
                        <a:alpha val="55000"/>
                      </a:schemeClr>
                    </a:solidFill>
                  </a:tcPr>
                </a:tc>
                <a:tc>
                  <a:txBody>
                    <a:bodyPr/>
                    <a:lstStyle/>
                    <a:p>
                      <a:r>
                        <a:rPr lang="en-US" dirty="0">
                          <a:effectLst/>
                        </a:rPr>
                        <a:t>F1-Score (Non - Churned)</a:t>
                      </a:r>
                    </a:p>
                  </a:txBody>
                  <a:tcPr marL="99060" marR="99060" anchor="ctr">
                    <a:solidFill>
                      <a:schemeClr val="accent1">
                        <a:alpha val="55000"/>
                      </a:schemeClr>
                    </a:solidFill>
                  </a:tcPr>
                </a:tc>
                <a:extLst>
                  <a:ext uri="{0D108BD9-81ED-4DB2-BD59-A6C34878D82A}">
                    <a16:rowId xmlns:a16="http://schemas.microsoft.com/office/drawing/2014/main" val="1836063575"/>
                  </a:ext>
                </a:extLst>
              </a:tr>
              <a:tr h="0">
                <a:tc>
                  <a:txBody>
                    <a:bodyPr/>
                    <a:lstStyle/>
                    <a:p>
                      <a:r>
                        <a:rPr lang="en-US" dirty="0">
                          <a:effectLst/>
                        </a:rPr>
                        <a:t>Logistic Regression</a:t>
                      </a:r>
                    </a:p>
                  </a:txBody>
                  <a:tcPr marL="99060" marR="99060" anchor="ctr">
                    <a:solidFill>
                      <a:schemeClr val="accent1">
                        <a:tint val="40000"/>
                        <a:alpha val="55000"/>
                      </a:schemeClr>
                    </a:solidFill>
                  </a:tcPr>
                </a:tc>
                <a:tc>
                  <a:txBody>
                    <a:bodyPr/>
                    <a:lstStyle/>
                    <a:p>
                      <a:r>
                        <a:rPr lang="en-US">
                          <a:effectLst/>
                        </a:rPr>
                        <a:t>{'C': 100, 'penalty': 'l2', 'solver': 'liblinear'}</a:t>
                      </a:r>
                    </a:p>
                  </a:txBody>
                  <a:tcPr marL="99060" marR="99060" anchor="ctr">
                    <a:solidFill>
                      <a:schemeClr val="accent1">
                        <a:tint val="40000"/>
                        <a:alpha val="55000"/>
                      </a:schemeClr>
                    </a:solidFill>
                  </a:tcPr>
                </a:tc>
                <a:tc>
                  <a:txBody>
                    <a:bodyPr/>
                    <a:lstStyle/>
                    <a:p>
                      <a:r>
                        <a:rPr lang="en-US">
                          <a:effectLst/>
                        </a:rPr>
                        <a:t>0.62</a:t>
                      </a:r>
                    </a:p>
                  </a:txBody>
                  <a:tcPr marL="99060" marR="99060" anchor="ctr">
                    <a:solidFill>
                      <a:schemeClr val="accent1">
                        <a:tint val="40000"/>
                        <a:alpha val="55000"/>
                      </a:schemeClr>
                    </a:solidFill>
                  </a:tcPr>
                </a:tc>
                <a:tc>
                  <a:txBody>
                    <a:bodyPr/>
                    <a:lstStyle/>
                    <a:p>
                      <a:r>
                        <a:rPr lang="en-US">
                          <a:effectLst/>
                        </a:rPr>
                        <a:t>0.35</a:t>
                      </a:r>
                    </a:p>
                  </a:txBody>
                  <a:tcPr marL="99060" marR="99060" anchor="ctr">
                    <a:solidFill>
                      <a:schemeClr val="accent1">
                        <a:tint val="40000"/>
                        <a:alpha val="55000"/>
                      </a:schemeClr>
                    </a:solidFill>
                  </a:tcPr>
                </a:tc>
                <a:tc>
                  <a:txBody>
                    <a:bodyPr/>
                    <a:lstStyle/>
                    <a:p>
                      <a:r>
                        <a:rPr lang="en-US">
                          <a:effectLst/>
                        </a:rPr>
                        <a:t>0.73</a:t>
                      </a:r>
                    </a:p>
                  </a:txBody>
                  <a:tcPr marL="99060" marR="99060" anchor="ctr">
                    <a:solidFill>
                      <a:schemeClr val="accent1">
                        <a:tint val="40000"/>
                        <a:alpha val="55000"/>
                      </a:schemeClr>
                    </a:solidFill>
                  </a:tcPr>
                </a:tc>
                <a:extLst>
                  <a:ext uri="{0D108BD9-81ED-4DB2-BD59-A6C34878D82A}">
                    <a16:rowId xmlns:a16="http://schemas.microsoft.com/office/drawing/2014/main" val="3827924142"/>
                  </a:ext>
                </a:extLst>
              </a:tr>
              <a:tr h="0">
                <a:tc>
                  <a:txBody>
                    <a:bodyPr/>
                    <a:lstStyle/>
                    <a:p>
                      <a:r>
                        <a:rPr lang="en-US" dirty="0">
                          <a:effectLst/>
                        </a:rPr>
                        <a:t>Decision Tree</a:t>
                      </a:r>
                    </a:p>
                  </a:txBody>
                  <a:tcPr marL="99060" marR="99060" anchor="ctr">
                    <a:solidFill>
                      <a:schemeClr val="accent1">
                        <a:tint val="20000"/>
                        <a:alpha val="55000"/>
                      </a:schemeClr>
                    </a:solidFill>
                  </a:tcPr>
                </a:tc>
                <a:tc>
                  <a:txBody>
                    <a:bodyPr/>
                    <a:lstStyle/>
                    <a:p>
                      <a:r>
                        <a:rPr lang="en-US">
                          <a:effectLst/>
                        </a:rPr>
                        <a:t>{'Criterion': 'gini', 'Max Depth': 5, 'Random State': 42}</a:t>
                      </a:r>
                    </a:p>
                  </a:txBody>
                  <a:tcPr marL="99060" marR="99060" anchor="ctr">
                    <a:solidFill>
                      <a:schemeClr val="accent1">
                        <a:tint val="20000"/>
                        <a:alpha val="55000"/>
                      </a:schemeClr>
                    </a:solidFill>
                  </a:tcPr>
                </a:tc>
                <a:tc>
                  <a:txBody>
                    <a:bodyPr/>
                    <a:lstStyle/>
                    <a:p>
                      <a:r>
                        <a:rPr lang="en-US">
                          <a:effectLst/>
                        </a:rPr>
                        <a:t>0.70</a:t>
                      </a:r>
                    </a:p>
                  </a:txBody>
                  <a:tcPr marL="99060" marR="99060" anchor="ctr">
                    <a:solidFill>
                      <a:schemeClr val="accent1">
                        <a:tint val="20000"/>
                        <a:alpha val="55000"/>
                      </a:schemeClr>
                    </a:solidFill>
                  </a:tcPr>
                </a:tc>
                <a:tc>
                  <a:txBody>
                    <a:bodyPr/>
                    <a:lstStyle/>
                    <a:p>
                      <a:r>
                        <a:rPr lang="en-US" dirty="0">
                          <a:effectLst/>
                        </a:rPr>
                        <a:t>0.39</a:t>
                      </a:r>
                    </a:p>
                  </a:txBody>
                  <a:tcPr marL="99060" marR="99060" anchor="ctr">
                    <a:solidFill>
                      <a:schemeClr val="accent1">
                        <a:tint val="20000"/>
                        <a:alpha val="55000"/>
                      </a:schemeClr>
                    </a:solidFill>
                  </a:tcPr>
                </a:tc>
                <a:tc>
                  <a:txBody>
                    <a:bodyPr/>
                    <a:lstStyle/>
                    <a:p>
                      <a:r>
                        <a:rPr lang="en-US" dirty="0">
                          <a:effectLst/>
                        </a:rPr>
                        <a:t>0.80</a:t>
                      </a:r>
                    </a:p>
                  </a:txBody>
                  <a:tcPr marL="99060" marR="99060" anchor="ctr">
                    <a:solidFill>
                      <a:schemeClr val="accent1">
                        <a:tint val="20000"/>
                        <a:alpha val="55000"/>
                      </a:schemeClr>
                    </a:solidFill>
                  </a:tcPr>
                </a:tc>
                <a:extLst>
                  <a:ext uri="{0D108BD9-81ED-4DB2-BD59-A6C34878D82A}">
                    <a16:rowId xmlns:a16="http://schemas.microsoft.com/office/drawing/2014/main" val="2023990381"/>
                  </a:ext>
                </a:extLst>
              </a:tr>
              <a:tr h="554241">
                <a:tc>
                  <a:txBody>
                    <a:bodyPr/>
                    <a:lstStyle/>
                    <a:p>
                      <a:r>
                        <a:rPr lang="en-US">
                          <a:effectLst/>
                        </a:rPr>
                        <a:t>Bagging Classifier</a:t>
                      </a:r>
                    </a:p>
                  </a:txBody>
                  <a:tcPr marL="99060" marR="99060" anchor="ctr">
                    <a:solidFill>
                      <a:schemeClr val="accent1">
                        <a:tint val="40000"/>
                        <a:alpha val="55000"/>
                      </a:schemeClr>
                    </a:solidFill>
                  </a:tcPr>
                </a:tc>
                <a:tc>
                  <a:txBody>
                    <a:bodyPr/>
                    <a:lstStyle/>
                    <a:p>
                      <a:r>
                        <a:rPr lang="en-US">
                          <a:effectLst/>
                        </a:rPr>
                        <a:t>{'estimator__max_depth': 15, 'max_features': 1.0, 'max_samples': 1.0, 'n_estimators': 30}</a:t>
                      </a:r>
                    </a:p>
                  </a:txBody>
                  <a:tcPr marL="99060" marR="99060" anchor="ctr">
                    <a:solidFill>
                      <a:schemeClr val="accent1">
                        <a:tint val="40000"/>
                        <a:alpha val="55000"/>
                      </a:schemeClr>
                    </a:solidFill>
                  </a:tcPr>
                </a:tc>
                <a:tc>
                  <a:txBody>
                    <a:bodyPr/>
                    <a:lstStyle/>
                    <a:p>
                      <a:r>
                        <a:rPr lang="en-US" dirty="0">
                          <a:effectLst/>
                        </a:rPr>
                        <a:t>0.79</a:t>
                      </a:r>
                    </a:p>
                  </a:txBody>
                  <a:tcPr marL="99060" marR="99060" anchor="ctr">
                    <a:solidFill>
                      <a:schemeClr val="accent1">
                        <a:tint val="40000"/>
                        <a:alpha val="55000"/>
                      </a:schemeClr>
                    </a:solidFill>
                  </a:tcPr>
                </a:tc>
                <a:tc>
                  <a:txBody>
                    <a:bodyPr/>
                    <a:lstStyle/>
                    <a:p>
                      <a:r>
                        <a:rPr lang="en-US">
                          <a:effectLst/>
                        </a:rPr>
                        <a:t>0.44</a:t>
                      </a:r>
                    </a:p>
                  </a:txBody>
                  <a:tcPr marL="99060" marR="99060" anchor="ctr">
                    <a:solidFill>
                      <a:schemeClr val="accent1">
                        <a:tint val="40000"/>
                        <a:alpha val="55000"/>
                      </a:schemeClr>
                    </a:solidFill>
                  </a:tcPr>
                </a:tc>
                <a:tc>
                  <a:txBody>
                    <a:bodyPr/>
                    <a:lstStyle/>
                    <a:p>
                      <a:r>
                        <a:rPr lang="en-US" dirty="0">
                          <a:effectLst/>
                        </a:rPr>
                        <a:t>0.87</a:t>
                      </a:r>
                    </a:p>
                  </a:txBody>
                  <a:tcPr marL="99060" marR="99060" anchor="ctr">
                    <a:solidFill>
                      <a:schemeClr val="accent1">
                        <a:tint val="40000"/>
                        <a:alpha val="55000"/>
                      </a:schemeClr>
                    </a:solidFill>
                  </a:tcPr>
                </a:tc>
                <a:extLst>
                  <a:ext uri="{0D108BD9-81ED-4DB2-BD59-A6C34878D82A}">
                    <a16:rowId xmlns:a16="http://schemas.microsoft.com/office/drawing/2014/main" val="1504065520"/>
                  </a:ext>
                </a:extLst>
              </a:tr>
              <a:tr h="1018542">
                <a:tc>
                  <a:txBody>
                    <a:bodyPr/>
                    <a:lstStyle/>
                    <a:p>
                      <a:r>
                        <a:rPr lang="en-US">
                          <a:effectLst/>
                        </a:rPr>
                        <a:t>Random Forest</a:t>
                      </a:r>
                    </a:p>
                  </a:txBody>
                  <a:tcPr marL="99060" marR="99060" anchor="ctr">
                    <a:solidFill>
                      <a:schemeClr val="accent1">
                        <a:tint val="20000"/>
                        <a:alpha val="55000"/>
                      </a:schemeClr>
                    </a:solidFill>
                  </a:tcPr>
                </a:tc>
                <a:tc>
                  <a:txBody>
                    <a:bodyPr/>
                    <a:lstStyle/>
                    <a:p>
                      <a:r>
                        <a:rPr lang="en-US">
                          <a:effectLst/>
                        </a:rPr>
                        <a:t>{'max_depth': 15, 'min_samples_leaf': 1, 'min_samples_split': 2, 'n_estimators': 30}</a:t>
                      </a:r>
                    </a:p>
                  </a:txBody>
                  <a:tcPr marL="99060" marR="99060" anchor="ctr">
                    <a:solidFill>
                      <a:schemeClr val="accent1">
                        <a:tint val="20000"/>
                        <a:alpha val="55000"/>
                      </a:schemeClr>
                    </a:solidFill>
                  </a:tcPr>
                </a:tc>
                <a:tc>
                  <a:txBody>
                    <a:bodyPr/>
                    <a:lstStyle/>
                    <a:p>
                      <a:r>
                        <a:rPr lang="en-US">
                          <a:effectLst/>
                        </a:rPr>
                        <a:t>0.78</a:t>
                      </a:r>
                    </a:p>
                  </a:txBody>
                  <a:tcPr marL="99060" marR="99060" anchor="ctr">
                    <a:solidFill>
                      <a:schemeClr val="accent1">
                        <a:tint val="20000"/>
                        <a:alpha val="55000"/>
                      </a:schemeClr>
                    </a:solidFill>
                  </a:tcPr>
                </a:tc>
                <a:tc>
                  <a:txBody>
                    <a:bodyPr/>
                    <a:lstStyle/>
                    <a:p>
                      <a:r>
                        <a:rPr lang="en-US">
                          <a:effectLst/>
                        </a:rPr>
                        <a:t>0.43</a:t>
                      </a:r>
                    </a:p>
                  </a:txBody>
                  <a:tcPr marL="99060" marR="99060" anchor="ctr">
                    <a:solidFill>
                      <a:schemeClr val="accent1">
                        <a:tint val="20000"/>
                        <a:alpha val="55000"/>
                      </a:schemeClr>
                    </a:solidFill>
                  </a:tcPr>
                </a:tc>
                <a:tc>
                  <a:txBody>
                    <a:bodyPr/>
                    <a:lstStyle/>
                    <a:p>
                      <a:r>
                        <a:rPr lang="en-US">
                          <a:effectLst/>
                        </a:rPr>
                        <a:t>0.86</a:t>
                      </a:r>
                    </a:p>
                  </a:txBody>
                  <a:tcPr marL="99060" marR="99060" anchor="ctr">
                    <a:solidFill>
                      <a:schemeClr val="accent1">
                        <a:tint val="20000"/>
                        <a:alpha val="55000"/>
                      </a:schemeClr>
                    </a:solidFill>
                  </a:tcPr>
                </a:tc>
                <a:extLst>
                  <a:ext uri="{0D108BD9-81ED-4DB2-BD59-A6C34878D82A}">
                    <a16:rowId xmlns:a16="http://schemas.microsoft.com/office/drawing/2014/main" val="2753507570"/>
                  </a:ext>
                </a:extLst>
              </a:tr>
              <a:tr h="1153517">
                <a:tc>
                  <a:txBody>
                    <a:bodyPr/>
                    <a:lstStyle/>
                    <a:p>
                      <a:r>
                        <a:rPr lang="en-US" dirty="0">
                          <a:effectLst/>
                        </a:rPr>
                        <a:t>XGBoost</a:t>
                      </a:r>
                    </a:p>
                  </a:txBody>
                  <a:tcPr marL="99060" marR="99060" anchor="ctr">
                    <a:solidFill>
                      <a:schemeClr val="accent1">
                        <a:tint val="40000"/>
                        <a:alpha val="55000"/>
                      </a:schemeClr>
                    </a:solidFill>
                  </a:tcPr>
                </a:tc>
                <a:tc>
                  <a:txBody>
                    <a:bodyPr/>
                    <a:lstStyle/>
                    <a:p>
                      <a:r>
                        <a:rPr lang="en-US">
                          <a:effectLst/>
                        </a:rPr>
                        <a:t>{'learning_rate': 0.1, 'max_depth': 7, 'n_estimators': 200}</a:t>
                      </a:r>
                    </a:p>
                  </a:txBody>
                  <a:tcPr marL="99060" marR="99060" anchor="ctr">
                    <a:solidFill>
                      <a:schemeClr val="accent1">
                        <a:tint val="40000"/>
                        <a:alpha val="55000"/>
                      </a:schemeClr>
                    </a:solidFill>
                  </a:tcPr>
                </a:tc>
                <a:tc>
                  <a:txBody>
                    <a:bodyPr/>
                    <a:lstStyle/>
                    <a:p>
                      <a:r>
                        <a:rPr lang="en-US" dirty="0">
                          <a:effectLst/>
                        </a:rPr>
                        <a:t>0.83</a:t>
                      </a:r>
                    </a:p>
                  </a:txBody>
                  <a:tcPr marL="99060" marR="99060" anchor="ctr">
                    <a:solidFill>
                      <a:schemeClr val="accent1">
                        <a:tint val="40000"/>
                        <a:alpha val="55000"/>
                      </a:schemeClr>
                    </a:solidFill>
                  </a:tcPr>
                </a:tc>
                <a:tc>
                  <a:txBody>
                    <a:bodyPr/>
                    <a:lstStyle/>
                    <a:p>
                      <a:r>
                        <a:rPr lang="en-US" dirty="0">
                          <a:effectLst/>
                        </a:rPr>
                        <a:t>0.47</a:t>
                      </a:r>
                    </a:p>
                  </a:txBody>
                  <a:tcPr marL="99060" marR="99060" anchor="ctr">
                    <a:solidFill>
                      <a:schemeClr val="accent1">
                        <a:tint val="40000"/>
                        <a:alpha val="55000"/>
                      </a:schemeClr>
                    </a:solidFill>
                  </a:tcPr>
                </a:tc>
                <a:tc>
                  <a:txBody>
                    <a:bodyPr/>
                    <a:lstStyle/>
                    <a:p>
                      <a:r>
                        <a:rPr lang="en-US" dirty="0">
                          <a:effectLst/>
                        </a:rPr>
                        <a:t>0.90</a:t>
                      </a:r>
                    </a:p>
                  </a:txBody>
                  <a:tcPr marL="99060" marR="99060" anchor="ctr">
                    <a:solidFill>
                      <a:schemeClr val="accent1">
                        <a:tint val="40000"/>
                        <a:alpha val="55000"/>
                      </a:schemeClr>
                    </a:solidFill>
                  </a:tcPr>
                </a:tc>
                <a:extLst>
                  <a:ext uri="{0D108BD9-81ED-4DB2-BD59-A6C34878D82A}">
                    <a16:rowId xmlns:a16="http://schemas.microsoft.com/office/drawing/2014/main" val="1974034942"/>
                  </a:ext>
                </a:extLst>
              </a:tr>
            </a:tbl>
          </a:graphicData>
        </a:graphic>
      </p:graphicFrame>
      <p:sp>
        <p:nvSpPr>
          <p:cNvPr id="5" name="Oval 4">
            <a:extLst>
              <a:ext uri="{FF2B5EF4-FFF2-40B4-BE49-F238E27FC236}">
                <a16:creationId xmlns:a16="http://schemas.microsoft.com/office/drawing/2014/main" id="{E2C3B336-3EFF-4D4F-D017-24CEF34C6A39}"/>
              </a:ext>
              <a:ext uri="{C183D7F6-B498-43B3-948B-1728B52AA6E4}">
                <adec:decorative xmlns:adec="http://schemas.microsoft.com/office/drawing/2017/decorative" val="1"/>
              </a:ext>
            </a:extLst>
          </p:cNvPr>
          <p:cNvSpPr/>
          <p:nvPr/>
        </p:nvSpPr>
        <p:spPr>
          <a:xfrm>
            <a:off x="11230708" y="29229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5</a:t>
            </a:r>
            <a:endParaRPr lang="en-US" sz="3600" b="1" dirty="0">
              <a:latin typeface="Segoe UI" panose="020B05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C01D67D4-1175-D292-6CB7-6250E4D4EE1E}"/>
              </a:ext>
            </a:extLst>
          </p:cNvPr>
          <p:cNvSpPr txBox="1">
            <a:spLocks/>
          </p:cNvSpPr>
          <p:nvPr/>
        </p:nvSpPr>
        <p:spPr>
          <a:xfrm>
            <a:off x="731668" y="267472"/>
            <a:ext cx="9619695" cy="4072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Model comparison Table</a:t>
            </a:r>
            <a:endParaRPr lang="en-US" dirty="0"/>
          </a:p>
        </p:txBody>
      </p:sp>
    </p:spTree>
    <p:extLst>
      <p:ext uri="{BB962C8B-B14F-4D97-AF65-F5344CB8AC3E}">
        <p14:creationId xmlns:p14="http://schemas.microsoft.com/office/powerpoint/2010/main" val="6207944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49EF6BE8-2594-55F9-F9C5-F10F6019BAF6}"/>
              </a:ext>
            </a:extLst>
          </p:cNvPr>
          <p:cNvSpPr/>
          <p:nvPr/>
        </p:nvSpPr>
        <p:spPr>
          <a:xfrm>
            <a:off x="6518706" y="1818000"/>
            <a:ext cx="5040000" cy="504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0" b="1" dirty="0">
                <a:latin typeface="Segoe UI" panose="020B0502040204020203" pitchFamily="34" charset="0"/>
                <a:cs typeface="Segoe UI" panose="020B0502040204020203" pitchFamily="34" charset="0"/>
              </a:rPr>
              <a:t>6</a:t>
            </a:r>
            <a:endParaRPr lang="en-US" sz="24000" b="1"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9F0F665-4D6B-B51F-00F4-83F9DAD476C6}"/>
              </a:ext>
            </a:extLst>
          </p:cNvPr>
          <p:cNvSpPr>
            <a:spLocks noGrp="1"/>
          </p:cNvSpPr>
          <p:nvPr>
            <p:ph type="title"/>
          </p:nvPr>
        </p:nvSpPr>
        <p:spPr/>
        <p:txBody>
          <a:bodyPr/>
          <a:lstStyle/>
          <a:p>
            <a:r>
              <a:rPr lang="en-GB" dirty="0"/>
              <a:t>Final Model</a:t>
            </a:r>
            <a:endParaRPr lang="en-US" dirty="0"/>
          </a:p>
        </p:txBody>
      </p:sp>
      <p:sp>
        <p:nvSpPr>
          <p:cNvPr id="3" name="Content Placeholder 2">
            <a:extLst>
              <a:ext uri="{FF2B5EF4-FFF2-40B4-BE49-F238E27FC236}">
                <a16:creationId xmlns:a16="http://schemas.microsoft.com/office/drawing/2014/main" id="{BD884ECC-D714-45CC-8462-991A84FB8EA0}"/>
              </a:ext>
            </a:extLst>
          </p:cNvPr>
          <p:cNvSpPr>
            <a:spLocks noGrp="1"/>
          </p:cNvSpPr>
          <p:nvPr>
            <p:ph idx="1"/>
          </p:nvPr>
        </p:nvSpPr>
        <p:spPr>
          <a:xfrm>
            <a:off x="937482" y="1890944"/>
            <a:ext cx="10058400" cy="1198485"/>
          </a:xfrm>
        </p:spPr>
        <p:txBody>
          <a:bodyPr>
            <a:normAutofit fontScale="85000" lnSpcReduction="20000"/>
          </a:bodyPr>
          <a:lstStyle/>
          <a:p>
            <a:pPr>
              <a:buFont typeface="Arial" panose="020B0604020202020204" pitchFamily="34" charset="0"/>
              <a:buChar char="•"/>
            </a:pPr>
            <a:r>
              <a:rPr lang="en-US" b="0" i="0" dirty="0" err="1">
                <a:solidFill>
                  <a:srgbClr val="1F2328"/>
                </a:solidFill>
                <a:effectLst/>
                <a:latin typeface="-apple-system"/>
              </a:rPr>
              <a:t>XGBoost</a:t>
            </a:r>
            <a:r>
              <a:rPr lang="en-US" b="0" i="0" dirty="0">
                <a:solidFill>
                  <a:srgbClr val="1F2328"/>
                </a:solidFill>
                <a:effectLst/>
                <a:latin typeface="-apple-system"/>
              </a:rPr>
              <a:t>-based machine learning model</a:t>
            </a:r>
          </a:p>
          <a:p>
            <a:pPr>
              <a:buFont typeface="Arial" panose="020B0604020202020204" pitchFamily="34" charset="0"/>
              <a:buChar char="•"/>
            </a:pPr>
            <a:r>
              <a:rPr lang="en-US" dirty="0">
                <a:solidFill>
                  <a:srgbClr val="1F2328"/>
                </a:solidFill>
                <a:latin typeface="-apple-system"/>
              </a:rPr>
              <a:t>It </a:t>
            </a:r>
            <a:r>
              <a:rPr lang="en-US" b="0" i="0" dirty="0">
                <a:solidFill>
                  <a:srgbClr val="1F2328"/>
                </a:solidFill>
                <a:effectLst/>
                <a:latin typeface="-apple-system"/>
              </a:rPr>
              <a:t> exhibited strong performance in identifying potential churners.</a:t>
            </a:r>
          </a:p>
          <a:p>
            <a:pPr>
              <a:buFont typeface="Arial" panose="020B0604020202020204" pitchFamily="34" charset="0"/>
              <a:buChar char="•"/>
            </a:pPr>
            <a:r>
              <a:rPr lang="en-US" b="0" i="0" dirty="0">
                <a:solidFill>
                  <a:srgbClr val="1F2328"/>
                </a:solidFill>
                <a:effectLst/>
                <a:latin typeface="-apple-system"/>
              </a:rPr>
              <a:t>Our model evaluation focused on two key metrics: accuracy and f1 score.</a:t>
            </a:r>
          </a:p>
          <a:p>
            <a:pPr>
              <a:buFont typeface="Arial" panose="020B0604020202020204" pitchFamily="34" charset="0"/>
              <a:buChar char="•"/>
            </a:pPr>
            <a:endParaRPr lang="en-US" b="0" i="0" dirty="0">
              <a:solidFill>
                <a:srgbClr val="1F2328"/>
              </a:solidFill>
              <a:effectLst/>
              <a:latin typeface="-apple-system"/>
            </a:endParaRPr>
          </a:p>
          <a:p>
            <a:pPr>
              <a:buFont typeface="Arial" panose="020B0604020202020204" pitchFamily="34" charset="0"/>
              <a:buChar char="•"/>
            </a:pPr>
            <a:endParaRPr lang="en-US" b="0" i="0" dirty="0">
              <a:solidFill>
                <a:srgbClr val="1F2328"/>
              </a:solidFill>
              <a:effectLst/>
              <a:latin typeface="-apple-system"/>
            </a:endParaRPr>
          </a:p>
          <a:p>
            <a:pPr>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272AAD1-CB4A-38A8-5D3F-0AEE13754C79}"/>
              </a:ext>
            </a:extLst>
          </p:cNvPr>
          <p:cNvGraphicFramePr>
            <a:graphicFrameLocks noGrp="1"/>
          </p:cNvGraphicFramePr>
          <p:nvPr/>
        </p:nvGraphicFramePr>
        <p:xfrm>
          <a:off x="932156" y="3710866"/>
          <a:ext cx="9800950" cy="1926783"/>
        </p:xfrm>
        <a:graphic>
          <a:graphicData uri="http://schemas.openxmlformats.org/drawingml/2006/table">
            <a:tbl>
              <a:tblPr firstRow="1" bandRow="1">
                <a:tableStyleId>{5C22544A-7EE6-4342-B048-85BDC9FD1C3A}</a:tableStyleId>
              </a:tblPr>
              <a:tblGrid>
                <a:gridCol w="1960190">
                  <a:extLst>
                    <a:ext uri="{9D8B030D-6E8A-4147-A177-3AD203B41FA5}">
                      <a16:colId xmlns:a16="http://schemas.microsoft.com/office/drawing/2014/main" val="1090349271"/>
                    </a:ext>
                  </a:extLst>
                </a:gridCol>
                <a:gridCol w="1960190">
                  <a:extLst>
                    <a:ext uri="{9D8B030D-6E8A-4147-A177-3AD203B41FA5}">
                      <a16:colId xmlns:a16="http://schemas.microsoft.com/office/drawing/2014/main" val="3349376671"/>
                    </a:ext>
                  </a:extLst>
                </a:gridCol>
                <a:gridCol w="1960190">
                  <a:extLst>
                    <a:ext uri="{9D8B030D-6E8A-4147-A177-3AD203B41FA5}">
                      <a16:colId xmlns:a16="http://schemas.microsoft.com/office/drawing/2014/main" val="3341972352"/>
                    </a:ext>
                  </a:extLst>
                </a:gridCol>
                <a:gridCol w="1960190">
                  <a:extLst>
                    <a:ext uri="{9D8B030D-6E8A-4147-A177-3AD203B41FA5}">
                      <a16:colId xmlns:a16="http://schemas.microsoft.com/office/drawing/2014/main" val="3046792748"/>
                    </a:ext>
                  </a:extLst>
                </a:gridCol>
                <a:gridCol w="1960190">
                  <a:extLst>
                    <a:ext uri="{9D8B030D-6E8A-4147-A177-3AD203B41FA5}">
                      <a16:colId xmlns:a16="http://schemas.microsoft.com/office/drawing/2014/main" val="3455916532"/>
                    </a:ext>
                  </a:extLst>
                </a:gridCol>
              </a:tblGrid>
              <a:tr h="746999">
                <a:tc>
                  <a:txBody>
                    <a:bodyPr/>
                    <a:lstStyle/>
                    <a:p>
                      <a:r>
                        <a:rPr lang="en-US" dirty="0"/>
                        <a:t>Classification Report</a:t>
                      </a:r>
                    </a:p>
                  </a:txBody>
                  <a:tcPr/>
                </a:tc>
                <a:tc>
                  <a:txBody>
                    <a:bodyPr/>
                    <a:lstStyle/>
                    <a:p>
                      <a:r>
                        <a:rPr lang="en-US" dirty="0"/>
                        <a:t>Precision </a:t>
                      </a:r>
                    </a:p>
                  </a:txBody>
                  <a:tcPr/>
                </a:tc>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 </a:t>
                      </a:r>
                    </a:p>
                    <a:p>
                      <a:endParaRPr lang="en-US" dirty="0"/>
                    </a:p>
                  </a:txBody>
                  <a:tcPr/>
                </a:tc>
                <a:tc>
                  <a:txBody>
                    <a:bodyPr/>
                    <a:lstStyle/>
                    <a:p>
                      <a:r>
                        <a:rPr lang="en-US" dirty="0"/>
                        <a:t>Accuracy(Cross Val Score)</a:t>
                      </a:r>
                    </a:p>
                  </a:txBody>
                  <a:tcPr/>
                </a:tc>
                <a:extLst>
                  <a:ext uri="{0D108BD9-81ED-4DB2-BD59-A6C34878D82A}">
                    <a16:rowId xmlns:a16="http://schemas.microsoft.com/office/drawing/2014/main" val="1839721631"/>
                  </a:ext>
                </a:extLst>
              </a:tr>
              <a:tr h="746999">
                <a:tc>
                  <a:txBody>
                    <a:bodyPr/>
                    <a:lstStyle/>
                    <a:p>
                      <a:r>
                        <a:rPr lang="en-GB" dirty="0"/>
                        <a:t>False(Non-Churned)</a:t>
                      </a:r>
                      <a:endParaRPr lang="en-US" dirty="0"/>
                    </a:p>
                  </a:txBody>
                  <a:tcPr/>
                </a:tc>
                <a:tc>
                  <a:txBody>
                    <a:bodyPr/>
                    <a:lstStyle/>
                    <a:p>
                      <a:r>
                        <a:rPr lang="en-US" dirty="0"/>
                        <a:t>0.91</a:t>
                      </a:r>
                    </a:p>
                  </a:txBody>
                  <a:tcPr/>
                </a:tc>
                <a:tc>
                  <a:txBody>
                    <a:bodyPr/>
                    <a:lstStyle/>
                    <a:p>
                      <a:r>
                        <a:rPr lang="en-US" dirty="0"/>
                        <a:t>0.89 </a:t>
                      </a:r>
                    </a:p>
                  </a:txBody>
                  <a:tcPr/>
                </a:tc>
                <a:tc>
                  <a:txBody>
                    <a:bodyPr/>
                    <a:lstStyle/>
                    <a:p>
                      <a:r>
                        <a:rPr lang="en-US" dirty="0"/>
                        <a:t>0.90</a:t>
                      </a:r>
                    </a:p>
                  </a:txBody>
                  <a:tcPr/>
                </a:tc>
                <a:tc>
                  <a:txBody>
                    <a:bodyPr/>
                    <a:lstStyle/>
                    <a:p>
                      <a:r>
                        <a:rPr lang="en-US" dirty="0"/>
                        <a:t>0.87</a:t>
                      </a:r>
                    </a:p>
                  </a:txBody>
                  <a:tcPr/>
                </a:tc>
                <a:extLst>
                  <a:ext uri="{0D108BD9-81ED-4DB2-BD59-A6C34878D82A}">
                    <a16:rowId xmlns:a16="http://schemas.microsoft.com/office/drawing/2014/main" val="3183933392"/>
                  </a:ext>
                </a:extLst>
              </a:tr>
              <a:tr h="432785">
                <a:tc>
                  <a:txBody>
                    <a:bodyPr/>
                    <a:lstStyle/>
                    <a:p>
                      <a:r>
                        <a:rPr lang="en-GB" dirty="0"/>
                        <a:t>True(Churned)</a:t>
                      </a:r>
                      <a:endParaRPr lang="en-US" dirty="0"/>
                    </a:p>
                  </a:txBody>
                  <a:tcPr/>
                </a:tc>
                <a:tc>
                  <a:txBody>
                    <a:bodyPr/>
                    <a:lstStyle/>
                    <a:p>
                      <a:r>
                        <a:rPr lang="en-US" dirty="0"/>
                        <a:t>0.45</a:t>
                      </a:r>
                    </a:p>
                  </a:txBody>
                  <a:tcPr/>
                </a:tc>
                <a:tc>
                  <a:txBody>
                    <a:bodyPr/>
                    <a:lstStyle/>
                    <a:p>
                      <a:r>
                        <a:rPr lang="en-US" dirty="0"/>
                        <a:t>0.50</a:t>
                      </a:r>
                    </a:p>
                  </a:txBody>
                  <a:tcPr/>
                </a:tc>
                <a:tc>
                  <a:txBody>
                    <a:bodyPr/>
                    <a:lstStyle/>
                    <a:p>
                      <a:r>
                        <a:rPr lang="en-US" dirty="0"/>
                        <a:t>0.47</a:t>
                      </a:r>
                    </a:p>
                  </a:txBody>
                  <a:tcPr/>
                </a:tc>
                <a:tc>
                  <a:txBody>
                    <a:bodyPr/>
                    <a:lstStyle/>
                    <a:p>
                      <a:endParaRPr lang="en-US" dirty="0"/>
                    </a:p>
                  </a:txBody>
                  <a:tcPr/>
                </a:tc>
                <a:extLst>
                  <a:ext uri="{0D108BD9-81ED-4DB2-BD59-A6C34878D82A}">
                    <a16:rowId xmlns:a16="http://schemas.microsoft.com/office/drawing/2014/main" val="4244769817"/>
                  </a:ext>
                </a:extLst>
              </a:tr>
            </a:tbl>
          </a:graphicData>
        </a:graphic>
      </p:graphicFrame>
      <p:sp>
        <p:nvSpPr>
          <p:cNvPr id="6" name="Oval 5">
            <a:extLst>
              <a:ext uri="{FF2B5EF4-FFF2-40B4-BE49-F238E27FC236}">
                <a16:creationId xmlns:a16="http://schemas.microsoft.com/office/drawing/2014/main" id="{A226CA93-E98F-44B3-FB29-622EBA72CF83}"/>
              </a:ext>
              <a:ext uri="{C183D7F6-B498-43B3-948B-1728B52AA6E4}">
                <adec:decorative xmlns:adec="http://schemas.microsoft.com/office/drawing/2017/decorative" val="1"/>
              </a:ext>
            </a:extLst>
          </p:cNvPr>
          <p:cNvSpPr/>
          <p:nvPr/>
        </p:nvSpPr>
        <p:spPr>
          <a:xfrm>
            <a:off x="11168564" y="33668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Segoe UI" panose="020B0502040204020203" pitchFamily="34" charset="0"/>
                <a:cs typeface="Segoe UI" panose="020B0502040204020203" pitchFamily="34" charset="0"/>
              </a:rPr>
              <a:t>6</a:t>
            </a:r>
            <a:endParaRPr lang="en-US"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02450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210</TotalTime>
  <Words>717</Words>
  <Application>Microsoft Office PowerPoint</Application>
  <PresentationFormat>Widescreen</PresentationFormat>
  <Paragraphs>119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Calibri Light</vt:lpstr>
      <vt:lpstr>Franklin Gothic Book</vt:lpstr>
      <vt:lpstr>Helvetica Neue</vt:lpstr>
      <vt:lpstr>Segoe UI</vt:lpstr>
      <vt:lpstr>Söhne</vt:lpstr>
      <vt:lpstr>Office Theme</vt:lpstr>
      <vt:lpstr>SyriaTel Churn Analysis</vt:lpstr>
      <vt:lpstr>Agenda:</vt:lpstr>
      <vt:lpstr>Introduction</vt:lpstr>
      <vt:lpstr>Objectives</vt:lpstr>
      <vt:lpstr>Visualization</vt:lpstr>
      <vt:lpstr>Bar plot</vt:lpstr>
      <vt:lpstr>Correlation Matrix Plot</vt:lpstr>
      <vt:lpstr>PowerPoint Presentation</vt:lpstr>
      <vt:lpstr>Final Model</vt:lpstr>
      <vt:lpstr>Conclusion</vt:lpstr>
      <vt:lpstr>Recommendations</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Churn Analysis</dc:title>
  <dc:creator>Rose Kyalo</dc:creator>
  <cp:lastModifiedBy>Rose Kyalo</cp:lastModifiedBy>
  <cp:revision>9</cp:revision>
  <dcterms:created xsi:type="dcterms:W3CDTF">2023-10-22T16:00:58Z</dcterms:created>
  <dcterms:modified xsi:type="dcterms:W3CDTF">2023-10-23T03:10:45Z</dcterms:modified>
</cp:coreProperties>
</file>