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 id="2147483696" r:id="rId5"/>
  </p:sldMasterIdLst>
  <p:notesMasterIdLst>
    <p:notesMasterId r:id="rId53"/>
  </p:notesMasterIdLst>
  <p:handoutMasterIdLst>
    <p:handoutMasterId r:id="rId54"/>
  </p:handoutMasterIdLst>
  <p:sldIdLst>
    <p:sldId id="327" r:id="rId6"/>
    <p:sldId id="330" r:id="rId7"/>
    <p:sldId id="331" r:id="rId8"/>
    <p:sldId id="332" r:id="rId9"/>
    <p:sldId id="298" r:id="rId10"/>
    <p:sldId id="262" r:id="rId11"/>
    <p:sldId id="333" r:id="rId12"/>
    <p:sldId id="263" r:id="rId13"/>
    <p:sldId id="335" r:id="rId14"/>
    <p:sldId id="302" r:id="rId15"/>
    <p:sldId id="336" r:id="rId16"/>
    <p:sldId id="337" r:id="rId17"/>
    <p:sldId id="339" r:id="rId18"/>
    <p:sldId id="340" r:id="rId19"/>
    <p:sldId id="276" r:id="rId20"/>
    <p:sldId id="303" r:id="rId21"/>
    <p:sldId id="293" r:id="rId22"/>
    <p:sldId id="277" r:id="rId23"/>
    <p:sldId id="284" r:id="rId24"/>
    <p:sldId id="269" r:id="rId25"/>
    <p:sldId id="304" r:id="rId26"/>
    <p:sldId id="305" r:id="rId27"/>
    <p:sldId id="307" r:id="rId28"/>
    <p:sldId id="306" r:id="rId29"/>
    <p:sldId id="308" r:id="rId30"/>
    <p:sldId id="270" r:id="rId31"/>
    <p:sldId id="309" r:id="rId32"/>
    <p:sldId id="310" r:id="rId33"/>
    <p:sldId id="311" r:id="rId34"/>
    <p:sldId id="312" r:id="rId35"/>
    <p:sldId id="314" r:id="rId36"/>
    <p:sldId id="313" r:id="rId37"/>
    <p:sldId id="315" r:id="rId38"/>
    <p:sldId id="316" r:id="rId39"/>
    <p:sldId id="317" r:id="rId40"/>
    <p:sldId id="294" r:id="rId41"/>
    <p:sldId id="296" r:id="rId42"/>
    <p:sldId id="318" r:id="rId43"/>
    <p:sldId id="319" r:id="rId44"/>
    <p:sldId id="321" r:id="rId45"/>
    <p:sldId id="322" r:id="rId46"/>
    <p:sldId id="323" r:id="rId47"/>
    <p:sldId id="324" r:id="rId48"/>
    <p:sldId id="288" r:id="rId49"/>
    <p:sldId id="289" r:id="rId50"/>
    <p:sldId id="320" r:id="rId51"/>
    <p:sldId id="274" r:id="rId5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8CB"/>
    <a:srgbClr val="0B49CB"/>
    <a:srgbClr val="F2F4F8"/>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1"/>
    <p:restoredTop sz="93741" autoAdjust="0"/>
  </p:normalViewPr>
  <p:slideViewPr>
    <p:cSldViewPr snapToGrid="0" snapToObjects="1">
      <p:cViewPr>
        <p:scale>
          <a:sx n="75" d="100"/>
          <a:sy n="75" d="100"/>
        </p:scale>
        <p:origin x="496"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2/22/2025</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r>
              <a:rPr lang="en-US"/>
              <a:t>https://github.com/RoseM-hub/Applied-Data-Science-Capstone/blob/main/EDA%20Data%20Visualization.ipynb</a:t>
            </a:r>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‹N°›</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https://github.com/RoseM-hub/Applied-Data-Science-Capstone/blob/main/EDA%20Data%20Visualization.ipynb</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Espace réservé du pied de page 4">
            <a:extLst>
              <a:ext uri="{FF2B5EF4-FFF2-40B4-BE49-F238E27FC236}">
                <a16:creationId xmlns:a16="http://schemas.microsoft.com/office/drawing/2014/main" id="{DA16CB42-7726-2080-720C-667BBC443DDC}"/>
              </a:ext>
            </a:extLst>
          </p:cNvPr>
          <p:cNvSpPr>
            <a:spLocks noGrp="1"/>
          </p:cNvSpPr>
          <p:nvPr>
            <p:ph type="ftr" sz="quarter" idx="4"/>
          </p:nvPr>
        </p:nvSpPr>
        <p:spPr/>
        <p:txBody>
          <a:bodyPr/>
          <a:lstStyle/>
          <a:p>
            <a:r>
              <a:rPr lang="en-US"/>
              <a:t>https://github.com/RoseM-hub/Applied-Data-Science-Capstone/blob/main/EDA%20Data%20Visualization.ipynb</a:t>
            </a:r>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5" name="Espace réservé du pied de page 4">
            <a:extLst>
              <a:ext uri="{FF2B5EF4-FFF2-40B4-BE49-F238E27FC236}">
                <a16:creationId xmlns:a16="http://schemas.microsoft.com/office/drawing/2014/main" id="{11A10CCC-4147-4631-5E48-2A3B03BAB88C}"/>
              </a:ext>
            </a:extLst>
          </p:cNvPr>
          <p:cNvSpPr>
            <a:spLocks noGrp="1"/>
          </p:cNvSpPr>
          <p:nvPr>
            <p:ph type="ftr" sz="quarter" idx="4"/>
          </p:nvPr>
        </p:nvSpPr>
        <p:spPr/>
        <p:txBody>
          <a:bodyPr/>
          <a:lstStyle/>
          <a:p>
            <a:r>
              <a:rPr lang="en-US"/>
              <a:t>https://github.com/RoseM-hub/Applied-Data-Science-Capstone/blob/main/EDA%20Data%20Visualization.ipynb</a:t>
            </a:r>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u pied de page 4">
            <a:extLst>
              <a:ext uri="{FF2B5EF4-FFF2-40B4-BE49-F238E27FC236}">
                <a16:creationId xmlns:a16="http://schemas.microsoft.com/office/drawing/2014/main" id="{31C283ED-A496-4507-A2E1-4D36B3653F76}"/>
              </a:ext>
            </a:extLst>
          </p:cNvPr>
          <p:cNvSpPr>
            <a:spLocks noGrp="1"/>
          </p:cNvSpPr>
          <p:nvPr>
            <p:ph type="ftr" sz="quarter" idx="4"/>
          </p:nvPr>
        </p:nvSpPr>
        <p:spPr/>
        <p:txBody>
          <a:bodyPr/>
          <a:lstStyle/>
          <a:p>
            <a:r>
              <a:rPr lang="en-US"/>
              <a:t>https://github.com/RoseM-hub/Applied-Data-Science-Capstone/blob/main/EDA%20Data%20Visualization.ipynb</a:t>
            </a:r>
          </a:p>
        </p:txBody>
      </p:sp>
    </p:spTree>
    <p:extLst>
      <p:ext uri="{BB962C8B-B14F-4D97-AF65-F5344CB8AC3E}">
        <p14:creationId xmlns:p14="http://schemas.microsoft.com/office/powerpoint/2010/main" val="713334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5" name="Espace réservé du pied de page 4">
            <a:extLst>
              <a:ext uri="{FF2B5EF4-FFF2-40B4-BE49-F238E27FC236}">
                <a16:creationId xmlns:a16="http://schemas.microsoft.com/office/drawing/2014/main" id="{7231C831-7270-E31E-B2D8-A80E8D44F216}"/>
              </a:ext>
            </a:extLst>
          </p:cNvPr>
          <p:cNvSpPr>
            <a:spLocks noGrp="1"/>
          </p:cNvSpPr>
          <p:nvPr>
            <p:ph type="ftr" sz="quarter" idx="4"/>
          </p:nvPr>
        </p:nvSpPr>
        <p:spPr/>
        <p:txBody>
          <a:bodyPr/>
          <a:lstStyle/>
          <a:p>
            <a:r>
              <a:rPr lang="en-US"/>
              <a:t>https://github.com/RoseM-hub/Applied-Data-Science-Capstone/blob/main/EDA%20Data%20Visualization.ipynb</a:t>
            </a:r>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‹N°›</a:t>
            </a:fld>
            <a:endParaRPr lang="en-US"/>
          </a:p>
        </p:txBody>
      </p:sp>
    </p:spTree>
    <p:extLst>
      <p:ext uri="{BB962C8B-B14F-4D97-AF65-F5344CB8AC3E}">
        <p14:creationId xmlns:p14="http://schemas.microsoft.com/office/powerpoint/2010/main" val="232981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‹N°›</a:t>
            </a:fld>
            <a:endParaRPr lang="en-US"/>
          </a:p>
        </p:txBody>
      </p:sp>
    </p:spTree>
    <p:extLst>
      <p:ext uri="{BB962C8B-B14F-4D97-AF65-F5344CB8AC3E}">
        <p14:creationId xmlns:p14="http://schemas.microsoft.com/office/powerpoint/2010/main" val="2625228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‹N°›</a:t>
            </a:fld>
            <a:endParaRPr lang="en-US"/>
          </a:p>
        </p:txBody>
      </p:sp>
    </p:spTree>
    <p:extLst>
      <p:ext uri="{BB962C8B-B14F-4D97-AF65-F5344CB8AC3E}">
        <p14:creationId xmlns:p14="http://schemas.microsoft.com/office/powerpoint/2010/main" val="3153914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‹N°›</a:t>
            </a:fld>
            <a:endParaRPr lang="en-US"/>
          </a:p>
        </p:txBody>
      </p:sp>
    </p:spTree>
    <p:extLst>
      <p:ext uri="{BB962C8B-B14F-4D97-AF65-F5344CB8AC3E}">
        <p14:creationId xmlns:p14="http://schemas.microsoft.com/office/powerpoint/2010/main" val="246662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90C97C-0095-2443-AC12-FA4CBA4ACD4D}" type="slidenum">
              <a:rPr lang="en-US" smtClean="0"/>
              <a:pPr/>
              <a:t>‹N°›</a:t>
            </a:fld>
            <a:endParaRPr lang="en-US"/>
          </a:p>
        </p:txBody>
      </p:sp>
    </p:spTree>
    <p:extLst>
      <p:ext uri="{BB962C8B-B14F-4D97-AF65-F5344CB8AC3E}">
        <p14:creationId xmlns:p14="http://schemas.microsoft.com/office/powerpoint/2010/main" val="31239930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90C97C-0095-2443-AC12-FA4CBA4ACD4D}" type="slidenum">
              <a:rPr lang="en-US" smtClean="0"/>
              <a:pPr/>
              <a:t>‹N°›</a:t>
            </a:fld>
            <a:endParaRPr lang="en-US"/>
          </a:p>
        </p:txBody>
      </p:sp>
    </p:spTree>
    <p:extLst>
      <p:ext uri="{BB962C8B-B14F-4D97-AF65-F5344CB8AC3E}">
        <p14:creationId xmlns:p14="http://schemas.microsoft.com/office/powerpoint/2010/main" val="2262574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90C97C-0095-2443-AC12-FA4CBA4ACD4D}" type="slidenum">
              <a:rPr lang="en-US" smtClean="0"/>
              <a:pPr/>
              <a:t>‹N°›</a:t>
            </a:fld>
            <a:endParaRPr lang="en-US"/>
          </a:p>
        </p:txBody>
      </p:sp>
    </p:spTree>
    <p:extLst>
      <p:ext uri="{BB962C8B-B14F-4D97-AF65-F5344CB8AC3E}">
        <p14:creationId xmlns:p14="http://schemas.microsoft.com/office/powerpoint/2010/main" val="38583183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‹N°›</a:t>
            </a:fld>
            <a:endParaRPr lang="en-US"/>
          </a:p>
        </p:txBody>
      </p:sp>
    </p:spTree>
    <p:extLst>
      <p:ext uri="{BB962C8B-B14F-4D97-AF65-F5344CB8AC3E}">
        <p14:creationId xmlns:p14="http://schemas.microsoft.com/office/powerpoint/2010/main" val="25756786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‹N°›</a:t>
            </a:fld>
            <a:endParaRPr lang="en-US"/>
          </a:p>
        </p:txBody>
      </p:sp>
    </p:spTree>
    <p:extLst>
      <p:ext uri="{BB962C8B-B14F-4D97-AF65-F5344CB8AC3E}">
        <p14:creationId xmlns:p14="http://schemas.microsoft.com/office/powerpoint/2010/main" val="24876305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‹N°›</a:t>
            </a:fld>
            <a:endParaRPr lang="en-US"/>
          </a:p>
        </p:txBody>
      </p:sp>
    </p:spTree>
    <p:extLst>
      <p:ext uri="{BB962C8B-B14F-4D97-AF65-F5344CB8AC3E}">
        <p14:creationId xmlns:p14="http://schemas.microsoft.com/office/powerpoint/2010/main" val="745425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‹N°›</a:t>
            </a:fld>
            <a:endParaRPr lang="en-US"/>
          </a:p>
        </p:txBody>
      </p:sp>
    </p:spTree>
    <p:extLst>
      <p:ext uri="{BB962C8B-B14F-4D97-AF65-F5344CB8AC3E}">
        <p14:creationId xmlns:p14="http://schemas.microsoft.com/office/powerpoint/2010/main" val="1286378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588065141"/>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157614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‹N°›</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37000">
              <a:schemeClr val="accent1">
                <a:lumMod val="0"/>
                <a:lumOff val="100000"/>
              </a:schemeClr>
            </a:gs>
            <a:gs pos="100000">
              <a:schemeClr val="accent1">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‹N°›</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7000">
              <a:schemeClr val="accent1">
                <a:lumMod val="0"/>
                <a:lumOff val="100000"/>
              </a:schemeClr>
            </a:gs>
            <a:gs pos="100000">
              <a:schemeClr val="accent1">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0C97C-0095-2443-AC12-FA4CBA4ACD4D}" type="slidenum">
              <a:rPr lang="en-US" smtClean="0"/>
              <a:pPr/>
              <a:t>‹N°›</a:t>
            </a:fld>
            <a:endParaRPr lang="en-US"/>
          </a:p>
        </p:txBody>
      </p:sp>
    </p:spTree>
    <p:extLst>
      <p:ext uri="{BB962C8B-B14F-4D97-AF65-F5344CB8AC3E}">
        <p14:creationId xmlns:p14="http://schemas.microsoft.com/office/powerpoint/2010/main" val="8150426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oseM-hub/Applied-Data-Science-Capstone/blob/main/webscraping.ipynb" TargetMode="Externa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RoseM-hub/Applied-Data-Science-Capstone/blob/main/Spacex-Data%20wrangling.ipynb" TargetMode="Externa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RoseM-hub/Applied-Data-Science-Capstone/blob/main/EDA%20Data%20Visualization.ipynb" TargetMode="Externa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RoseM-hub/Applied-Data-Science-Capstone/blob/main/EDA-SQL-coursera_sqllite.ipynb" TargetMode="Externa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RoseM-hub/Applied-Data-Science-Capstone/blob/main/spacex_dash_app.py" TargetMode="Externa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hyperlink" Target="https://api.spacexdata.com/v4/launches/past" TargetMode="Externa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oseM-hub/Applied-Data-Science-Capstone/blob/main/spacex-data-collection-api.ipynb" TargetMode="Externa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41000">
              <a:schemeClr val="accent1">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36AF9D-A911-994B-90EA-013D4CDA5604}"/>
              </a:ext>
            </a:extLst>
          </p:cNvPr>
          <p:cNvSpPr txBox="1"/>
          <p:nvPr/>
        </p:nvSpPr>
        <p:spPr>
          <a:xfrm>
            <a:off x="889820" y="5243300"/>
            <a:ext cx="2514600" cy="646331"/>
          </a:xfrm>
          <a:prstGeom prst="rect">
            <a:avLst/>
          </a:prstGeom>
          <a:noFill/>
        </p:spPr>
        <p:txBody>
          <a:bodyPr wrap="square" lIns="91440" tIns="45720" rIns="91440" bIns="45720" rtlCol="0" anchor="t">
            <a:spAutoFit/>
          </a:bodyPr>
          <a:lstStyle/>
          <a:p>
            <a:r>
              <a:rPr lang="en-US" dirty="0">
                <a:solidFill>
                  <a:schemeClr val="bg2"/>
                </a:solidFill>
                <a:latin typeface="Abadi"/>
                <a:ea typeface="SF Pro" pitchFamily="2" charset="0"/>
                <a:cs typeface="SF Pro" pitchFamily="2" charset="0"/>
              </a:rPr>
              <a:t>Rose-Marie PIPOKA</a:t>
            </a:r>
          </a:p>
          <a:p>
            <a:r>
              <a:rPr lang="en-US" dirty="0">
                <a:solidFill>
                  <a:schemeClr val="bg2"/>
                </a:solidFill>
                <a:latin typeface="Abadi" panose="020B0604020104020204" pitchFamily="34" charset="0"/>
                <a:ea typeface="SF Pro" pitchFamily="2" charset="0"/>
                <a:cs typeface="SF Pro" pitchFamily="2" charset="0"/>
              </a:rPr>
              <a:t>22/02/2025</a:t>
            </a:r>
          </a:p>
        </p:txBody>
      </p:sp>
      <p:pic>
        <p:nvPicPr>
          <p:cNvPr id="2"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2"/>
          <a:stretch>
            <a:fillRect/>
          </a:stretch>
        </p:blipFill>
        <p:spPr>
          <a:xfrm>
            <a:off x="889820" y="676828"/>
            <a:ext cx="2104103" cy="629183"/>
          </a:xfrm>
          <a:prstGeom prst="rect">
            <a:avLst/>
          </a:prstGeom>
        </p:spPr>
      </p:pic>
      <p:pic>
        <p:nvPicPr>
          <p:cNvPr id="4" name="Image 3">
            <a:extLst>
              <a:ext uri="{FF2B5EF4-FFF2-40B4-BE49-F238E27FC236}">
                <a16:creationId xmlns:a16="http://schemas.microsoft.com/office/drawing/2014/main" id="{5EAFB321-BDA8-E538-93A3-C7C0E8A302CD}"/>
              </a:ext>
            </a:extLst>
          </p:cNvPr>
          <p:cNvPicPr>
            <a:picLocks noChangeAspect="1"/>
          </p:cNvPicPr>
          <p:nvPr/>
        </p:nvPicPr>
        <p:blipFill>
          <a:blip r:embed="rId3"/>
          <a:stretch>
            <a:fillRect/>
          </a:stretch>
        </p:blipFill>
        <p:spPr>
          <a:xfrm>
            <a:off x="2685574" y="1306011"/>
            <a:ext cx="6820852" cy="3753374"/>
          </a:xfrm>
          <a:prstGeom prst="rect">
            <a:avLst/>
          </a:prstGeom>
        </p:spPr>
      </p:pic>
    </p:spTree>
    <p:extLst>
      <p:ext uri="{BB962C8B-B14F-4D97-AF65-F5344CB8AC3E}">
        <p14:creationId xmlns:p14="http://schemas.microsoft.com/office/powerpoint/2010/main" val="12776116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0" y="1646238"/>
            <a:ext cx="4614333" cy="5127625"/>
          </a:xfrm>
          <a:prstGeom prst="rect">
            <a:avLst/>
          </a:prstGeom>
        </p:spPr>
        <p:txBody>
          <a:bodyPr lIns="91440" tIns="45720" rIns="91440" bIns="45720" anchor="t">
            <a:noAutofit/>
          </a:bodyPr>
          <a:lstStyle/>
          <a:p>
            <a:pPr marL="0" indent="0">
              <a:lnSpc>
                <a:spcPct val="100000"/>
              </a:lnSpc>
              <a:spcBef>
                <a:spcPts val="1400"/>
              </a:spcBef>
              <a:buNone/>
            </a:pPr>
            <a:r>
              <a:rPr lang="en-US" sz="1600" dirty="0">
                <a:solidFill>
                  <a:schemeClr val="accent3">
                    <a:lumMod val="25000"/>
                  </a:schemeClr>
                </a:solidFill>
                <a:latin typeface="Garamond" panose="02020404030301010803" pitchFamily="18" charset="0"/>
              </a:rPr>
              <a:t>We perform </a:t>
            </a:r>
            <a:r>
              <a:rPr lang="en-US" sz="1600" dirty="0" err="1">
                <a:solidFill>
                  <a:schemeClr val="accent3">
                    <a:lumMod val="25000"/>
                  </a:schemeClr>
                </a:solidFill>
                <a:latin typeface="Garamond" panose="02020404030301010803" pitchFamily="18" charset="0"/>
              </a:rPr>
              <a:t>Webscraping</a:t>
            </a:r>
            <a:r>
              <a:rPr lang="en-US" sz="1600" dirty="0">
                <a:solidFill>
                  <a:schemeClr val="accent3">
                    <a:lumMod val="25000"/>
                  </a:schemeClr>
                </a:solidFill>
                <a:latin typeface="Garamond" panose="02020404030301010803" pitchFamily="18" charset="0"/>
              </a:rPr>
              <a:t> as follow:</a:t>
            </a:r>
          </a:p>
          <a:p>
            <a:pPr>
              <a:lnSpc>
                <a:spcPct val="100000"/>
              </a:lnSpc>
              <a:spcBef>
                <a:spcPts val="1400"/>
              </a:spcBef>
            </a:pPr>
            <a:r>
              <a:rPr lang="en-US" sz="1600" dirty="0">
                <a:solidFill>
                  <a:schemeClr val="accent3">
                    <a:lumMod val="25000"/>
                  </a:schemeClr>
                </a:solidFill>
                <a:latin typeface="Garamond" panose="02020404030301010803" pitchFamily="18" charset="0"/>
              </a:rPr>
              <a:t>Importing libraries (sys, requests, </a:t>
            </a:r>
            <a:r>
              <a:rPr lang="en-US" sz="1600" dirty="0" err="1">
                <a:solidFill>
                  <a:schemeClr val="accent3">
                    <a:lumMod val="25000"/>
                  </a:schemeClr>
                </a:solidFill>
                <a:latin typeface="Garamond" panose="02020404030301010803" pitchFamily="18" charset="0"/>
              </a:rPr>
              <a:t>beautifulsoup</a:t>
            </a:r>
            <a:r>
              <a:rPr lang="en-US" sz="1600" dirty="0">
                <a:solidFill>
                  <a:schemeClr val="accent3">
                    <a:lumMod val="25000"/>
                  </a:schemeClr>
                </a:solidFill>
                <a:latin typeface="Garamond" panose="02020404030301010803" pitchFamily="18" charset="0"/>
              </a:rPr>
              <a:t>, re, pandas)</a:t>
            </a:r>
          </a:p>
          <a:p>
            <a:pPr>
              <a:lnSpc>
                <a:spcPct val="100000"/>
              </a:lnSpc>
              <a:spcBef>
                <a:spcPts val="1400"/>
              </a:spcBef>
            </a:pPr>
            <a:r>
              <a:rPr lang="en-US" sz="1600" dirty="0">
                <a:solidFill>
                  <a:schemeClr val="accent3">
                    <a:lumMod val="25000"/>
                  </a:schemeClr>
                </a:solidFill>
                <a:latin typeface="Garamond" panose="02020404030301010803" pitchFamily="18" charset="0"/>
              </a:rPr>
              <a:t>Definition of 5 functions that will be used to process HTML tables retrieved via web scraping</a:t>
            </a:r>
          </a:p>
          <a:p>
            <a:pPr>
              <a:lnSpc>
                <a:spcPct val="100000"/>
              </a:lnSpc>
              <a:spcBef>
                <a:spcPts val="1400"/>
              </a:spcBef>
            </a:pPr>
            <a:r>
              <a:rPr lang="en-US" sz="1600" dirty="0">
                <a:solidFill>
                  <a:schemeClr val="accent3">
                    <a:lumMod val="25000"/>
                  </a:schemeClr>
                </a:solidFill>
                <a:latin typeface="Garamond" panose="02020404030301010803" pitchFamily="18" charset="0"/>
              </a:rPr>
              <a:t> Performing an HTTP GET method to request the Falcon9 Launch HTML page, as an HTTP response. </a:t>
            </a:r>
          </a:p>
          <a:p>
            <a:pPr>
              <a:lnSpc>
                <a:spcPct val="100000"/>
              </a:lnSpc>
              <a:spcBef>
                <a:spcPts val="1400"/>
              </a:spcBef>
            </a:pPr>
            <a:r>
              <a:rPr lang="en-US" sz="1600" dirty="0">
                <a:solidFill>
                  <a:schemeClr val="accent3">
                    <a:lumMod val="25000"/>
                  </a:schemeClr>
                </a:solidFill>
                <a:latin typeface="Garamond" panose="02020404030301010803" pitchFamily="18" charset="0"/>
              </a:rPr>
              <a:t>Create </a:t>
            </a:r>
            <a:r>
              <a:rPr lang="en-US" sz="1600" dirty="0" err="1">
                <a:solidFill>
                  <a:schemeClr val="accent3">
                    <a:lumMod val="25000"/>
                  </a:schemeClr>
                </a:solidFill>
                <a:latin typeface="Garamond" panose="02020404030301010803" pitchFamily="18" charset="0"/>
              </a:rPr>
              <a:t>BeautifulSoup</a:t>
            </a:r>
            <a:r>
              <a:rPr lang="en-US" sz="1600" dirty="0">
                <a:solidFill>
                  <a:schemeClr val="accent3">
                    <a:lumMod val="25000"/>
                  </a:schemeClr>
                </a:solidFill>
                <a:latin typeface="Garamond" panose="02020404030301010803" pitchFamily="18" charset="0"/>
              </a:rPr>
              <a:t> Object</a:t>
            </a:r>
          </a:p>
          <a:p>
            <a:pPr>
              <a:lnSpc>
                <a:spcPct val="100000"/>
              </a:lnSpc>
              <a:spcBef>
                <a:spcPts val="1400"/>
              </a:spcBef>
            </a:pPr>
            <a:r>
              <a:rPr lang="en-US" sz="1600" dirty="0">
                <a:solidFill>
                  <a:schemeClr val="accent3">
                    <a:lumMod val="25000"/>
                  </a:schemeClr>
                </a:solidFill>
                <a:latin typeface="Garamond" panose="02020404030301010803" pitchFamily="18" charset="0"/>
              </a:rPr>
              <a:t>Collecting all relevant column names from the HTML table header </a:t>
            </a:r>
          </a:p>
          <a:p>
            <a:pPr>
              <a:lnSpc>
                <a:spcPct val="100000"/>
              </a:lnSpc>
              <a:spcBef>
                <a:spcPts val="1400"/>
              </a:spcBef>
            </a:pPr>
            <a:r>
              <a:rPr lang="en-US" sz="1600" dirty="0">
                <a:solidFill>
                  <a:schemeClr val="accent3">
                    <a:lumMod val="25000"/>
                  </a:schemeClr>
                </a:solidFill>
                <a:latin typeface="Garamond" panose="02020404030301010803" pitchFamily="18" charset="0"/>
              </a:rPr>
              <a:t>Create a data frame by parsing the launch HTML table</a:t>
            </a:r>
          </a:p>
          <a:p>
            <a:pPr marL="0" indent="0">
              <a:lnSpc>
                <a:spcPct val="100000"/>
              </a:lnSpc>
              <a:spcBef>
                <a:spcPts val="1400"/>
              </a:spcBef>
              <a:buNone/>
            </a:pPr>
            <a:endParaRPr lang="en-US" sz="1600" b="1" u="sng" dirty="0">
              <a:solidFill>
                <a:schemeClr val="accent3">
                  <a:lumMod val="25000"/>
                </a:schemeClr>
              </a:solidFill>
              <a:latin typeface="Garamond" panose="02020404030301010803" pitchFamily="18" charset="0"/>
            </a:endParaRPr>
          </a:p>
          <a:p>
            <a:pPr marL="0" indent="0">
              <a:lnSpc>
                <a:spcPct val="100000"/>
              </a:lnSpc>
              <a:spcBef>
                <a:spcPts val="1400"/>
              </a:spcBef>
              <a:buNone/>
            </a:pPr>
            <a:r>
              <a:rPr lang="en-US" sz="1600" b="1" u="sng" dirty="0">
                <a:solidFill>
                  <a:schemeClr val="accent3">
                    <a:lumMod val="25000"/>
                  </a:schemeClr>
                </a:solidFill>
                <a:latin typeface="Garamond" panose="02020404030301010803" pitchFamily="18" charset="0"/>
                <a:hlinkClick r:id="rId2"/>
              </a:rPr>
              <a:t>GitHub Link-Web scraping</a:t>
            </a:r>
            <a:endParaRPr lang="en-US" sz="1600" b="1" u="sng" dirty="0">
              <a:solidFill>
                <a:schemeClr val="accent3">
                  <a:lumMod val="25000"/>
                </a:schemeClr>
              </a:solidFill>
              <a:latin typeface="Garamond" panose="02020404030301010803" pitchFamily="18" charset="0"/>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Scraping</a:t>
            </a:r>
            <a:endParaRPr lang="en-US" dirty="0">
              <a:solidFill>
                <a:srgbClr val="0B49CB"/>
              </a:solidFill>
            </a:endParaRPr>
          </a:p>
        </p:txBody>
      </p:sp>
      <p:sp>
        <p:nvSpPr>
          <p:cNvPr id="2" name="Content Placeholder 4">
            <a:extLst>
              <a:ext uri="{FF2B5EF4-FFF2-40B4-BE49-F238E27FC236}">
                <a16:creationId xmlns:a16="http://schemas.microsoft.com/office/drawing/2014/main" id="{8B78C759-C687-440F-8CAE-D3071F1AB630}"/>
              </a:ext>
            </a:extLst>
          </p:cNvPr>
          <p:cNvSpPr txBox="1">
            <a:spLocks/>
          </p:cNvSpPr>
          <p:nvPr/>
        </p:nvSpPr>
        <p:spPr>
          <a:xfrm>
            <a:off x="4792133" y="1321549"/>
            <a:ext cx="6739467" cy="5451783"/>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None/>
            </a:pPr>
            <a:endParaRPr lang="en-US" dirty="0">
              <a:cs typeface="Calibri"/>
            </a:endParaRPr>
          </a:p>
        </p:txBody>
      </p:sp>
      <p:sp>
        <p:nvSpPr>
          <p:cNvPr id="5" name="Rectangle : coins arrondis 4">
            <a:extLst>
              <a:ext uri="{FF2B5EF4-FFF2-40B4-BE49-F238E27FC236}">
                <a16:creationId xmlns:a16="http://schemas.microsoft.com/office/drawing/2014/main" id="{19EC7326-4712-7EDF-C248-23BD11ABC976}"/>
              </a:ext>
            </a:extLst>
          </p:cNvPr>
          <p:cNvSpPr/>
          <p:nvPr/>
        </p:nvSpPr>
        <p:spPr>
          <a:xfrm>
            <a:off x="4868826" y="1389693"/>
            <a:ext cx="6662774" cy="3792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err="1">
                <a:effectLst>
                  <a:outerShdw blurRad="38100" dist="38100" dir="2700000" algn="tl">
                    <a:srgbClr val="000000">
                      <a:alpha val="43137"/>
                    </a:srgbClr>
                  </a:outerShdw>
                </a:effectLst>
                <a:latin typeface="Garamond" panose="02020404030301010803" pitchFamily="18" charset="0"/>
              </a:rPr>
              <a:t>Libraries</a:t>
            </a:r>
            <a:r>
              <a:rPr lang="fr-FR" b="1" dirty="0">
                <a:effectLst>
                  <a:outerShdw blurRad="38100" dist="38100" dir="2700000" algn="tl">
                    <a:srgbClr val="000000">
                      <a:alpha val="43137"/>
                    </a:srgbClr>
                  </a:outerShdw>
                </a:effectLst>
                <a:latin typeface="Garamond" panose="02020404030301010803" pitchFamily="18" charset="0"/>
              </a:rPr>
              <a:t> </a:t>
            </a:r>
            <a:r>
              <a:rPr lang="fr-FR" dirty="0">
                <a:latin typeface="Garamond" panose="02020404030301010803" pitchFamily="18" charset="0"/>
              </a:rPr>
              <a:t>(</a:t>
            </a:r>
            <a:r>
              <a:rPr lang="fr-FR" dirty="0" err="1">
                <a:latin typeface="Garamond" panose="02020404030301010803" pitchFamily="18" charset="0"/>
              </a:rPr>
              <a:t>sys</a:t>
            </a:r>
            <a:r>
              <a:rPr lang="fr-FR" dirty="0">
                <a:latin typeface="Garamond" panose="02020404030301010803" pitchFamily="18" charset="0"/>
              </a:rPr>
              <a:t>, </a:t>
            </a:r>
            <a:r>
              <a:rPr lang="fr-FR" dirty="0" err="1">
                <a:latin typeface="Garamond" panose="02020404030301010803" pitchFamily="18" charset="0"/>
              </a:rPr>
              <a:t>requests</a:t>
            </a:r>
            <a:r>
              <a:rPr lang="fr-FR" dirty="0">
                <a:latin typeface="Garamond" panose="02020404030301010803" pitchFamily="18" charset="0"/>
              </a:rPr>
              <a:t>, </a:t>
            </a:r>
            <a:r>
              <a:rPr lang="fr-FR" dirty="0" err="1">
                <a:latin typeface="Garamond" panose="02020404030301010803" pitchFamily="18" charset="0"/>
              </a:rPr>
              <a:t>beautifulsoup</a:t>
            </a:r>
            <a:r>
              <a:rPr lang="fr-FR" dirty="0">
                <a:latin typeface="Garamond" panose="02020404030301010803" pitchFamily="18" charset="0"/>
              </a:rPr>
              <a:t>, re, pandas)</a:t>
            </a:r>
          </a:p>
        </p:txBody>
      </p:sp>
      <p:sp>
        <p:nvSpPr>
          <p:cNvPr id="7" name="Rectangle : coins arrondis 6">
            <a:extLst>
              <a:ext uri="{FF2B5EF4-FFF2-40B4-BE49-F238E27FC236}">
                <a16:creationId xmlns:a16="http://schemas.microsoft.com/office/drawing/2014/main" id="{D74A3196-E15C-0DA0-1AA6-A168CFB29C20}"/>
              </a:ext>
            </a:extLst>
          </p:cNvPr>
          <p:cNvSpPr/>
          <p:nvPr/>
        </p:nvSpPr>
        <p:spPr>
          <a:xfrm>
            <a:off x="4868826" y="2062119"/>
            <a:ext cx="6662774" cy="5818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latin typeface="Garamond" panose="02020404030301010803" pitchFamily="18" charset="0"/>
              </a:rPr>
              <a:t>Request the Falcon9 Launch Wiki page from its URL</a:t>
            </a:r>
          </a:p>
          <a:p>
            <a:pPr algn="ctr"/>
            <a:r>
              <a:rPr lang="en-US" sz="1600" dirty="0" err="1">
                <a:latin typeface="Garamond" panose="02020404030301010803" pitchFamily="18" charset="0"/>
              </a:rPr>
              <a:t>Html_response</a:t>
            </a:r>
            <a:r>
              <a:rPr lang="en-US" sz="1600" dirty="0">
                <a:latin typeface="Garamond" panose="02020404030301010803" pitchFamily="18" charset="0"/>
              </a:rPr>
              <a:t> = </a:t>
            </a:r>
            <a:r>
              <a:rPr lang="en-US" sz="1600" dirty="0" err="1">
                <a:latin typeface="Garamond" panose="02020404030301010803" pitchFamily="18" charset="0"/>
              </a:rPr>
              <a:t>requests.get</a:t>
            </a:r>
            <a:r>
              <a:rPr lang="en-US" sz="1600" dirty="0">
                <a:latin typeface="Garamond" panose="02020404030301010803" pitchFamily="18" charset="0"/>
              </a:rPr>
              <a:t>(</a:t>
            </a:r>
            <a:r>
              <a:rPr lang="en-US" sz="1600" dirty="0" err="1">
                <a:latin typeface="Garamond" panose="02020404030301010803" pitchFamily="18" charset="0"/>
              </a:rPr>
              <a:t>static_url</a:t>
            </a:r>
            <a:r>
              <a:rPr lang="en-US" sz="1600" dirty="0">
                <a:latin typeface="Garamond" panose="02020404030301010803" pitchFamily="18" charset="0"/>
              </a:rPr>
              <a:t>)</a:t>
            </a:r>
            <a:endParaRPr lang="fr-FR" sz="1600" dirty="0">
              <a:latin typeface="Garamond" panose="02020404030301010803" pitchFamily="18" charset="0"/>
            </a:endParaRPr>
          </a:p>
        </p:txBody>
      </p:sp>
      <p:sp>
        <p:nvSpPr>
          <p:cNvPr id="8" name="Rectangle : coins arrondis 7">
            <a:extLst>
              <a:ext uri="{FF2B5EF4-FFF2-40B4-BE49-F238E27FC236}">
                <a16:creationId xmlns:a16="http://schemas.microsoft.com/office/drawing/2014/main" id="{EDFEAD93-E03C-4589-94EE-1A414C3C22C9}"/>
              </a:ext>
            </a:extLst>
          </p:cNvPr>
          <p:cNvSpPr/>
          <p:nvPr/>
        </p:nvSpPr>
        <p:spPr>
          <a:xfrm>
            <a:off x="4846253" y="4118017"/>
            <a:ext cx="6685347" cy="728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u="sng" dirty="0">
                <a:effectLst/>
                <a:latin typeface="Garamond" panose="02020404030301010803" pitchFamily="18" charset="0"/>
              </a:rPr>
              <a:t>Extract all column names from the HTML table header</a:t>
            </a:r>
          </a:p>
          <a:p>
            <a:pPr algn="ctr"/>
            <a:r>
              <a:rPr lang="en-US" sz="1600" dirty="0" err="1">
                <a:latin typeface="Garamond" panose="02020404030301010803" pitchFamily="18" charset="0"/>
              </a:rPr>
              <a:t>html_tables</a:t>
            </a:r>
            <a:r>
              <a:rPr lang="en-US" sz="1600" dirty="0">
                <a:latin typeface="Garamond" panose="02020404030301010803" pitchFamily="18" charset="0"/>
              </a:rPr>
              <a:t> = </a:t>
            </a:r>
            <a:r>
              <a:rPr lang="en-US" sz="1600" dirty="0" err="1">
                <a:latin typeface="Garamond" panose="02020404030301010803" pitchFamily="18" charset="0"/>
              </a:rPr>
              <a:t>soup.find_all</a:t>
            </a:r>
            <a:r>
              <a:rPr lang="en-US" sz="1600" dirty="0">
                <a:latin typeface="Garamond" panose="02020404030301010803" pitchFamily="18" charset="0"/>
              </a:rPr>
              <a:t>('table')</a:t>
            </a:r>
            <a:endParaRPr lang="fr-FR" sz="1600" dirty="0">
              <a:latin typeface="Garamond" panose="02020404030301010803" pitchFamily="18" charset="0"/>
            </a:endParaRPr>
          </a:p>
        </p:txBody>
      </p:sp>
      <p:sp>
        <p:nvSpPr>
          <p:cNvPr id="9" name="Rectangle : coins arrondis 8">
            <a:extLst>
              <a:ext uri="{FF2B5EF4-FFF2-40B4-BE49-F238E27FC236}">
                <a16:creationId xmlns:a16="http://schemas.microsoft.com/office/drawing/2014/main" id="{3BF8051B-991F-AB71-8AED-041FB1E87311}"/>
              </a:ext>
            </a:extLst>
          </p:cNvPr>
          <p:cNvSpPr/>
          <p:nvPr/>
        </p:nvSpPr>
        <p:spPr>
          <a:xfrm>
            <a:off x="4868826" y="2916823"/>
            <a:ext cx="6633843" cy="9159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u="sng" dirty="0" err="1">
                <a:latin typeface="Garamond" panose="02020404030301010803" pitchFamily="18" charset="0"/>
              </a:rPr>
              <a:t>Create</a:t>
            </a:r>
            <a:r>
              <a:rPr lang="fr-FR" b="1" u="sng" dirty="0">
                <a:latin typeface="Garamond" panose="02020404030301010803" pitchFamily="18" charset="0"/>
              </a:rPr>
              <a:t> a </a:t>
            </a:r>
            <a:r>
              <a:rPr lang="fr-FR" b="1" u="sng" dirty="0" err="1">
                <a:latin typeface="Garamond" panose="02020404030301010803" pitchFamily="18" charset="0"/>
              </a:rPr>
              <a:t>BeautifulSoup</a:t>
            </a:r>
            <a:r>
              <a:rPr lang="fr-FR" b="1" u="sng" dirty="0">
                <a:latin typeface="Garamond" panose="02020404030301010803" pitchFamily="18" charset="0"/>
              </a:rPr>
              <a:t> </a:t>
            </a:r>
            <a:r>
              <a:rPr lang="fr-FR" b="1" u="sng" dirty="0" err="1">
                <a:latin typeface="Garamond" panose="02020404030301010803" pitchFamily="18" charset="0"/>
              </a:rPr>
              <a:t>object</a:t>
            </a:r>
            <a:endParaRPr lang="fr-FR" b="1" u="sng" dirty="0">
              <a:latin typeface="Garamond" panose="02020404030301010803" pitchFamily="18" charset="0"/>
            </a:endParaRPr>
          </a:p>
          <a:p>
            <a:pPr algn="ctr"/>
            <a:r>
              <a:rPr lang="fr-FR" b="1" u="sng" dirty="0">
                <a:latin typeface="Garamond" panose="02020404030301010803" pitchFamily="18" charset="0"/>
              </a:rPr>
              <a:t> </a:t>
            </a:r>
            <a:r>
              <a:rPr lang="fr-FR" sz="1600" dirty="0" err="1">
                <a:latin typeface="Garamond" panose="02020404030301010803" pitchFamily="18" charset="0"/>
              </a:rPr>
              <a:t>html_content</a:t>
            </a:r>
            <a:r>
              <a:rPr lang="fr-FR" sz="1600" dirty="0">
                <a:latin typeface="Garamond" panose="02020404030301010803" pitchFamily="18" charset="0"/>
              </a:rPr>
              <a:t> = </a:t>
            </a:r>
            <a:r>
              <a:rPr lang="fr-FR" sz="1600" dirty="0" err="1">
                <a:latin typeface="Garamond" panose="02020404030301010803" pitchFamily="18" charset="0"/>
              </a:rPr>
              <a:t>Html_response.text</a:t>
            </a:r>
            <a:endParaRPr lang="fr-FR" sz="1600" dirty="0">
              <a:latin typeface="Garamond" panose="02020404030301010803" pitchFamily="18" charset="0"/>
            </a:endParaRPr>
          </a:p>
          <a:p>
            <a:pPr algn="ctr"/>
            <a:r>
              <a:rPr lang="fr-FR" sz="1600" dirty="0" err="1">
                <a:latin typeface="Garamond" panose="02020404030301010803" pitchFamily="18" charset="0"/>
              </a:rPr>
              <a:t>soup</a:t>
            </a:r>
            <a:r>
              <a:rPr lang="fr-FR" sz="1600" dirty="0">
                <a:latin typeface="Garamond" panose="02020404030301010803" pitchFamily="18" charset="0"/>
              </a:rPr>
              <a:t> = </a:t>
            </a:r>
            <a:r>
              <a:rPr lang="fr-FR" sz="1600" dirty="0" err="1">
                <a:latin typeface="Garamond" panose="02020404030301010803" pitchFamily="18" charset="0"/>
              </a:rPr>
              <a:t>BeautifulSoup</a:t>
            </a:r>
            <a:r>
              <a:rPr lang="fr-FR" sz="1600" dirty="0">
                <a:latin typeface="Garamond" panose="02020404030301010803" pitchFamily="18" charset="0"/>
              </a:rPr>
              <a:t>(</a:t>
            </a:r>
            <a:r>
              <a:rPr lang="fr-FR" sz="1600" dirty="0" err="1">
                <a:latin typeface="Garamond" panose="02020404030301010803" pitchFamily="18" charset="0"/>
              </a:rPr>
              <a:t>html_content</a:t>
            </a:r>
            <a:r>
              <a:rPr lang="fr-FR" sz="1600" dirty="0">
                <a:latin typeface="Garamond" panose="02020404030301010803" pitchFamily="18" charset="0"/>
              </a:rPr>
              <a:t>, '</a:t>
            </a:r>
            <a:r>
              <a:rPr lang="fr-FR" sz="1600" dirty="0" err="1">
                <a:latin typeface="Garamond" panose="02020404030301010803" pitchFamily="18" charset="0"/>
              </a:rPr>
              <a:t>html.parser</a:t>
            </a:r>
            <a:r>
              <a:rPr lang="fr-FR" sz="1600" dirty="0">
                <a:latin typeface="Garamond" panose="02020404030301010803" pitchFamily="18" charset="0"/>
              </a:rPr>
              <a:t>')</a:t>
            </a:r>
          </a:p>
        </p:txBody>
      </p:sp>
      <p:sp>
        <p:nvSpPr>
          <p:cNvPr id="10" name="Rectangle : coins arrondis 9">
            <a:extLst>
              <a:ext uri="{FF2B5EF4-FFF2-40B4-BE49-F238E27FC236}">
                <a16:creationId xmlns:a16="http://schemas.microsoft.com/office/drawing/2014/main" id="{BC36C366-7F1B-5D78-CDB0-611A2D8B1D67}"/>
              </a:ext>
            </a:extLst>
          </p:cNvPr>
          <p:cNvSpPr/>
          <p:nvPr/>
        </p:nvSpPr>
        <p:spPr>
          <a:xfrm>
            <a:off x="4868826" y="5099240"/>
            <a:ext cx="6633843" cy="728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u="sng" dirty="0">
                <a:effectLst/>
                <a:latin typeface="Garamond" panose="02020404030301010803" pitchFamily="18" charset="0"/>
              </a:rPr>
              <a:t>Create a data frame by parsing the launch HTML tables</a:t>
            </a:r>
          </a:p>
          <a:p>
            <a:pPr algn="ctr"/>
            <a:r>
              <a:rPr lang="en-US" sz="1600" dirty="0" err="1">
                <a:latin typeface="Garamond" panose="02020404030301010803" pitchFamily="18" charset="0"/>
              </a:rPr>
              <a:t>launch_dict</a:t>
            </a:r>
            <a:r>
              <a:rPr lang="en-US" sz="1600" dirty="0">
                <a:latin typeface="Garamond" panose="02020404030301010803" pitchFamily="18" charset="0"/>
              </a:rPr>
              <a:t>= </a:t>
            </a:r>
            <a:r>
              <a:rPr lang="en-US" sz="1600" dirty="0" err="1">
                <a:latin typeface="Garamond" panose="02020404030301010803" pitchFamily="18" charset="0"/>
              </a:rPr>
              <a:t>dict.fromkeys</a:t>
            </a:r>
            <a:r>
              <a:rPr lang="en-US" sz="1600" dirty="0">
                <a:latin typeface="Garamond" panose="02020404030301010803" pitchFamily="18" charset="0"/>
              </a:rPr>
              <a:t>(</a:t>
            </a:r>
            <a:r>
              <a:rPr lang="en-US" sz="1600" dirty="0" err="1">
                <a:latin typeface="Garamond" panose="02020404030301010803" pitchFamily="18" charset="0"/>
              </a:rPr>
              <a:t>column_names</a:t>
            </a:r>
            <a:r>
              <a:rPr lang="en-US" sz="1600" dirty="0">
                <a:latin typeface="Garamond" panose="02020404030301010803" pitchFamily="18" charset="0"/>
              </a:rPr>
              <a:t>)</a:t>
            </a:r>
          </a:p>
          <a:p>
            <a:pPr algn="ctr"/>
            <a:r>
              <a:rPr lang="en-US" sz="1600" dirty="0">
                <a:latin typeface="Garamond" panose="02020404030301010803" pitchFamily="18" charset="0"/>
              </a:rPr>
              <a:t>del </a:t>
            </a:r>
            <a:r>
              <a:rPr lang="en-US" sz="1600" dirty="0" err="1">
                <a:latin typeface="Garamond" panose="02020404030301010803" pitchFamily="18" charset="0"/>
              </a:rPr>
              <a:t>launch_dict</a:t>
            </a:r>
            <a:r>
              <a:rPr lang="en-US" sz="1600" dirty="0">
                <a:latin typeface="Garamond" panose="02020404030301010803" pitchFamily="18" charset="0"/>
              </a:rPr>
              <a:t>['Date and time ( )']</a:t>
            </a:r>
            <a:endParaRPr lang="fr-FR" sz="1600" dirty="0">
              <a:latin typeface="Garamond" panose="02020404030301010803" pitchFamily="18" charset="0"/>
            </a:endParaRPr>
          </a:p>
        </p:txBody>
      </p:sp>
      <p:sp>
        <p:nvSpPr>
          <p:cNvPr id="12" name="Flèche : bas 11">
            <a:extLst>
              <a:ext uri="{FF2B5EF4-FFF2-40B4-BE49-F238E27FC236}">
                <a16:creationId xmlns:a16="http://schemas.microsoft.com/office/drawing/2014/main" id="{8A46CCFB-7A8E-5366-FBEB-7E1E691B6E23}"/>
              </a:ext>
            </a:extLst>
          </p:cNvPr>
          <p:cNvSpPr/>
          <p:nvPr/>
        </p:nvSpPr>
        <p:spPr>
          <a:xfrm>
            <a:off x="8120044" y="1857911"/>
            <a:ext cx="299719" cy="1691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 bas 12">
            <a:extLst>
              <a:ext uri="{FF2B5EF4-FFF2-40B4-BE49-F238E27FC236}">
                <a16:creationId xmlns:a16="http://schemas.microsoft.com/office/drawing/2014/main" id="{A6562622-34BB-F95F-803D-4DAFCDE804EF}"/>
              </a:ext>
            </a:extLst>
          </p:cNvPr>
          <p:cNvSpPr/>
          <p:nvPr/>
        </p:nvSpPr>
        <p:spPr>
          <a:xfrm>
            <a:off x="8152522" y="2691710"/>
            <a:ext cx="299719" cy="1691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bas 13">
            <a:extLst>
              <a:ext uri="{FF2B5EF4-FFF2-40B4-BE49-F238E27FC236}">
                <a16:creationId xmlns:a16="http://schemas.microsoft.com/office/drawing/2014/main" id="{D6B0AE97-BEC0-EFE5-9F5C-5009EE6AF2E6}"/>
              </a:ext>
            </a:extLst>
          </p:cNvPr>
          <p:cNvSpPr/>
          <p:nvPr/>
        </p:nvSpPr>
        <p:spPr>
          <a:xfrm>
            <a:off x="8169025" y="3909715"/>
            <a:ext cx="299719" cy="1691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 bas 14">
            <a:extLst>
              <a:ext uri="{FF2B5EF4-FFF2-40B4-BE49-F238E27FC236}">
                <a16:creationId xmlns:a16="http://schemas.microsoft.com/office/drawing/2014/main" id="{74AC6462-F141-9DDD-2016-10731A01C47C}"/>
              </a:ext>
            </a:extLst>
          </p:cNvPr>
          <p:cNvSpPr/>
          <p:nvPr/>
        </p:nvSpPr>
        <p:spPr>
          <a:xfrm>
            <a:off x="8143177" y="4930068"/>
            <a:ext cx="299719" cy="1691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 coins arrondis 15">
            <a:extLst>
              <a:ext uri="{FF2B5EF4-FFF2-40B4-BE49-F238E27FC236}">
                <a16:creationId xmlns:a16="http://schemas.microsoft.com/office/drawing/2014/main" id="{F95A8093-98B5-E4C5-C879-ED16CBEA312B}"/>
              </a:ext>
            </a:extLst>
          </p:cNvPr>
          <p:cNvSpPr/>
          <p:nvPr/>
        </p:nvSpPr>
        <p:spPr>
          <a:xfrm>
            <a:off x="4868826" y="6025573"/>
            <a:ext cx="6685347" cy="728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u="sng" dirty="0" err="1">
                <a:latin typeface="Garamond" panose="02020404030301010803" pitchFamily="18" charset="0"/>
              </a:rPr>
              <a:t>Create</a:t>
            </a:r>
            <a:r>
              <a:rPr lang="fr-FR" b="1" u="sng" dirty="0">
                <a:latin typeface="Garamond" panose="02020404030301010803" pitchFamily="18" charset="0"/>
              </a:rPr>
              <a:t> a </a:t>
            </a:r>
            <a:r>
              <a:rPr lang="fr-FR" b="1" u="sng" dirty="0" err="1">
                <a:latin typeface="Garamond" panose="02020404030301010803" pitchFamily="18" charset="0"/>
              </a:rPr>
              <a:t>DataFrame</a:t>
            </a:r>
            <a:r>
              <a:rPr lang="fr-FR" b="1" u="sng" dirty="0">
                <a:latin typeface="Garamond" panose="02020404030301010803" pitchFamily="18" charset="0"/>
              </a:rPr>
              <a:t> et </a:t>
            </a:r>
            <a:r>
              <a:rPr lang="fr-FR" b="1" u="sng" dirty="0" err="1">
                <a:latin typeface="Garamond" panose="02020404030301010803" pitchFamily="18" charset="0"/>
              </a:rPr>
              <a:t>convert</a:t>
            </a:r>
            <a:r>
              <a:rPr lang="fr-FR" b="1" u="sng" dirty="0">
                <a:latin typeface="Garamond" panose="02020404030301010803" pitchFamily="18" charset="0"/>
              </a:rPr>
              <a:t> </a:t>
            </a:r>
            <a:r>
              <a:rPr lang="fr-FR" b="1" u="sng" dirty="0" err="1">
                <a:latin typeface="Garamond" panose="02020404030301010803" pitchFamily="18" charset="0"/>
              </a:rPr>
              <a:t>it</a:t>
            </a:r>
            <a:r>
              <a:rPr lang="fr-FR" b="1" u="sng" dirty="0">
                <a:latin typeface="Garamond" panose="02020404030301010803" pitchFamily="18" charset="0"/>
              </a:rPr>
              <a:t> </a:t>
            </a:r>
            <a:r>
              <a:rPr lang="fr-FR" b="1" u="sng" dirty="0" err="1">
                <a:latin typeface="Garamond" panose="02020404030301010803" pitchFamily="18" charset="0"/>
              </a:rPr>
              <a:t>into</a:t>
            </a:r>
            <a:r>
              <a:rPr lang="fr-FR" b="1" u="sng" dirty="0">
                <a:latin typeface="Garamond" panose="02020404030301010803" pitchFamily="18" charset="0"/>
              </a:rPr>
              <a:t> csv</a:t>
            </a:r>
          </a:p>
          <a:p>
            <a:pPr algn="ctr"/>
            <a:r>
              <a:rPr lang="en-US" sz="1600" dirty="0" err="1">
                <a:latin typeface="Garamond" panose="02020404030301010803" pitchFamily="18" charset="0"/>
              </a:rPr>
              <a:t>df</a:t>
            </a:r>
            <a:r>
              <a:rPr lang="en-US" sz="1600" dirty="0">
                <a:latin typeface="Garamond" panose="02020404030301010803" pitchFamily="18" charset="0"/>
              </a:rPr>
              <a:t>= </a:t>
            </a:r>
            <a:r>
              <a:rPr lang="en-US" sz="1600" dirty="0" err="1">
                <a:latin typeface="Garamond" panose="02020404030301010803" pitchFamily="18" charset="0"/>
              </a:rPr>
              <a:t>pd.DataFrame</a:t>
            </a:r>
            <a:r>
              <a:rPr lang="en-US" sz="1600" dirty="0">
                <a:latin typeface="Garamond" panose="02020404030301010803" pitchFamily="18" charset="0"/>
              </a:rPr>
              <a:t>({ </a:t>
            </a:r>
            <a:r>
              <a:rPr lang="en-US" sz="1600" dirty="0" err="1">
                <a:latin typeface="Garamond" panose="02020404030301010803" pitchFamily="18" charset="0"/>
              </a:rPr>
              <a:t>key:pd.Series</a:t>
            </a:r>
            <a:r>
              <a:rPr lang="en-US" sz="1600" dirty="0">
                <a:latin typeface="Garamond" panose="02020404030301010803" pitchFamily="18" charset="0"/>
              </a:rPr>
              <a:t>(value) for key, value in </a:t>
            </a:r>
            <a:r>
              <a:rPr lang="en-US" sz="1600" dirty="0" err="1">
                <a:latin typeface="Garamond" panose="02020404030301010803" pitchFamily="18" charset="0"/>
              </a:rPr>
              <a:t>launch_dict.items</a:t>
            </a:r>
            <a:r>
              <a:rPr lang="en-US" sz="1600" dirty="0">
                <a:latin typeface="Garamond" panose="02020404030301010803" pitchFamily="18" charset="0"/>
              </a:rPr>
              <a:t>()})</a:t>
            </a:r>
          </a:p>
          <a:p>
            <a:pPr algn="ctr"/>
            <a:r>
              <a:rPr lang="fr-FR" sz="1600" dirty="0" err="1">
                <a:latin typeface="Garamond" panose="02020404030301010803" pitchFamily="18" charset="0"/>
              </a:rPr>
              <a:t>df.to_csv</a:t>
            </a:r>
            <a:r>
              <a:rPr lang="fr-FR" sz="1600" dirty="0">
                <a:latin typeface="Garamond" panose="02020404030301010803" pitchFamily="18" charset="0"/>
              </a:rPr>
              <a:t>('spacex_web_scraped.csv', index=False)</a:t>
            </a:r>
          </a:p>
        </p:txBody>
      </p:sp>
      <p:sp>
        <p:nvSpPr>
          <p:cNvPr id="18" name="Flèche : bas 17">
            <a:extLst>
              <a:ext uri="{FF2B5EF4-FFF2-40B4-BE49-F238E27FC236}">
                <a16:creationId xmlns:a16="http://schemas.microsoft.com/office/drawing/2014/main" id="{5CBEC8B2-D568-8EA2-86AA-52985479BE8C}"/>
              </a:ext>
            </a:extLst>
          </p:cNvPr>
          <p:cNvSpPr/>
          <p:nvPr/>
        </p:nvSpPr>
        <p:spPr>
          <a:xfrm>
            <a:off x="8161866" y="5845765"/>
            <a:ext cx="299719" cy="1691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8555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3C36-4103-2F31-78B2-7E46A3D56DD9}"/>
              </a:ext>
            </a:extLst>
          </p:cNvPr>
          <p:cNvSpPr txBox="1">
            <a:spLocks/>
          </p:cNvSpPr>
          <p:nvPr/>
        </p:nvSpPr>
        <p:spPr>
          <a:xfrm>
            <a:off x="439811" y="264125"/>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u="sng" dirty="0">
                <a:solidFill>
                  <a:srgbClr val="0B49CB"/>
                </a:solidFill>
                <a:latin typeface="Abadi"/>
              </a:rPr>
              <a:t>Data Wrangling</a:t>
            </a:r>
          </a:p>
        </p:txBody>
      </p:sp>
      <p:sp>
        <p:nvSpPr>
          <p:cNvPr id="3" name="Rectangle : coins arrondis 2">
            <a:extLst>
              <a:ext uri="{FF2B5EF4-FFF2-40B4-BE49-F238E27FC236}">
                <a16:creationId xmlns:a16="http://schemas.microsoft.com/office/drawing/2014/main" id="{97E4FFA7-8951-0058-ADA3-FE6E63E5D9C3}"/>
              </a:ext>
            </a:extLst>
          </p:cNvPr>
          <p:cNvSpPr/>
          <p:nvPr/>
        </p:nvSpPr>
        <p:spPr>
          <a:xfrm>
            <a:off x="534606" y="982133"/>
            <a:ext cx="3497190" cy="18288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u="sng" dirty="0" err="1">
                <a:effectLst>
                  <a:outerShdw blurRad="38100" dist="38100" dir="2700000" algn="tl">
                    <a:srgbClr val="000000">
                      <a:alpha val="43137"/>
                    </a:srgbClr>
                  </a:outerShdw>
                </a:effectLst>
                <a:latin typeface="Garamond" panose="02020404030301010803" pitchFamily="18" charset="0"/>
              </a:rPr>
              <a:t>Loading</a:t>
            </a:r>
            <a:r>
              <a:rPr lang="fr-FR" sz="2000" b="1" u="sng" dirty="0">
                <a:effectLst>
                  <a:outerShdw blurRad="38100" dist="38100" dir="2700000" algn="tl">
                    <a:srgbClr val="000000">
                      <a:alpha val="43137"/>
                    </a:srgbClr>
                  </a:outerShdw>
                </a:effectLst>
                <a:latin typeface="Garamond" panose="02020404030301010803" pitchFamily="18" charset="0"/>
              </a:rPr>
              <a:t> the </a:t>
            </a:r>
            <a:r>
              <a:rPr lang="fr-FR" sz="2000" b="1" u="sng" dirty="0" err="1">
                <a:effectLst>
                  <a:outerShdw blurRad="38100" dist="38100" dir="2700000" algn="tl">
                    <a:srgbClr val="000000">
                      <a:alpha val="43137"/>
                    </a:srgbClr>
                  </a:outerShdw>
                </a:effectLst>
                <a:latin typeface="Garamond" panose="02020404030301010803" pitchFamily="18" charset="0"/>
              </a:rPr>
              <a:t>Dataset</a:t>
            </a:r>
            <a:r>
              <a:rPr lang="fr-FR" sz="2000" b="1" u="sng" dirty="0">
                <a:effectLst>
                  <a:outerShdw blurRad="38100" dist="38100" dir="2700000" algn="tl">
                    <a:srgbClr val="000000">
                      <a:alpha val="43137"/>
                    </a:srgbClr>
                  </a:outerShdw>
                </a:effectLst>
                <a:latin typeface="Garamond" panose="02020404030301010803" pitchFamily="18" charset="0"/>
              </a:rPr>
              <a:t> </a:t>
            </a:r>
            <a:r>
              <a:rPr lang="fr-FR" sz="2000" b="1" u="sng" dirty="0" err="1">
                <a:effectLst>
                  <a:outerShdw blurRad="38100" dist="38100" dir="2700000" algn="tl">
                    <a:srgbClr val="000000">
                      <a:alpha val="43137"/>
                    </a:srgbClr>
                  </a:outerShdw>
                </a:effectLst>
                <a:latin typeface="Garamond" panose="02020404030301010803" pitchFamily="18" charset="0"/>
              </a:rPr>
              <a:t>into</a:t>
            </a:r>
            <a:r>
              <a:rPr lang="fr-FR" sz="2000" b="1" u="sng" dirty="0">
                <a:effectLst>
                  <a:outerShdw blurRad="38100" dist="38100" dir="2700000" algn="tl">
                    <a:srgbClr val="000000">
                      <a:alpha val="43137"/>
                    </a:srgbClr>
                  </a:outerShdw>
                </a:effectLst>
                <a:latin typeface="Garamond" panose="02020404030301010803" pitchFamily="18" charset="0"/>
              </a:rPr>
              <a:t> </a:t>
            </a:r>
            <a:r>
              <a:rPr lang="fr-FR" sz="2000" b="1" u="sng" dirty="0" err="1">
                <a:effectLst>
                  <a:outerShdw blurRad="38100" dist="38100" dir="2700000" algn="tl">
                    <a:srgbClr val="000000">
                      <a:alpha val="43137"/>
                    </a:srgbClr>
                  </a:outerShdw>
                </a:effectLst>
                <a:latin typeface="Garamond" panose="02020404030301010803" pitchFamily="18" charset="0"/>
              </a:rPr>
              <a:t>dataframe</a:t>
            </a:r>
            <a:endParaRPr lang="fr-FR" sz="2000" b="1" u="sng" dirty="0">
              <a:effectLst>
                <a:outerShdw blurRad="38100" dist="38100" dir="2700000" algn="tl">
                  <a:srgbClr val="000000">
                    <a:alpha val="43137"/>
                  </a:srgbClr>
                </a:outerShdw>
              </a:effectLst>
              <a:latin typeface="Garamond" panose="02020404030301010803" pitchFamily="18" charset="0"/>
            </a:endParaRPr>
          </a:p>
          <a:p>
            <a:pPr algn="ctr"/>
            <a:r>
              <a:rPr lang="fr-FR" sz="1400" dirty="0" err="1">
                <a:latin typeface="Garamond" panose="02020404030301010803" pitchFamily="18" charset="0"/>
              </a:rPr>
              <a:t>df</a:t>
            </a:r>
            <a:r>
              <a:rPr lang="fr-FR" sz="1400" dirty="0">
                <a:latin typeface="Garamond" panose="02020404030301010803" pitchFamily="18" charset="0"/>
              </a:rPr>
              <a:t>=</a:t>
            </a:r>
            <a:r>
              <a:rPr lang="fr-FR" sz="1400" dirty="0" err="1">
                <a:latin typeface="Garamond" panose="02020404030301010803" pitchFamily="18" charset="0"/>
              </a:rPr>
              <a:t>pd.read_csv</a:t>
            </a:r>
            <a:r>
              <a:rPr lang="fr-FR" sz="1400" dirty="0">
                <a:latin typeface="Garamond" panose="02020404030301010803" pitchFamily="18" charset="0"/>
              </a:rPr>
              <a:t>("https://cf-courses-data.s3.us.cloud-object-storage.appdomain.cloud/IBM-DS0321EN-SkillsNetwork/</a:t>
            </a:r>
            <a:r>
              <a:rPr lang="fr-FR" sz="1400" dirty="0" err="1">
                <a:latin typeface="Garamond" panose="02020404030301010803" pitchFamily="18" charset="0"/>
              </a:rPr>
              <a:t>datasets</a:t>
            </a:r>
            <a:r>
              <a:rPr lang="fr-FR" sz="1400" dirty="0">
                <a:latin typeface="Garamond" panose="02020404030301010803" pitchFamily="18" charset="0"/>
              </a:rPr>
              <a:t>/dataset_part_1.csv")</a:t>
            </a:r>
          </a:p>
        </p:txBody>
      </p:sp>
      <p:sp>
        <p:nvSpPr>
          <p:cNvPr id="4" name="Rectangle : coins arrondis 3">
            <a:extLst>
              <a:ext uri="{FF2B5EF4-FFF2-40B4-BE49-F238E27FC236}">
                <a16:creationId xmlns:a16="http://schemas.microsoft.com/office/drawing/2014/main" id="{B41849F6-0415-8949-EDFB-D2042AEC4BB4}"/>
              </a:ext>
            </a:extLst>
          </p:cNvPr>
          <p:cNvSpPr/>
          <p:nvPr/>
        </p:nvSpPr>
        <p:spPr>
          <a:xfrm>
            <a:off x="4278766" y="996311"/>
            <a:ext cx="3674533" cy="18288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u="sng" dirty="0" err="1">
                <a:effectLst/>
                <a:latin typeface="Garamond" panose="02020404030301010803" pitchFamily="18" charset="0"/>
              </a:rPr>
              <a:t>Identifing</a:t>
            </a:r>
            <a:r>
              <a:rPr lang="en-US" b="1" i="0" u="sng" dirty="0">
                <a:effectLst/>
                <a:latin typeface="Garamond" panose="02020404030301010803" pitchFamily="18" charset="0"/>
              </a:rPr>
              <a:t> and calculate the percentage of the missing values </a:t>
            </a:r>
          </a:p>
          <a:p>
            <a:pPr algn="ctr"/>
            <a:endParaRPr lang="en-US" sz="1400" b="1" u="sng" dirty="0">
              <a:latin typeface="Garamond" panose="02020404030301010803" pitchFamily="18" charset="0"/>
            </a:endParaRPr>
          </a:p>
          <a:p>
            <a:pPr algn="ctr"/>
            <a:endParaRPr lang="en-US" sz="1400" b="1" u="sng" dirty="0">
              <a:latin typeface="Garamond" panose="02020404030301010803" pitchFamily="18" charset="0"/>
            </a:endParaRPr>
          </a:p>
          <a:p>
            <a:pPr algn="ctr"/>
            <a:r>
              <a:rPr lang="fr-FR" sz="1400" dirty="0" err="1">
                <a:latin typeface="Garamond" panose="02020404030301010803" pitchFamily="18" charset="0"/>
              </a:rPr>
              <a:t>df.isnull</a:t>
            </a:r>
            <a:r>
              <a:rPr lang="fr-FR" sz="1400" dirty="0">
                <a:latin typeface="Garamond" panose="02020404030301010803" pitchFamily="18" charset="0"/>
              </a:rPr>
              <a:t>().</a:t>
            </a:r>
            <a:r>
              <a:rPr lang="fr-FR" sz="1400" dirty="0" err="1">
                <a:latin typeface="Garamond" panose="02020404030301010803" pitchFamily="18" charset="0"/>
              </a:rPr>
              <a:t>sum</a:t>
            </a:r>
            <a:r>
              <a:rPr lang="fr-FR" sz="1400" dirty="0">
                <a:latin typeface="Garamond" panose="02020404030301010803" pitchFamily="18" charset="0"/>
              </a:rPr>
              <a:t>()/</a:t>
            </a:r>
            <a:r>
              <a:rPr lang="fr-FR" sz="1400" dirty="0" err="1">
                <a:latin typeface="Garamond" panose="02020404030301010803" pitchFamily="18" charset="0"/>
              </a:rPr>
              <a:t>len</a:t>
            </a:r>
            <a:r>
              <a:rPr lang="fr-FR" sz="1400" dirty="0">
                <a:latin typeface="Garamond" panose="02020404030301010803" pitchFamily="18" charset="0"/>
              </a:rPr>
              <a:t>(</a:t>
            </a:r>
            <a:r>
              <a:rPr lang="fr-FR" sz="1400" dirty="0" err="1">
                <a:latin typeface="Garamond" panose="02020404030301010803" pitchFamily="18" charset="0"/>
              </a:rPr>
              <a:t>df</a:t>
            </a:r>
            <a:r>
              <a:rPr lang="fr-FR" sz="1400" dirty="0">
                <a:latin typeface="Garamond" panose="02020404030301010803" pitchFamily="18" charset="0"/>
              </a:rPr>
              <a:t>)*100</a:t>
            </a:r>
          </a:p>
        </p:txBody>
      </p:sp>
      <p:sp>
        <p:nvSpPr>
          <p:cNvPr id="5" name="Rectangle : coins arrondis 4">
            <a:extLst>
              <a:ext uri="{FF2B5EF4-FFF2-40B4-BE49-F238E27FC236}">
                <a16:creationId xmlns:a16="http://schemas.microsoft.com/office/drawing/2014/main" id="{946872DE-C6B8-7D9F-B4FD-BD76E9A13894}"/>
              </a:ext>
            </a:extLst>
          </p:cNvPr>
          <p:cNvSpPr/>
          <p:nvPr/>
        </p:nvSpPr>
        <p:spPr>
          <a:xfrm>
            <a:off x="8222796" y="982133"/>
            <a:ext cx="3369732" cy="18288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latin typeface="Garamond" panose="02020404030301010803" pitchFamily="18" charset="0"/>
              </a:rPr>
              <a:t>Calculate the number of launches on each site</a:t>
            </a:r>
          </a:p>
          <a:p>
            <a:pPr algn="ctr"/>
            <a:r>
              <a:rPr lang="en-US" sz="1400" dirty="0" err="1">
                <a:latin typeface="Garamond" panose="02020404030301010803" pitchFamily="18" charset="0"/>
              </a:rPr>
              <a:t>df</a:t>
            </a:r>
            <a:r>
              <a:rPr lang="en-US" sz="1400" dirty="0">
                <a:latin typeface="Garamond" panose="02020404030301010803" pitchFamily="18" charset="0"/>
              </a:rPr>
              <a:t>['</a:t>
            </a:r>
            <a:r>
              <a:rPr lang="en-US" sz="1400" dirty="0" err="1">
                <a:latin typeface="Garamond" panose="02020404030301010803" pitchFamily="18" charset="0"/>
              </a:rPr>
              <a:t>LaunchSite</a:t>
            </a:r>
            <a:r>
              <a:rPr lang="en-US" sz="1400" dirty="0">
                <a:latin typeface="Garamond" panose="02020404030301010803" pitchFamily="18" charset="0"/>
              </a:rPr>
              <a:t>'].</a:t>
            </a:r>
            <a:r>
              <a:rPr lang="en-US" sz="1400" dirty="0" err="1">
                <a:latin typeface="Garamond" panose="02020404030301010803" pitchFamily="18" charset="0"/>
              </a:rPr>
              <a:t>value_counts</a:t>
            </a:r>
            <a:r>
              <a:rPr lang="en-US" sz="1400" dirty="0">
                <a:latin typeface="Garamond" panose="02020404030301010803" pitchFamily="18" charset="0"/>
              </a:rPr>
              <a:t>()</a:t>
            </a:r>
          </a:p>
          <a:p>
            <a:pPr algn="ctr"/>
            <a:endParaRPr lang="en-US" sz="1400" dirty="0">
              <a:latin typeface="Garamond" panose="02020404030301010803" pitchFamily="18" charset="0"/>
            </a:endParaRPr>
          </a:p>
          <a:p>
            <a:r>
              <a:rPr lang="en-US" sz="1400" dirty="0" err="1">
                <a:latin typeface="Garamond" panose="02020404030301010803" pitchFamily="18" charset="0"/>
              </a:rPr>
              <a:t>LaunchSite</a:t>
            </a:r>
            <a:r>
              <a:rPr lang="en-US" sz="1400" dirty="0">
                <a:latin typeface="Garamond" panose="02020404030301010803" pitchFamily="18" charset="0"/>
              </a:rPr>
              <a:t>		Counts</a:t>
            </a:r>
          </a:p>
          <a:p>
            <a:pPr marL="285750" indent="-285750" algn="just">
              <a:buFont typeface="Arial" panose="020B0604020202020204" pitchFamily="34" charset="0"/>
              <a:buChar char="•"/>
            </a:pPr>
            <a:r>
              <a:rPr lang="en-US" sz="1400" dirty="0">
                <a:latin typeface="Garamond" panose="02020404030301010803" pitchFamily="18" charset="0"/>
              </a:rPr>
              <a:t>CCAFS SLC 40    	55</a:t>
            </a:r>
          </a:p>
          <a:p>
            <a:pPr marL="285750" indent="-285750" algn="just">
              <a:buFont typeface="Arial" panose="020B0604020202020204" pitchFamily="34" charset="0"/>
              <a:buChar char="•"/>
            </a:pPr>
            <a:r>
              <a:rPr lang="en-US" sz="1400" dirty="0">
                <a:latin typeface="Garamond" panose="02020404030301010803" pitchFamily="18" charset="0"/>
              </a:rPr>
              <a:t>KSC LC 39A    	22</a:t>
            </a:r>
          </a:p>
          <a:p>
            <a:pPr marL="285750" indent="-285750" algn="just">
              <a:buFont typeface="Arial" panose="020B0604020202020204" pitchFamily="34" charset="0"/>
              <a:buChar char="•"/>
            </a:pPr>
            <a:r>
              <a:rPr lang="en-US" sz="1400" dirty="0">
                <a:latin typeface="Garamond" panose="02020404030301010803" pitchFamily="18" charset="0"/>
              </a:rPr>
              <a:t>VAFB SLC 4E    	13</a:t>
            </a:r>
          </a:p>
        </p:txBody>
      </p:sp>
      <p:sp>
        <p:nvSpPr>
          <p:cNvPr id="6" name="Rectangle : coins arrondis 5">
            <a:extLst>
              <a:ext uri="{FF2B5EF4-FFF2-40B4-BE49-F238E27FC236}">
                <a16:creationId xmlns:a16="http://schemas.microsoft.com/office/drawing/2014/main" id="{DFEC3709-BEAD-90A9-DAB0-90F74979CF20}"/>
              </a:ext>
            </a:extLst>
          </p:cNvPr>
          <p:cNvSpPr/>
          <p:nvPr/>
        </p:nvSpPr>
        <p:spPr>
          <a:xfrm>
            <a:off x="8331200" y="3285066"/>
            <a:ext cx="3344333" cy="18965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latin typeface="Garamond" panose="02020404030301010803" pitchFamily="18" charset="0"/>
              </a:rPr>
              <a:t>Determine the number and occurrence of each orbit</a:t>
            </a:r>
          </a:p>
          <a:p>
            <a:pPr algn="ctr"/>
            <a:endParaRPr lang="en-US" b="1" u="sng" dirty="0">
              <a:latin typeface="Garamond" panose="02020404030301010803" pitchFamily="18" charset="0"/>
            </a:endParaRPr>
          </a:p>
          <a:p>
            <a:pPr algn="ctr"/>
            <a:endParaRPr lang="en-US" b="1" u="sng" dirty="0">
              <a:latin typeface="Garamond" panose="02020404030301010803" pitchFamily="18" charset="0"/>
            </a:endParaRPr>
          </a:p>
          <a:p>
            <a:pPr algn="ctr"/>
            <a:r>
              <a:rPr lang="fr-FR" sz="1400" dirty="0" err="1">
                <a:latin typeface="Garamond" panose="02020404030301010803" pitchFamily="18" charset="0"/>
              </a:rPr>
              <a:t>df</a:t>
            </a:r>
            <a:r>
              <a:rPr lang="fr-FR" sz="1400" dirty="0">
                <a:latin typeface="Garamond" panose="02020404030301010803" pitchFamily="18" charset="0"/>
              </a:rPr>
              <a:t>['</a:t>
            </a:r>
            <a:r>
              <a:rPr lang="fr-FR" sz="1400" dirty="0" err="1">
                <a:latin typeface="Garamond" panose="02020404030301010803" pitchFamily="18" charset="0"/>
              </a:rPr>
              <a:t>Orbit</a:t>
            </a:r>
            <a:r>
              <a:rPr lang="fr-FR" sz="1400" dirty="0">
                <a:latin typeface="Garamond" panose="02020404030301010803" pitchFamily="18" charset="0"/>
              </a:rPr>
              <a:t>'].</a:t>
            </a:r>
            <a:r>
              <a:rPr lang="fr-FR" sz="1400" dirty="0" err="1">
                <a:latin typeface="Garamond" panose="02020404030301010803" pitchFamily="18" charset="0"/>
              </a:rPr>
              <a:t>value_counts</a:t>
            </a:r>
            <a:r>
              <a:rPr lang="fr-FR" sz="1400" dirty="0">
                <a:latin typeface="Garamond" panose="02020404030301010803" pitchFamily="18" charset="0"/>
              </a:rPr>
              <a:t>()</a:t>
            </a:r>
          </a:p>
          <a:p>
            <a:pPr algn="ctr"/>
            <a:endParaRPr lang="fr-FR" sz="1400" dirty="0">
              <a:latin typeface="Garamond" panose="02020404030301010803" pitchFamily="18" charset="0"/>
            </a:endParaRPr>
          </a:p>
        </p:txBody>
      </p:sp>
      <p:sp>
        <p:nvSpPr>
          <p:cNvPr id="7" name="Rectangle : coins arrondis 6">
            <a:extLst>
              <a:ext uri="{FF2B5EF4-FFF2-40B4-BE49-F238E27FC236}">
                <a16:creationId xmlns:a16="http://schemas.microsoft.com/office/drawing/2014/main" id="{FCD8F0FE-B547-68EB-F502-33E2F3FF7697}"/>
              </a:ext>
            </a:extLst>
          </p:cNvPr>
          <p:cNvSpPr/>
          <p:nvPr/>
        </p:nvSpPr>
        <p:spPr>
          <a:xfrm>
            <a:off x="4319660" y="3217332"/>
            <a:ext cx="3674533" cy="1964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u="sng" dirty="0">
              <a:latin typeface="Garamond" panose="02020404030301010803" pitchFamily="18" charset="0"/>
            </a:endParaRPr>
          </a:p>
          <a:p>
            <a:pPr algn="ctr"/>
            <a:r>
              <a:rPr lang="en-US" b="1" u="sng" dirty="0">
                <a:latin typeface="Garamond" panose="02020404030301010803" pitchFamily="18" charset="0"/>
              </a:rPr>
              <a:t>Calculating the number and occurrence of mission outcomes for each orbit</a:t>
            </a:r>
          </a:p>
          <a:p>
            <a:pPr algn="ctr"/>
            <a:endParaRPr lang="en-US" b="1" u="sng" dirty="0">
              <a:latin typeface="Garamond" panose="02020404030301010803" pitchFamily="18" charset="0"/>
            </a:endParaRPr>
          </a:p>
          <a:p>
            <a:pPr algn="ctr"/>
            <a:r>
              <a:rPr lang="en-US" sz="1400" dirty="0" err="1">
                <a:latin typeface="Garamond" panose="02020404030301010803" pitchFamily="18" charset="0"/>
              </a:rPr>
              <a:t>landing_outcomes</a:t>
            </a:r>
            <a:r>
              <a:rPr lang="en-US" sz="1400" dirty="0">
                <a:latin typeface="Garamond" panose="02020404030301010803" pitchFamily="18" charset="0"/>
              </a:rPr>
              <a:t>=</a:t>
            </a:r>
            <a:r>
              <a:rPr lang="en-US" sz="1400" dirty="0" err="1">
                <a:latin typeface="Garamond" panose="02020404030301010803" pitchFamily="18" charset="0"/>
              </a:rPr>
              <a:t>df</a:t>
            </a:r>
            <a:r>
              <a:rPr lang="en-US" sz="1400" dirty="0">
                <a:latin typeface="Garamond" panose="02020404030301010803" pitchFamily="18" charset="0"/>
              </a:rPr>
              <a:t>['Outcome'].</a:t>
            </a:r>
            <a:r>
              <a:rPr lang="en-US" sz="1400" dirty="0" err="1">
                <a:latin typeface="Garamond" panose="02020404030301010803" pitchFamily="18" charset="0"/>
              </a:rPr>
              <a:t>value_counts</a:t>
            </a:r>
            <a:r>
              <a:rPr lang="en-US" sz="1400" dirty="0">
                <a:latin typeface="Garamond" panose="02020404030301010803" pitchFamily="18" charset="0"/>
              </a:rPr>
              <a:t>()</a:t>
            </a:r>
          </a:p>
          <a:p>
            <a:pPr algn="ctr"/>
            <a:r>
              <a:rPr lang="en-US" sz="1400" dirty="0" err="1">
                <a:latin typeface="Garamond" panose="02020404030301010803" pitchFamily="18" charset="0"/>
              </a:rPr>
              <a:t>landing_outcomes</a:t>
            </a:r>
            <a:endParaRPr lang="en-US" sz="1400" dirty="0">
              <a:latin typeface="Garamond" panose="02020404030301010803" pitchFamily="18" charset="0"/>
            </a:endParaRPr>
          </a:p>
          <a:p>
            <a:pPr algn="ctr"/>
            <a:endParaRPr lang="fr-FR" dirty="0"/>
          </a:p>
        </p:txBody>
      </p:sp>
      <p:sp>
        <p:nvSpPr>
          <p:cNvPr id="8" name="Rectangle : coins arrondis 7">
            <a:extLst>
              <a:ext uri="{FF2B5EF4-FFF2-40B4-BE49-F238E27FC236}">
                <a16:creationId xmlns:a16="http://schemas.microsoft.com/office/drawing/2014/main" id="{91A56E7A-407F-5484-A9EF-681A42212B17}"/>
              </a:ext>
            </a:extLst>
          </p:cNvPr>
          <p:cNvSpPr/>
          <p:nvPr/>
        </p:nvSpPr>
        <p:spPr>
          <a:xfrm>
            <a:off x="534606" y="3217332"/>
            <a:ext cx="3497190" cy="1964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latin typeface="Garamond" panose="02020404030301010803" pitchFamily="18" charset="0"/>
              </a:rPr>
              <a:t>Create a landing outcome label from Outcome column</a:t>
            </a:r>
          </a:p>
          <a:p>
            <a:pPr algn="ctr"/>
            <a:r>
              <a:rPr lang="en-US" sz="1400" dirty="0" err="1">
                <a:latin typeface="Garamond" panose="02020404030301010803" pitchFamily="18" charset="0"/>
              </a:rPr>
              <a:t>landing_class</a:t>
            </a:r>
            <a:r>
              <a:rPr lang="en-US" sz="1400" dirty="0">
                <a:latin typeface="Garamond" panose="02020404030301010803" pitchFamily="18" charset="0"/>
              </a:rPr>
              <a:t> = [0 if outcome in </a:t>
            </a:r>
            <a:r>
              <a:rPr lang="en-US" sz="1400" dirty="0" err="1">
                <a:latin typeface="Garamond" panose="02020404030301010803" pitchFamily="18" charset="0"/>
              </a:rPr>
              <a:t>bad_outcomes</a:t>
            </a:r>
            <a:r>
              <a:rPr lang="en-US" sz="1400" dirty="0">
                <a:latin typeface="Garamond" panose="02020404030301010803" pitchFamily="18" charset="0"/>
              </a:rPr>
              <a:t> else 1 for outcome in </a:t>
            </a:r>
            <a:r>
              <a:rPr lang="en-US" sz="1400" dirty="0" err="1">
                <a:latin typeface="Garamond" panose="02020404030301010803" pitchFamily="18" charset="0"/>
              </a:rPr>
              <a:t>landing_outcomes.index</a:t>
            </a:r>
            <a:r>
              <a:rPr lang="en-US" sz="1400" dirty="0">
                <a:latin typeface="Garamond" panose="02020404030301010803" pitchFamily="18" charset="0"/>
              </a:rPr>
              <a:t>]</a:t>
            </a:r>
          </a:p>
          <a:p>
            <a:pPr algn="ctr"/>
            <a:r>
              <a:rPr lang="en-US" b="1" u="sng" dirty="0">
                <a:latin typeface="Garamond" panose="02020404030301010803" pitchFamily="18" charset="0"/>
              </a:rPr>
              <a:t>Dave Data to csv: </a:t>
            </a:r>
            <a:r>
              <a:rPr lang="en-US" sz="1400" dirty="0" err="1">
                <a:latin typeface="Garamond" panose="02020404030301010803" pitchFamily="18" charset="0"/>
              </a:rPr>
              <a:t>df.to_csv</a:t>
            </a:r>
            <a:r>
              <a:rPr lang="en-US" sz="1400" dirty="0">
                <a:latin typeface="Garamond" panose="02020404030301010803" pitchFamily="18" charset="0"/>
              </a:rPr>
              <a:t>("dataset_part_2.csv", index=False)</a:t>
            </a:r>
          </a:p>
        </p:txBody>
      </p:sp>
      <p:sp>
        <p:nvSpPr>
          <p:cNvPr id="10" name="ZoneTexte 9">
            <a:extLst>
              <a:ext uri="{FF2B5EF4-FFF2-40B4-BE49-F238E27FC236}">
                <a16:creationId xmlns:a16="http://schemas.microsoft.com/office/drawing/2014/main" id="{4E302284-8D5C-A562-AD98-5C7A12043BC7}"/>
              </a:ext>
            </a:extLst>
          </p:cNvPr>
          <p:cNvSpPr txBox="1"/>
          <p:nvPr/>
        </p:nvSpPr>
        <p:spPr>
          <a:xfrm>
            <a:off x="643467" y="5503333"/>
            <a:ext cx="11032066" cy="523220"/>
          </a:xfrm>
          <a:prstGeom prst="rect">
            <a:avLst/>
          </a:prstGeom>
          <a:noFill/>
        </p:spPr>
        <p:txBody>
          <a:bodyPr wrap="square" rtlCol="0">
            <a:spAutoFit/>
          </a:bodyPr>
          <a:lstStyle/>
          <a:p>
            <a:r>
              <a:rPr lang="fr-FR" sz="2800" b="1" u="sng" dirty="0">
                <a:latin typeface="Garamond" panose="02020404030301010803" pitchFamily="18" charset="0"/>
                <a:hlinkClick r:id="rId2"/>
              </a:rPr>
              <a:t>GitHub Link-Data </a:t>
            </a:r>
            <a:r>
              <a:rPr lang="fr-FR" sz="2800" b="1" u="sng" dirty="0" err="1">
                <a:latin typeface="Garamond" panose="02020404030301010803" pitchFamily="18" charset="0"/>
                <a:hlinkClick r:id="rId2"/>
              </a:rPr>
              <a:t>wrangling</a:t>
            </a:r>
            <a:endParaRPr lang="fr-FR" dirty="0"/>
          </a:p>
        </p:txBody>
      </p:sp>
      <p:sp>
        <p:nvSpPr>
          <p:cNvPr id="11" name="Flèche : droite 10">
            <a:extLst>
              <a:ext uri="{FF2B5EF4-FFF2-40B4-BE49-F238E27FC236}">
                <a16:creationId xmlns:a16="http://schemas.microsoft.com/office/drawing/2014/main" id="{08192305-6BC5-5CAB-E616-D02161BD1FD9}"/>
              </a:ext>
            </a:extLst>
          </p:cNvPr>
          <p:cNvSpPr/>
          <p:nvPr/>
        </p:nvSpPr>
        <p:spPr>
          <a:xfrm>
            <a:off x="4114800" y="1821656"/>
            <a:ext cx="141439" cy="642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droite 11">
            <a:extLst>
              <a:ext uri="{FF2B5EF4-FFF2-40B4-BE49-F238E27FC236}">
                <a16:creationId xmlns:a16="http://schemas.microsoft.com/office/drawing/2014/main" id="{4ADB6DEA-9E72-EF1D-4CE2-8928BBFB4C14}"/>
              </a:ext>
            </a:extLst>
          </p:cNvPr>
          <p:cNvSpPr/>
          <p:nvPr/>
        </p:nvSpPr>
        <p:spPr>
          <a:xfrm>
            <a:off x="8038684" y="1757362"/>
            <a:ext cx="161585" cy="1285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lèche : bas 12">
            <a:extLst>
              <a:ext uri="{FF2B5EF4-FFF2-40B4-BE49-F238E27FC236}">
                <a16:creationId xmlns:a16="http://schemas.microsoft.com/office/drawing/2014/main" id="{77656887-F5CE-8D6E-D2D9-2C9225423D52}"/>
              </a:ext>
            </a:extLst>
          </p:cNvPr>
          <p:cNvSpPr/>
          <p:nvPr/>
        </p:nvSpPr>
        <p:spPr>
          <a:xfrm>
            <a:off x="10022681" y="2921794"/>
            <a:ext cx="71438" cy="2955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gauche 13">
            <a:extLst>
              <a:ext uri="{FF2B5EF4-FFF2-40B4-BE49-F238E27FC236}">
                <a16:creationId xmlns:a16="http://schemas.microsoft.com/office/drawing/2014/main" id="{6A6CE718-3681-3978-4779-2784CDA478F0}"/>
              </a:ext>
            </a:extLst>
          </p:cNvPr>
          <p:cNvSpPr/>
          <p:nvPr/>
        </p:nvSpPr>
        <p:spPr>
          <a:xfrm>
            <a:off x="8038684" y="4307681"/>
            <a:ext cx="243373" cy="4571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 gauche 14">
            <a:extLst>
              <a:ext uri="{FF2B5EF4-FFF2-40B4-BE49-F238E27FC236}">
                <a16:creationId xmlns:a16="http://schemas.microsoft.com/office/drawing/2014/main" id="{670F6B27-1774-4268-DCA8-A9C1DC9FE1B2}"/>
              </a:ext>
            </a:extLst>
          </p:cNvPr>
          <p:cNvSpPr/>
          <p:nvPr/>
        </p:nvSpPr>
        <p:spPr>
          <a:xfrm>
            <a:off x="4114800" y="4107656"/>
            <a:ext cx="163966" cy="12144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5">
            <a:extLst>
              <a:ext uri="{FF2B5EF4-FFF2-40B4-BE49-F238E27FC236}">
                <a16:creationId xmlns:a16="http://schemas.microsoft.com/office/drawing/2014/main" id="{ACBF6329-CA8A-B2B3-6A53-5D42B600C47C}"/>
              </a:ext>
            </a:extLst>
          </p:cNvPr>
          <p:cNvSpPr>
            <a:spLocks noGrp="1"/>
          </p:cNvSpPr>
          <p:nvPr>
            <p:ph type="sldNum" sz="quarter" idx="12"/>
          </p:nvPr>
        </p:nvSpPr>
        <p:spPr/>
        <p:txBody>
          <a:bodyPr/>
          <a:lstStyle/>
          <a:p>
            <a:fld id="{A190C97C-0095-2443-AC12-FA4CBA4ACD4D}" type="slidenum">
              <a:rPr lang="en-US" smtClean="0"/>
              <a:t>11</a:t>
            </a:fld>
            <a:endParaRPr lang="en-US"/>
          </a:p>
        </p:txBody>
      </p:sp>
    </p:spTree>
    <p:extLst>
      <p:ext uri="{BB962C8B-B14F-4D97-AF65-F5344CB8AC3E}">
        <p14:creationId xmlns:p14="http://schemas.microsoft.com/office/powerpoint/2010/main" val="4030573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2E749-BB89-7318-A50D-3E15831EB9F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u="sng" dirty="0">
                <a:solidFill>
                  <a:srgbClr val="0B49CB"/>
                </a:solidFill>
                <a:latin typeface="Abadi"/>
              </a:rPr>
              <a:t>EDA with Data Visualization</a:t>
            </a:r>
          </a:p>
        </p:txBody>
      </p:sp>
      <p:sp>
        <p:nvSpPr>
          <p:cNvPr id="7" name="ZoneTexte 6">
            <a:extLst>
              <a:ext uri="{FF2B5EF4-FFF2-40B4-BE49-F238E27FC236}">
                <a16:creationId xmlns:a16="http://schemas.microsoft.com/office/drawing/2014/main" id="{4CE6514A-D960-49E8-B9C0-0F4473C662A3}"/>
              </a:ext>
            </a:extLst>
          </p:cNvPr>
          <p:cNvSpPr txBox="1"/>
          <p:nvPr/>
        </p:nvSpPr>
        <p:spPr>
          <a:xfrm>
            <a:off x="556440" y="1233858"/>
            <a:ext cx="11052154" cy="523220"/>
          </a:xfrm>
          <a:prstGeom prst="rect">
            <a:avLst/>
          </a:prstGeom>
          <a:noFill/>
        </p:spPr>
        <p:txBody>
          <a:bodyPr wrap="square" rtlCol="0">
            <a:spAutoFit/>
          </a:bodyPr>
          <a:lstStyle/>
          <a:p>
            <a:pPr marL="342900" indent="-342900">
              <a:buFont typeface="+mj-lt"/>
              <a:buAutoNum type="arabicPeriod"/>
            </a:pPr>
            <a:r>
              <a:rPr lang="en-US" sz="1400" dirty="0">
                <a:latin typeface="Garamond" panose="02020404030301010803" pitchFamily="18" charset="0"/>
              </a:rPr>
              <a:t>We created a </a:t>
            </a:r>
            <a:r>
              <a:rPr lang="en-US" sz="1400" dirty="0" err="1">
                <a:latin typeface="Garamond" panose="02020404030301010803" pitchFamily="18" charset="0"/>
              </a:rPr>
              <a:t>catplot</a:t>
            </a:r>
            <a:r>
              <a:rPr lang="en-US" sz="1400" dirty="0">
                <a:latin typeface="Garamond" panose="02020404030301010803" pitchFamily="18" charset="0"/>
              </a:rPr>
              <a:t> to analyze the impact of </a:t>
            </a:r>
            <a:r>
              <a:rPr lang="en-US" sz="1400" dirty="0" err="1">
                <a:latin typeface="Garamond" panose="02020404030301010803" pitchFamily="18" charset="0"/>
              </a:rPr>
              <a:t>FlightNumber</a:t>
            </a:r>
            <a:r>
              <a:rPr lang="en-US" sz="1400" dirty="0">
                <a:latin typeface="Garamond" panose="02020404030301010803" pitchFamily="18" charset="0"/>
              </a:rPr>
              <a:t> and </a:t>
            </a:r>
            <a:r>
              <a:rPr lang="en-US" sz="1400" dirty="0" err="1">
                <a:latin typeface="Garamond" panose="02020404030301010803" pitchFamily="18" charset="0"/>
              </a:rPr>
              <a:t>PayloadMass</a:t>
            </a:r>
            <a:r>
              <a:rPr lang="en-US" sz="1400" dirty="0">
                <a:latin typeface="Garamond" panose="02020404030301010803" pitchFamily="18" charset="0"/>
              </a:rPr>
              <a:t> on landing success. A </a:t>
            </a:r>
            <a:r>
              <a:rPr lang="en-US" sz="1400" dirty="0" err="1">
                <a:latin typeface="Garamond" panose="02020404030301010803" pitchFamily="18" charset="0"/>
              </a:rPr>
              <a:t>FlightNumber</a:t>
            </a:r>
            <a:r>
              <a:rPr lang="en-US" sz="1400" dirty="0">
                <a:latin typeface="Garamond" panose="02020404030301010803" pitchFamily="18" charset="0"/>
              </a:rPr>
              <a:t> vs. </a:t>
            </a:r>
            <a:r>
              <a:rPr lang="en-US" sz="1400" dirty="0" err="1">
                <a:latin typeface="Garamond" panose="02020404030301010803" pitchFamily="18" charset="0"/>
              </a:rPr>
              <a:t>PayloadMass</a:t>
            </a:r>
            <a:r>
              <a:rPr lang="en-US" sz="1400" dirty="0">
                <a:latin typeface="Garamond" panose="02020404030301010803" pitchFamily="18" charset="0"/>
              </a:rPr>
              <a:t> chart was plotted, with the launch outcome overlaid</a:t>
            </a:r>
            <a:endParaRPr lang="fr-FR" sz="1400" dirty="0">
              <a:latin typeface="Garamond" panose="02020404030301010803" pitchFamily="18" charset="0"/>
            </a:endParaRPr>
          </a:p>
        </p:txBody>
      </p:sp>
      <p:sp>
        <p:nvSpPr>
          <p:cNvPr id="8" name="ZoneTexte 7">
            <a:extLst>
              <a:ext uri="{FF2B5EF4-FFF2-40B4-BE49-F238E27FC236}">
                <a16:creationId xmlns:a16="http://schemas.microsoft.com/office/drawing/2014/main" id="{E4F68854-3D8D-1E33-B771-2B6899AFA98B}"/>
              </a:ext>
            </a:extLst>
          </p:cNvPr>
          <p:cNvSpPr txBox="1"/>
          <p:nvPr/>
        </p:nvSpPr>
        <p:spPr>
          <a:xfrm>
            <a:off x="556440" y="1930639"/>
            <a:ext cx="9375755" cy="307777"/>
          </a:xfrm>
          <a:prstGeom prst="rect">
            <a:avLst/>
          </a:prstGeom>
          <a:noFill/>
        </p:spPr>
        <p:txBody>
          <a:bodyPr wrap="square" rtlCol="0">
            <a:spAutoFit/>
          </a:bodyPr>
          <a:lstStyle/>
          <a:p>
            <a:pPr marL="342900" indent="-342900">
              <a:buFont typeface="+mj-lt"/>
              <a:buAutoNum type="arabicPeriod" startAt="2"/>
            </a:pPr>
            <a:r>
              <a:rPr lang="en-US" sz="1400" dirty="0">
                <a:latin typeface="Garamond" panose="02020404030301010803" pitchFamily="18" charset="0"/>
              </a:rPr>
              <a:t>By a </a:t>
            </a:r>
            <a:r>
              <a:rPr lang="en-US" sz="1400" dirty="0" err="1">
                <a:latin typeface="Garamond" panose="02020404030301010803" pitchFamily="18" charset="0"/>
              </a:rPr>
              <a:t>catplot</a:t>
            </a:r>
            <a:r>
              <a:rPr lang="en-US" sz="1400" dirty="0">
                <a:latin typeface="Garamond" panose="02020404030301010803" pitchFamily="18" charset="0"/>
              </a:rPr>
              <a:t>, we visualize the relationship between Flight Number and Launch Site </a:t>
            </a:r>
            <a:endParaRPr lang="fr-FR" sz="1400" dirty="0">
              <a:latin typeface="Garamond" panose="02020404030301010803" pitchFamily="18" charset="0"/>
            </a:endParaRPr>
          </a:p>
        </p:txBody>
      </p:sp>
      <p:sp>
        <p:nvSpPr>
          <p:cNvPr id="11" name="ZoneTexte 10">
            <a:extLst>
              <a:ext uri="{FF2B5EF4-FFF2-40B4-BE49-F238E27FC236}">
                <a16:creationId xmlns:a16="http://schemas.microsoft.com/office/drawing/2014/main" id="{EF277233-380D-BA6A-5A98-9912760E83C6}"/>
              </a:ext>
            </a:extLst>
          </p:cNvPr>
          <p:cNvSpPr txBox="1"/>
          <p:nvPr/>
        </p:nvSpPr>
        <p:spPr>
          <a:xfrm>
            <a:off x="556440" y="2380526"/>
            <a:ext cx="9509104" cy="338554"/>
          </a:xfrm>
          <a:prstGeom prst="rect">
            <a:avLst/>
          </a:prstGeom>
          <a:noFill/>
        </p:spPr>
        <p:txBody>
          <a:bodyPr wrap="square" rtlCol="0">
            <a:spAutoFit/>
          </a:bodyPr>
          <a:lstStyle/>
          <a:p>
            <a:pPr marL="342900" indent="-342900">
              <a:buFont typeface="+mj-lt"/>
              <a:buAutoNum type="arabicPeriod" startAt="3"/>
            </a:pPr>
            <a:r>
              <a:rPr lang="en-US" sz="1600" dirty="0">
                <a:latin typeface="Garamond" panose="02020404030301010803" pitchFamily="18" charset="0"/>
              </a:rPr>
              <a:t>We observed if there is any relationship between launch sites and their payload mass by making a scatterplot</a:t>
            </a:r>
            <a:endParaRPr lang="fr-FR" sz="1600" dirty="0">
              <a:latin typeface="Garamond" panose="02020404030301010803" pitchFamily="18" charset="0"/>
            </a:endParaRPr>
          </a:p>
        </p:txBody>
      </p:sp>
      <p:sp>
        <p:nvSpPr>
          <p:cNvPr id="16" name="ZoneTexte 15">
            <a:extLst>
              <a:ext uri="{FF2B5EF4-FFF2-40B4-BE49-F238E27FC236}">
                <a16:creationId xmlns:a16="http://schemas.microsoft.com/office/drawing/2014/main" id="{3A08A5A8-9C28-4FE7-62C5-011B008D280F}"/>
              </a:ext>
            </a:extLst>
          </p:cNvPr>
          <p:cNvSpPr txBox="1"/>
          <p:nvPr/>
        </p:nvSpPr>
        <p:spPr>
          <a:xfrm>
            <a:off x="556440" y="2780039"/>
            <a:ext cx="9975830" cy="338554"/>
          </a:xfrm>
          <a:prstGeom prst="rect">
            <a:avLst/>
          </a:prstGeom>
          <a:noFill/>
        </p:spPr>
        <p:txBody>
          <a:bodyPr wrap="square" rtlCol="0">
            <a:spAutoFit/>
          </a:bodyPr>
          <a:lstStyle/>
          <a:p>
            <a:pPr marL="342900" indent="-342900">
              <a:buFont typeface="+mj-lt"/>
              <a:buAutoNum type="arabicPeriod" startAt="4"/>
            </a:pPr>
            <a:r>
              <a:rPr lang="en-US" sz="1600" dirty="0">
                <a:latin typeface="Garamond" panose="02020404030301010803" pitchFamily="18" charset="0"/>
              </a:rPr>
              <a:t>We created a Bar Chart to find if there are any relationship between success rate and orbit type make a bar chart to </a:t>
            </a:r>
            <a:endParaRPr lang="fr-FR" sz="1600" dirty="0">
              <a:latin typeface="Garamond" panose="02020404030301010803" pitchFamily="18" charset="0"/>
            </a:endParaRPr>
          </a:p>
        </p:txBody>
      </p:sp>
      <p:sp>
        <p:nvSpPr>
          <p:cNvPr id="20" name="ZoneTexte 19">
            <a:extLst>
              <a:ext uri="{FF2B5EF4-FFF2-40B4-BE49-F238E27FC236}">
                <a16:creationId xmlns:a16="http://schemas.microsoft.com/office/drawing/2014/main" id="{1B0F24B2-3569-8A68-0FA5-D49CFA333E94}"/>
              </a:ext>
            </a:extLst>
          </p:cNvPr>
          <p:cNvSpPr txBox="1"/>
          <p:nvPr/>
        </p:nvSpPr>
        <p:spPr>
          <a:xfrm>
            <a:off x="556439" y="3216188"/>
            <a:ext cx="7701735" cy="307777"/>
          </a:xfrm>
          <a:prstGeom prst="rect">
            <a:avLst/>
          </a:prstGeom>
          <a:noFill/>
        </p:spPr>
        <p:txBody>
          <a:bodyPr wrap="square" rtlCol="0">
            <a:spAutoFit/>
          </a:bodyPr>
          <a:lstStyle/>
          <a:p>
            <a:pPr marL="342900" indent="-342900">
              <a:buFont typeface="+mj-lt"/>
              <a:buAutoNum type="arabicPeriod" startAt="5"/>
            </a:pPr>
            <a:r>
              <a:rPr lang="en-US" sz="1400" dirty="0">
                <a:latin typeface="Garamond" panose="02020404030301010803" pitchFamily="18" charset="0"/>
              </a:rPr>
              <a:t>We created a scatterplot to see if there is any relationship between </a:t>
            </a:r>
            <a:r>
              <a:rPr lang="en-US" sz="1400" dirty="0" err="1">
                <a:latin typeface="Garamond" panose="02020404030301010803" pitchFamily="18" charset="0"/>
              </a:rPr>
              <a:t>FlightNumber</a:t>
            </a:r>
            <a:r>
              <a:rPr lang="en-US" sz="1400" dirty="0">
                <a:latin typeface="Garamond" panose="02020404030301010803" pitchFamily="18" charset="0"/>
              </a:rPr>
              <a:t> and Orbit type</a:t>
            </a:r>
            <a:endParaRPr lang="fr-FR" sz="1400" dirty="0">
              <a:latin typeface="Garamond" panose="02020404030301010803" pitchFamily="18" charset="0"/>
            </a:endParaRPr>
          </a:p>
        </p:txBody>
      </p:sp>
      <p:sp>
        <p:nvSpPr>
          <p:cNvPr id="21" name="ZoneTexte 20">
            <a:extLst>
              <a:ext uri="{FF2B5EF4-FFF2-40B4-BE49-F238E27FC236}">
                <a16:creationId xmlns:a16="http://schemas.microsoft.com/office/drawing/2014/main" id="{5FD31E62-0FEE-B743-67B6-D6E43CC43AB7}"/>
              </a:ext>
            </a:extLst>
          </p:cNvPr>
          <p:cNvSpPr txBox="1"/>
          <p:nvPr/>
        </p:nvSpPr>
        <p:spPr>
          <a:xfrm>
            <a:off x="556440" y="3696852"/>
            <a:ext cx="8316098" cy="307777"/>
          </a:xfrm>
          <a:prstGeom prst="rect">
            <a:avLst/>
          </a:prstGeom>
          <a:noFill/>
        </p:spPr>
        <p:txBody>
          <a:bodyPr wrap="square" rtlCol="0">
            <a:spAutoFit/>
          </a:bodyPr>
          <a:lstStyle/>
          <a:p>
            <a:pPr marL="342900" indent="-342900">
              <a:buFont typeface="+mj-lt"/>
              <a:buAutoNum type="arabicPeriod" startAt="6"/>
            </a:pPr>
            <a:r>
              <a:rPr lang="en-US" sz="1400" dirty="0">
                <a:latin typeface="Garamond" panose="02020404030301010803" pitchFamily="18" charset="0"/>
              </a:rPr>
              <a:t>We made a scatterplot to visualize the relationship between Payload Mass and Orbit type</a:t>
            </a:r>
            <a:endParaRPr lang="fr-FR" sz="1400" dirty="0">
              <a:latin typeface="Garamond" panose="02020404030301010803" pitchFamily="18" charset="0"/>
            </a:endParaRPr>
          </a:p>
        </p:txBody>
      </p:sp>
      <p:sp>
        <p:nvSpPr>
          <p:cNvPr id="22" name="ZoneTexte 21">
            <a:extLst>
              <a:ext uri="{FF2B5EF4-FFF2-40B4-BE49-F238E27FC236}">
                <a16:creationId xmlns:a16="http://schemas.microsoft.com/office/drawing/2014/main" id="{252409B1-B7D8-3FAA-CA63-632DC01BFF33}"/>
              </a:ext>
            </a:extLst>
          </p:cNvPr>
          <p:cNvSpPr txBox="1"/>
          <p:nvPr/>
        </p:nvSpPr>
        <p:spPr>
          <a:xfrm>
            <a:off x="556439" y="4177516"/>
            <a:ext cx="5065428" cy="584775"/>
          </a:xfrm>
          <a:prstGeom prst="rect">
            <a:avLst/>
          </a:prstGeom>
          <a:noFill/>
        </p:spPr>
        <p:txBody>
          <a:bodyPr wrap="square" rtlCol="0">
            <a:spAutoFit/>
          </a:bodyPr>
          <a:lstStyle/>
          <a:p>
            <a:pPr marL="342900" indent="-342900">
              <a:buFont typeface="+mj-lt"/>
              <a:buAutoNum type="arabicPeriod" startAt="7"/>
            </a:pPr>
            <a:r>
              <a:rPr lang="en-US" sz="1600" dirty="0">
                <a:latin typeface="Garamond" panose="02020404030301010803" pitchFamily="18" charset="0"/>
              </a:rPr>
              <a:t>We </a:t>
            </a:r>
            <a:r>
              <a:rPr lang="en-US" sz="1600" dirty="0" err="1">
                <a:latin typeface="Garamond" panose="02020404030301010803" pitchFamily="18" charset="0"/>
              </a:rPr>
              <a:t>ploted</a:t>
            </a:r>
            <a:r>
              <a:rPr lang="en-US" sz="1600" dirty="0">
                <a:latin typeface="Garamond" panose="02020404030301010803" pitchFamily="18" charset="0"/>
              </a:rPr>
              <a:t> a </a:t>
            </a:r>
            <a:r>
              <a:rPr lang="en-US" sz="1600" dirty="0" err="1">
                <a:latin typeface="Garamond" panose="02020404030301010803" pitchFamily="18" charset="0"/>
              </a:rPr>
              <a:t>linechart</a:t>
            </a:r>
            <a:r>
              <a:rPr lang="en-US" sz="1600" dirty="0">
                <a:latin typeface="Garamond" panose="02020404030301010803" pitchFamily="18" charset="0"/>
              </a:rPr>
              <a:t> to visualize the launch success yearly trend</a:t>
            </a:r>
            <a:endParaRPr lang="fr-FR" sz="1600" dirty="0">
              <a:latin typeface="Garamond" panose="02020404030301010803" pitchFamily="18" charset="0"/>
            </a:endParaRPr>
          </a:p>
        </p:txBody>
      </p:sp>
      <p:sp>
        <p:nvSpPr>
          <p:cNvPr id="23" name="ZoneTexte 22">
            <a:hlinkClick r:id="rId2"/>
            <a:extLst>
              <a:ext uri="{FF2B5EF4-FFF2-40B4-BE49-F238E27FC236}">
                <a16:creationId xmlns:a16="http://schemas.microsoft.com/office/drawing/2014/main" id="{0D767781-D13B-8D8F-E073-B9AFA318B9EE}"/>
              </a:ext>
            </a:extLst>
          </p:cNvPr>
          <p:cNvSpPr txBox="1"/>
          <p:nvPr/>
        </p:nvSpPr>
        <p:spPr>
          <a:xfrm>
            <a:off x="770011" y="4968787"/>
            <a:ext cx="2314575" cy="646331"/>
          </a:xfrm>
          <a:prstGeom prst="rect">
            <a:avLst/>
          </a:prstGeom>
          <a:noFill/>
        </p:spPr>
        <p:txBody>
          <a:bodyPr wrap="square" rtlCol="0">
            <a:spAutoFit/>
          </a:bodyPr>
          <a:lstStyle/>
          <a:p>
            <a:r>
              <a:rPr lang="fr-FR" dirty="0">
                <a:hlinkClick r:id="rId2"/>
              </a:rPr>
              <a:t>GitHub Link - EDA</a:t>
            </a:r>
            <a:endParaRPr lang="fr-FR" dirty="0"/>
          </a:p>
          <a:p>
            <a:endParaRPr lang="fr-FR" dirty="0"/>
          </a:p>
        </p:txBody>
      </p:sp>
      <p:sp>
        <p:nvSpPr>
          <p:cNvPr id="24" name="Espace réservé du numéro de diapositive 23">
            <a:extLst>
              <a:ext uri="{FF2B5EF4-FFF2-40B4-BE49-F238E27FC236}">
                <a16:creationId xmlns:a16="http://schemas.microsoft.com/office/drawing/2014/main" id="{B05ACD59-D6D8-FD96-6EE6-7187A529C9D7}"/>
              </a:ext>
            </a:extLst>
          </p:cNvPr>
          <p:cNvSpPr>
            <a:spLocks noGrp="1"/>
          </p:cNvSpPr>
          <p:nvPr>
            <p:ph type="sldNum" sz="quarter" idx="12"/>
          </p:nvPr>
        </p:nvSpPr>
        <p:spPr/>
        <p:txBody>
          <a:bodyPr/>
          <a:lstStyle/>
          <a:p>
            <a:fld id="{A190C97C-0095-2443-AC12-FA4CBA4ACD4D}" type="slidenum">
              <a:rPr lang="en-US" smtClean="0"/>
              <a:t>12</a:t>
            </a:fld>
            <a:endParaRPr lang="en-US"/>
          </a:p>
        </p:txBody>
      </p:sp>
    </p:spTree>
    <p:extLst>
      <p:ext uri="{BB962C8B-B14F-4D97-AF65-F5344CB8AC3E}">
        <p14:creationId xmlns:p14="http://schemas.microsoft.com/office/powerpoint/2010/main" val="1083533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187615B-7525-4C9D-B9D7-60DCDA4B018C}"/>
              </a:ext>
            </a:extLst>
          </p:cNvPr>
          <p:cNvSpPr txBox="1">
            <a:spLocks/>
          </p:cNvSpPr>
          <p:nvPr/>
        </p:nvSpPr>
        <p:spPr>
          <a:xfrm>
            <a:off x="722386" y="415501"/>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u="sng" dirty="0">
                <a:solidFill>
                  <a:srgbClr val="0B49CB"/>
                </a:solidFill>
                <a:latin typeface="Abadi"/>
              </a:rPr>
              <a:t>EDA with SQL</a:t>
            </a:r>
            <a:endParaRPr lang="en-US" u="sng" dirty="0">
              <a:solidFill>
                <a:srgbClr val="0B49CB"/>
              </a:solidFill>
            </a:endParaRPr>
          </a:p>
        </p:txBody>
      </p:sp>
      <p:sp>
        <p:nvSpPr>
          <p:cNvPr id="4" name="ZoneTexte 3">
            <a:extLst>
              <a:ext uri="{FF2B5EF4-FFF2-40B4-BE49-F238E27FC236}">
                <a16:creationId xmlns:a16="http://schemas.microsoft.com/office/drawing/2014/main" id="{9ABB2DC1-4A7D-3576-A249-ADE90DE14F02}"/>
              </a:ext>
            </a:extLst>
          </p:cNvPr>
          <p:cNvSpPr txBox="1"/>
          <p:nvPr/>
        </p:nvSpPr>
        <p:spPr>
          <a:xfrm>
            <a:off x="814388" y="1114425"/>
            <a:ext cx="10301287" cy="30777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Garamond" panose="02020404030301010803" pitchFamily="18" charset="0"/>
              </a:rPr>
              <a:t>Displaying the names of the unique launch sites in the space mission:  </a:t>
            </a:r>
            <a:r>
              <a:rPr lang="en-US" sz="1400" dirty="0">
                <a:solidFill>
                  <a:srgbClr val="7030A0"/>
                </a:solidFill>
                <a:latin typeface="Garamond" panose="02020404030301010803" pitchFamily="18" charset="0"/>
              </a:rPr>
              <a:t>%</a:t>
            </a:r>
            <a:r>
              <a:rPr lang="en-US" sz="1400" dirty="0" err="1">
                <a:solidFill>
                  <a:srgbClr val="7030A0"/>
                </a:solidFill>
                <a:latin typeface="Garamond" panose="02020404030301010803" pitchFamily="18" charset="0"/>
              </a:rPr>
              <a:t>sql</a:t>
            </a:r>
            <a:r>
              <a:rPr lang="en-US" sz="1400" dirty="0">
                <a:solidFill>
                  <a:srgbClr val="7030A0"/>
                </a:solidFill>
                <a:latin typeface="Garamond" panose="02020404030301010803" pitchFamily="18" charset="0"/>
              </a:rPr>
              <a:t> select distinct </a:t>
            </a:r>
            <a:r>
              <a:rPr lang="en-US" sz="1400" dirty="0" err="1">
                <a:solidFill>
                  <a:srgbClr val="7030A0"/>
                </a:solidFill>
                <a:latin typeface="Garamond" panose="02020404030301010803" pitchFamily="18" charset="0"/>
              </a:rPr>
              <a:t>Launch_Site</a:t>
            </a:r>
            <a:r>
              <a:rPr lang="en-US" sz="1400" dirty="0">
                <a:solidFill>
                  <a:srgbClr val="7030A0"/>
                </a:solidFill>
                <a:latin typeface="Garamond" panose="02020404030301010803" pitchFamily="18" charset="0"/>
              </a:rPr>
              <a:t> from SPACEXTABLE ;</a:t>
            </a:r>
            <a:endParaRPr lang="fr-FR" sz="1400" dirty="0">
              <a:solidFill>
                <a:srgbClr val="7030A0"/>
              </a:solidFill>
              <a:latin typeface="Garamond" panose="02020404030301010803" pitchFamily="18" charset="0"/>
            </a:endParaRPr>
          </a:p>
        </p:txBody>
      </p:sp>
      <p:sp>
        <p:nvSpPr>
          <p:cNvPr id="10" name="ZoneTexte 9">
            <a:extLst>
              <a:ext uri="{FF2B5EF4-FFF2-40B4-BE49-F238E27FC236}">
                <a16:creationId xmlns:a16="http://schemas.microsoft.com/office/drawing/2014/main" id="{11B34CC5-C7C0-AD93-820A-95DABC3E07AA}"/>
              </a:ext>
            </a:extLst>
          </p:cNvPr>
          <p:cNvSpPr txBox="1"/>
          <p:nvPr/>
        </p:nvSpPr>
        <p:spPr>
          <a:xfrm>
            <a:off x="814388" y="1591025"/>
            <a:ext cx="11308556" cy="52322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Garamond" panose="02020404030301010803" pitchFamily="18" charset="0"/>
              </a:rPr>
              <a:t>Displaying the names of the unique launch sites in the space mission</a:t>
            </a:r>
            <a:r>
              <a:rPr lang="en-US" sz="1400" dirty="0">
                <a:solidFill>
                  <a:srgbClr val="7030A0"/>
                </a:solidFill>
                <a:latin typeface="Garamond" panose="02020404030301010803" pitchFamily="18" charset="0"/>
              </a:rPr>
              <a:t>: %</a:t>
            </a:r>
            <a:r>
              <a:rPr lang="en-US" sz="1400" dirty="0" err="1">
                <a:solidFill>
                  <a:srgbClr val="7030A0"/>
                </a:solidFill>
                <a:latin typeface="Garamond" panose="02020404030301010803" pitchFamily="18" charset="0"/>
              </a:rPr>
              <a:t>sql</a:t>
            </a:r>
            <a:r>
              <a:rPr lang="en-US" sz="1400" dirty="0">
                <a:solidFill>
                  <a:srgbClr val="7030A0"/>
                </a:solidFill>
                <a:latin typeface="Garamond" panose="02020404030301010803" pitchFamily="18" charset="0"/>
              </a:rPr>
              <a:t> select </a:t>
            </a:r>
            <a:r>
              <a:rPr lang="en-US" sz="1400" dirty="0" err="1">
                <a:solidFill>
                  <a:srgbClr val="7030A0"/>
                </a:solidFill>
                <a:latin typeface="Garamond" panose="02020404030301010803" pitchFamily="18" charset="0"/>
              </a:rPr>
              <a:t>Launch_Site</a:t>
            </a:r>
            <a:r>
              <a:rPr lang="en-US" sz="1400" dirty="0">
                <a:solidFill>
                  <a:srgbClr val="7030A0"/>
                </a:solidFill>
                <a:latin typeface="Garamond" panose="02020404030301010803" pitchFamily="18" charset="0"/>
              </a:rPr>
              <a:t> from SPACEXTABLE where </a:t>
            </a:r>
            <a:r>
              <a:rPr lang="en-US" sz="1400" dirty="0" err="1">
                <a:solidFill>
                  <a:srgbClr val="7030A0"/>
                </a:solidFill>
                <a:latin typeface="Garamond" panose="02020404030301010803" pitchFamily="18" charset="0"/>
              </a:rPr>
              <a:t>Launch_Site</a:t>
            </a:r>
            <a:r>
              <a:rPr lang="en-US" sz="1400" dirty="0">
                <a:solidFill>
                  <a:srgbClr val="7030A0"/>
                </a:solidFill>
                <a:latin typeface="Garamond" panose="02020404030301010803" pitchFamily="18" charset="0"/>
              </a:rPr>
              <a:t> LIKE 'CCA%' LIMIT 5;</a:t>
            </a:r>
            <a:endParaRPr lang="fr-FR" sz="1400" dirty="0">
              <a:solidFill>
                <a:srgbClr val="7030A0"/>
              </a:solidFill>
              <a:latin typeface="Garamond" panose="02020404030301010803" pitchFamily="18" charset="0"/>
            </a:endParaRPr>
          </a:p>
        </p:txBody>
      </p:sp>
      <p:sp>
        <p:nvSpPr>
          <p:cNvPr id="18" name="ZoneTexte 17">
            <a:extLst>
              <a:ext uri="{FF2B5EF4-FFF2-40B4-BE49-F238E27FC236}">
                <a16:creationId xmlns:a16="http://schemas.microsoft.com/office/drawing/2014/main" id="{A53C8E7B-FB18-42F5-5091-CC4466CAFB05}"/>
              </a:ext>
            </a:extLst>
          </p:cNvPr>
          <p:cNvSpPr txBox="1"/>
          <p:nvPr/>
        </p:nvSpPr>
        <p:spPr>
          <a:xfrm>
            <a:off x="814388" y="2297302"/>
            <a:ext cx="1124426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Garamond" panose="02020404030301010803" pitchFamily="18" charset="0"/>
              </a:rPr>
              <a:t>Displaying the total payload mass carried by boosters launched for NASA (CRS)</a:t>
            </a:r>
          </a:p>
          <a:p>
            <a:r>
              <a:rPr lang="en-US" sz="1400" dirty="0">
                <a:solidFill>
                  <a:srgbClr val="7030A0"/>
                </a:solidFill>
                <a:latin typeface="Garamond" panose="02020404030301010803" pitchFamily="18" charset="0"/>
              </a:rPr>
              <a:t> %</a:t>
            </a:r>
            <a:r>
              <a:rPr lang="en-US" sz="1400" dirty="0" err="1">
                <a:solidFill>
                  <a:srgbClr val="7030A0"/>
                </a:solidFill>
                <a:latin typeface="Garamond" panose="02020404030301010803" pitchFamily="18" charset="0"/>
              </a:rPr>
              <a:t>sql</a:t>
            </a:r>
            <a:r>
              <a:rPr lang="en-US" sz="1400" dirty="0">
                <a:solidFill>
                  <a:srgbClr val="7030A0"/>
                </a:solidFill>
                <a:latin typeface="Garamond" panose="02020404030301010803" pitchFamily="18" charset="0"/>
              </a:rPr>
              <a:t> select SUM(PAYLOAD_MASS__KG_) from SPACEXTABLE WHERE Customer = 'NASA (CRS)';</a:t>
            </a:r>
            <a:endParaRPr lang="fr-FR" sz="1400" dirty="0">
              <a:solidFill>
                <a:srgbClr val="7030A0"/>
              </a:solidFill>
              <a:latin typeface="Garamond" panose="02020404030301010803" pitchFamily="18" charset="0"/>
            </a:endParaRPr>
          </a:p>
        </p:txBody>
      </p:sp>
      <p:sp>
        <p:nvSpPr>
          <p:cNvPr id="29" name="ZoneTexte 28">
            <a:extLst>
              <a:ext uri="{FF2B5EF4-FFF2-40B4-BE49-F238E27FC236}">
                <a16:creationId xmlns:a16="http://schemas.microsoft.com/office/drawing/2014/main" id="{32EE63E8-FBF9-9EA2-0512-F32F87A5DD56}"/>
              </a:ext>
            </a:extLst>
          </p:cNvPr>
          <p:cNvSpPr txBox="1"/>
          <p:nvPr/>
        </p:nvSpPr>
        <p:spPr>
          <a:xfrm>
            <a:off x="814388" y="3001480"/>
            <a:ext cx="11179968" cy="52322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Garamond" panose="02020404030301010803" pitchFamily="18" charset="0"/>
              </a:rPr>
              <a:t>Displaying the average payload mass carried by the F9 v1.1 booster version: </a:t>
            </a:r>
          </a:p>
          <a:p>
            <a:pPr algn="just"/>
            <a:r>
              <a:rPr lang="en-US" sz="1400" dirty="0">
                <a:solidFill>
                  <a:srgbClr val="7030A0"/>
                </a:solidFill>
                <a:latin typeface="Garamond" panose="02020404030301010803" pitchFamily="18" charset="0"/>
              </a:rPr>
              <a:t>%</a:t>
            </a:r>
            <a:r>
              <a:rPr lang="en-US" sz="1400" dirty="0" err="1">
                <a:solidFill>
                  <a:srgbClr val="7030A0"/>
                </a:solidFill>
                <a:latin typeface="Garamond" panose="02020404030301010803" pitchFamily="18" charset="0"/>
              </a:rPr>
              <a:t>sql</a:t>
            </a:r>
            <a:r>
              <a:rPr lang="en-US" sz="1400" dirty="0">
                <a:solidFill>
                  <a:srgbClr val="7030A0"/>
                </a:solidFill>
                <a:latin typeface="Garamond" panose="02020404030301010803" pitchFamily="18" charset="0"/>
              </a:rPr>
              <a:t> select avg(PAYLOAD_MASS__KG_) from SPACEXTABLE where </a:t>
            </a:r>
            <a:r>
              <a:rPr lang="en-US" sz="1400" dirty="0" err="1">
                <a:solidFill>
                  <a:srgbClr val="7030A0"/>
                </a:solidFill>
                <a:latin typeface="Garamond" panose="02020404030301010803" pitchFamily="18" charset="0"/>
              </a:rPr>
              <a:t>Booster_Version</a:t>
            </a:r>
            <a:r>
              <a:rPr lang="en-US" sz="1400" dirty="0">
                <a:solidFill>
                  <a:srgbClr val="7030A0"/>
                </a:solidFill>
                <a:latin typeface="Garamond" panose="02020404030301010803" pitchFamily="18" charset="0"/>
              </a:rPr>
              <a:t> = 'F9 v1.1';</a:t>
            </a:r>
          </a:p>
        </p:txBody>
      </p:sp>
      <p:sp>
        <p:nvSpPr>
          <p:cNvPr id="32" name="ZoneTexte 31">
            <a:extLst>
              <a:ext uri="{FF2B5EF4-FFF2-40B4-BE49-F238E27FC236}">
                <a16:creationId xmlns:a16="http://schemas.microsoft.com/office/drawing/2014/main" id="{B95ED290-AD64-CA62-E9B2-2BABCB9EF30E}"/>
              </a:ext>
            </a:extLst>
          </p:cNvPr>
          <p:cNvSpPr txBox="1"/>
          <p:nvPr/>
        </p:nvSpPr>
        <p:spPr>
          <a:xfrm>
            <a:off x="852489" y="3656778"/>
            <a:ext cx="11044237" cy="52322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Garamond" panose="02020404030301010803" pitchFamily="18" charset="0"/>
              </a:rPr>
              <a:t>List of the date when the first </a:t>
            </a:r>
            <a:r>
              <a:rPr lang="en-US" sz="1400" dirty="0" err="1">
                <a:latin typeface="Garamond" panose="02020404030301010803" pitchFamily="18" charset="0"/>
              </a:rPr>
              <a:t>succesful</a:t>
            </a:r>
            <a:r>
              <a:rPr lang="en-US" sz="1400" dirty="0">
                <a:latin typeface="Garamond" panose="02020404030301010803" pitchFamily="18" charset="0"/>
              </a:rPr>
              <a:t> landing outcome in ground pad was </a:t>
            </a:r>
            <a:r>
              <a:rPr lang="en-US" sz="1400" dirty="0" err="1">
                <a:latin typeface="Garamond" panose="02020404030301010803" pitchFamily="18" charset="0"/>
              </a:rPr>
              <a:t>acheived</a:t>
            </a:r>
            <a:r>
              <a:rPr lang="en-US" sz="1400" dirty="0">
                <a:latin typeface="Garamond" panose="02020404030301010803" pitchFamily="18" charset="0"/>
              </a:rPr>
              <a:t>:</a:t>
            </a:r>
          </a:p>
          <a:p>
            <a:pPr algn="just"/>
            <a:r>
              <a:rPr lang="en-US" sz="1400" dirty="0">
                <a:solidFill>
                  <a:srgbClr val="7030A0"/>
                </a:solidFill>
                <a:latin typeface="Garamond" panose="02020404030301010803" pitchFamily="18" charset="0"/>
              </a:rPr>
              <a:t> %%</a:t>
            </a:r>
            <a:r>
              <a:rPr lang="en-US" sz="1400" dirty="0" err="1">
                <a:solidFill>
                  <a:srgbClr val="7030A0"/>
                </a:solidFill>
                <a:latin typeface="Garamond" panose="02020404030301010803" pitchFamily="18" charset="0"/>
              </a:rPr>
              <a:t>sql</a:t>
            </a:r>
            <a:r>
              <a:rPr lang="en-US" sz="1400" dirty="0">
                <a:solidFill>
                  <a:srgbClr val="7030A0"/>
                </a:solidFill>
                <a:latin typeface="Garamond" panose="02020404030301010803" pitchFamily="18" charset="0"/>
              </a:rPr>
              <a:t> select min(Date) as </a:t>
            </a:r>
            <a:r>
              <a:rPr lang="en-US" sz="1400" dirty="0" err="1">
                <a:solidFill>
                  <a:srgbClr val="7030A0"/>
                </a:solidFill>
                <a:latin typeface="Garamond" panose="02020404030301010803" pitchFamily="18" charset="0"/>
              </a:rPr>
              <a:t>min_date</a:t>
            </a:r>
            <a:r>
              <a:rPr lang="en-US" sz="1400" dirty="0">
                <a:solidFill>
                  <a:srgbClr val="7030A0"/>
                </a:solidFill>
                <a:latin typeface="Garamond" panose="02020404030301010803" pitchFamily="18" charset="0"/>
              </a:rPr>
              <a:t> from </a:t>
            </a:r>
            <a:r>
              <a:rPr lang="en-US" sz="1400" dirty="0" err="1">
                <a:solidFill>
                  <a:srgbClr val="7030A0"/>
                </a:solidFill>
                <a:latin typeface="Garamond" panose="02020404030301010803" pitchFamily="18" charset="0"/>
              </a:rPr>
              <a:t>spacextbl</a:t>
            </a:r>
            <a:r>
              <a:rPr lang="en-US" sz="1400" dirty="0">
                <a:solidFill>
                  <a:srgbClr val="7030A0"/>
                </a:solidFill>
                <a:latin typeface="Garamond" panose="02020404030301010803" pitchFamily="18" charset="0"/>
              </a:rPr>
              <a:t> where </a:t>
            </a:r>
            <a:r>
              <a:rPr lang="en-US" sz="1400" dirty="0" err="1">
                <a:solidFill>
                  <a:srgbClr val="7030A0"/>
                </a:solidFill>
                <a:latin typeface="Garamond" panose="02020404030301010803" pitchFamily="18" charset="0"/>
              </a:rPr>
              <a:t>Landing__Outcome</a:t>
            </a:r>
            <a:r>
              <a:rPr lang="en-US" sz="1400" dirty="0">
                <a:solidFill>
                  <a:srgbClr val="7030A0"/>
                </a:solidFill>
                <a:latin typeface="Garamond" panose="02020404030301010803" pitchFamily="18" charset="0"/>
              </a:rPr>
              <a:t> = 'Success (ground pad)';</a:t>
            </a:r>
          </a:p>
        </p:txBody>
      </p:sp>
      <p:sp>
        <p:nvSpPr>
          <p:cNvPr id="33" name="ZoneTexte 32">
            <a:extLst>
              <a:ext uri="{FF2B5EF4-FFF2-40B4-BE49-F238E27FC236}">
                <a16:creationId xmlns:a16="http://schemas.microsoft.com/office/drawing/2014/main" id="{B6BBE70D-6CB8-567E-3F10-783D30E7543D}"/>
              </a:ext>
            </a:extLst>
          </p:cNvPr>
          <p:cNvSpPr txBox="1"/>
          <p:nvPr/>
        </p:nvSpPr>
        <p:spPr>
          <a:xfrm>
            <a:off x="876301" y="4388574"/>
            <a:ext cx="11308556" cy="738664"/>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Garamond" panose="02020404030301010803" pitchFamily="18" charset="0"/>
              </a:rPr>
              <a:t>Listing the names of boosters that successfully landed on the drone ship and have a payload mass greater than 4000 but less than 6000: </a:t>
            </a:r>
          </a:p>
          <a:p>
            <a:pPr algn="just"/>
            <a:r>
              <a:rPr lang="en-US" sz="1400" dirty="0">
                <a:solidFill>
                  <a:srgbClr val="7030A0"/>
                </a:solidFill>
                <a:latin typeface="Garamond" panose="02020404030301010803" pitchFamily="18" charset="0"/>
              </a:rPr>
              <a:t>%</a:t>
            </a:r>
            <a:r>
              <a:rPr lang="en-US" sz="1400" dirty="0" err="1">
                <a:solidFill>
                  <a:srgbClr val="7030A0"/>
                </a:solidFill>
                <a:latin typeface="Garamond" panose="02020404030301010803" pitchFamily="18" charset="0"/>
              </a:rPr>
              <a:t>sql</a:t>
            </a:r>
            <a:r>
              <a:rPr lang="en-US" sz="1400" dirty="0">
                <a:solidFill>
                  <a:srgbClr val="7030A0"/>
                </a:solidFill>
                <a:latin typeface="Garamond" panose="02020404030301010803" pitchFamily="18" charset="0"/>
              </a:rPr>
              <a:t> select </a:t>
            </a:r>
            <a:r>
              <a:rPr lang="en-US" sz="1400" dirty="0" err="1">
                <a:solidFill>
                  <a:srgbClr val="7030A0"/>
                </a:solidFill>
                <a:latin typeface="Garamond" panose="02020404030301010803" pitchFamily="18" charset="0"/>
              </a:rPr>
              <a:t>Booster_Version,Landing_Outcome,PAYLOAD_MASS__KG</a:t>
            </a:r>
            <a:r>
              <a:rPr lang="en-US" sz="1400" dirty="0">
                <a:solidFill>
                  <a:srgbClr val="7030A0"/>
                </a:solidFill>
                <a:latin typeface="Garamond" panose="02020404030301010803" pitchFamily="18" charset="0"/>
              </a:rPr>
              <a:t>_ from SPACEXTABLE where </a:t>
            </a:r>
            <a:r>
              <a:rPr lang="en-US" sz="1400" dirty="0" err="1">
                <a:solidFill>
                  <a:srgbClr val="7030A0"/>
                </a:solidFill>
                <a:latin typeface="Garamond" panose="02020404030301010803" pitchFamily="18" charset="0"/>
              </a:rPr>
              <a:t>Landing_Outcome</a:t>
            </a:r>
            <a:r>
              <a:rPr lang="en-US" sz="1400" dirty="0">
                <a:solidFill>
                  <a:srgbClr val="7030A0"/>
                </a:solidFill>
                <a:latin typeface="Garamond" panose="02020404030301010803" pitchFamily="18" charset="0"/>
              </a:rPr>
              <a:t> = 'Success (drone ship)' and PAYLOAD_MASS__KG_ between 4000 and 6000;</a:t>
            </a:r>
          </a:p>
        </p:txBody>
      </p:sp>
      <p:sp>
        <p:nvSpPr>
          <p:cNvPr id="45" name="Espace réservé du numéro de diapositive 44">
            <a:extLst>
              <a:ext uri="{FF2B5EF4-FFF2-40B4-BE49-F238E27FC236}">
                <a16:creationId xmlns:a16="http://schemas.microsoft.com/office/drawing/2014/main" id="{DBAFEB92-0A62-6AD3-4255-1B423753F57D}"/>
              </a:ext>
            </a:extLst>
          </p:cNvPr>
          <p:cNvSpPr>
            <a:spLocks noGrp="1"/>
          </p:cNvSpPr>
          <p:nvPr>
            <p:ph type="sldNum" sz="quarter" idx="12"/>
          </p:nvPr>
        </p:nvSpPr>
        <p:spPr/>
        <p:txBody>
          <a:bodyPr/>
          <a:lstStyle/>
          <a:p>
            <a:fld id="{A190C97C-0095-2443-AC12-FA4CBA4ACD4D}" type="slidenum">
              <a:rPr lang="en-US" smtClean="0"/>
              <a:t>13</a:t>
            </a:fld>
            <a:endParaRPr lang="en-US"/>
          </a:p>
        </p:txBody>
      </p:sp>
    </p:spTree>
    <p:extLst>
      <p:ext uri="{BB962C8B-B14F-4D97-AF65-F5344CB8AC3E}">
        <p14:creationId xmlns:p14="http://schemas.microsoft.com/office/powerpoint/2010/main" val="2152556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187615B-7525-4C9D-B9D7-60DCDA4B018C}"/>
              </a:ext>
            </a:extLst>
          </p:cNvPr>
          <p:cNvSpPr txBox="1">
            <a:spLocks/>
          </p:cNvSpPr>
          <p:nvPr/>
        </p:nvSpPr>
        <p:spPr>
          <a:xfrm>
            <a:off x="722386" y="415501"/>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u="sng" dirty="0">
                <a:solidFill>
                  <a:srgbClr val="0B49CB"/>
                </a:solidFill>
                <a:latin typeface="Abadi"/>
              </a:rPr>
              <a:t>EDA with SQL</a:t>
            </a:r>
            <a:endParaRPr lang="en-US" u="sng" dirty="0">
              <a:solidFill>
                <a:srgbClr val="0B49CB"/>
              </a:solidFill>
            </a:endParaRPr>
          </a:p>
        </p:txBody>
      </p:sp>
      <p:sp>
        <p:nvSpPr>
          <p:cNvPr id="4" name="ZoneTexte 3">
            <a:extLst>
              <a:ext uri="{FF2B5EF4-FFF2-40B4-BE49-F238E27FC236}">
                <a16:creationId xmlns:a16="http://schemas.microsoft.com/office/drawing/2014/main" id="{9ABB2DC1-4A7D-3576-A249-ADE90DE14F02}"/>
              </a:ext>
            </a:extLst>
          </p:cNvPr>
          <p:cNvSpPr txBox="1"/>
          <p:nvPr/>
        </p:nvSpPr>
        <p:spPr>
          <a:xfrm>
            <a:off x="814388" y="1114425"/>
            <a:ext cx="11187112" cy="738664"/>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Garamond" panose="02020404030301010803" pitchFamily="18" charset="0"/>
              </a:rPr>
              <a:t>Listing the total number of successful and failure mission outcomes: </a:t>
            </a:r>
          </a:p>
          <a:p>
            <a:pPr algn="just"/>
            <a:r>
              <a:rPr lang="en-US" sz="1400" dirty="0">
                <a:solidFill>
                  <a:srgbClr val="7030A0"/>
                </a:solidFill>
                <a:latin typeface="Garamond" panose="02020404030301010803" pitchFamily="18" charset="0"/>
              </a:rPr>
              <a:t>%</a:t>
            </a:r>
            <a:r>
              <a:rPr lang="en-US" sz="1400" dirty="0" err="1">
                <a:solidFill>
                  <a:srgbClr val="7030A0"/>
                </a:solidFill>
                <a:latin typeface="Garamond" panose="02020404030301010803" pitchFamily="18" charset="0"/>
              </a:rPr>
              <a:t>sql</a:t>
            </a:r>
            <a:r>
              <a:rPr lang="en-US" sz="1400" dirty="0">
                <a:solidFill>
                  <a:srgbClr val="7030A0"/>
                </a:solidFill>
                <a:latin typeface="Garamond" panose="02020404030301010803" pitchFamily="18" charset="0"/>
              </a:rPr>
              <a:t> SELECT </a:t>
            </a:r>
            <a:r>
              <a:rPr lang="en-US" sz="1400" dirty="0" err="1">
                <a:solidFill>
                  <a:srgbClr val="7030A0"/>
                </a:solidFill>
                <a:latin typeface="Garamond" panose="02020404030301010803" pitchFamily="18" charset="0"/>
              </a:rPr>
              <a:t>Landing_Outcome</a:t>
            </a:r>
            <a:r>
              <a:rPr lang="en-US" sz="1400" dirty="0">
                <a:solidFill>
                  <a:srgbClr val="7030A0"/>
                </a:solidFill>
                <a:latin typeface="Garamond" panose="02020404030301010803" pitchFamily="18" charset="0"/>
              </a:rPr>
              <a:t>, COUNT(*) AS </a:t>
            </a:r>
            <a:r>
              <a:rPr lang="en-US" sz="1400" dirty="0" err="1">
                <a:solidFill>
                  <a:srgbClr val="7030A0"/>
                </a:solidFill>
                <a:latin typeface="Garamond" panose="02020404030301010803" pitchFamily="18" charset="0"/>
              </a:rPr>
              <a:t>Total_Count</a:t>
            </a:r>
            <a:r>
              <a:rPr lang="en-US" sz="1400" dirty="0">
                <a:solidFill>
                  <a:srgbClr val="7030A0"/>
                </a:solidFill>
                <a:latin typeface="Garamond" panose="02020404030301010803" pitchFamily="18" charset="0"/>
              </a:rPr>
              <a:t> FROM SPACEXTABLE WHERE </a:t>
            </a:r>
            <a:r>
              <a:rPr lang="en-US" sz="1400" dirty="0" err="1">
                <a:solidFill>
                  <a:srgbClr val="7030A0"/>
                </a:solidFill>
                <a:latin typeface="Garamond" panose="02020404030301010803" pitchFamily="18" charset="0"/>
              </a:rPr>
              <a:t>Landing_Outcome</a:t>
            </a:r>
            <a:r>
              <a:rPr lang="en-US" sz="1400" dirty="0">
                <a:solidFill>
                  <a:srgbClr val="7030A0"/>
                </a:solidFill>
                <a:latin typeface="Garamond" panose="02020404030301010803" pitchFamily="18" charset="0"/>
              </a:rPr>
              <a:t> LIKE 'Success%' OR </a:t>
            </a:r>
            <a:r>
              <a:rPr lang="en-US" sz="1400" dirty="0" err="1">
                <a:solidFill>
                  <a:srgbClr val="7030A0"/>
                </a:solidFill>
                <a:latin typeface="Garamond" panose="02020404030301010803" pitchFamily="18" charset="0"/>
              </a:rPr>
              <a:t>Landing_Outcome</a:t>
            </a:r>
            <a:r>
              <a:rPr lang="en-US" sz="1400" dirty="0">
                <a:solidFill>
                  <a:srgbClr val="7030A0"/>
                </a:solidFill>
                <a:latin typeface="Garamond" panose="02020404030301010803" pitchFamily="18" charset="0"/>
              </a:rPr>
              <a:t> LIKE '</a:t>
            </a:r>
            <a:r>
              <a:rPr lang="en-US" sz="1400" dirty="0" err="1">
                <a:solidFill>
                  <a:srgbClr val="7030A0"/>
                </a:solidFill>
                <a:latin typeface="Garamond" panose="02020404030301010803" pitchFamily="18" charset="0"/>
              </a:rPr>
              <a:t>Failure%'GROUP</a:t>
            </a:r>
            <a:r>
              <a:rPr lang="en-US" sz="1400" dirty="0">
                <a:solidFill>
                  <a:srgbClr val="7030A0"/>
                </a:solidFill>
                <a:latin typeface="Garamond" panose="02020404030301010803" pitchFamily="18" charset="0"/>
              </a:rPr>
              <a:t> BY </a:t>
            </a:r>
            <a:r>
              <a:rPr lang="en-US" sz="1400" dirty="0" err="1">
                <a:solidFill>
                  <a:srgbClr val="7030A0"/>
                </a:solidFill>
                <a:latin typeface="Garamond" panose="02020404030301010803" pitchFamily="18" charset="0"/>
              </a:rPr>
              <a:t>Landing_Outcome</a:t>
            </a:r>
            <a:r>
              <a:rPr lang="en-US" sz="1400" dirty="0">
                <a:solidFill>
                  <a:srgbClr val="7030A0"/>
                </a:solidFill>
                <a:latin typeface="Garamond" panose="02020404030301010803" pitchFamily="18" charset="0"/>
              </a:rPr>
              <a:t>;</a:t>
            </a:r>
            <a:endParaRPr lang="fr-FR" sz="1400" dirty="0">
              <a:solidFill>
                <a:srgbClr val="7030A0"/>
              </a:solidFill>
              <a:latin typeface="Garamond" panose="02020404030301010803" pitchFamily="18" charset="0"/>
            </a:endParaRPr>
          </a:p>
        </p:txBody>
      </p:sp>
      <p:sp>
        <p:nvSpPr>
          <p:cNvPr id="10" name="ZoneTexte 9">
            <a:extLst>
              <a:ext uri="{FF2B5EF4-FFF2-40B4-BE49-F238E27FC236}">
                <a16:creationId xmlns:a16="http://schemas.microsoft.com/office/drawing/2014/main" id="{11B34CC5-C7C0-AD93-820A-95DABC3E07AA}"/>
              </a:ext>
            </a:extLst>
          </p:cNvPr>
          <p:cNvSpPr txBox="1"/>
          <p:nvPr/>
        </p:nvSpPr>
        <p:spPr>
          <a:xfrm>
            <a:off x="814388" y="2002964"/>
            <a:ext cx="11250541" cy="738664"/>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Garamond" panose="02020404030301010803" pitchFamily="18" charset="0"/>
              </a:rPr>
              <a:t>Listing the names of the </a:t>
            </a:r>
            <a:r>
              <a:rPr lang="en-US" sz="1400" dirty="0" err="1">
                <a:latin typeface="Garamond" panose="02020404030301010803" pitchFamily="18" charset="0"/>
              </a:rPr>
              <a:t>booster_versions</a:t>
            </a:r>
            <a:r>
              <a:rPr lang="en-US" sz="1400" dirty="0">
                <a:latin typeface="Garamond" panose="02020404030301010803" pitchFamily="18" charset="0"/>
              </a:rPr>
              <a:t> which have carried the maximum payload mass. Use a subquery:</a:t>
            </a:r>
          </a:p>
          <a:p>
            <a:pPr algn="just"/>
            <a:r>
              <a:rPr lang="en-US" sz="1400" dirty="0">
                <a:latin typeface="Garamond" panose="02020404030301010803" pitchFamily="18" charset="0"/>
              </a:rPr>
              <a:t> </a:t>
            </a:r>
            <a:r>
              <a:rPr lang="en-US" sz="1400" dirty="0">
                <a:solidFill>
                  <a:srgbClr val="7030A0"/>
                </a:solidFill>
                <a:latin typeface="Garamond" panose="02020404030301010803" pitchFamily="18" charset="0"/>
              </a:rPr>
              <a:t>%</a:t>
            </a:r>
            <a:r>
              <a:rPr lang="en-US" sz="1400" dirty="0" err="1">
                <a:solidFill>
                  <a:srgbClr val="7030A0"/>
                </a:solidFill>
                <a:latin typeface="Garamond" panose="02020404030301010803" pitchFamily="18" charset="0"/>
              </a:rPr>
              <a:t>sql</a:t>
            </a:r>
            <a:r>
              <a:rPr lang="en-US" sz="1400" dirty="0">
                <a:solidFill>
                  <a:srgbClr val="7030A0"/>
                </a:solidFill>
                <a:latin typeface="Garamond" panose="02020404030301010803" pitchFamily="18" charset="0"/>
              </a:rPr>
              <a:t> SELECT </a:t>
            </a:r>
            <a:r>
              <a:rPr lang="en-US" sz="1400" dirty="0" err="1">
                <a:solidFill>
                  <a:srgbClr val="7030A0"/>
                </a:solidFill>
                <a:latin typeface="Garamond" panose="02020404030301010803" pitchFamily="18" charset="0"/>
              </a:rPr>
              <a:t>Booster_Version</a:t>
            </a:r>
            <a:r>
              <a:rPr lang="en-US" sz="1400" dirty="0">
                <a:solidFill>
                  <a:srgbClr val="7030A0"/>
                </a:solidFill>
                <a:latin typeface="Garamond" panose="02020404030301010803" pitchFamily="18" charset="0"/>
              </a:rPr>
              <a:t> FROM SPACEXTABLE WHERE PAYLOAD_MASS__KG_ = (SELECT MAX(PAYLOAD_MASS__KG_) FROM SPACEXTABLE);</a:t>
            </a:r>
            <a:endParaRPr lang="fr-FR" sz="1400" dirty="0">
              <a:solidFill>
                <a:srgbClr val="7030A0"/>
              </a:solidFill>
              <a:latin typeface="Garamond" panose="02020404030301010803" pitchFamily="18" charset="0"/>
            </a:endParaRPr>
          </a:p>
        </p:txBody>
      </p:sp>
      <p:sp>
        <p:nvSpPr>
          <p:cNvPr id="29" name="ZoneTexte 28">
            <a:extLst>
              <a:ext uri="{FF2B5EF4-FFF2-40B4-BE49-F238E27FC236}">
                <a16:creationId xmlns:a16="http://schemas.microsoft.com/office/drawing/2014/main" id="{32EE63E8-FBF9-9EA2-0512-F32F87A5DD56}"/>
              </a:ext>
            </a:extLst>
          </p:cNvPr>
          <p:cNvSpPr txBox="1"/>
          <p:nvPr/>
        </p:nvSpPr>
        <p:spPr>
          <a:xfrm>
            <a:off x="814387" y="2891503"/>
            <a:ext cx="11187111"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Garamond" panose="02020404030301010803" pitchFamily="18" charset="0"/>
              </a:rPr>
              <a:t>Listing the records displaying the month names, failure landing outcomes on the drone ship, booster versions, and launch sites for the months of the year 2015: </a:t>
            </a:r>
          </a:p>
          <a:p>
            <a:pPr algn="just"/>
            <a:r>
              <a:rPr lang="en-US" sz="1100" dirty="0">
                <a:solidFill>
                  <a:srgbClr val="7030A0"/>
                </a:solidFill>
                <a:latin typeface="Garamond" panose="02020404030301010803" pitchFamily="18" charset="0"/>
              </a:rPr>
              <a:t>%</a:t>
            </a:r>
            <a:r>
              <a:rPr lang="en-US" sz="1100" dirty="0" err="1">
                <a:solidFill>
                  <a:srgbClr val="7030A0"/>
                </a:solidFill>
                <a:latin typeface="Garamond" panose="02020404030301010803" pitchFamily="18" charset="0"/>
              </a:rPr>
              <a:t>sql</a:t>
            </a:r>
            <a:r>
              <a:rPr lang="en-US" sz="1100" dirty="0">
                <a:solidFill>
                  <a:srgbClr val="7030A0"/>
                </a:solidFill>
                <a:latin typeface="Garamond" panose="02020404030301010803" pitchFamily="18" charset="0"/>
              </a:rPr>
              <a:t> SELECT CASE WHEN </a:t>
            </a:r>
            <a:r>
              <a:rPr lang="en-US" sz="1100" dirty="0" err="1">
                <a:solidFill>
                  <a:srgbClr val="7030A0"/>
                </a:solidFill>
                <a:latin typeface="Garamond" panose="02020404030301010803" pitchFamily="18" charset="0"/>
              </a:rPr>
              <a:t>substr</a:t>
            </a:r>
            <a:r>
              <a:rPr lang="en-US" sz="1100" dirty="0">
                <a:solidFill>
                  <a:srgbClr val="7030A0"/>
                </a:solidFill>
                <a:latin typeface="Garamond" panose="02020404030301010803" pitchFamily="18" charset="0"/>
              </a:rPr>
              <a:t>(Date, 6, 2) = '01' THEN 'January’ WHEN </a:t>
            </a:r>
            <a:r>
              <a:rPr lang="en-US" sz="1100" dirty="0" err="1">
                <a:solidFill>
                  <a:srgbClr val="7030A0"/>
                </a:solidFill>
                <a:latin typeface="Garamond" panose="02020404030301010803" pitchFamily="18" charset="0"/>
              </a:rPr>
              <a:t>substr</a:t>
            </a:r>
            <a:r>
              <a:rPr lang="en-US" sz="1100" dirty="0">
                <a:solidFill>
                  <a:srgbClr val="7030A0"/>
                </a:solidFill>
                <a:latin typeface="Garamond" panose="02020404030301010803" pitchFamily="18" charset="0"/>
              </a:rPr>
              <a:t>(Date, 6, 2) = '02' THEN 'February’ WHEN </a:t>
            </a:r>
            <a:r>
              <a:rPr lang="en-US" sz="1100" dirty="0" err="1">
                <a:solidFill>
                  <a:srgbClr val="7030A0"/>
                </a:solidFill>
                <a:latin typeface="Garamond" panose="02020404030301010803" pitchFamily="18" charset="0"/>
              </a:rPr>
              <a:t>substr</a:t>
            </a:r>
            <a:r>
              <a:rPr lang="en-US" sz="1100" dirty="0">
                <a:solidFill>
                  <a:srgbClr val="7030A0"/>
                </a:solidFill>
                <a:latin typeface="Garamond" panose="02020404030301010803" pitchFamily="18" charset="0"/>
              </a:rPr>
              <a:t>(Date, 6, 2) = '03' THEN 'March’ WHEN </a:t>
            </a:r>
            <a:r>
              <a:rPr lang="en-US" sz="1100" dirty="0" err="1">
                <a:solidFill>
                  <a:srgbClr val="7030A0"/>
                </a:solidFill>
                <a:latin typeface="Garamond" panose="02020404030301010803" pitchFamily="18" charset="0"/>
              </a:rPr>
              <a:t>substr</a:t>
            </a:r>
            <a:r>
              <a:rPr lang="en-US" sz="1100" dirty="0">
                <a:solidFill>
                  <a:srgbClr val="7030A0"/>
                </a:solidFill>
                <a:latin typeface="Garamond" panose="02020404030301010803" pitchFamily="18" charset="0"/>
              </a:rPr>
              <a:t>(Date, 6, 2) = '04' THEN 'April’ WHEN </a:t>
            </a:r>
            <a:r>
              <a:rPr lang="en-US" sz="1100" dirty="0" err="1">
                <a:solidFill>
                  <a:srgbClr val="7030A0"/>
                </a:solidFill>
                <a:latin typeface="Garamond" panose="02020404030301010803" pitchFamily="18" charset="0"/>
              </a:rPr>
              <a:t>substr</a:t>
            </a:r>
            <a:r>
              <a:rPr lang="en-US" sz="1100" dirty="0">
                <a:solidFill>
                  <a:srgbClr val="7030A0"/>
                </a:solidFill>
                <a:latin typeface="Garamond" panose="02020404030301010803" pitchFamily="18" charset="0"/>
              </a:rPr>
              <a:t>(Date, 6, 2) = '05' THEN 'May’ WHEN </a:t>
            </a:r>
            <a:r>
              <a:rPr lang="en-US" sz="1100" dirty="0" err="1">
                <a:solidFill>
                  <a:srgbClr val="7030A0"/>
                </a:solidFill>
                <a:latin typeface="Garamond" panose="02020404030301010803" pitchFamily="18" charset="0"/>
              </a:rPr>
              <a:t>substr</a:t>
            </a:r>
            <a:r>
              <a:rPr lang="en-US" sz="1100" dirty="0">
                <a:solidFill>
                  <a:srgbClr val="7030A0"/>
                </a:solidFill>
                <a:latin typeface="Garamond" panose="02020404030301010803" pitchFamily="18" charset="0"/>
              </a:rPr>
              <a:t>(Date, 6, 2) = '06' THEN 'June’ WHEN </a:t>
            </a:r>
            <a:r>
              <a:rPr lang="en-US" sz="1100" dirty="0" err="1">
                <a:solidFill>
                  <a:srgbClr val="7030A0"/>
                </a:solidFill>
                <a:latin typeface="Garamond" panose="02020404030301010803" pitchFamily="18" charset="0"/>
              </a:rPr>
              <a:t>substr</a:t>
            </a:r>
            <a:r>
              <a:rPr lang="en-US" sz="1100" dirty="0">
                <a:solidFill>
                  <a:srgbClr val="7030A0"/>
                </a:solidFill>
                <a:latin typeface="Garamond" panose="02020404030301010803" pitchFamily="18" charset="0"/>
              </a:rPr>
              <a:t>(Date, 6, 2) = '07' THEN 'July’ WHEN </a:t>
            </a:r>
            <a:r>
              <a:rPr lang="en-US" sz="1100" dirty="0" err="1">
                <a:solidFill>
                  <a:srgbClr val="7030A0"/>
                </a:solidFill>
                <a:latin typeface="Garamond" panose="02020404030301010803" pitchFamily="18" charset="0"/>
              </a:rPr>
              <a:t>substr</a:t>
            </a:r>
            <a:r>
              <a:rPr lang="en-US" sz="1100" dirty="0">
                <a:solidFill>
                  <a:srgbClr val="7030A0"/>
                </a:solidFill>
                <a:latin typeface="Garamond" panose="02020404030301010803" pitchFamily="18" charset="0"/>
              </a:rPr>
              <a:t>(Date, 6, 2) = '08' THEN 'August’ WHEN </a:t>
            </a:r>
            <a:r>
              <a:rPr lang="en-US" sz="1100" dirty="0" err="1">
                <a:solidFill>
                  <a:srgbClr val="7030A0"/>
                </a:solidFill>
                <a:latin typeface="Garamond" panose="02020404030301010803" pitchFamily="18" charset="0"/>
              </a:rPr>
              <a:t>substr</a:t>
            </a:r>
            <a:r>
              <a:rPr lang="en-US" sz="1100" dirty="0">
                <a:solidFill>
                  <a:srgbClr val="7030A0"/>
                </a:solidFill>
                <a:latin typeface="Garamond" panose="02020404030301010803" pitchFamily="18" charset="0"/>
              </a:rPr>
              <a:t>(Date, 6, 2) = '09' THEN 'September’ WHEN </a:t>
            </a:r>
            <a:r>
              <a:rPr lang="en-US" sz="1100" dirty="0" err="1">
                <a:solidFill>
                  <a:srgbClr val="7030A0"/>
                </a:solidFill>
                <a:latin typeface="Garamond" panose="02020404030301010803" pitchFamily="18" charset="0"/>
              </a:rPr>
              <a:t>substr</a:t>
            </a:r>
            <a:r>
              <a:rPr lang="en-US" sz="1100" dirty="0">
                <a:solidFill>
                  <a:srgbClr val="7030A0"/>
                </a:solidFill>
                <a:latin typeface="Garamond" panose="02020404030301010803" pitchFamily="18" charset="0"/>
              </a:rPr>
              <a:t>(Date, 6, 2) = '10' THEN 'October’ WHEN </a:t>
            </a:r>
            <a:r>
              <a:rPr lang="en-US" sz="1100" dirty="0" err="1">
                <a:solidFill>
                  <a:srgbClr val="7030A0"/>
                </a:solidFill>
                <a:latin typeface="Garamond" panose="02020404030301010803" pitchFamily="18" charset="0"/>
              </a:rPr>
              <a:t>substr</a:t>
            </a:r>
            <a:r>
              <a:rPr lang="en-US" sz="1100" dirty="0">
                <a:solidFill>
                  <a:srgbClr val="7030A0"/>
                </a:solidFill>
                <a:latin typeface="Garamond" panose="02020404030301010803" pitchFamily="18" charset="0"/>
              </a:rPr>
              <a:t>(Date, 6, 2) = '11' THEN 'November’ WHEN </a:t>
            </a:r>
            <a:r>
              <a:rPr lang="en-US" sz="1100" dirty="0" err="1">
                <a:solidFill>
                  <a:srgbClr val="7030A0"/>
                </a:solidFill>
                <a:latin typeface="Garamond" panose="02020404030301010803" pitchFamily="18" charset="0"/>
              </a:rPr>
              <a:t>substr</a:t>
            </a:r>
            <a:r>
              <a:rPr lang="en-US" sz="1100" dirty="0">
                <a:solidFill>
                  <a:srgbClr val="7030A0"/>
                </a:solidFill>
                <a:latin typeface="Garamond" panose="02020404030301010803" pitchFamily="18" charset="0"/>
              </a:rPr>
              <a:t>(Date, 6, 2) = '12' THEN 'December' END AS </a:t>
            </a:r>
            <a:r>
              <a:rPr lang="en-US" sz="1100" dirty="0" err="1">
                <a:solidFill>
                  <a:srgbClr val="7030A0"/>
                </a:solidFill>
                <a:latin typeface="Garamond" panose="02020404030301010803" pitchFamily="18" charset="0"/>
              </a:rPr>
              <a:t>Month,Landing_Outcome</a:t>
            </a:r>
            <a:r>
              <a:rPr lang="en-US" sz="1100" dirty="0">
                <a:solidFill>
                  <a:srgbClr val="7030A0"/>
                </a:solidFill>
                <a:latin typeface="Garamond" panose="02020404030301010803" pitchFamily="18" charset="0"/>
              </a:rPr>
              <a:t>, </a:t>
            </a:r>
            <a:r>
              <a:rPr lang="en-US" sz="1100" dirty="0" err="1">
                <a:solidFill>
                  <a:srgbClr val="7030A0"/>
                </a:solidFill>
                <a:latin typeface="Garamond" panose="02020404030301010803" pitchFamily="18" charset="0"/>
              </a:rPr>
              <a:t>Booster_Version</a:t>
            </a:r>
            <a:r>
              <a:rPr lang="en-US" sz="1100" dirty="0">
                <a:solidFill>
                  <a:srgbClr val="7030A0"/>
                </a:solidFill>
                <a:latin typeface="Garamond" panose="02020404030301010803" pitchFamily="18" charset="0"/>
              </a:rPr>
              <a:t>, </a:t>
            </a:r>
            <a:r>
              <a:rPr lang="en-US" sz="1100" dirty="0" err="1">
                <a:solidFill>
                  <a:srgbClr val="7030A0"/>
                </a:solidFill>
                <a:latin typeface="Garamond" panose="02020404030301010803" pitchFamily="18" charset="0"/>
              </a:rPr>
              <a:t>Launch_Site</a:t>
            </a:r>
            <a:r>
              <a:rPr lang="en-US" sz="1100" dirty="0">
                <a:solidFill>
                  <a:srgbClr val="7030A0"/>
                </a:solidFill>
                <a:latin typeface="Garamond" panose="02020404030301010803" pitchFamily="18" charset="0"/>
              </a:rPr>
              <a:t> FROM SPACEXTABLE WHERE </a:t>
            </a:r>
            <a:r>
              <a:rPr lang="en-US" sz="1100" dirty="0" err="1">
                <a:solidFill>
                  <a:srgbClr val="7030A0"/>
                </a:solidFill>
                <a:latin typeface="Garamond" panose="02020404030301010803" pitchFamily="18" charset="0"/>
              </a:rPr>
              <a:t>substr</a:t>
            </a:r>
            <a:r>
              <a:rPr lang="en-US" sz="1100" dirty="0">
                <a:solidFill>
                  <a:srgbClr val="7030A0"/>
                </a:solidFill>
                <a:latin typeface="Garamond" panose="02020404030301010803" pitchFamily="18" charset="0"/>
              </a:rPr>
              <a:t>(Date, 0, 5) = '2015' AND </a:t>
            </a:r>
            <a:r>
              <a:rPr lang="en-US" sz="1100" dirty="0" err="1">
                <a:solidFill>
                  <a:srgbClr val="7030A0"/>
                </a:solidFill>
                <a:latin typeface="Garamond" panose="02020404030301010803" pitchFamily="18" charset="0"/>
              </a:rPr>
              <a:t>Landing_Outcome</a:t>
            </a:r>
            <a:r>
              <a:rPr lang="en-US" sz="1100" dirty="0">
                <a:solidFill>
                  <a:srgbClr val="7030A0"/>
                </a:solidFill>
                <a:latin typeface="Garamond" panose="02020404030301010803" pitchFamily="18" charset="0"/>
              </a:rPr>
              <a:t> = 'Failure (drone ship)';</a:t>
            </a:r>
          </a:p>
        </p:txBody>
      </p:sp>
      <p:sp>
        <p:nvSpPr>
          <p:cNvPr id="12" name="ZoneTexte 11">
            <a:extLst>
              <a:ext uri="{FF2B5EF4-FFF2-40B4-BE49-F238E27FC236}">
                <a16:creationId xmlns:a16="http://schemas.microsoft.com/office/drawing/2014/main" id="{78F72626-A93D-6792-C513-0017E1BEE4B5}"/>
              </a:ext>
            </a:extLst>
          </p:cNvPr>
          <p:cNvSpPr txBox="1"/>
          <p:nvPr/>
        </p:nvSpPr>
        <p:spPr>
          <a:xfrm>
            <a:off x="814387" y="4163062"/>
            <a:ext cx="11046621"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Garamond" panose="02020404030301010803" pitchFamily="18" charset="0"/>
              </a:rPr>
              <a:t>Ranking the count of landing outcomes (such as Failure (drone ship) or Success (ground pad)) between the date 2010-06-04 and 2017-03-20, in descending order: </a:t>
            </a:r>
          </a:p>
          <a:p>
            <a:pPr algn="just"/>
            <a:r>
              <a:rPr lang="en-US" sz="1400" dirty="0">
                <a:solidFill>
                  <a:srgbClr val="7030A0"/>
                </a:solidFill>
                <a:latin typeface="Garamond" panose="02020404030301010803" pitchFamily="18" charset="0"/>
              </a:rPr>
              <a:t>%</a:t>
            </a:r>
            <a:r>
              <a:rPr lang="en-US" sz="1400" dirty="0" err="1">
                <a:solidFill>
                  <a:srgbClr val="7030A0"/>
                </a:solidFill>
                <a:latin typeface="Garamond" panose="02020404030301010803" pitchFamily="18" charset="0"/>
              </a:rPr>
              <a:t>sql</a:t>
            </a:r>
            <a:r>
              <a:rPr lang="en-US" sz="1400" dirty="0">
                <a:solidFill>
                  <a:srgbClr val="7030A0"/>
                </a:solidFill>
                <a:latin typeface="Garamond" panose="02020404030301010803" pitchFamily="18" charset="0"/>
              </a:rPr>
              <a:t> SELECT </a:t>
            </a:r>
            <a:r>
              <a:rPr lang="en-US" sz="1400" dirty="0" err="1">
                <a:solidFill>
                  <a:srgbClr val="7030A0"/>
                </a:solidFill>
                <a:latin typeface="Garamond" panose="02020404030301010803" pitchFamily="18" charset="0"/>
              </a:rPr>
              <a:t>Landing_Outcome</a:t>
            </a:r>
            <a:r>
              <a:rPr lang="en-US" sz="1400" dirty="0">
                <a:solidFill>
                  <a:srgbClr val="7030A0"/>
                </a:solidFill>
                <a:latin typeface="Garamond" panose="02020404030301010803" pitchFamily="18" charset="0"/>
              </a:rPr>
              <a:t>, COUNT(*) AS </a:t>
            </a:r>
            <a:r>
              <a:rPr lang="en-US" sz="1400" dirty="0" err="1">
                <a:solidFill>
                  <a:srgbClr val="7030A0"/>
                </a:solidFill>
                <a:latin typeface="Garamond" panose="02020404030301010803" pitchFamily="18" charset="0"/>
              </a:rPr>
              <a:t>Outcome_Count</a:t>
            </a:r>
            <a:r>
              <a:rPr lang="en-US" sz="1400" dirty="0">
                <a:solidFill>
                  <a:srgbClr val="7030A0"/>
                </a:solidFill>
                <a:latin typeface="Garamond" panose="02020404030301010803" pitchFamily="18" charset="0"/>
              </a:rPr>
              <a:t> FROM SPACEXTABLE WHERE Date BETWEEN '2010-06-04' AND '2017-03-20' GROUP BY </a:t>
            </a:r>
            <a:r>
              <a:rPr lang="en-US" sz="1400" dirty="0" err="1">
                <a:solidFill>
                  <a:srgbClr val="7030A0"/>
                </a:solidFill>
                <a:latin typeface="Garamond" panose="02020404030301010803" pitchFamily="18" charset="0"/>
              </a:rPr>
              <a:t>Landing_Outcome</a:t>
            </a:r>
            <a:r>
              <a:rPr lang="en-US" sz="1400" dirty="0">
                <a:solidFill>
                  <a:srgbClr val="7030A0"/>
                </a:solidFill>
                <a:latin typeface="Garamond" panose="02020404030301010803" pitchFamily="18" charset="0"/>
              </a:rPr>
              <a:t> ORDER BY </a:t>
            </a:r>
            <a:r>
              <a:rPr lang="en-US" sz="1400" dirty="0" err="1">
                <a:solidFill>
                  <a:srgbClr val="7030A0"/>
                </a:solidFill>
                <a:latin typeface="Garamond" panose="02020404030301010803" pitchFamily="18" charset="0"/>
              </a:rPr>
              <a:t>Outcome_Count</a:t>
            </a:r>
            <a:r>
              <a:rPr lang="en-US" sz="1400" dirty="0">
                <a:solidFill>
                  <a:srgbClr val="7030A0"/>
                </a:solidFill>
                <a:latin typeface="Garamond" panose="02020404030301010803" pitchFamily="18" charset="0"/>
              </a:rPr>
              <a:t> DESC;</a:t>
            </a:r>
          </a:p>
        </p:txBody>
      </p:sp>
      <p:sp>
        <p:nvSpPr>
          <p:cNvPr id="17" name="ZoneTexte 16">
            <a:extLst>
              <a:ext uri="{FF2B5EF4-FFF2-40B4-BE49-F238E27FC236}">
                <a16:creationId xmlns:a16="http://schemas.microsoft.com/office/drawing/2014/main" id="{B83F6862-17B6-B75F-4EB9-CF779F191917}"/>
              </a:ext>
            </a:extLst>
          </p:cNvPr>
          <p:cNvSpPr txBox="1"/>
          <p:nvPr/>
        </p:nvSpPr>
        <p:spPr>
          <a:xfrm>
            <a:off x="722385" y="5495564"/>
            <a:ext cx="3028083" cy="307777"/>
          </a:xfrm>
          <a:prstGeom prst="rect">
            <a:avLst/>
          </a:prstGeom>
          <a:noFill/>
        </p:spPr>
        <p:txBody>
          <a:bodyPr wrap="square" rtlCol="0">
            <a:spAutoFit/>
          </a:bodyPr>
          <a:lstStyle/>
          <a:p>
            <a:r>
              <a:rPr lang="fr-FR" sz="1400" b="1" dirty="0">
                <a:latin typeface="Garamond" panose="02020404030301010803" pitchFamily="18" charset="0"/>
                <a:hlinkClick r:id="rId2"/>
              </a:rPr>
              <a:t>GitHub Link – EDA </a:t>
            </a:r>
            <a:r>
              <a:rPr lang="fr-FR" sz="1400" b="1" dirty="0" err="1">
                <a:latin typeface="Garamond" panose="02020404030301010803" pitchFamily="18" charset="0"/>
                <a:hlinkClick r:id="rId2"/>
              </a:rPr>
              <a:t>with</a:t>
            </a:r>
            <a:r>
              <a:rPr lang="fr-FR" sz="1400" b="1" dirty="0">
                <a:latin typeface="Garamond" panose="02020404030301010803" pitchFamily="18" charset="0"/>
                <a:hlinkClick r:id="rId2"/>
              </a:rPr>
              <a:t> SQL</a:t>
            </a:r>
            <a:endParaRPr lang="fr-FR" sz="1400" b="1" dirty="0">
              <a:latin typeface="Garamond" panose="02020404030301010803" pitchFamily="18" charset="0"/>
            </a:endParaRPr>
          </a:p>
        </p:txBody>
      </p:sp>
      <p:sp>
        <p:nvSpPr>
          <p:cNvPr id="19" name="Espace réservé du numéro de diapositive 18">
            <a:extLst>
              <a:ext uri="{FF2B5EF4-FFF2-40B4-BE49-F238E27FC236}">
                <a16:creationId xmlns:a16="http://schemas.microsoft.com/office/drawing/2014/main" id="{6051A4BD-21C8-3ECC-3850-7DE6BBE2ABDC}"/>
              </a:ext>
            </a:extLst>
          </p:cNvPr>
          <p:cNvSpPr>
            <a:spLocks noGrp="1"/>
          </p:cNvSpPr>
          <p:nvPr>
            <p:ph type="sldNum" sz="quarter" idx="12"/>
          </p:nvPr>
        </p:nvSpPr>
        <p:spPr/>
        <p:txBody>
          <a:bodyPr/>
          <a:lstStyle/>
          <a:p>
            <a:fld id="{A190C97C-0095-2443-AC12-FA4CBA4ACD4D}" type="slidenum">
              <a:rPr lang="en-US" smtClean="0"/>
              <a:t>14</a:t>
            </a:fld>
            <a:endParaRPr lang="en-US"/>
          </a:p>
        </p:txBody>
      </p:sp>
    </p:spTree>
    <p:extLst>
      <p:ext uri="{BB962C8B-B14F-4D97-AF65-F5344CB8AC3E}">
        <p14:creationId xmlns:p14="http://schemas.microsoft.com/office/powerpoint/2010/main" val="3389471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435769" y="1253331"/>
            <a:ext cx="10794206" cy="4351337"/>
          </a:xfrm>
          <a:prstGeom prst="rect">
            <a:avLst/>
          </a:prstGeom>
        </p:spPr>
        <p:txBody>
          <a:bodyPr>
            <a:normAutofit/>
          </a:bodyPr>
          <a:lstStyle/>
          <a:p>
            <a:r>
              <a:rPr lang="en-US" sz="1400" dirty="0">
                <a:latin typeface="Garamond" panose="02020404030301010803" pitchFamily="18" charset="0"/>
              </a:rPr>
              <a:t>We created a folium Map object, with an initial center location to be NASA Johnson Space Center at Houston, Texas.</a:t>
            </a:r>
          </a:p>
          <a:p>
            <a:r>
              <a:rPr lang="en-US" sz="1400" dirty="0">
                <a:latin typeface="Garamond" panose="02020404030301010803" pitchFamily="18" charset="0"/>
              </a:rPr>
              <a:t>We used </a:t>
            </a:r>
            <a:r>
              <a:rPr lang="en-US" sz="1400" dirty="0" err="1">
                <a:latin typeface="Garamond" panose="02020404030301010803" pitchFamily="18" charset="0"/>
              </a:rPr>
              <a:t>folium.Circle</a:t>
            </a:r>
            <a:r>
              <a:rPr lang="en-US" sz="1400" dirty="0">
                <a:latin typeface="Garamond" panose="02020404030301010803" pitchFamily="18" charset="0"/>
              </a:rPr>
              <a:t> to add a highlighted circle area with a text label on a specific coordinate</a:t>
            </a:r>
          </a:p>
          <a:p>
            <a:r>
              <a:rPr lang="en-US" sz="1400" dirty="0">
                <a:latin typeface="Garamond" panose="02020404030301010803" pitchFamily="18" charset="0"/>
              </a:rPr>
              <a:t>We created and add </a:t>
            </a:r>
            <a:r>
              <a:rPr lang="en-US" sz="1400" dirty="0" err="1">
                <a:latin typeface="Garamond" panose="02020404030301010803" pitchFamily="18" charset="0"/>
              </a:rPr>
              <a:t>folium.Circle</a:t>
            </a:r>
            <a:r>
              <a:rPr lang="en-US" sz="1400" dirty="0">
                <a:latin typeface="Garamond" panose="02020404030301010803" pitchFamily="18" charset="0"/>
              </a:rPr>
              <a:t> and </a:t>
            </a:r>
            <a:r>
              <a:rPr lang="en-US" sz="1400" dirty="0" err="1">
                <a:latin typeface="Garamond" panose="02020404030301010803" pitchFamily="18" charset="0"/>
              </a:rPr>
              <a:t>folium.Marker</a:t>
            </a:r>
            <a:r>
              <a:rPr lang="en-US" sz="1400" dirty="0">
                <a:latin typeface="Garamond" panose="02020404030301010803" pitchFamily="18" charset="0"/>
              </a:rPr>
              <a:t> for each launch site on the site map</a:t>
            </a:r>
          </a:p>
          <a:p>
            <a:r>
              <a:rPr lang="en-US" sz="1400" dirty="0">
                <a:latin typeface="Garamond" panose="02020404030301010803" pitchFamily="18" charset="0"/>
              </a:rPr>
              <a:t>We created markers for all launch records. If a launch was successful (class=1), then we use a green marker and if a launch was failed, we use a red marker (class=0)</a:t>
            </a:r>
          </a:p>
          <a:p>
            <a:r>
              <a:rPr lang="en-US" sz="1400" dirty="0">
                <a:latin typeface="Garamond" panose="02020404030301010803" pitchFamily="18" charset="0"/>
              </a:rPr>
              <a:t>For each launch result in </a:t>
            </a:r>
            <a:r>
              <a:rPr lang="en-US" sz="1400" dirty="0" err="1">
                <a:latin typeface="Garamond" panose="02020404030301010803" pitchFamily="18" charset="0"/>
              </a:rPr>
              <a:t>spacex_df</a:t>
            </a:r>
            <a:r>
              <a:rPr lang="en-US" sz="1400" dirty="0">
                <a:latin typeface="Garamond" panose="02020404030301010803" pitchFamily="18" charset="0"/>
              </a:rPr>
              <a:t> data frame, we added a </a:t>
            </a:r>
            <a:r>
              <a:rPr lang="en-US" sz="1400" dirty="0" err="1">
                <a:latin typeface="Garamond" panose="02020404030301010803" pitchFamily="18" charset="0"/>
              </a:rPr>
              <a:t>folium.Marker</a:t>
            </a:r>
            <a:r>
              <a:rPr lang="en-US" sz="1400" dirty="0">
                <a:latin typeface="Garamond" panose="02020404030301010803" pitchFamily="18" charset="0"/>
              </a:rPr>
              <a:t> to </a:t>
            </a:r>
            <a:r>
              <a:rPr lang="en-US" sz="1400" dirty="0" err="1">
                <a:latin typeface="Garamond" panose="02020404030301010803" pitchFamily="18" charset="0"/>
              </a:rPr>
              <a:t>marker_cluster</a:t>
            </a:r>
            <a:endParaRPr lang="en-US" sz="1400" dirty="0">
              <a:latin typeface="Garamond" panose="02020404030301010803" pitchFamily="18" charset="0"/>
            </a:endParaRPr>
          </a:p>
          <a:p>
            <a:r>
              <a:rPr lang="en-US" sz="1400" dirty="0">
                <a:latin typeface="Garamond" panose="02020404030301010803" pitchFamily="18" charset="0"/>
              </a:rPr>
              <a:t> We  Calculated the distances between a launch site to its proximities by adding a </a:t>
            </a:r>
            <a:r>
              <a:rPr lang="en-US" sz="1400" dirty="0" err="1">
                <a:latin typeface="Garamond" panose="02020404030301010803" pitchFamily="18" charset="0"/>
              </a:rPr>
              <a:t>MousePosition</a:t>
            </a:r>
            <a:r>
              <a:rPr lang="en-US" sz="1400" dirty="0">
                <a:latin typeface="Garamond" panose="02020404030301010803" pitchFamily="18" charset="0"/>
              </a:rPr>
              <a:t> on the map to get coordinate for a mouse</a:t>
            </a:r>
          </a:p>
          <a:p>
            <a:r>
              <a:rPr lang="en-US" sz="1400" dirty="0">
                <a:latin typeface="Garamond" panose="02020404030301010803" pitchFamily="18" charset="0"/>
              </a:rPr>
              <a:t> We Created and added a </a:t>
            </a:r>
            <a:r>
              <a:rPr lang="en-US" sz="1400" dirty="0" err="1">
                <a:latin typeface="Garamond" panose="02020404030301010803" pitchFamily="18" charset="0"/>
              </a:rPr>
              <a:t>folium.Marker</a:t>
            </a:r>
            <a:r>
              <a:rPr lang="en-US" sz="1400" dirty="0">
                <a:latin typeface="Garamond" panose="02020404030301010803" pitchFamily="18" charset="0"/>
              </a:rPr>
              <a:t> on your selected closest coastline point on the map</a:t>
            </a:r>
          </a:p>
          <a:p>
            <a:r>
              <a:rPr lang="en-US" sz="1400" dirty="0">
                <a:latin typeface="Garamond" panose="02020404030301010803" pitchFamily="18" charset="0"/>
              </a:rPr>
              <a:t>We </a:t>
            </a:r>
            <a:r>
              <a:rPr lang="en-US" sz="1400" dirty="0" err="1">
                <a:latin typeface="Garamond" panose="02020404030301010803" pitchFamily="18" charset="0"/>
              </a:rPr>
              <a:t>Drawed</a:t>
            </a:r>
            <a:r>
              <a:rPr lang="en-US" sz="1400" dirty="0">
                <a:latin typeface="Garamond" panose="02020404030301010803" pitchFamily="18" charset="0"/>
              </a:rPr>
              <a:t> a </a:t>
            </a:r>
            <a:r>
              <a:rPr lang="en-US" sz="1400" dirty="0" err="1">
                <a:latin typeface="Garamond" panose="02020404030301010803" pitchFamily="18" charset="0"/>
              </a:rPr>
              <a:t>PolyLine</a:t>
            </a:r>
            <a:r>
              <a:rPr lang="en-US" sz="1400" dirty="0">
                <a:latin typeface="Garamond" panose="02020404030301010803" pitchFamily="18" charset="0"/>
              </a:rPr>
              <a:t> between a launch site to the selected coastline point</a:t>
            </a:r>
          </a:p>
          <a:p>
            <a:r>
              <a:rPr lang="en-US" sz="1400" dirty="0">
                <a:latin typeface="Garamond" panose="02020404030301010803" pitchFamily="18" charset="0"/>
              </a:rPr>
              <a:t> Created a marker with distance to a closest city, railway, highway</a:t>
            </a:r>
          </a:p>
          <a:p>
            <a:pPr marL="0" indent="0">
              <a:buNone/>
            </a:pPr>
            <a:r>
              <a:rPr lang="en-US" sz="1600" b="1" dirty="0">
                <a:latin typeface="Garamond" panose="02020404030301010803" pitchFamily="18" charset="0"/>
              </a:rPr>
              <a:t>We added these objects to analyze and identify the various geographical factors that may influence the launch success rate. Identifying these factors will help determine the optimal location for building a launch site.</a:t>
            </a:r>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an Interactive Map with Folium</a:t>
            </a:r>
            <a:endParaRPr lang="en-US" dirty="0">
              <a:solidFill>
                <a:srgbClr val="0B49CB"/>
              </a:solidFill>
            </a:endParaRPr>
          </a:p>
        </p:txBody>
      </p:sp>
    </p:spTree>
    <p:extLst>
      <p:ext uri="{BB962C8B-B14F-4D97-AF65-F5344CB8AC3E}">
        <p14:creationId xmlns:p14="http://schemas.microsoft.com/office/powerpoint/2010/main" val="148114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07206" y="1154113"/>
            <a:ext cx="11015663" cy="4146550"/>
          </a:xfrm>
          <a:prstGeom prst="rect">
            <a:avLst/>
          </a:prstGeom>
        </p:spPr>
        <p:txBody>
          <a:bodyPr vert="horz" lIns="91440" tIns="45720" rIns="91440" bIns="45720" rtlCol="0" anchor="t">
            <a:normAutofit/>
          </a:bodyPr>
          <a:lstStyle/>
          <a:p>
            <a:pPr marL="0" indent="0">
              <a:lnSpc>
                <a:spcPct val="100000"/>
              </a:lnSpc>
              <a:spcBef>
                <a:spcPts val="1400"/>
              </a:spcBef>
              <a:buNone/>
            </a:pPr>
            <a:r>
              <a:rPr lang="en-US" sz="1600" b="1" dirty="0">
                <a:solidFill>
                  <a:schemeClr val="accent3">
                    <a:lumMod val="25000"/>
                  </a:schemeClr>
                </a:solidFill>
                <a:latin typeface="Garamond" panose="02020404030301010803" pitchFamily="18" charset="0"/>
              </a:rPr>
              <a:t>On the Dashboard we created, we added:</a:t>
            </a:r>
          </a:p>
          <a:p>
            <a:pPr>
              <a:lnSpc>
                <a:spcPct val="100000"/>
              </a:lnSpc>
              <a:spcBef>
                <a:spcPts val="1400"/>
              </a:spcBef>
            </a:pPr>
            <a:r>
              <a:rPr lang="en-US" sz="1500" dirty="0">
                <a:latin typeface="Garamond" panose="02020404030301010803" pitchFamily="18" charset="0"/>
              </a:rPr>
              <a:t>a launch Site Drop-down Input Component</a:t>
            </a:r>
            <a:endParaRPr lang="en-US" sz="1500" dirty="0">
              <a:solidFill>
                <a:schemeClr val="accent3">
                  <a:lumMod val="25000"/>
                </a:schemeClr>
              </a:solidFill>
              <a:latin typeface="Garamond" panose="02020404030301010803" pitchFamily="18" charset="0"/>
            </a:endParaRPr>
          </a:p>
          <a:p>
            <a:pPr>
              <a:lnSpc>
                <a:spcPct val="100000"/>
              </a:lnSpc>
              <a:spcBef>
                <a:spcPts val="1400"/>
              </a:spcBef>
            </a:pPr>
            <a:r>
              <a:rPr lang="en-US" sz="1500" dirty="0">
                <a:latin typeface="Garamond" panose="02020404030301010803" pitchFamily="18" charset="0"/>
              </a:rPr>
              <a:t>a callback function to render success-pie-chart based on selected site dropdown</a:t>
            </a:r>
            <a:endParaRPr lang="en-US" sz="1500" dirty="0">
              <a:solidFill>
                <a:schemeClr val="accent3">
                  <a:lumMod val="25000"/>
                </a:schemeClr>
              </a:solidFill>
              <a:latin typeface="Garamond" panose="02020404030301010803" pitchFamily="18" charset="0"/>
            </a:endParaRPr>
          </a:p>
          <a:p>
            <a:pPr>
              <a:lnSpc>
                <a:spcPct val="100000"/>
              </a:lnSpc>
              <a:spcBef>
                <a:spcPts val="1400"/>
              </a:spcBef>
            </a:pPr>
            <a:r>
              <a:rPr lang="en-US" sz="1500" dirty="0">
                <a:latin typeface="Garamond" panose="02020404030301010803" pitchFamily="18" charset="0"/>
              </a:rPr>
              <a:t>a range Slider to Select Payload</a:t>
            </a:r>
            <a:endParaRPr lang="en-US" sz="1500" dirty="0">
              <a:solidFill>
                <a:schemeClr val="accent3">
                  <a:lumMod val="25000"/>
                </a:schemeClr>
              </a:solidFill>
              <a:latin typeface="Garamond" panose="02020404030301010803" pitchFamily="18" charset="0"/>
            </a:endParaRPr>
          </a:p>
          <a:p>
            <a:pPr>
              <a:lnSpc>
                <a:spcPct val="100000"/>
              </a:lnSpc>
              <a:spcBef>
                <a:spcPts val="1400"/>
              </a:spcBef>
            </a:pPr>
            <a:r>
              <a:rPr lang="en-US" sz="1500" dirty="0">
                <a:latin typeface="Garamond" panose="02020404030301010803" pitchFamily="18" charset="0"/>
              </a:rPr>
              <a:t>a callback function to render the success-payload-scatter-chart scatter plot</a:t>
            </a:r>
            <a:endParaRPr lang="en-US" sz="1500" dirty="0">
              <a:solidFill>
                <a:schemeClr val="accent3">
                  <a:lumMod val="25000"/>
                </a:schemeClr>
              </a:solidFill>
              <a:latin typeface="Garamond" panose="02020404030301010803" pitchFamily="18" charset="0"/>
            </a:endParaRPr>
          </a:p>
          <a:p>
            <a:pPr marL="0" indent="0">
              <a:lnSpc>
                <a:spcPct val="100000"/>
              </a:lnSpc>
              <a:spcBef>
                <a:spcPts val="1400"/>
              </a:spcBef>
              <a:buNone/>
            </a:pPr>
            <a:r>
              <a:rPr lang="en-US" sz="1600" b="1" dirty="0">
                <a:solidFill>
                  <a:schemeClr val="accent3">
                    <a:lumMod val="25000"/>
                  </a:schemeClr>
                </a:solidFill>
                <a:latin typeface="Garamond" panose="02020404030301010803" pitchFamily="18" charset="0"/>
              </a:rPr>
              <a:t>We added those plots and interaction to show:</a:t>
            </a:r>
          </a:p>
          <a:p>
            <a:pPr>
              <a:lnSpc>
                <a:spcPct val="100000"/>
              </a:lnSpc>
              <a:spcBef>
                <a:spcPts val="1400"/>
              </a:spcBef>
            </a:pPr>
            <a:r>
              <a:rPr lang="en-US" sz="1500" dirty="0">
                <a:latin typeface="Garamond" panose="02020404030301010803" pitchFamily="18" charset="0"/>
              </a:rPr>
              <a:t>Which site has the largest successful launches</a:t>
            </a:r>
          </a:p>
          <a:p>
            <a:pPr>
              <a:lnSpc>
                <a:spcPct val="100000"/>
              </a:lnSpc>
              <a:spcBef>
                <a:spcPts val="1400"/>
              </a:spcBef>
            </a:pPr>
            <a:r>
              <a:rPr lang="en-US" sz="1500" dirty="0">
                <a:latin typeface="Garamond" panose="02020404030301010803" pitchFamily="18" charset="0"/>
              </a:rPr>
              <a:t>Which site has the highest launch success rate</a:t>
            </a:r>
          </a:p>
          <a:p>
            <a:pPr>
              <a:lnSpc>
                <a:spcPct val="100000"/>
              </a:lnSpc>
              <a:spcBef>
                <a:spcPts val="1400"/>
              </a:spcBef>
            </a:pPr>
            <a:r>
              <a:rPr lang="en-US" sz="1500" dirty="0">
                <a:latin typeface="Garamond" panose="02020404030301010803" pitchFamily="18" charset="0"/>
              </a:rPr>
              <a:t>Which payload range(s) has the highest launch success rate</a:t>
            </a:r>
          </a:p>
          <a:p>
            <a:pPr>
              <a:lnSpc>
                <a:spcPct val="100000"/>
              </a:lnSpc>
              <a:spcBef>
                <a:spcPts val="1400"/>
              </a:spcBef>
            </a:pPr>
            <a:r>
              <a:rPr lang="en-US" sz="1500" dirty="0">
                <a:latin typeface="Garamond" panose="02020404030301010803" pitchFamily="18" charset="0"/>
              </a:rPr>
              <a:t>Which payload range(s) has the lowest launch success rate</a:t>
            </a:r>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 Dashboard with </a:t>
            </a:r>
            <a:r>
              <a:rPr lang="en-US" dirty="0" err="1">
                <a:solidFill>
                  <a:srgbClr val="0B49CB"/>
                </a:solidFill>
                <a:latin typeface="Abadi"/>
              </a:rPr>
              <a:t>Plotly</a:t>
            </a:r>
            <a:r>
              <a:rPr lang="en-US" dirty="0">
                <a:solidFill>
                  <a:srgbClr val="0B49CB"/>
                </a:solidFill>
                <a:latin typeface="Abadi"/>
              </a:rPr>
              <a:t> Dash</a:t>
            </a:r>
          </a:p>
        </p:txBody>
      </p:sp>
      <p:sp>
        <p:nvSpPr>
          <p:cNvPr id="2" name="ZoneTexte 1">
            <a:extLst>
              <a:ext uri="{FF2B5EF4-FFF2-40B4-BE49-F238E27FC236}">
                <a16:creationId xmlns:a16="http://schemas.microsoft.com/office/drawing/2014/main" id="{3CBC1AF8-D4EE-FD4A-E0F5-CF3D67BD7720}"/>
              </a:ext>
            </a:extLst>
          </p:cNvPr>
          <p:cNvSpPr txBox="1"/>
          <p:nvPr/>
        </p:nvSpPr>
        <p:spPr>
          <a:xfrm>
            <a:off x="507206" y="5472113"/>
            <a:ext cx="3293269" cy="369332"/>
          </a:xfrm>
          <a:prstGeom prst="rect">
            <a:avLst/>
          </a:prstGeom>
          <a:noFill/>
        </p:spPr>
        <p:txBody>
          <a:bodyPr wrap="square" rtlCol="0">
            <a:spAutoFit/>
          </a:bodyPr>
          <a:lstStyle/>
          <a:p>
            <a:r>
              <a:rPr lang="fr-FR" dirty="0" err="1">
                <a:hlinkClick r:id="rId2"/>
              </a:rPr>
              <a:t>Github</a:t>
            </a:r>
            <a:r>
              <a:rPr lang="fr-FR" dirty="0">
                <a:hlinkClick r:id="rId2"/>
              </a:rPr>
              <a:t> Link-Dashboard</a:t>
            </a:r>
            <a:endParaRPr lang="fr-FR" dirty="0"/>
          </a:p>
        </p:txBody>
      </p:sp>
    </p:spTree>
    <p:extLst>
      <p:ext uri="{BB962C8B-B14F-4D97-AF65-F5344CB8AC3E}">
        <p14:creationId xmlns:p14="http://schemas.microsoft.com/office/powerpoint/2010/main" val="334532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434255" y="764903"/>
            <a:ext cx="9608344" cy="3932237"/>
          </a:xfrm>
          <a:prstGeom prst="rect">
            <a:avLst/>
          </a:prstGeom>
        </p:spPr>
        <p:txBody>
          <a:bodyPr>
            <a:normAutofit/>
          </a:bodyPr>
          <a:lstStyle/>
          <a:p>
            <a:pPr marL="0" indent="0" algn="just">
              <a:lnSpc>
                <a:spcPct val="100000"/>
              </a:lnSpc>
              <a:spcBef>
                <a:spcPts val="1400"/>
              </a:spcBef>
              <a:buNone/>
            </a:pPr>
            <a:r>
              <a:rPr lang="en-US" sz="1600" dirty="0">
                <a:solidFill>
                  <a:schemeClr val="accent3">
                    <a:lumMod val="25000"/>
                  </a:schemeClr>
                </a:solidFill>
                <a:latin typeface="Garamond" panose="02020404030301010803" pitchFamily="18" charset="0"/>
              </a:rPr>
              <a:t>After importing the dataset using pandas, we standardized some features using:</a:t>
            </a:r>
          </a:p>
          <a:p>
            <a:pPr marL="0" indent="0" algn="just">
              <a:lnSpc>
                <a:spcPct val="100000"/>
              </a:lnSpc>
              <a:spcBef>
                <a:spcPts val="1400"/>
              </a:spcBef>
              <a:buNone/>
            </a:pPr>
            <a:r>
              <a:rPr lang="en-US" sz="1600" b="1" dirty="0">
                <a:solidFill>
                  <a:schemeClr val="accent3">
                    <a:lumMod val="25000"/>
                  </a:schemeClr>
                </a:solidFill>
                <a:latin typeface="Garamond" panose="02020404030301010803" pitchFamily="18" charset="0"/>
              </a:rPr>
              <a:t>transform = </a:t>
            </a:r>
            <a:r>
              <a:rPr lang="en-US" sz="1600" b="1" dirty="0" err="1">
                <a:solidFill>
                  <a:schemeClr val="accent3">
                    <a:lumMod val="25000"/>
                  </a:schemeClr>
                </a:solidFill>
                <a:latin typeface="Garamond" panose="02020404030301010803" pitchFamily="18" charset="0"/>
              </a:rPr>
              <a:t>preprocessing.StandardScaler</a:t>
            </a:r>
            <a:r>
              <a:rPr lang="en-US" sz="1600" b="1" dirty="0">
                <a:solidFill>
                  <a:schemeClr val="accent3">
                    <a:lumMod val="25000"/>
                  </a:schemeClr>
                </a:solidFill>
                <a:latin typeface="Garamond" panose="02020404030301010803" pitchFamily="18" charset="0"/>
              </a:rPr>
              <a:t>()X = </a:t>
            </a:r>
            <a:r>
              <a:rPr lang="en-US" sz="1600" b="1" dirty="0" err="1">
                <a:solidFill>
                  <a:schemeClr val="accent3">
                    <a:lumMod val="25000"/>
                  </a:schemeClr>
                </a:solidFill>
                <a:latin typeface="Garamond" panose="02020404030301010803" pitchFamily="18" charset="0"/>
              </a:rPr>
              <a:t>transform.fit_transform</a:t>
            </a:r>
            <a:r>
              <a:rPr lang="en-US" sz="1600" b="1" dirty="0">
                <a:solidFill>
                  <a:schemeClr val="accent3">
                    <a:lumMod val="25000"/>
                  </a:schemeClr>
                </a:solidFill>
                <a:latin typeface="Garamond" panose="02020404030301010803" pitchFamily="18" charset="0"/>
              </a:rPr>
              <a:t>(X)</a:t>
            </a:r>
          </a:p>
          <a:p>
            <a:pPr algn="just">
              <a:lnSpc>
                <a:spcPct val="100000"/>
              </a:lnSpc>
              <a:spcBef>
                <a:spcPts val="1400"/>
              </a:spcBef>
            </a:pPr>
            <a:r>
              <a:rPr lang="en-US" sz="1600" dirty="0">
                <a:solidFill>
                  <a:schemeClr val="accent3">
                    <a:lumMod val="25000"/>
                  </a:schemeClr>
                </a:solidFill>
                <a:latin typeface="Garamond" panose="02020404030301010803" pitchFamily="18" charset="0"/>
              </a:rPr>
              <a:t>We split the dataset using the </a:t>
            </a:r>
            <a:r>
              <a:rPr lang="en-US" sz="1600" b="1" dirty="0" err="1">
                <a:solidFill>
                  <a:schemeClr val="accent3">
                    <a:lumMod val="25000"/>
                  </a:schemeClr>
                </a:solidFill>
                <a:latin typeface="Garamond" panose="02020404030301010803" pitchFamily="18" charset="0"/>
              </a:rPr>
              <a:t>train_test_split</a:t>
            </a:r>
            <a:r>
              <a:rPr lang="en-US" sz="1600" b="1" dirty="0">
                <a:solidFill>
                  <a:schemeClr val="accent3">
                    <a:lumMod val="25000"/>
                  </a:schemeClr>
                </a:solidFill>
                <a:latin typeface="Garamond" panose="02020404030301010803" pitchFamily="18" charset="0"/>
              </a:rPr>
              <a:t> function:</a:t>
            </a:r>
          </a:p>
          <a:p>
            <a:pPr marL="0" indent="0" algn="just">
              <a:lnSpc>
                <a:spcPct val="100000"/>
              </a:lnSpc>
              <a:spcBef>
                <a:spcPts val="1400"/>
              </a:spcBef>
              <a:buNone/>
            </a:pPr>
            <a:r>
              <a:rPr lang="en-US" sz="1600" b="1" dirty="0" err="1">
                <a:solidFill>
                  <a:schemeClr val="accent3">
                    <a:lumMod val="25000"/>
                  </a:schemeClr>
                </a:solidFill>
                <a:latin typeface="Garamond" panose="02020404030301010803" pitchFamily="18" charset="0"/>
              </a:rPr>
              <a:t>X_train</a:t>
            </a:r>
            <a:r>
              <a:rPr lang="en-US" sz="1600" b="1" dirty="0">
                <a:solidFill>
                  <a:schemeClr val="accent3">
                    <a:lumMod val="25000"/>
                  </a:schemeClr>
                </a:solidFill>
                <a:latin typeface="Garamond" panose="02020404030301010803" pitchFamily="18" charset="0"/>
              </a:rPr>
              <a:t>, </a:t>
            </a:r>
            <a:r>
              <a:rPr lang="en-US" sz="1600" b="1" dirty="0" err="1">
                <a:solidFill>
                  <a:schemeClr val="accent3">
                    <a:lumMod val="25000"/>
                  </a:schemeClr>
                </a:solidFill>
                <a:latin typeface="Garamond" panose="02020404030301010803" pitchFamily="18" charset="0"/>
              </a:rPr>
              <a:t>X_test</a:t>
            </a:r>
            <a:r>
              <a:rPr lang="en-US" sz="1600" b="1" dirty="0">
                <a:solidFill>
                  <a:schemeClr val="accent3">
                    <a:lumMod val="25000"/>
                  </a:schemeClr>
                </a:solidFill>
                <a:latin typeface="Garamond" panose="02020404030301010803" pitchFamily="18" charset="0"/>
              </a:rPr>
              <a:t>, </a:t>
            </a:r>
            <a:r>
              <a:rPr lang="en-US" sz="1600" b="1" dirty="0" err="1">
                <a:solidFill>
                  <a:schemeClr val="accent3">
                    <a:lumMod val="25000"/>
                  </a:schemeClr>
                </a:solidFill>
                <a:latin typeface="Garamond" panose="02020404030301010803" pitchFamily="18" charset="0"/>
              </a:rPr>
              <a:t>Y_train</a:t>
            </a:r>
            <a:r>
              <a:rPr lang="en-US" sz="1600" b="1" dirty="0">
                <a:solidFill>
                  <a:schemeClr val="accent3">
                    <a:lumMod val="25000"/>
                  </a:schemeClr>
                </a:solidFill>
                <a:latin typeface="Garamond" panose="02020404030301010803" pitchFamily="18" charset="0"/>
              </a:rPr>
              <a:t>, </a:t>
            </a:r>
            <a:r>
              <a:rPr lang="en-US" sz="1600" b="1" dirty="0" err="1">
                <a:solidFill>
                  <a:schemeClr val="accent3">
                    <a:lumMod val="25000"/>
                  </a:schemeClr>
                </a:solidFill>
                <a:latin typeface="Garamond" panose="02020404030301010803" pitchFamily="18" charset="0"/>
              </a:rPr>
              <a:t>Y_test</a:t>
            </a:r>
            <a:r>
              <a:rPr lang="en-US" sz="1600" b="1" dirty="0">
                <a:solidFill>
                  <a:schemeClr val="accent3">
                    <a:lumMod val="25000"/>
                  </a:schemeClr>
                </a:solidFill>
                <a:latin typeface="Garamond" panose="02020404030301010803" pitchFamily="18" charset="0"/>
              </a:rPr>
              <a:t> = </a:t>
            </a:r>
            <a:r>
              <a:rPr lang="en-US" sz="1600" b="1" dirty="0" err="1">
                <a:solidFill>
                  <a:schemeClr val="accent3">
                    <a:lumMod val="25000"/>
                  </a:schemeClr>
                </a:solidFill>
                <a:latin typeface="Garamond" panose="02020404030301010803" pitchFamily="18" charset="0"/>
              </a:rPr>
              <a:t>train_test_split</a:t>
            </a:r>
            <a:r>
              <a:rPr lang="en-US" sz="1600" b="1" dirty="0">
                <a:solidFill>
                  <a:schemeClr val="accent3">
                    <a:lumMod val="25000"/>
                  </a:schemeClr>
                </a:solidFill>
                <a:latin typeface="Garamond" panose="02020404030301010803" pitchFamily="18" charset="0"/>
              </a:rPr>
              <a:t>(X, Y, </a:t>
            </a:r>
            <a:r>
              <a:rPr lang="en-US" sz="1600" b="1" dirty="0" err="1">
                <a:solidFill>
                  <a:schemeClr val="accent3">
                    <a:lumMod val="25000"/>
                  </a:schemeClr>
                </a:solidFill>
                <a:latin typeface="Garamond" panose="02020404030301010803" pitchFamily="18" charset="0"/>
              </a:rPr>
              <a:t>test_size</a:t>
            </a:r>
            <a:r>
              <a:rPr lang="en-US" sz="1600" b="1" dirty="0">
                <a:solidFill>
                  <a:schemeClr val="accent3">
                    <a:lumMod val="25000"/>
                  </a:schemeClr>
                </a:solidFill>
                <a:latin typeface="Garamond" panose="02020404030301010803" pitchFamily="18" charset="0"/>
              </a:rPr>
              <a:t>=0.2, </a:t>
            </a:r>
            <a:r>
              <a:rPr lang="en-US" sz="1600" b="1" dirty="0" err="1">
                <a:solidFill>
                  <a:schemeClr val="accent3">
                    <a:lumMod val="25000"/>
                  </a:schemeClr>
                </a:solidFill>
                <a:latin typeface="Garamond" panose="02020404030301010803" pitchFamily="18" charset="0"/>
              </a:rPr>
              <a:t>random_state</a:t>
            </a:r>
            <a:r>
              <a:rPr lang="en-US" sz="1600" b="1" dirty="0">
                <a:solidFill>
                  <a:schemeClr val="accent3">
                    <a:lumMod val="25000"/>
                  </a:schemeClr>
                </a:solidFill>
                <a:latin typeface="Garamond" panose="02020404030301010803" pitchFamily="18" charset="0"/>
              </a:rPr>
              <a:t>=2)</a:t>
            </a:r>
          </a:p>
          <a:p>
            <a:pPr algn="just">
              <a:lnSpc>
                <a:spcPct val="100000"/>
              </a:lnSpc>
              <a:spcBef>
                <a:spcPts val="1400"/>
              </a:spcBef>
            </a:pPr>
            <a:r>
              <a:rPr lang="en-US" sz="1600" dirty="0">
                <a:solidFill>
                  <a:schemeClr val="accent3">
                    <a:lumMod val="25000"/>
                  </a:schemeClr>
                </a:solidFill>
                <a:latin typeface="Garamond" panose="02020404030301010803" pitchFamily="18" charset="0"/>
              </a:rPr>
              <a:t>We used </a:t>
            </a:r>
            <a:r>
              <a:rPr lang="en-US" sz="1600" dirty="0" err="1">
                <a:solidFill>
                  <a:schemeClr val="accent3">
                    <a:lumMod val="25000"/>
                  </a:schemeClr>
                </a:solidFill>
                <a:latin typeface="Garamond" panose="02020404030301010803" pitchFamily="18" charset="0"/>
              </a:rPr>
              <a:t>GridSearch</a:t>
            </a:r>
            <a:r>
              <a:rPr lang="en-US" sz="1600" dirty="0">
                <a:solidFill>
                  <a:schemeClr val="accent3">
                    <a:lumMod val="25000"/>
                  </a:schemeClr>
                </a:solidFill>
                <a:latin typeface="Garamond" panose="02020404030301010803" pitchFamily="18" charset="0"/>
              </a:rPr>
              <a:t> and tested four models: </a:t>
            </a:r>
            <a:r>
              <a:rPr lang="en-US" sz="1600" b="1" dirty="0">
                <a:solidFill>
                  <a:schemeClr val="accent3">
                    <a:lumMod val="25000"/>
                  </a:schemeClr>
                </a:solidFill>
                <a:latin typeface="Garamond" panose="02020404030301010803" pitchFamily="18" charset="0"/>
              </a:rPr>
              <a:t>Logistic Regression, Support Vector Machine, Decision Tree Classifier, and K-Nearest Neighbors Classifier</a:t>
            </a:r>
            <a:r>
              <a:rPr lang="en-US" sz="1600" dirty="0">
                <a:solidFill>
                  <a:schemeClr val="accent3">
                    <a:lumMod val="25000"/>
                  </a:schemeClr>
                </a:solidFill>
                <a:latin typeface="Garamond" panose="02020404030301010803" pitchFamily="18" charset="0"/>
              </a:rPr>
              <a:t>.</a:t>
            </a:r>
          </a:p>
          <a:p>
            <a:pPr algn="just">
              <a:lnSpc>
                <a:spcPct val="100000"/>
              </a:lnSpc>
              <a:spcBef>
                <a:spcPts val="1400"/>
              </a:spcBef>
            </a:pPr>
            <a:r>
              <a:rPr lang="en-US" sz="1600" dirty="0">
                <a:solidFill>
                  <a:schemeClr val="accent3">
                    <a:lumMod val="25000"/>
                  </a:schemeClr>
                </a:solidFill>
                <a:latin typeface="Garamond" panose="02020404030301010803" pitchFamily="18" charset="0"/>
              </a:rPr>
              <a:t>For each model, we created a confusion matrix and calculated its accuracy.</a:t>
            </a:r>
          </a:p>
          <a:p>
            <a:pPr algn="just">
              <a:lnSpc>
                <a:spcPct val="100000"/>
              </a:lnSpc>
              <a:spcBef>
                <a:spcPts val="1400"/>
              </a:spcBef>
            </a:pPr>
            <a:r>
              <a:rPr lang="en-US" sz="1600" dirty="0">
                <a:solidFill>
                  <a:schemeClr val="accent3">
                    <a:lumMod val="25000"/>
                  </a:schemeClr>
                </a:solidFill>
                <a:latin typeface="Garamond" panose="02020404030301010803" pitchFamily="18" charset="0"/>
              </a:rPr>
              <a:t>Finally, we compared the accuracies of the four models to determine which one performed the best.</a:t>
            </a:r>
          </a:p>
          <a:p>
            <a:pPr marL="0" indent="0">
              <a:buNone/>
            </a:pPr>
            <a:endParaRPr lang="en-US" dirty="0"/>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398536" y="202893"/>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spTree>
    <p:extLst>
      <p:ext uri="{BB962C8B-B14F-4D97-AF65-F5344CB8AC3E}">
        <p14:creationId xmlns:p14="http://schemas.microsoft.com/office/powerpoint/2010/main" val="1813711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7"/>
            <a:ext cx="7068725" cy="162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a:solidFill>
                  <a:schemeClr val="accent3">
                    <a:lumMod val="25000"/>
                  </a:schemeClr>
                </a:solidFill>
                <a:latin typeface="Abadi" panose="020B0604020104020204" pitchFamily="34" charset="0"/>
              </a:rPr>
              <a:t>Exploratory data analysis results</a:t>
            </a:r>
          </a:p>
          <a:p>
            <a:pPr>
              <a:lnSpc>
                <a:spcPct val="100000"/>
              </a:lnSpc>
              <a:spcBef>
                <a:spcPts val="1400"/>
              </a:spcBef>
            </a:pPr>
            <a:r>
              <a:rPr lang="en-US" sz="2200">
                <a:solidFill>
                  <a:schemeClr val="accent3">
                    <a:lumMod val="25000"/>
                  </a:schemeClr>
                </a:solidFill>
                <a:latin typeface="Abadi" panose="020B0604020104020204" pitchFamily="34" charset="0"/>
              </a:rPr>
              <a:t>Interactive analytics demo in screenshots</a:t>
            </a:r>
          </a:p>
          <a:p>
            <a:pPr>
              <a:lnSpc>
                <a:spcPct val="100000"/>
              </a:lnSpc>
              <a:spcBef>
                <a:spcPts val="1400"/>
              </a:spcBef>
            </a:pPr>
            <a:r>
              <a:rPr lang="en-US" sz="2200">
                <a:solidFill>
                  <a:schemeClr val="accent3">
                    <a:lumMod val="25000"/>
                  </a:schemeClr>
                </a:solidFill>
                <a:latin typeface="Abadi" panose="020B0604020104020204" pitchFamily="34" charset="0"/>
              </a:rPr>
              <a:t>Predictive analysis results</a:t>
            </a:r>
          </a:p>
          <a:p>
            <a:pPr lvl="1"/>
            <a:endParaRPr lang="en-US" sz="1800"/>
          </a:p>
          <a:p>
            <a:pPr marL="457200" lvl="1" indent="0">
              <a:buNone/>
            </a:pPr>
            <a:endParaRPr lang="en-US" sz="180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18</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Tree>
    <p:extLst>
      <p:ext uri="{BB962C8B-B14F-4D97-AF65-F5344CB8AC3E}">
        <p14:creationId xmlns:p14="http://schemas.microsoft.com/office/powerpoint/2010/main" val="321008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8B93D-8F11-6347-95EE-BF68474E5B1F}"/>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2</a:t>
            </a:r>
          </a:p>
        </p:txBody>
      </p:sp>
      <p:sp>
        <p:nvSpPr>
          <p:cNvPr id="3" name="Espace réservé du numéro de diapositive 2">
            <a:extLst>
              <a:ext uri="{FF2B5EF4-FFF2-40B4-BE49-F238E27FC236}">
                <a16:creationId xmlns:a16="http://schemas.microsoft.com/office/drawing/2014/main" id="{1A85467A-4C27-6732-0102-74DC123AA077}"/>
              </a:ext>
            </a:extLst>
          </p:cNvPr>
          <p:cNvSpPr>
            <a:spLocks noGrp="1"/>
          </p:cNvSpPr>
          <p:nvPr>
            <p:ph type="sldNum" sz="quarter" idx="12"/>
          </p:nvPr>
        </p:nvSpPr>
        <p:spPr/>
        <p:txBody>
          <a:bodyPr/>
          <a:lstStyle/>
          <a:p>
            <a:fld id="{A190C97C-0095-2443-AC12-FA4CBA4ACD4D}" type="slidenum">
              <a:rPr lang="en-US" smtClean="0"/>
              <a:t>19</a:t>
            </a:fld>
            <a:endParaRPr lang="en-US"/>
          </a:p>
        </p:txBody>
      </p:sp>
    </p:spTree>
    <p:extLst>
      <p:ext uri="{BB962C8B-B14F-4D97-AF65-F5344CB8AC3E}">
        <p14:creationId xmlns:p14="http://schemas.microsoft.com/office/powerpoint/2010/main" val="17827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28914" y="1224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Executive Summary</a:t>
            </a:r>
          </a:p>
          <a:p>
            <a:pPr>
              <a:lnSpc>
                <a:spcPct val="100000"/>
              </a:lnSpc>
              <a:spcBef>
                <a:spcPts val="1400"/>
              </a:spcBef>
            </a:pPr>
            <a:r>
              <a:rPr lang="en-US" sz="2200" dirty="0">
                <a:solidFill>
                  <a:schemeClr val="accent3">
                    <a:lumMod val="25000"/>
                  </a:schemeClr>
                </a:solidFill>
                <a:latin typeface="Abadi"/>
              </a:rPr>
              <a:t>Introduction</a:t>
            </a:r>
          </a:p>
          <a:p>
            <a:pPr>
              <a:lnSpc>
                <a:spcPct val="100000"/>
              </a:lnSpc>
              <a:spcBef>
                <a:spcPts val="1400"/>
              </a:spcBef>
            </a:pPr>
            <a:r>
              <a:rPr lang="en-US" sz="2200" dirty="0">
                <a:solidFill>
                  <a:schemeClr val="accent3">
                    <a:lumMod val="25000"/>
                  </a:schemeClr>
                </a:solidFill>
                <a:latin typeface="Abadi"/>
              </a:rPr>
              <a:t>Methodology</a:t>
            </a:r>
          </a:p>
          <a:p>
            <a:pPr>
              <a:lnSpc>
                <a:spcPct val="100000"/>
              </a:lnSpc>
              <a:spcBef>
                <a:spcPts val="1400"/>
              </a:spcBef>
            </a:pPr>
            <a:r>
              <a:rPr lang="en-US" sz="2200" dirty="0">
                <a:solidFill>
                  <a:schemeClr val="accent3">
                    <a:lumMod val="25000"/>
                  </a:schemeClr>
                </a:solidFill>
                <a:latin typeface="Abadi"/>
              </a:rPr>
              <a:t>Results</a:t>
            </a:r>
          </a:p>
          <a:p>
            <a:pPr>
              <a:lnSpc>
                <a:spcPct val="100000"/>
              </a:lnSpc>
              <a:spcBef>
                <a:spcPts val="1400"/>
              </a:spcBef>
            </a:pPr>
            <a:r>
              <a:rPr lang="en-US" sz="2200" dirty="0">
                <a:solidFill>
                  <a:schemeClr val="accent3">
                    <a:lumMod val="25000"/>
                  </a:schemeClr>
                </a:solidFill>
                <a:latin typeface="Abadi"/>
              </a:rPr>
              <a:t>Conclusion</a:t>
            </a:r>
          </a:p>
          <a:p>
            <a:pPr marL="0" indent="0">
              <a:lnSpc>
                <a:spcPct val="100000"/>
              </a:lnSpc>
              <a:spcBef>
                <a:spcPts val="1400"/>
              </a:spcBef>
              <a:buNone/>
            </a:pPr>
            <a:endParaRPr lang="en-US" sz="2200" dirty="0">
              <a:solidFill>
                <a:schemeClr val="accent3">
                  <a:lumMod val="25000"/>
                </a:schemeClr>
              </a:solidFill>
              <a:latin typeface="Abadi"/>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Outline</a:t>
            </a: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0" y="1522413"/>
            <a:ext cx="8585200" cy="3813175"/>
          </a:xfrm>
          <a:prstGeom prst="rect">
            <a:avLst/>
          </a:prstGeom>
        </p:spPr>
        <p:txBody>
          <a:bodyPr>
            <a:normAutofit fontScale="92500" lnSpcReduction="10000"/>
          </a:bodyPr>
          <a:lstStyle/>
          <a:p>
            <a:pPr>
              <a:lnSpc>
                <a:spcPct val="100000"/>
              </a:lnSpc>
              <a:spcBef>
                <a:spcPts val="1400"/>
              </a:spcBef>
            </a:pPr>
            <a:r>
              <a:rPr lang="en-CA" sz="1600" dirty="0">
                <a:solidFill>
                  <a:schemeClr val="accent3">
                    <a:lumMod val="25000"/>
                  </a:schemeClr>
                </a:solidFill>
                <a:latin typeface="Garamond" panose="02020404030301010803" pitchFamily="18" charset="0"/>
              </a:rPr>
              <a:t>scatter plot of Flight Number vs. Launch Site</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1500" dirty="0">
                <a:solidFill>
                  <a:schemeClr val="accent3">
                    <a:lumMod val="25000"/>
                  </a:schemeClr>
                </a:solidFill>
                <a:latin typeface="Garamond" panose="02020404030301010803" pitchFamily="18" charset="0"/>
              </a:rPr>
              <a:t>This scatter plot shows that for CCAFS SLC 40, failures and successes are mixed, but there seem to be more successful launches in recent </a:t>
            </a:r>
            <a:r>
              <a:rPr lang="en-US" sz="1500" dirty="0" err="1">
                <a:solidFill>
                  <a:schemeClr val="accent3">
                    <a:lumMod val="25000"/>
                  </a:schemeClr>
                </a:solidFill>
                <a:latin typeface="Garamond" panose="02020404030301010803" pitchFamily="18" charset="0"/>
              </a:rPr>
              <a:t>flights.For</a:t>
            </a:r>
            <a:r>
              <a:rPr lang="en-US" sz="1500" dirty="0">
                <a:solidFill>
                  <a:schemeClr val="accent3">
                    <a:lumMod val="25000"/>
                  </a:schemeClr>
                </a:solidFill>
                <a:latin typeface="Garamond" panose="02020404030301010803" pitchFamily="18" charset="0"/>
              </a:rPr>
              <a:t> VAFB SLC 4E, there is a mix of failures and successes without a clear </a:t>
            </a:r>
            <a:r>
              <a:rPr lang="en-US" sz="1500" dirty="0" err="1">
                <a:solidFill>
                  <a:schemeClr val="accent3">
                    <a:lumMod val="25000"/>
                  </a:schemeClr>
                </a:solidFill>
                <a:latin typeface="Garamond" panose="02020404030301010803" pitchFamily="18" charset="0"/>
              </a:rPr>
              <a:t>trend.For</a:t>
            </a:r>
            <a:r>
              <a:rPr lang="en-US" sz="1500" dirty="0">
                <a:solidFill>
                  <a:schemeClr val="accent3">
                    <a:lumMod val="25000"/>
                  </a:schemeClr>
                </a:solidFill>
                <a:latin typeface="Garamond" panose="02020404030301010803" pitchFamily="18" charset="0"/>
              </a:rPr>
              <a:t> KSC LC 39A, recent flights appear to have more successes than failures.</a:t>
            </a: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Launch Site</a:t>
            </a:r>
            <a:endParaRPr lang="en-US" dirty="0">
              <a:solidFill>
                <a:srgbClr val="0B49CB"/>
              </a:solidFill>
            </a:endParaRPr>
          </a:p>
        </p:txBody>
      </p:sp>
      <p:pic>
        <p:nvPicPr>
          <p:cNvPr id="6" name="Image 5">
            <a:extLst>
              <a:ext uri="{FF2B5EF4-FFF2-40B4-BE49-F238E27FC236}">
                <a16:creationId xmlns:a16="http://schemas.microsoft.com/office/drawing/2014/main" id="{5A171B78-701E-4F54-1703-4A8ABC000E24}"/>
              </a:ext>
            </a:extLst>
          </p:cNvPr>
          <p:cNvPicPr>
            <a:picLocks noChangeAspect="1"/>
          </p:cNvPicPr>
          <p:nvPr/>
        </p:nvPicPr>
        <p:blipFill>
          <a:blip r:embed="rId2"/>
          <a:stretch>
            <a:fillRect/>
          </a:stretch>
        </p:blipFill>
        <p:spPr>
          <a:xfrm>
            <a:off x="2063916" y="1864519"/>
            <a:ext cx="4236871" cy="2578377"/>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08012" y="1087699"/>
            <a:ext cx="9374188" cy="3811588"/>
          </a:xfrm>
          <a:prstGeom prst="rect">
            <a:avLst/>
          </a:prstGeom>
        </p:spPr>
        <p:txBody>
          <a:bodyPr>
            <a:normAutofit lnSpcReduction="10000"/>
          </a:bodyPr>
          <a:lstStyle/>
          <a:p>
            <a:pPr marL="0" indent="0">
              <a:lnSpc>
                <a:spcPct val="100000"/>
              </a:lnSpc>
              <a:spcBef>
                <a:spcPts val="1400"/>
              </a:spcBef>
              <a:buNone/>
            </a:pPr>
            <a:r>
              <a:rPr lang="en-CA" sz="1600" dirty="0">
                <a:solidFill>
                  <a:schemeClr val="accent3">
                    <a:lumMod val="25000"/>
                  </a:schemeClr>
                </a:solidFill>
                <a:latin typeface="Garamond" panose="02020404030301010803" pitchFamily="18" charset="0"/>
              </a:rPr>
              <a:t>Scatter plot of Payload vs. Launch Site</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r>
              <a:rPr lang="en-US" sz="1700" dirty="0">
                <a:solidFill>
                  <a:schemeClr val="accent3">
                    <a:lumMod val="25000"/>
                  </a:schemeClr>
                </a:solidFill>
                <a:latin typeface="Garamond" panose="02020404030301010803" pitchFamily="18" charset="0"/>
              </a:rPr>
              <a:t>This scatter plot shows that heavy payloads (&gt;10,000 kg) mostly succeed, especially at KSC LC 39A and CCAFS SLC 40.Failures are more common for intermediate payloads (~6,000 kg), particularly at KSC LC 39A.The VAFB SLC 4E site has few failures, though the total number of launches there is low.</a:t>
            </a:r>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Launch Site</a:t>
            </a:r>
          </a:p>
        </p:txBody>
      </p:sp>
      <p:pic>
        <p:nvPicPr>
          <p:cNvPr id="6" name="Image 5">
            <a:extLst>
              <a:ext uri="{FF2B5EF4-FFF2-40B4-BE49-F238E27FC236}">
                <a16:creationId xmlns:a16="http://schemas.microsoft.com/office/drawing/2014/main" id="{40B78D29-1E96-10D0-665B-48026B2F9E0E}"/>
              </a:ext>
            </a:extLst>
          </p:cNvPr>
          <p:cNvPicPr>
            <a:picLocks noChangeAspect="1"/>
          </p:cNvPicPr>
          <p:nvPr/>
        </p:nvPicPr>
        <p:blipFill>
          <a:blip r:embed="rId2"/>
          <a:stretch>
            <a:fillRect/>
          </a:stretch>
        </p:blipFill>
        <p:spPr>
          <a:xfrm>
            <a:off x="2209800" y="1546637"/>
            <a:ext cx="3434446" cy="2234057"/>
          </a:xfrm>
          <a:prstGeom prst="rect">
            <a:avLst/>
          </a:prstGeom>
        </p:spPr>
      </p:pic>
    </p:spTree>
    <p:extLst>
      <p:ext uri="{BB962C8B-B14F-4D97-AF65-F5344CB8AC3E}">
        <p14:creationId xmlns:p14="http://schemas.microsoft.com/office/powerpoint/2010/main" val="3869789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50251" y="1036637"/>
            <a:ext cx="5064749" cy="3811588"/>
          </a:xfrm>
          <a:prstGeom prst="rect">
            <a:avLst/>
          </a:prstGeom>
        </p:spPr>
        <p:txBody>
          <a:bodyPr>
            <a:normAutofit/>
          </a:bodyPr>
          <a:lstStyle/>
          <a:p>
            <a:pPr marL="0" indent="0">
              <a:lnSpc>
                <a:spcPct val="100000"/>
              </a:lnSpc>
              <a:spcBef>
                <a:spcPts val="1400"/>
              </a:spcBef>
              <a:buNone/>
            </a:pPr>
            <a:r>
              <a:rPr lang="en-US" sz="1600" dirty="0">
                <a:solidFill>
                  <a:schemeClr val="accent3">
                    <a:lumMod val="25000"/>
                  </a:schemeClr>
                </a:solidFill>
                <a:latin typeface="Garamond" panose="02020404030301010803" pitchFamily="18" charset="0"/>
              </a:rPr>
              <a:t>Bar chart for the success rate of each orbit type</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 Rate vs. Orbit Type</a:t>
            </a:r>
            <a:endParaRPr lang="en-US" dirty="0">
              <a:solidFill>
                <a:srgbClr val="0B49CB"/>
              </a:solidFill>
            </a:endParaRPr>
          </a:p>
        </p:txBody>
      </p:sp>
      <p:pic>
        <p:nvPicPr>
          <p:cNvPr id="6" name="Image 5">
            <a:extLst>
              <a:ext uri="{FF2B5EF4-FFF2-40B4-BE49-F238E27FC236}">
                <a16:creationId xmlns:a16="http://schemas.microsoft.com/office/drawing/2014/main" id="{538DFB5F-3A9D-C867-DBFC-374F01301E3C}"/>
              </a:ext>
            </a:extLst>
          </p:cNvPr>
          <p:cNvPicPr>
            <a:picLocks noChangeAspect="1"/>
          </p:cNvPicPr>
          <p:nvPr/>
        </p:nvPicPr>
        <p:blipFill>
          <a:blip r:embed="rId2"/>
          <a:stretch>
            <a:fillRect/>
          </a:stretch>
        </p:blipFill>
        <p:spPr>
          <a:xfrm>
            <a:off x="1165288" y="1465948"/>
            <a:ext cx="4207471" cy="2815070"/>
          </a:xfrm>
          <a:prstGeom prst="rect">
            <a:avLst/>
          </a:prstGeom>
        </p:spPr>
      </p:pic>
      <p:sp>
        <p:nvSpPr>
          <p:cNvPr id="7" name="ZoneTexte 6">
            <a:extLst>
              <a:ext uri="{FF2B5EF4-FFF2-40B4-BE49-F238E27FC236}">
                <a16:creationId xmlns:a16="http://schemas.microsoft.com/office/drawing/2014/main" id="{EE9D5648-128B-32AF-5D9B-E336943C506C}"/>
              </a:ext>
            </a:extLst>
          </p:cNvPr>
          <p:cNvSpPr txBox="1"/>
          <p:nvPr/>
        </p:nvSpPr>
        <p:spPr>
          <a:xfrm>
            <a:off x="5751417" y="1187711"/>
            <a:ext cx="5653954" cy="2893100"/>
          </a:xfrm>
          <a:prstGeom prst="rect">
            <a:avLst/>
          </a:prstGeom>
          <a:noFill/>
        </p:spPr>
        <p:txBody>
          <a:bodyPr wrap="square" rtlCol="0">
            <a:spAutoFit/>
          </a:bodyPr>
          <a:lstStyle/>
          <a:p>
            <a:pPr algn="just"/>
            <a:r>
              <a:rPr lang="en-US" sz="1400" dirty="0">
                <a:latin typeface="Garamond" panose="02020404030301010803" pitchFamily="18" charset="0"/>
              </a:rPr>
              <a:t>This bar chart represents the success rate (Class) of different orbit types. Here are the key observations:</a:t>
            </a:r>
          </a:p>
          <a:p>
            <a:pPr algn="just">
              <a:buFont typeface="Arial" panose="020B0604020202020204" pitchFamily="34" charset="0"/>
              <a:buChar char="•"/>
            </a:pPr>
            <a:r>
              <a:rPr lang="en-US" sz="1400" b="1" dirty="0">
                <a:latin typeface="Garamond" panose="02020404030301010803" pitchFamily="18" charset="0"/>
              </a:rPr>
              <a:t>ES-L1, GEO, HEO, and SSO</a:t>
            </a:r>
            <a:r>
              <a:rPr lang="en-US" sz="1400" dirty="0">
                <a:latin typeface="Garamond" panose="02020404030301010803" pitchFamily="18" charset="0"/>
              </a:rPr>
              <a:t> have a </a:t>
            </a:r>
            <a:r>
              <a:rPr lang="en-US" sz="1400" b="1" dirty="0">
                <a:latin typeface="Garamond" panose="02020404030301010803" pitchFamily="18" charset="0"/>
              </a:rPr>
              <a:t>100% success rate</a:t>
            </a:r>
            <a:r>
              <a:rPr lang="en-US" sz="1400" dirty="0">
                <a:latin typeface="Garamond" panose="02020404030301010803" pitchFamily="18" charset="0"/>
              </a:rPr>
              <a:t>, indicating that all launches to these orbits were successful.</a:t>
            </a:r>
          </a:p>
          <a:p>
            <a:pPr algn="just">
              <a:buFont typeface="Arial" panose="020B0604020202020204" pitchFamily="34" charset="0"/>
              <a:buChar char="•"/>
            </a:pPr>
            <a:r>
              <a:rPr lang="en-US" sz="1400" b="1" dirty="0">
                <a:latin typeface="Garamond" panose="02020404030301010803" pitchFamily="18" charset="0"/>
              </a:rPr>
              <a:t>GTO has the lowest success rate</a:t>
            </a:r>
            <a:r>
              <a:rPr lang="en-US" sz="1400" dirty="0">
                <a:latin typeface="Garamond" panose="02020404030301010803" pitchFamily="18" charset="0"/>
              </a:rPr>
              <a:t>, suggesting challenges in achieving successful launches for this orbit.</a:t>
            </a:r>
          </a:p>
          <a:p>
            <a:pPr algn="just">
              <a:buFont typeface="Arial" panose="020B0604020202020204" pitchFamily="34" charset="0"/>
              <a:buChar char="•"/>
            </a:pPr>
            <a:r>
              <a:rPr lang="en-US" sz="1400" b="1" dirty="0">
                <a:latin typeface="Garamond" panose="02020404030301010803" pitchFamily="18" charset="0"/>
              </a:rPr>
              <a:t>LEO, MEO, and PO</a:t>
            </a:r>
            <a:r>
              <a:rPr lang="en-US" sz="1400" dirty="0">
                <a:latin typeface="Garamond" panose="02020404030301010803" pitchFamily="18" charset="0"/>
              </a:rPr>
              <a:t> show </a:t>
            </a:r>
            <a:r>
              <a:rPr lang="en-US" sz="1400" b="1" dirty="0">
                <a:latin typeface="Garamond" panose="02020404030301010803" pitchFamily="18" charset="0"/>
              </a:rPr>
              <a:t>moderate success rates</a:t>
            </a:r>
            <a:r>
              <a:rPr lang="en-US" sz="1400" dirty="0">
                <a:latin typeface="Garamond" panose="02020404030301010803" pitchFamily="18" charset="0"/>
              </a:rPr>
              <a:t>, indicating variability in mission success.</a:t>
            </a:r>
          </a:p>
          <a:p>
            <a:pPr algn="just">
              <a:buFont typeface="Arial" panose="020B0604020202020204" pitchFamily="34" charset="0"/>
              <a:buChar char="•"/>
            </a:pPr>
            <a:r>
              <a:rPr lang="en-US" sz="1400" b="1" dirty="0">
                <a:latin typeface="Garamond" panose="02020404030301010803" pitchFamily="18" charset="0"/>
              </a:rPr>
              <a:t>VLEO also has a high success rate</a:t>
            </a:r>
            <a:r>
              <a:rPr lang="en-US" sz="1400" dirty="0">
                <a:latin typeface="Garamond" panose="02020404030301010803" pitchFamily="18" charset="0"/>
              </a:rPr>
              <a:t>, but slightly lower than the top-performing orbits.</a:t>
            </a:r>
          </a:p>
          <a:p>
            <a:pPr algn="just"/>
            <a:r>
              <a:rPr lang="en-US" sz="1400" dirty="0">
                <a:latin typeface="Garamond" panose="02020404030301010803" pitchFamily="18" charset="0"/>
              </a:rPr>
              <a:t>This analysis suggests that certain orbits, particularly ES-L1, GEO, and SSO, have consistently high success rates, while others like GTO face more difficulties.</a:t>
            </a:r>
          </a:p>
        </p:txBody>
      </p:sp>
    </p:spTree>
    <p:extLst>
      <p:ext uri="{BB962C8B-B14F-4D97-AF65-F5344CB8AC3E}">
        <p14:creationId xmlns:p14="http://schemas.microsoft.com/office/powerpoint/2010/main" val="80090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1006608" y="1087699"/>
            <a:ext cx="7743825" cy="3811587"/>
          </a:xfrm>
          <a:prstGeom prst="rect">
            <a:avLst/>
          </a:prstGeom>
        </p:spPr>
        <p:txBody>
          <a:bodyPr>
            <a:normAutofit/>
          </a:bodyPr>
          <a:lstStyle/>
          <a:p>
            <a:pPr marL="0" indent="0">
              <a:lnSpc>
                <a:spcPct val="100000"/>
              </a:lnSpc>
              <a:spcBef>
                <a:spcPts val="1400"/>
              </a:spcBef>
              <a:buNone/>
            </a:pPr>
            <a:r>
              <a:rPr lang="en-CA" sz="1600" b="1" dirty="0">
                <a:solidFill>
                  <a:schemeClr val="accent3">
                    <a:lumMod val="25000"/>
                  </a:schemeClr>
                </a:solidFill>
                <a:latin typeface="Garamond" panose="02020404030301010803" pitchFamily="18" charset="0"/>
              </a:rPr>
              <a:t>S</a:t>
            </a:r>
            <a:r>
              <a:rPr lang="en-US" sz="1600" b="1" dirty="0" err="1">
                <a:solidFill>
                  <a:schemeClr val="accent3">
                    <a:lumMod val="25000"/>
                  </a:schemeClr>
                </a:solidFill>
                <a:latin typeface="Garamond" panose="02020404030301010803" pitchFamily="18" charset="0"/>
              </a:rPr>
              <a:t>catter</a:t>
            </a:r>
            <a:r>
              <a:rPr lang="en-US" sz="1600" b="1" dirty="0">
                <a:solidFill>
                  <a:schemeClr val="accent3">
                    <a:lumMod val="25000"/>
                  </a:schemeClr>
                </a:solidFill>
                <a:latin typeface="Garamond" panose="02020404030301010803" pitchFamily="18" charset="0"/>
              </a:rPr>
              <a:t> point of Flight number vs. Orbit type</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Orbit Type</a:t>
            </a:r>
            <a:endParaRPr lang="en-US" dirty="0">
              <a:solidFill>
                <a:srgbClr val="0B49CB"/>
              </a:solidFill>
            </a:endParaRPr>
          </a:p>
        </p:txBody>
      </p:sp>
      <p:pic>
        <p:nvPicPr>
          <p:cNvPr id="6" name="Image 5">
            <a:extLst>
              <a:ext uri="{FF2B5EF4-FFF2-40B4-BE49-F238E27FC236}">
                <a16:creationId xmlns:a16="http://schemas.microsoft.com/office/drawing/2014/main" id="{83C61498-1E55-DEDE-492C-5469B49430E8}"/>
              </a:ext>
            </a:extLst>
          </p:cNvPr>
          <p:cNvPicPr>
            <a:picLocks noChangeAspect="1"/>
          </p:cNvPicPr>
          <p:nvPr/>
        </p:nvPicPr>
        <p:blipFill>
          <a:blip r:embed="rId2"/>
          <a:stretch>
            <a:fillRect/>
          </a:stretch>
        </p:blipFill>
        <p:spPr>
          <a:xfrm>
            <a:off x="1842427" y="1551677"/>
            <a:ext cx="5089392" cy="3317833"/>
          </a:xfrm>
          <a:prstGeom prst="rect">
            <a:avLst/>
          </a:prstGeom>
        </p:spPr>
      </p:pic>
      <p:sp>
        <p:nvSpPr>
          <p:cNvPr id="7" name="ZoneTexte 6">
            <a:extLst>
              <a:ext uri="{FF2B5EF4-FFF2-40B4-BE49-F238E27FC236}">
                <a16:creationId xmlns:a16="http://schemas.microsoft.com/office/drawing/2014/main" id="{BE53CAFB-828C-439F-8AD6-CC241BBFEFCE}"/>
              </a:ext>
            </a:extLst>
          </p:cNvPr>
          <p:cNvSpPr txBox="1"/>
          <p:nvPr/>
        </p:nvSpPr>
        <p:spPr>
          <a:xfrm>
            <a:off x="485775" y="5036344"/>
            <a:ext cx="10799836" cy="584775"/>
          </a:xfrm>
          <a:prstGeom prst="rect">
            <a:avLst/>
          </a:prstGeom>
          <a:noFill/>
        </p:spPr>
        <p:txBody>
          <a:bodyPr wrap="square" rtlCol="0">
            <a:spAutoFit/>
          </a:bodyPr>
          <a:lstStyle/>
          <a:p>
            <a:r>
              <a:rPr lang="en-US" sz="1600" dirty="0">
                <a:latin typeface="Garamond" panose="02020404030301010803" pitchFamily="18" charset="0"/>
              </a:rPr>
              <a:t>We can see from this scatter plot that the SSO orbit has no successful launches. For LEO orbits, as the number of flights increases, the number of successful launches also increases. For VLEO, we can observe some successful launches toward the end.</a:t>
            </a:r>
            <a:endParaRPr lang="fr-FR" sz="1600" dirty="0">
              <a:latin typeface="Garamond" panose="02020404030301010803" pitchFamily="18" charset="0"/>
            </a:endParaRPr>
          </a:p>
        </p:txBody>
      </p:sp>
    </p:spTree>
    <p:extLst>
      <p:ext uri="{BB962C8B-B14F-4D97-AF65-F5344CB8AC3E}">
        <p14:creationId xmlns:p14="http://schemas.microsoft.com/office/powerpoint/2010/main" val="1106727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1264444" y="1130561"/>
            <a:ext cx="6945313" cy="3811588"/>
          </a:xfrm>
          <a:prstGeom prst="rect">
            <a:avLst/>
          </a:prstGeom>
        </p:spPr>
        <p:txBody>
          <a:bodyPr>
            <a:normAutofit/>
          </a:bodyPr>
          <a:lstStyle/>
          <a:p>
            <a:pPr marL="0" indent="0">
              <a:lnSpc>
                <a:spcPct val="100000"/>
              </a:lnSpc>
              <a:spcBef>
                <a:spcPts val="1400"/>
              </a:spcBef>
              <a:buNone/>
            </a:pPr>
            <a:r>
              <a:rPr lang="en-CA" sz="1600" dirty="0">
                <a:solidFill>
                  <a:schemeClr val="accent3">
                    <a:lumMod val="25000"/>
                  </a:schemeClr>
                </a:solidFill>
                <a:latin typeface="Garamond" panose="02020404030301010803" pitchFamily="18" charset="0"/>
              </a:rPr>
              <a:t>S</a:t>
            </a:r>
            <a:r>
              <a:rPr lang="en-US" sz="1600" dirty="0" err="1">
                <a:solidFill>
                  <a:schemeClr val="accent3">
                    <a:lumMod val="25000"/>
                  </a:schemeClr>
                </a:solidFill>
                <a:latin typeface="Garamond" panose="02020404030301010803" pitchFamily="18" charset="0"/>
              </a:rPr>
              <a:t>catter</a:t>
            </a:r>
            <a:r>
              <a:rPr lang="en-US" sz="1600" dirty="0">
                <a:solidFill>
                  <a:schemeClr val="accent3">
                    <a:lumMod val="25000"/>
                  </a:schemeClr>
                </a:solidFill>
                <a:latin typeface="Garamond" panose="02020404030301010803" pitchFamily="18" charset="0"/>
              </a:rPr>
              <a:t> point of payload vs. orbit type</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Orbit Type</a:t>
            </a:r>
            <a:endParaRPr lang="en-US" dirty="0">
              <a:solidFill>
                <a:srgbClr val="0B49CB"/>
              </a:solidFill>
            </a:endParaRPr>
          </a:p>
        </p:txBody>
      </p:sp>
      <p:pic>
        <p:nvPicPr>
          <p:cNvPr id="6" name="Image 5">
            <a:extLst>
              <a:ext uri="{FF2B5EF4-FFF2-40B4-BE49-F238E27FC236}">
                <a16:creationId xmlns:a16="http://schemas.microsoft.com/office/drawing/2014/main" id="{B43F2623-11ED-7824-4E95-C02E43DFD589}"/>
              </a:ext>
            </a:extLst>
          </p:cNvPr>
          <p:cNvPicPr>
            <a:picLocks noChangeAspect="1"/>
          </p:cNvPicPr>
          <p:nvPr/>
        </p:nvPicPr>
        <p:blipFill>
          <a:blip r:embed="rId2"/>
          <a:stretch>
            <a:fillRect/>
          </a:stretch>
        </p:blipFill>
        <p:spPr>
          <a:xfrm>
            <a:off x="2213879" y="1528763"/>
            <a:ext cx="5356237" cy="3329412"/>
          </a:xfrm>
          <a:prstGeom prst="rect">
            <a:avLst/>
          </a:prstGeom>
        </p:spPr>
      </p:pic>
      <p:sp>
        <p:nvSpPr>
          <p:cNvPr id="7" name="ZoneTexte 6">
            <a:extLst>
              <a:ext uri="{FF2B5EF4-FFF2-40B4-BE49-F238E27FC236}">
                <a16:creationId xmlns:a16="http://schemas.microsoft.com/office/drawing/2014/main" id="{9B666777-2BBC-7693-88C2-248BF809F1C1}"/>
              </a:ext>
            </a:extLst>
          </p:cNvPr>
          <p:cNvSpPr txBox="1"/>
          <p:nvPr/>
        </p:nvSpPr>
        <p:spPr>
          <a:xfrm>
            <a:off x="935831" y="5193506"/>
            <a:ext cx="6529388" cy="307777"/>
          </a:xfrm>
          <a:prstGeom prst="rect">
            <a:avLst/>
          </a:prstGeom>
          <a:noFill/>
        </p:spPr>
        <p:txBody>
          <a:bodyPr wrap="square" rtlCol="0">
            <a:spAutoFit/>
          </a:bodyPr>
          <a:lstStyle/>
          <a:p>
            <a:r>
              <a:rPr lang="fr-FR" sz="1400" dirty="0">
                <a:latin typeface="Garamond" panose="02020404030301010803" pitchFamily="18" charset="0"/>
              </a:rPr>
              <a:t>There </a:t>
            </a:r>
            <a:r>
              <a:rPr lang="fr-FR" sz="1400" dirty="0" err="1">
                <a:latin typeface="Garamond" panose="02020404030301010803" pitchFamily="18" charset="0"/>
              </a:rPr>
              <a:t>is</a:t>
            </a:r>
            <a:r>
              <a:rPr lang="fr-FR" sz="1400" dirty="0">
                <a:latin typeface="Garamond" panose="02020404030301010803" pitchFamily="18" charset="0"/>
              </a:rPr>
              <a:t> no </a:t>
            </a:r>
            <a:r>
              <a:rPr lang="fr-FR" sz="1400" dirty="0" err="1">
                <a:latin typeface="Garamond" panose="02020404030301010803" pitchFamily="18" charset="0"/>
              </a:rPr>
              <a:t>correlation</a:t>
            </a:r>
            <a:r>
              <a:rPr lang="fr-FR" sz="1400" dirty="0">
                <a:latin typeface="Garamond" panose="02020404030301010803" pitchFamily="18" charset="0"/>
              </a:rPr>
              <a:t> </a:t>
            </a:r>
            <a:r>
              <a:rPr lang="fr-FR" sz="1400" dirty="0" err="1">
                <a:latin typeface="Garamond" panose="02020404030301010803" pitchFamily="18" charset="0"/>
              </a:rPr>
              <a:t>between</a:t>
            </a:r>
            <a:r>
              <a:rPr lang="fr-FR" sz="1400" dirty="0">
                <a:latin typeface="Garamond" panose="02020404030301010803" pitchFamily="18" charset="0"/>
              </a:rPr>
              <a:t> </a:t>
            </a:r>
            <a:r>
              <a:rPr lang="fr-FR" sz="1400" dirty="0" err="1">
                <a:latin typeface="Garamond" panose="02020404030301010803" pitchFamily="18" charset="0"/>
              </a:rPr>
              <a:t>PayloadMass</a:t>
            </a:r>
            <a:r>
              <a:rPr lang="fr-FR" sz="1400" dirty="0">
                <a:latin typeface="Garamond" panose="02020404030301010803" pitchFamily="18" charset="0"/>
              </a:rPr>
              <a:t> and </a:t>
            </a:r>
            <a:r>
              <a:rPr lang="fr-FR" sz="1400" dirty="0" err="1">
                <a:latin typeface="Garamond" panose="02020404030301010803" pitchFamily="18" charset="0"/>
              </a:rPr>
              <a:t>Orbit</a:t>
            </a:r>
            <a:endParaRPr lang="fr-FR" sz="1400" dirty="0">
              <a:latin typeface="Garamond" panose="02020404030301010803" pitchFamily="18" charset="0"/>
            </a:endParaRPr>
          </a:p>
        </p:txBody>
      </p:sp>
    </p:spTree>
    <p:extLst>
      <p:ext uri="{BB962C8B-B14F-4D97-AF65-F5344CB8AC3E}">
        <p14:creationId xmlns:p14="http://schemas.microsoft.com/office/powerpoint/2010/main" val="3145340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1450181" y="1198562"/>
            <a:ext cx="8045450" cy="3811588"/>
          </a:xfrm>
          <a:prstGeom prst="rect">
            <a:avLst/>
          </a:prstGeom>
        </p:spPr>
        <p:txBody>
          <a:bodyPr>
            <a:normAutofit/>
          </a:bodyPr>
          <a:lstStyle/>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L</a:t>
            </a:r>
            <a:r>
              <a:rPr lang="en-US" sz="2200" dirty="0" err="1">
                <a:solidFill>
                  <a:schemeClr val="accent3">
                    <a:lumMod val="25000"/>
                  </a:schemeClr>
                </a:solidFill>
                <a:latin typeface="Abadi" panose="020B0604020104020204" pitchFamily="34" charset="0"/>
              </a:rPr>
              <a:t>ine</a:t>
            </a:r>
            <a:r>
              <a:rPr lang="en-US" sz="2200" dirty="0">
                <a:solidFill>
                  <a:schemeClr val="accent3">
                    <a:lumMod val="25000"/>
                  </a:schemeClr>
                </a:solidFill>
                <a:latin typeface="Abadi" panose="020B0604020104020204" pitchFamily="34" charset="0"/>
              </a:rPr>
              <a:t> chart of yearly average success rate</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D35FD2D-1BD2-45D7-B015-1A96C241520B}"/>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Success Yearly Trend</a:t>
            </a:r>
          </a:p>
        </p:txBody>
      </p:sp>
      <p:pic>
        <p:nvPicPr>
          <p:cNvPr id="6" name="Image 5">
            <a:extLst>
              <a:ext uri="{FF2B5EF4-FFF2-40B4-BE49-F238E27FC236}">
                <a16:creationId xmlns:a16="http://schemas.microsoft.com/office/drawing/2014/main" id="{A4DEDB3C-C16E-C1D2-6CCA-FE76FC30D633}"/>
              </a:ext>
            </a:extLst>
          </p:cNvPr>
          <p:cNvPicPr>
            <a:picLocks noChangeAspect="1"/>
          </p:cNvPicPr>
          <p:nvPr/>
        </p:nvPicPr>
        <p:blipFill>
          <a:blip r:embed="rId2"/>
          <a:stretch>
            <a:fillRect/>
          </a:stretch>
        </p:blipFill>
        <p:spPr>
          <a:xfrm>
            <a:off x="2290057" y="1628774"/>
            <a:ext cx="5445117" cy="3436588"/>
          </a:xfrm>
          <a:prstGeom prst="rect">
            <a:avLst/>
          </a:prstGeom>
        </p:spPr>
      </p:pic>
      <p:sp>
        <p:nvSpPr>
          <p:cNvPr id="7" name="ZoneTexte 6">
            <a:extLst>
              <a:ext uri="{FF2B5EF4-FFF2-40B4-BE49-F238E27FC236}">
                <a16:creationId xmlns:a16="http://schemas.microsoft.com/office/drawing/2014/main" id="{B9E8C043-1D86-79F3-EC87-E919533894E4}"/>
              </a:ext>
            </a:extLst>
          </p:cNvPr>
          <p:cNvSpPr txBox="1"/>
          <p:nvPr/>
        </p:nvSpPr>
        <p:spPr>
          <a:xfrm>
            <a:off x="714375" y="5222081"/>
            <a:ext cx="8122444" cy="369332"/>
          </a:xfrm>
          <a:prstGeom prst="rect">
            <a:avLst/>
          </a:prstGeom>
          <a:noFill/>
        </p:spPr>
        <p:txBody>
          <a:bodyPr wrap="square" rtlCol="0">
            <a:spAutoFit/>
          </a:bodyPr>
          <a:lstStyle/>
          <a:p>
            <a:r>
              <a:rPr lang="en-US"/>
              <a:t>This graph shows that the success rate of launches has increased since 2013.</a:t>
            </a:r>
            <a:endParaRPr lang="fr-FR" dirty="0"/>
          </a:p>
        </p:txBody>
      </p:sp>
    </p:spTree>
    <p:extLst>
      <p:ext uri="{BB962C8B-B14F-4D97-AF65-F5344CB8AC3E}">
        <p14:creationId xmlns:p14="http://schemas.microsoft.com/office/powerpoint/2010/main" val="706594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128713" y="1261269"/>
            <a:ext cx="10360025" cy="4017963"/>
          </a:xfrm>
          <a:prstGeom prst="rect">
            <a:avLst/>
          </a:prstGeom>
        </p:spPr>
        <p:txBody>
          <a:bodyPr>
            <a:normAutofit/>
          </a:bodyPr>
          <a:lstStyle/>
          <a:p>
            <a:pPr marL="0" indent="0">
              <a:lnSpc>
                <a:spcPct val="100000"/>
              </a:lnSpc>
              <a:spcBef>
                <a:spcPts val="1400"/>
              </a:spcBef>
              <a:buNone/>
            </a:pPr>
            <a:r>
              <a:rPr lang="en-US" sz="1600" dirty="0">
                <a:solidFill>
                  <a:schemeClr val="accent3">
                    <a:lumMod val="25000"/>
                  </a:schemeClr>
                </a:solidFill>
                <a:latin typeface="Garamond" panose="02020404030301010803" pitchFamily="18" charset="0"/>
              </a:rPr>
              <a:t>Unique launch sites names</a:t>
            </a:r>
          </a:p>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	</a:t>
            </a:r>
            <a:r>
              <a:rPr lang="en-US" sz="1600" b="1" dirty="0">
                <a:solidFill>
                  <a:schemeClr val="accent3">
                    <a:lumMod val="25000"/>
                  </a:schemeClr>
                </a:solidFill>
                <a:latin typeface="Garamond" panose="02020404030301010803" pitchFamily="18" charset="0"/>
              </a:rPr>
              <a:t>%</a:t>
            </a:r>
            <a:r>
              <a:rPr lang="en-US" sz="1600" b="1" dirty="0" err="1">
                <a:solidFill>
                  <a:schemeClr val="accent3">
                    <a:lumMod val="25000"/>
                  </a:schemeClr>
                </a:solidFill>
                <a:latin typeface="Garamond" panose="02020404030301010803" pitchFamily="18" charset="0"/>
              </a:rPr>
              <a:t>sql</a:t>
            </a:r>
            <a:r>
              <a:rPr lang="en-US" sz="1600" b="1" dirty="0">
                <a:solidFill>
                  <a:schemeClr val="accent3">
                    <a:lumMod val="25000"/>
                  </a:schemeClr>
                </a:solidFill>
                <a:latin typeface="Garamond" panose="02020404030301010803" pitchFamily="18" charset="0"/>
              </a:rPr>
              <a:t> select distinct </a:t>
            </a:r>
            <a:r>
              <a:rPr lang="en-US" sz="1600" b="1" dirty="0" err="1">
                <a:solidFill>
                  <a:schemeClr val="accent3">
                    <a:lumMod val="25000"/>
                  </a:schemeClr>
                </a:solidFill>
                <a:latin typeface="Garamond" panose="02020404030301010803" pitchFamily="18" charset="0"/>
              </a:rPr>
              <a:t>Launch_Site</a:t>
            </a:r>
            <a:r>
              <a:rPr lang="en-US" sz="1600" b="1" dirty="0">
                <a:solidFill>
                  <a:schemeClr val="accent3">
                    <a:lumMod val="25000"/>
                  </a:schemeClr>
                </a:solidFill>
                <a:latin typeface="Garamond" panose="02020404030301010803" pitchFamily="18" charset="0"/>
              </a:rPr>
              <a:t> from SPACEXTABLE ;</a:t>
            </a:r>
            <a:r>
              <a:rPr lang="en-US" sz="2200" b="1" dirty="0">
                <a:solidFill>
                  <a:schemeClr val="accent3">
                    <a:lumMod val="25000"/>
                  </a:schemeClr>
                </a:solidFill>
                <a:latin typeface="Abadi" panose="020B0604020104020204" pitchFamily="34" charset="0"/>
              </a:rPr>
              <a:t>	</a:t>
            </a:r>
            <a:r>
              <a:rPr lang="en-US" sz="2200" dirty="0">
                <a:solidFill>
                  <a:schemeClr val="accent3">
                    <a:lumMod val="25000"/>
                  </a:schemeClr>
                </a:solidFill>
                <a:latin typeface="Abadi" panose="020B0604020104020204" pitchFamily="34" charset="0"/>
              </a:rPr>
              <a:t>																																																													</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r>
              <a:rPr lang="en-US" sz="1600" dirty="0">
                <a:solidFill>
                  <a:schemeClr val="accent3">
                    <a:lumMod val="25000"/>
                  </a:schemeClr>
                </a:solidFill>
                <a:latin typeface="Garamond" panose="02020404030301010803" pitchFamily="18" charset="0"/>
              </a:rPr>
              <a:t>There are four different launch site	</a:t>
            </a:r>
          </a:p>
        </p:txBody>
      </p:sp>
      <p:sp>
        <p:nvSpPr>
          <p:cNvPr id="3" name="Title 1">
            <a:extLst>
              <a:ext uri="{FF2B5EF4-FFF2-40B4-BE49-F238E27FC236}">
                <a16:creationId xmlns:a16="http://schemas.microsoft.com/office/drawing/2014/main" id="{86E60219-AE1B-47B6-9A1D-F2865D04BE5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 Names</a:t>
            </a:r>
          </a:p>
        </p:txBody>
      </p:sp>
      <p:pic>
        <p:nvPicPr>
          <p:cNvPr id="6" name="Image 5">
            <a:extLst>
              <a:ext uri="{FF2B5EF4-FFF2-40B4-BE49-F238E27FC236}">
                <a16:creationId xmlns:a16="http://schemas.microsoft.com/office/drawing/2014/main" id="{54082AB5-8134-3D99-1C33-4258BA7FBF90}"/>
              </a:ext>
            </a:extLst>
          </p:cNvPr>
          <p:cNvPicPr>
            <a:picLocks noChangeAspect="1"/>
          </p:cNvPicPr>
          <p:nvPr/>
        </p:nvPicPr>
        <p:blipFill>
          <a:blip r:embed="rId2"/>
          <a:stretch>
            <a:fillRect/>
          </a:stretch>
        </p:blipFill>
        <p:spPr>
          <a:xfrm>
            <a:off x="2336007" y="2184248"/>
            <a:ext cx="1695687" cy="2172003"/>
          </a:xfrm>
          <a:prstGeom prst="rect">
            <a:avLst/>
          </a:prstGeom>
        </p:spPr>
      </p:pic>
    </p:spTree>
    <p:extLst>
      <p:ext uri="{BB962C8B-B14F-4D97-AF65-F5344CB8AC3E}">
        <p14:creationId xmlns:p14="http://schemas.microsoft.com/office/powerpoint/2010/main" val="2727850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478756" y="1253331"/>
            <a:ext cx="9745663" cy="4351338"/>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5 records where launch sites begin with `CCA`</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Names Begin with 'CCA'</a:t>
            </a:r>
          </a:p>
        </p:txBody>
      </p:sp>
      <p:pic>
        <p:nvPicPr>
          <p:cNvPr id="6" name="Image 5">
            <a:extLst>
              <a:ext uri="{FF2B5EF4-FFF2-40B4-BE49-F238E27FC236}">
                <a16:creationId xmlns:a16="http://schemas.microsoft.com/office/drawing/2014/main" id="{36C339BB-7AC6-2CCA-2989-46E43741BCAF}"/>
              </a:ext>
            </a:extLst>
          </p:cNvPr>
          <p:cNvPicPr>
            <a:picLocks noChangeAspect="1"/>
          </p:cNvPicPr>
          <p:nvPr/>
        </p:nvPicPr>
        <p:blipFill>
          <a:blip r:embed="rId2"/>
          <a:stretch>
            <a:fillRect/>
          </a:stretch>
        </p:blipFill>
        <p:spPr>
          <a:xfrm>
            <a:off x="3307449" y="2930246"/>
            <a:ext cx="1533739" cy="2486372"/>
          </a:xfrm>
          <a:prstGeom prst="rect">
            <a:avLst/>
          </a:prstGeom>
        </p:spPr>
      </p:pic>
      <p:sp>
        <p:nvSpPr>
          <p:cNvPr id="8" name="ZoneTexte 7">
            <a:extLst>
              <a:ext uri="{FF2B5EF4-FFF2-40B4-BE49-F238E27FC236}">
                <a16:creationId xmlns:a16="http://schemas.microsoft.com/office/drawing/2014/main" id="{535F0EB6-4BC8-2109-2A7E-386A6B4B58E0}"/>
              </a:ext>
            </a:extLst>
          </p:cNvPr>
          <p:cNvSpPr txBox="1"/>
          <p:nvPr/>
        </p:nvSpPr>
        <p:spPr>
          <a:xfrm>
            <a:off x="1955800" y="2108385"/>
            <a:ext cx="6096000" cy="584775"/>
          </a:xfrm>
          <a:prstGeom prst="rect">
            <a:avLst/>
          </a:prstGeom>
          <a:noFill/>
        </p:spPr>
        <p:txBody>
          <a:bodyPr wrap="square">
            <a:spAutoFit/>
          </a:bodyPr>
          <a:lstStyle/>
          <a:p>
            <a:r>
              <a:rPr lang="en-US" sz="1600" b="1" dirty="0">
                <a:latin typeface="Garamond" panose="02020404030301010803" pitchFamily="18" charset="0"/>
              </a:rPr>
              <a:t>%</a:t>
            </a:r>
            <a:r>
              <a:rPr lang="en-US" sz="1600" b="1" dirty="0" err="1">
                <a:latin typeface="Garamond" panose="02020404030301010803" pitchFamily="18" charset="0"/>
              </a:rPr>
              <a:t>sql</a:t>
            </a:r>
            <a:r>
              <a:rPr lang="en-US" sz="1600" b="1" dirty="0">
                <a:latin typeface="Garamond" panose="02020404030301010803" pitchFamily="18" charset="0"/>
              </a:rPr>
              <a:t> select </a:t>
            </a:r>
            <a:r>
              <a:rPr lang="en-US" sz="1600" b="1" dirty="0" err="1">
                <a:latin typeface="Garamond" panose="02020404030301010803" pitchFamily="18" charset="0"/>
              </a:rPr>
              <a:t>Launch_Site</a:t>
            </a:r>
            <a:r>
              <a:rPr lang="en-US" sz="1600" b="1" dirty="0">
                <a:latin typeface="Garamond" panose="02020404030301010803" pitchFamily="18" charset="0"/>
              </a:rPr>
              <a:t> from SPACEXTABLE where </a:t>
            </a:r>
            <a:r>
              <a:rPr lang="en-US" sz="1600" b="1" dirty="0" err="1">
                <a:latin typeface="Garamond" panose="02020404030301010803" pitchFamily="18" charset="0"/>
              </a:rPr>
              <a:t>Launch_Site</a:t>
            </a:r>
            <a:r>
              <a:rPr lang="en-US" sz="1600" b="1" dirty="0">
                <a:latin typeface="Garamond" panose="02020404030301010803" pitchFamily="18" charset="0"/>
              </a:rPr>
              <a:t> LIKE 'CCA%' LIMIT 5;</a:t>
            </a:r>
            <a:endParaRPr lang="fr-FR" sz="1600" b="1" dirty="0">
              <a:latin typeface="Garamond" panose="02020404030301010803" pitchFamily="18" charset="0"/>
            </a:endParaRPr>
          </a:p>
        </p:txBody>
      </p:sp>
    </p:spTree>
    <p:extLst>
      <p:ext uri="{BB962C8B-B14F-4D97-AF65-F5344CB8AC3E}">
        <p14:creationId xmlns:p14="http://schemas.microsoft.com/office/powerpoint/2010/main" val="1794738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154979" y="1189832"/>
            <a:ext cx="9745663" cy="4351338"/>
          </a:xfrm>
          <a:prstGeom prst="rect">
            <a:avLst/>
          </a:prstGeom>
        </p:spPr>
        <p:txBody>
          <a:bodyPr>
            <a:normAutofit/>
          </a:bodyPr>
          <a:lstStyle/>
          <a:p>
            <a:pPr marL="0" indent="0">
              <a:lnSpc>
                <a:spcPct val="100000"/>
              </a:lnSpc>
              <a:spcBef>
                <a:spcPts val="1400"/>
              </a:spcBef>
              <a:buNone/>
            </a:pPr>
            <a:r>
              <a:rPr lang="en-US" sz="1600" dirty="0">
                <a:solidFill>
                  <a:schemeClr val="accent3">
                    <a:lumMod val="25000"/>
                  </a:schemeClr>
                </a:solidFill>
                <a:latin typeface="Garamond" panose="02020404030301010803" pitchFamily="18" charset="0"/>
              </a:rPr>
              <a:t>Total payload carried by boosters from NASA</a:t>
            </a:r>
          </a:p>
          <a:p>
            <a:pPr marL="0" indent="0">
              <a:lnSpc>
                <a:spcPct val="100000"/>
              </a:lnSpc>
              <a:spcBef>
                <a:spcPts val="1400"/>
              </a:spcBef>
              <a:buNone/>
            </a:pPr>
            <a:r>
              <a:rPr lang="en-US" sz="1600" b="1" dirty="0">
                <a:solidFill>
                  <a:schemeClr val="accent3">
                    <a:lumMod val="25000"/>
                  </a:schemeClr>
                </a:solidFill>
                <a:latin typeface="Garamond" panose="02020404030301010803" pitchFamily="18" charset="0"/>
              </a:rPr>
              <a:t>%</a:t>
            </a:r>
            <a:r>
              <a:rPr lang="en-US" sz="1600" b="1" dirty="0" err="1">
                <a:solidFill>
                  <a:schemeClr val="accent3">
                    <a:lumMod val="25000"/>
                  </a:schemeClr>
                </a:solidFill>
                <a:latin typeface="Garamond" panose="02020404030301010803" pitchFamily="18" charset="0"/>
              </a:rPr>
              <a:t>sql</a:t>
            </a:r>
            <a:r>
              <a:rPr lang="en-US" sz="1600" b="1" dirty="0">
                <a:solidFill>
                  <a:schemeClr val="accent3">
                    <a:lumMod val="25000"/>
                  </a:schemeClr>
                </a:solidFill>
                <a:latin typeface="Garamond" panose="02020404030301010803" pitchFamily="18" charset="0"/>
              </a:rPr>
              <a:t> select SUM(PAYLOAD_MASS__KG_) from SPACEXTABLE WHERE Customer = 'NASA (CRS)';</a:t>
            </a:r>
          </a:p>
          <a:p>
            <a:pPr marL="0" indent="0">
              <a:lnSpc>
                <a:spcPct val="100000"/>
              </a:lnSpc>
              <a:spcBef>
                <a:spcPts val="1400"/>
              </a:spcBef>
              <a:buNone/>
            </a:pPr>
            <a:r>
              <a:rPr lang="en-US" sz="1600" dirty="0">
                <a:solidFill>
                  <a:schemeClr val="accent3">
                    <a:lumMod val="25000"/>
                  </a:schemeClr>
                </a:solidFill>
                <a:latin typeface="Garamond" panose="02020404030301010803" pitchFamily="18" charset="0"/>
              </a:rPr>
              <a:t>																																								</a:t>
            </a:r>
          </a:p>
          <a:p>
            <a:pPr marL="0" indent="0">
              <a:lnSpc>
                <a:spcPct val="100000"/>
              </a:lnSpc>
              <a:spcBef>
                <a:spcPts val="1400"/>
              </a:spcBef>
              <a:buNone/>
            </a:pPr>
            <a:r>
              <a:rPr lang="en-US" sz="1600" dirty="0">
                <a:solidFill>
                  <a:schemeClr val="accent3">
                    <a:lumMod val="25000"/>
                  </a:schemeClr>
                </a:solidFill>
                <a:latin typeface="Garamond" panose="02020404030301010803" pitchFamily="18" charset="0"/>
              </a:rPr>
              <a:t>The Total payload carried by boosters is 45596 KG</a:t>
            </a: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Payload Mass</a:t>
            </a:r>
          </a:p>
        </p:txBody>
      </p:sp>
      <p:pic>
        <p:nvPicPr>
          <p:cNvPr id="6" name="Image 5">
            <a:extLst>
              <a:ext uri="{FF2B5EF4-FFF2-40B4-BE49-F238E27FC236}">
                <a16:creationId xmlns:a16="http://schemas.microsoft.com/office/drawing/2014/main" id="{11CC011C-E99B-4838-1067-473C2CD0FF0D}"/>
              </a:ext>
            </a:extLst>
          </p:cNvPr>
          <p:cNvPicPr>
            <a:picLocks noChangeAspect="1"/>
          </p:cNvPicPr>
          <p:nvPr/>
        </p:nvPicPr>
        <p:blipFill>
          <a:blip r:embed="rId2"/>
          <a:stretch>
            <a:fillRect/>
          </a:stretch>
        </p:blipFill>
        <p:spPr>
          <a:xfrm>
            <a:off x="2100842" y="2110526"/>
            <a:ext cx="3067478" cy="800212"/>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907256" y="1175544"/>
            <a:ext cx="9745663" cy="4351338"/>
          </a:xfrm>
          <a:prstGeom prst="rect">
            <a:avLst/>
          </a:prstGeom>
        </p:spPr>
        <p:txBody>
          <a:bodyPr>
            <a:normAutofit/>
          </a:bodyPr>
          <a:lstStyle/>
          <a:p>
            <a:pPr marL="0" indent="0">
              <a:lnSpc>
                <a:spcPct val="100000"/>
              </a:lnSpc>
              <a:spcBef>
                <a:spcPts val="1400"/>
              </a:spcBef>
              <a:buNone/>
            </a:pPr>
            <a:r>
              <a:rPr lang="en-US" sz="1600" dirty="0">
                <a:solidFill>
                  <a:schemeClr val="accent3">
                    <a:lumMod val="25000"/>
                  </a:schemeClr>
                </a:solidFill>
                <a:latin typeface="Garamond" panose="02020404030301010803" pitchFamily="18" charset="0"/>
              </a:rPr>
              <a:t>Average payload mass carried by booster version F9 v1.1</a:t>
            </a:r>
          </a:p>
          <a:p>
            <a:pPr marL="0" indent="0">
              <a:lnSpc>
                <a:spcPct val="100000"/>
              </a:lnSpc>
              <a:spcBef>
                <a:spcPts val="1400"/>
              </a:spcBef>
              <a:buNone/>
            </a:pPr>
            <a:endParaRPr lang="en-US" sz="1600" b="1" dirty="0">
              <a:solidFill>
                <a:schemeClr val="accent3">
                  <a:lumMod val="25000"/>
                </a:schemeClr>
              </a:solidFill>
              <a:latin typeface="Garamond" panose="02020404030301010803" pitchFamily="18" charset="0"/>
            </a:endParaRPr>
          </a:p>
          <a:p>
            <a:pPr marL="0" indent="0">
              <a:lnSpc>
                <a:spcPct val="100000"/>
              </a:lnSpc>
              <a:spcBef>
                <a:spcPts val="1400"/>
              </a:spcBef>
              <a:buNone/>
            </a:pPr>
            <a:r>
              <a:rPr lang="en-US" sz="1600" b="1" dirty="0">
                <a:solidFill>
                  <a:schemeClr val="accent3">
                    <a:lumMod val="25000"/>
                  </a:schemeClr>
                </a:solidFill>
                <a:latin typeface="Garamond" panose="02020404030301010803" pitchFamily="18" charset="0"/>
              </a:rPr>
              <a:t>%</a:t>
            </a:r>
            <a:r>
              <a:rPr lang="en-US" sz="1600" b="1" dirty="0" err="1">
                <a:solidFill>
                  <a:schemeClr val="accent3">
                    <a:lumMod val="25000"/>
                  </a:schemeClr>
                </a:solidFill>
                <a:latin typeface="Garamond" panose="02020404030301010803" pitchFamily="18" charset="0"/>
              </a:rPr>
              <a:t>sql</a:t>
            </a:r>
            <a:r>
              <a:rPr lang="en-US" sz="1600" b="1" dirty="0">
                <a:solidFill>
                  <a:schemeClr val="accent3">
                    <a:lumMod val="25000"/>
                  </a:schemeClr>
                </a:solidFill>
                <a:latin typeface="Garamond" panose="02020404030301010803" pitchFamily="18" charset="0"/>
              </a:rPr>
              <a:t> select avg(PAYLOAD_MASS__KG_) from SPACEXTABLE where </a:t>
            </a:r>
            <a:r>
              <a:rPr lang="en-US" sz="1600" b="1" dirty="0" err="1">
                <a:solidFill>
                  <a:schemeClr val="accent3">
                    <a:lumMod val="25000"/>
                  </a:schemeClr>
                </a:solidFill>
                <a:latin typeface="Garamond" panose="02020404030301010803" pitchFamily="18" charset="0"/>
              </a:rPr>
              <a:t>Booster_Version</a:t>
            </a:r>
            <a:r>
              <a:rPr lang="en-US" sz="1600" b="1" dirty="0">
                <a:solidFill>
                  <a:schemeClr val="accent3">
                    <a:lumMod val="25000"/>
                  </a:schemeClr>
                </a:solidFill>
                <a:latin typeface="Garamond" panose="02020404030301010803" pitchFamily="18" charset="0"/>
              </a:rPr>
              <a:t> = 'F9 v1.1’;</a:t>
            </a:r>
          </a:p>
        </p:txBody>
      </p:sp>
      <p:sp>
        <p:nvSpPr>
          <p:cNvPr id="3" name="Title 1">
            <a:extLst>
              <a:ext uri="{FF2B5EF4-FFF2-40B4-BE49-F238E27FC236}">
                <a16:creationId xmlns:a16="http://schemas.microsoft.com/office/drawing/2014/main" id="{AFD52E17-48CB-4D60-BD56-71D197A29B3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Average Payload Mass by F9 v1.1</a:t>
            </a:r>
          </a:p>
        </p:txBody>
      </p:sp>
      <p:pic>
        <p:nvPicPr>
          <p:cNvPr id="6" name="Image 5">
            <a:extLst>
              <a:ext uri="{FF2B5EF4-FFF2-40B4-BE49-F238E27FC236}">
                <a16:creationId xmlns:a16="http://schemas.microsoft.com/office/drawing/2014/main" id="{B0E69398-FEE5-F538-695F-6216226BBD1D}"/>
              </a:ext>
            </a:extLst>
          </p:cNvPr>
          <p:cNvPicPr>
            <a:picLocks noChangeAspect="1"/>
          </p:cNvPicPr>
          <p:nvPr/>
        </p:nvPicPr>
        <p:blipFill>
          <a:blip r:embed="rId2"/>
          <a:stretch>
            <a:fillRect/>
          </a:stretch>
        </p:blipFill>
        <p:spPr>
          <a:xfrm>
            <a:off x="2823978" y="2638315"/>
            <a:ext cx="2657846" cy="790685"/>
          </a:xfrm>
          <a:prstGeom prst="rect">
            <a:avLst/>
          </a:prstGeom>
        </p:spPr>
      </p:pic>
      <p:sp>
        <p:nvSpPr>
          <p:cNvPr id="7" name="ZoneTexte 6">
            <a:extLst>
              <a:ext uri="{FF2B5EF4-FFF2-40B4-BE49-F238E27FC236}">
                <a16:creationId xmlns:a16="http://schemas.microsoft.com/office/drawing/2014/main" id="{D2C2D6C9-B459-6001-E19A-EB93572BDE6D}"/>
              </a:ext>
            </a:extLst>
          </p:cNvPr>
          <p:cNvSpPr txBox="1"/>
          <p:nvPr/>
        </p:nvSpPr>
        <p:spPr>
          <a:xfrm>
            <a:off x="981075" y="3821742"/>
            <a:ext cx="7629525" cy="338554"/>
          </a:xfrm>
          <a:prstGeom prst="rect">
            <a:avLst/>
          </a:prstGeom>
          <a:noFill/>
        </p:spPr>
        <p:txBody>
          <a:bodyPr wrap="square" rtlCol="0">
            <a:spAutoFit/>
          </a:bodyPr>
          <a:lstStyle/>
          <a:p>
            <a:r>
              <a:rPr lang="en-US" sz="1600" dirty="0">
                <a:latin typeface="Garamond" panose="02020404030301010803" pitchFamily="18" charset="0"/>
              </a:rPr>
              <a:t>The average of total payload carried by booster version F9 v1.1  is 2928.4</a:t>
            </a:r>
            <a:endParaRPr lang="fr-FR" sz="1600" dirty="0">
              <a:latin typeface="Garamond" panose="02020404030301010803" pitchFamily="18" charset="0"/>
            </a:endParaRPr>
          </a:p>
        </p:txBody>
      </p:sp>
    </p:spTree>
    <p:extLst>
      <p:ext uri="{BB962C8B-B14F-4D97-AF65-F5344CB8AC3E}">
        <p14:creationId xmlns:p14="http://schemas.microsoft.com/office/powerpoint/2010/main" val="273556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887465" y="1343510"/>
            <a:ext cx="4017889" cy="54811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400"/>
              </a:spcBef>
              <a:buNone/>
            </a:pPr>
            <a:r>
              <a:rPr lang="en-US" sz="2400" dirty="0">
                <a:solidFill>
                  <a:schemeClr val="accent3">
                    <a:lumMod val="25000"/>
                  </a:schemeClr>
                </a:solidFill>
                <a:latin typeface="Garamond" panose="02020404030301010803" pitchFamily="18" charset="0"/>
              </a:rPr>
              <a:t>Summary of methodologies</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Executive Summary</a:t>
            </a:r>
            <a:endParaRPr lang="en-US">
              <a:solidFill>
                <a:srgbClr val="0B49CB"/>
              </a:solidFill>
            </a:endParaRPr>
          </a:p>
        </p:txBody>
      </p:sp>
      <p:sp>
        <p:nvSpPr>
          <p:cNvPr id="3" name="ZoneTexte 2">
            <a:extLst>
              <a:ext uri="{FF2B5EF4-FFF2-40B4-BE49-F238E27FC236}">
                <a16:creationId xmlns:a16="http://schemas.microsoft.com/office/drawing/2014/main" id="{D34FC06E-E785-0C10-7734-60A9C2359E86}"/>
              </a:ext>
            </a:extLst>
          </p:cNvPr>
          <p:cNvSpPr txBox="1"/>
          <p:nvPr/>
        </p:nvSpPr>
        <p:spPr>
          <a:xfrm>
            <a:off x="1212652" y="1930345"/>
            <a:ext cx="9945886" cy="584775"/>
          </a:xfrm>
          <a:prstGeom prst="rect">
            <a:avLst/>
          </a:prstGeom>
          <a:noFill/>
        </p:spPr>
        <p:txBody>
          <a:bodyPr wrap="square">
            <a:spAutoFit/>
          </a:bodyPr>
          <a:lstStyle/>
          <a:p>
            <a:r>
              <a:rPr lang="en-US" sz="1600" dirty="0">
                <a:latin typeface="Garamond" panose="02020404030301010803" pitchFamily="18" charset="0"/>
              </a:rPr>
              <a:t>Data was collected via the SpaceX API and web scraping. It was cleaned, filtered for Falcon 9 launches, and missing </a:t>
            </a:r>
            <a:r>
              <a:rPr lang="en-US" sz="1600" dirty="0" err="1">
                <a:latin typeface="Garamond" panose="02020404030301010803" pitchFamily="18" charset="0"/>
              </a:rPr>
              <a:t>PayloadMass</a:t>
            </a:r>
            <a:r>
              <a:rPr lang="en-US" sz="1600" dirty="0">
                <a:latin typeface="Garamond" panose="02020404030301010803" pitchFamily="18" charset="0"/>
              </a:rPr>
              <a:t> values were replaced with the average. Additional details were enriched using the API.</a:t>
            </a:r>
            <a:endParaRPr lang="fr-FR" sz="1600" dirty="0">
              <a:latin typeface="Garamond" panose="02020404030301010803" pitchFamily="18" charset="0"/>
            </a:endParaRPr>
          </a:p>
        </p:txBody>
      </p:sp>
      <p:sp>
        <p:nvSpPr>
          <p:cNvPr id="6" name="ZoneTexte 5">
            <a:extLst>
              <a:ext uri="{FF2B5EF4-FFF2-40B4-BE49-F238E27FC236}">
                <a16:creationId xmlns:a16="http://schemas.microsoft.com/office/drawing/2014/main" id="{0F76ABC6-410B-1F3E-5792-8CF3CC48FB3E}"/>
              </a:ext>
            </a:extLst>
          </p:cNvPr>
          <p:cNvSpPr txBox="1"/>
          <p:nvPr/>
        </p:nvSpPr>
        <p:spPr>
          <a:xfrm>
            <a:off x="887465" y="3198167"/>
            <a:ext cx="6202560" cy="461665"/>
          </a:xfrm>
          <a:prstGeom prst="rect">
            <a:avLst/>
          </a:prstGeom>
          <a:noFill/>
        </p:spPr>
        <p:txBody>
          <a:bodyPr wrap="square">
            <a:spAutoFit/>
          </a:bodyPr>
          <a:lstStyle/>
          <a:p>
            <a:pPr>
              <a:lnSpc>
                <a:spcPct val="100000"/>
              </a:lnSpc>
              <a:spcBef>
                <a:spcPts val="1400"/>
              </a:spcBef>
            </a:pPr>
            <a:r>
              <a:rPr lang="en-US" sz="2400" dirty="0">
                <a:solidFill>
                  <a:schemeClr val="accent3">
                    <a:lumMod val="25000"/>
                  </a:schemeClr>
                </a:solidFill>
                <a:latin typeface="Garamond" panose="02020404030301010803" pitchFamily="18" charset="0"/>
              </a:rPr>
              <a:t>Summary of all results</a:t>
            </a:r>
          </a:p>
        </p:txBody>
      </p:sp>
      <p:sp>
        <p:nvSpPr>
          <p:cNvPr id="8" name="ZoneTexte 7">
            <a:extLst>
              <a:ext uri="{FF2B5EF4-FFF2-40B4-BE49-F238E27FC236}">
                <a16:creationId xmlns:a16="http://schemas.microsoft.com/office/drawing/2014/main" id="{9D1D55B2-8A22-59A1-122D-4CEFA7EE9DFF}"/>
              </a:ext>
            </a:extLst>
          </p:cNvPr>
          <p:cNvSpPr txBox="1"/>
          <p:nvPr/>
        </p:nvSpPr>
        <p:spPr>
          <a:xfrm>
            <a:off x="1339725" y="3858628"/>
            <a:ext cx="9945886" cy="1261884"/>
          </a:xfrm>
          <a:prstGeom prst="rect">
            <a:avLst/>
          </a:prstGeom>
          <a:noFill/>
        </p:spPr>
        <p:txBody>
          <a:bodyPr wrap="square">
            <a:spAutoFit/>
          </a:bodyPr>
          <a:lstStyle/>
          <a:p>
            <a:pPr marL="285750" indent="-285750" algn="just">
              <a:buFont typeface="Arial" panose="020B0604020202020204" pitchFamily="34" charset="0"/>
              <a:buChar char="•"/>
            </a:pPr>
            <a:r>
              <a:rPr lang="en-US" sz="1600" dirty="0">
                <a:latin typeface="Garamond" panose="02020404030301010803" pitchFamily="18" charset="0"/>
              </a:rPr>
              <a:t>After performing four classification models (Decision Tree, K-Nearest Neighbors, SVM, Logistic Regression), we observed that </a:t>
            </a:r>
            <a:r>
              <a:rPr lang="en-US" sz="1600" b="1" dirty="0">
                <a:latin typeface="Garamond" panose="02020404030301010803" pitchFamily="18" charset="0"/>
              </a:rPr>
              <a:t>the Decision Tree model </a:t>
            </a:r>
            <a:r>
              <a:rPr lang="en-US" sz="1600" dirty="0">
                <a:latin typeface="Garamond" panose="02020404030301010803" pitchFamily="18" charset="0"/>
              </a:rPr>
              <a:t>is the best-performing one. Therefore, we will focus on this model. </a:t>
            </a:r>
          </a:p>
          <a:p>
            <a:pPr marL="285750" indent="-285750" algn="just">
              <a:buFont typeface="Arial" panose="020B0604020202020204" pitchFamily="34" charset="0"/>
              <a:buChar char="•"/>
            </a:pPr>
            <a:r>
              <a:rPr lang="en-US" sz="1600" dirty="0">
                <a:latin typeface="Garamond" panose="02020404030301010803" pitchFamily="18" charset="0"/>
              </a:rPr>
              <a:t>Our analysis also shows that KSC LC-39A has the highest success rate among all launch sites</a:t>
            </a:r>
          </a:p>
          <a:p>
            <a:pPr algn="just"/>
            <a:endParaRPr lang="en-US" sz="1400" dirty="0">
              <a:latin typeface="Garamond" panose="02020404030301010803" pitchFamily="18" charset="0"/>
            </a:endParaRPr>
          </a:p>
          <a:p>
            <a:pPr algn="just"/>
            <a:endParaRPr lang="fr-FR" sz="1400" dirty="0">
              <a:latin typeface="Garamond" panose="02020404030301010803" pitchFamily="18" charset="0"/>
            </a:endParaRP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485900" y="1182686"/>
            <a:ext cx="9745663" cy="5136663"/>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Dates of the first successful landing outcome on ground pad</a:t>
            </a:r>
          </a:p>
          <a:p>
            <a:pPr marL="0" indent="0">
              <a:lnSpc>
                <a:spcPct val="100000"/>
              </a:lnSpc>
              <a:spcBef>
                <a:spcPts val="1400"/>
              </a:spcBef>
              <a:buNone/>
            </a:pPr>
            <a:endParaRPr lang="en-US" sz="1600" b="1" dirty="0">
              <a:solidFill>
                <a:schemeClr val="accent3">
                  <a:lumMod val="25000"/>
                </a:schemeClr>
              </a:solidFill>
              <a:latin typeface="Garamond" panose="02020404030301010803" pitchFamily="18" charset="0"/>
            </a:endParaRPr>
          </a:p>
          <a:p>
            <a:pPr marL="0" indent="0">
              <a:lnSpc>
                <a:spcPct val="100000"/>
              </a:lnSpc>
              <a:spcBef>
                <a:spcPts val="1400"/>
              </a:spcBef>
              <a:buNone/>
            </a:pPr>
            <a:r>
              <a:rPr lang="en-US" sz="1600" b="1" dirty="0">
                <a:solidFill>
                  <a:schemeClr val="accent3">
                    <a:lumMod val="25000"/>
                  </a:schemeClr>
                </a:solidFill>
                <a:latin typeface="Garamond" panose="02020404030301010803" pitchFamily="18" charset="0"/>
              </a:rPr>
              <a:t>%</a:t>
            </a:r>
            <a:r>
              <a:rPr lang="en-US" sz="1600" b="1" dirty="0" err="1">
                <a:solidFill>
                  <a:schemeClr val="accent3">
                    <a:lumMod val="25000"/>
                  </a:schemeClr>
                </a:solidFill>
                <a:latin typeface="Garamond" panose="02020404030301010803" pitchFamily="18" charset="0"/>
              </a:rPr>
              <a:t>sql</a:t>
            </a:r>
            <a:r>
              <a:rPr lang="en-US" sz="1600" b="1" dirty="0">
                <a:solidFill>
                  <a:schemeClr val="accent3">
                    <a:lumMod val="25000"/>
                  </a:schemeClr>
                </a:solidFill>
                <a:latin typeface="Garamond" panose="02020404030301010803" pitchFamily="18" charset="0"/>
              </a:rPr>
              <a:t> select Date, </a:t>
            </a:r>
            <a:r>
              <a:rPr lang="en-US" sz="1600" b="1" dirty="0" err="1">
                <a:solidFill>
                  <a:schemeClr val="accent3">
                    <a:lumMod val="25000"/>
                  </a:schemeClr>
                </a:solidFill>
                <a:latin typeface="Garamond" panose="02020404030301010803" pitchFamily="18" charset="0"/>
              </a:rPr>
              <a:t>Landing_Outcome</a:t>
            </a:r>
            <a:r>
              <a:rPr lang="en-US" sz="1600" b="1" dirty="0">
                <a:solidFill>
                  <a:schemeClr val="accent3">
                    <a:lumMod val="25000"/>
                  </a:schemeClr>
                </a:solidFill>
                <a:latin typeface="Garamond" panose="02020404030301010803" pitchFamily="18" charset="0"/>
              </a:rPr>
              <a:t> from SPACEXTABLE where </a:t>
            </a:r>
            <a:r>
              <a:rPr lang="en-US" sz="1600" b="1" dirty="0" err="1">
                <a:solidFill>
                  <a:schemeClr val="accent3">
                    <a:lumMod val="25000"/>
                  </a:schemeClr>
                </a:solidFill>
                <a:latin typeface="Garamond" panose="02020404030301010803" pitchFamily="18" charset="0"/>
              </a:rPr>
              <a:t>Landing_Outcome</a:t>
            </a:r>
            <a:r>
              <a:rPr lang="en-US" sz="1600" b="1" dirty="0">
                <a:solidFill>
                  <a:schemeClr val="accent3">
                    <a:lumMod val="25000"/>
                  </a:schemeClr>
                </a:solidFill>
                <a:latin typeface="Garamond" panose="02020404030301010803" pitchFamily="18" charset="0"/>
              </a:rPr>
              <a:t> = 'Success (ground pad)' order by date </a:t>
            </a:r>
            <a:r>
              <a:rPr lang="en-US" sz="1600" b="1" dirty="0" err="1">
                <a:solidFill>
                  <a:schemeClr val="accent3">
                    <a:lumMod val="25000"/>
                  </a:schemeClr>
                </a:solidFill>
                <a:latin typeface="Garamond" panose="02020404030301010803" pitchFamily="18" charset="0"/>
              </a:rPr>
              <a:t>asc</a:t>
            </a:r>
            <a:r>
              <a:rPr lang="en-US" sz="1600" b="1" dirty="0">
                <a:solidFill>
                  <a:schemeClr val="accent3">
                    <a:lumMod val="25000"/>
                  </a:schemeClr>
                </a:solidFill>
                <a:latin typeface="Garamond" panose="02020404030301010803" pitchFamily="18" charset="0"/>
              </a:rPr>
              <a:t>;</a:t>
            </a:r>
          </a:p>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dirty="0">
              <a:solidFill>
                <a:schemeClr val="accent3">
                  <a:lumMod val="25000"/>
                </a:schemeClr>
              </a:solidFill>
            </a:endParaRPr>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First Successful Ground Landing Date</a:t>
            </a:r>
          </a:p>
        </p:txBody>
      </p:sp>
      <p:pic>
        <p:nvPicPr>
          <p:cNvPr id="6" name="Image 5">
            <a:extLst>
              <a:ext uri="{FF2B5EF4-FFF2-40B4-BE49-F238E27FC236}">
                <a16:creationId xmlns:a16="http://schemas.microsoft.com/office/drawing/2014/main" id="{2916B42A-9D72-19EA-625A-69593159E15A}"/>
              </a:ext>
            </a:extLst>
          </p:cNvPr>
          <p:cNvPicPr>
            <a:picLocks noChangeAspect="1"/>
          </p:cNvPicPr>
          <p:nvPr/>
        </p:nvPicPr>
        <p:blipFill>
          <a:blip r:embed="rId2"/>
          <a:stretch>
            <a:fillRect/>
          </a:stretch>
        </p:blipFill>
        <p:spPr>
          <a:xfrm>
            <a:off x="4007741" y="2598450"/>
            <a:ext cx="3096057" cy="3620005"/>
          </a:xfrm>
          <a:prstGeom prst="rect">
            <a:avLst/>
          </a:prstGeom>
        </p:spPr>
      </p:pic>
    </p:spTree>
    <p:extLst>
      <p:ext uri="{BB962C8B-B14F-4D97-AF65-F5344CB8AC3E}">
        <p14:creationId xmlns:p14="http://schemas.microsoft.com/office/powerpoint/2010/main" val="1434679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154979" y="1189832"/>
            <a:ext cx="9745663"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Names of boosters which have successfully landed on drone ship and had payload mass greater than 4000 but less than 6000</a:t>
            </a: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r>
              <a:rPr lang="en-US" sz="1600" b="1" dirty="0">
                <a:solidFill>
                  <a:schemeClr val="accent3">
                    <a:lumMod val="25000"/>
                  </a:schemeClr>
                </a:solidFill>
                <a:latin typeface="Garamond" panose="02020404030301010803" pitchFamily="18" charset="0"/>
              </a:rPr>
              <a:t>%</a:t>
            </a:r>
            <a:r>
              <a:rPr lang="en-US" sz="1600" b="1" dirty="0" err="1">
                <a:solidFill>
                  <a:schemeClr val="accent3">
                    <a:lumMod val="25000"/>
                  </a:schemeClr>
                </a:solidFill>
                <a:latin typeface="Garamond" panose="02020404030301010803" pitchFamily="18" charset="0"/>
              </a:rPr>
              <a:t>sql</a:t>
            </a:r>
            <a:r>
              <a:rPr lang="en-US" sz="1600" b="1" dirty="0">
                <a:solidFill>
                  <a:schemeClr val="accent3">
                    <a:lumMod val="25000"/>
                  </a:schemeClr>
                </a:solidFill>
                <a:latin typeface="Garamond" panose="02020404030301010803" pitchFamily="18" charset="0"/>
              </a:rPr>
              <a:t> select </a:t>
            </a:r>
            <a:r>
              <a:rPr lang="en-US" sz="1600" b="1" dirty="0" err="1">
                <a:solidFill>
                  <a:schemeClr val="accent3">
                    <a:lumMod val="25000"/>
                  </a:schemeClr>
                </a:solidFill>
                <a:latin typeface="Garamond" panose="02020404030301010803" pitchFamily="18" charset="0"/>
              </a:rPr>
              <a:t>Booster_Version,Landing_Outcome,PAYLOAD_MASS__KG</a:t>
            </a:r>
            <a:r>
              <a:rPr lang="en-US" sz="1600" b="1" dirty="0">
                <a:solidFill>
                  <a:schemeClr val="accent3">
                    <a:lumMod val="25000"/>
                  </a:schemeClr>
                </a:solidFill>
                <a:latin typeface="Garamond" panose="02020404030301010803" pitchFamily="18" charset="0"/>
              </a:rPr>
              <a:t>_ from SPACEXTABLE where </a:t>
            </a:r>
            <a:r>
              <a:rPr lang="en-US" sz="1600" b="1" dirty="0" err="1">
                <a:solidFill>
                  <a:schemeClr val="accent3">
                    <a:lumMod val="25000"/>
                  </a:schemeClr>
                </a:solidFill>
                <a:latin typeface="Garamond" panose="02020404030301010803" pitchFamily="18" charset="0"/>
              </a:rPr>
              <a:t>Landing_Outcome</a:t>
            </a:r>
            <a:r>
              <a:rPr lang="en-US" sz="1600" b="1" dirty="0">
                <a:solidFill>
                  <a:schemeClr val="accent3">
                    <a:lumMod val="25000"/>
                  </a:schemeClr>
                </a:solidFill>
                <a:latin typeface="Garamond" panose="02020404030301010803" pitchFamily="18" charset="0"/>
              </a:rPr>
              <a:t> = 'Success (drone ship)' and PAYLOAD_MASS__KG_ between 4000 and 6000;</a:t>
            </a:r>
          </a:p>
        </p:txBody>
      </p:sp>
      <p:sp>
        <p:nvSpPr>
          <p:cNvPr id="8" name="Title 1">
            <a:extLst>
              <a:ext uri="{FF2B5EF4-FFF2-40B4-BE49-F238E27FC236}">
                <a16:creationId xmlns:a16="http://schemas.microsoft.com/office/drawing/2014/main" id="{952C2E9C-C6BE-40BD-A406-CFB441363C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Successful Drone Ship Landing with Payload between 4000 and 6000</a:t>
            </a:r>
          </a:p>
        </p:txBody>
      </p:sp>
      <p:pic>
        <p:nvPicPr>
          <p:cNvPr id="3" name="Image 2">
            <a:extLst>
              <a:ext uri="{FF2B5EF4-FFF2-40B4-BE49-F238E27FC236}">
                <a16:creationId xmlns:a16="http://schemas.microsoft.com/office/drawing/2014/main" id="{B3D8DCE7-C8D8-14EA-ED1F-57CC2D5AFA56}"/>
              </a:ext>
            </a:extLst>
          </p:cNvPr>
          <p:cNvPicPr>
            <a:picLocks noChangeAspect="1"/>
          </p:cNvPicPr>
          <p:nvPr/>
        </p:nvPicPr>
        <p:blipFill>
          <a:blip r:embed="rId2"/>
          <a:stretch>
            <a:fillRect/>
          </a:stretch>
        </p:blipFill>
        <p:spPr>
          <a:xfrm>
            <a:off x="2831254" y="3429000"/>
            <a:ext cx="6058746" cy="2200582"/>
          </a:xfrm>
          <a:prstGeom prst="rect">
            <a:avLst/>
          </a:prstGeom>
        </p:spPr>
      </p:pic>
    </p:spTree>
    <p:extLst>
      <p:ext uri="{BB962C8B-B14F-4D97-AF65-F5344CB8AC3E}">
        <p14:creationId xmlns:p14="http://schemas.microsoft.com/office/powerpoint/2010/main" val="639399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443038" y="1207511"/>
            <a:ext cx="9745663" cy="4693756"/>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Total number of successful and failure mission outcomes</a:t>
            </a:r>
          </a:p>
          <a:p>
            <a:pPr marL="0" indent="0">
              <a:lnSpc>
                <a:spcPct val="100000"/>
              </a:lnSpc>
              <a:spcBef>
                <a:spcPts val="1400"/>
              </a:spcBef>
              <a:buNone/>
            </a:pPr>
            <a:r>
              <a:rPr lang="en-US" sz="1600" b="1" dirty="0">
                <a:solidFill>
                  <a:schemeClr val="accent3">
                    <a:lumMod val="25000"/>
                  </a:schemeClr>
                </a:solidFill>
                <a:latin typeface="Garamond" panose="02020404030301010803" pitchFamily="18" charset="0"/>
              </a:rPr>
              <a:t>%</a:t>
            </a:r>
            <a:r>
              <a:rPr lang="en-US" sz="1600" b="1" dirty="0" err="1">
                <a:solidFill>
                  <a:schemeClr val="accent3">
                    <a:lumMod val="25000"/>
                  </a:schemeClr>
                </a:solidFill>
                <a:latin typeface="Garamond" panose="02020404030301010803" pitchFamily="18" charset="0"/>
              </a:rPr>
              <a:t>sql</a:t>
            </a:r>
            <a:r>
              <a:rPr lang="en-US" sz="1600" b="1" dirty="0">
                <a:solidFill>
                  <a:schemeClr val="accent3">
                    <a:lumMod val="25000"/>
                  </a:schemeClr>
                </a:solidFill>
                <a:latin typeface="Garamond" panose="02020404030301010803" pitchFamily="18" charset="0"/>
              </a:rPr>
              <a:t> SELECT </a:t>
            </a:r>
            <a:r>
              <a:rPr lang="en-US" sz="1600" b="1" dirty="0" err="1">
                <a:solidFill>
                  <a:schemeClr val="accent3">
                    <a:lumMod val="25000"/>
                  </a:schemeClr>
                </a:solidFill>
                <a:latin typeface="Garamond" panose="02020404030301010803" pitchFamily="18" charset="0"/>
              </a:rPr>
              <a:t>Landing_Outcome</a:t>
            </a:r>
            <a:r>
              <a:rPr lang="en-US" sz="1600" b="1" dirty="0">
                <a:solidFill>
                  <a:schemeClr val="accent3">
                    <a:lumMod val="25000"/>
                  </a:schemeClr>
                </a:solidFill>
                <a:latin typeface="Garamond" panose="02020404030301010803" pitchFamily="18" charset="0"/>
              </a:rPr>
              <a:t>, COUNT(*) AS </a:t>
            </a:r>
            <a:r>
              <a:rPr lang="en-US" sz="1600" b="1" dirty="0" err="1">
                <a:solidFill>
                  <a:schemeClr val="accent3">
                    <a:lumMod val="25000"/>
                  </a:schemeClr>
                </a:solidFill>
                <a:latin typeface="Garamond" panose="02020404030301010803" pitchFamily="18" charset="0"/>
              </a:rPr>
              <a:t>Total_Count</a:t>
            </a:r>
            <a:r>
              <a:rPr lang="en-US" sz="1600" b="1" dirty="0">
                <a:solidFill>
                  <a:schemeClr val="accent3">
                    <a:lumMod val="25000"/>
                  </a:schemeClr>
                </a:solidFill>
                <a:latin typeface="Garamond" panose="02020404030301010803" pitchFamily="18" charset="0"/>
              </a:rPr>
              <a:t> FROM SPACEXTABLE WHERE </a:t>
            </a:r>
            <a:r>
              <a:rPr lang="en-US" sz="1600" b="1" dirty="0" err="1">
                <a:solidFill>
                  <a:schemeClr val="accent3">
                    <a:lumMod val="25000"/>
                  </a:schemeClr>
                </a:solidFill>
                <a:latin typeface="Garamond" panose="02020404030301010803" pitchFamily="18" charset="0"/>
              </a:rPr>
              <a:t>Landing_Outcome</a:t>
            </a:r>
            <a:r>
              <a:rPr lang="en-US" sz="1600" b="1" dirty="0">
                <a:solidFill>
                  <a:schemeClr val="accent3">
                    <a:lumMod val="25000"/>
                  </a:schemeClr>
                </a:solidFill>
                <a:latin typeface="Garamond" panose="02020404030301010803" pitchFamily="18" charset="0"/>
              </a:rPr>
              <a:t> LIKE 'Success%' OR </a:t>
            </a:r>
            <a:r>
              <a:rPr lang="en-US" sz="1600" b="1" dirty="0" err="1">
                <a:solidFill>
                  <a:schemeClr val="accent3">
                    <a:lumMod val="25000"/>
                  </a:schemeClr>
                </a:solidFill>
                <a:latin typeface="Garamond" panose="02020404030301010803" pitchFamily="18" charset="0"/>
              </a:rPr>
              <a:t>Landing_Outcome</a:t>
            </a:r>
            <a:r>
              <a:rPr lang="en-US" sz="1600" b="1" dirty="0">
                <a:solidFill>
                  <a:schemeClr val="accent3">
                    <a:lumMod val="25000"/>
                  </a:schemeClr>
                </a:solidFill>
                <a:latin typeface="Garamond" panose="02020404030301010803" pitchFamily="18" charset="0"/>
              </a:rPr>
              <a:t> LIKE '</a:t>
            </a:r>
            <a:r>
              <a:rPr lang="en-US" sz="1600" b="1" dirty="0" err="1">
                <a:solidFill>
                  <a:schemeClr val="accent3">
                    <a:lumMod val="25000"/>
                  </a:schemeClr>
                </a:solidFill>
                <a:latin typeface="Garamond" panose="02020404030301010803" pitchFamily="18" charset="0"/>
              </a:rPr>
              <a:t>Failure%'GROUP</a:t>
            </a:r>
            <a:r>
              <a:rPr lang="en-US" sz="1600" b="1" dirty="0">
                <a:solidFill>
                  <a:schemeClr val="accent3">
                    <a:lumMod val="25000"/>
                  </a:schemeClr>
                </a:solidFill>
                <a:latin typeface="Garamond" panose="02020404030301010803" pitchFamily="18" charset="0"/>
              </a:rPr>
              <a:t> BY </a:t>
            </a:r>
            <a:r>
              <a:rPr lang="en-US" sz="1600" b="1" dirty="0" err="1">
                <a:solidFill>
                  <a:schemeClr val="accent3">
                    <a:lumMod val="25000"/>
                  </a:schemeClr>
                </a:solidFill>
                <a:latin typeface="Garamond" panose="02020404030301010803" pitchFamily="18" charset="0"/>
              </a:rPr>
              <a:t>Landing_Outcome</a:t>
            </a:r>
            <a:r>
              <a:rPr lang="en-US" sz="1600" b="1" dirty="0">
                <a:solidFill>
                  <a:schemeClr val="accent3">
                    <a:lumMod val="25000"/>
                  </a:schemeClr>
                </a:solidFill>
                <a:latin typeface="Garamond" panose="02020404030301010803" pitchFamily="18" charset="0"/>
              </a:rPr>
              <a:t>;</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79B32320-42D4-49FA-8047-C080B444B3A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Number of Successful and Failure Mission Outcomes</a:t>
            </a:r>
          </a:p>
        </p:txBody>
      </p:sp>
      <p:pic>
        <p:nvPicPr>
          <p:cNvPr id="6" name="Image 5">
            <a:extLst>
              <a:ext uri="{FF2B5EF4-FFF2-40B4-BE49-F238E27FC236}">
                <a16:creationId xmlns:a16="http://schemas.microsoft.com/office/drawing/2014/main" id="{BE3C2677-B14C-7302-295F-9112243F28A6}"/>
              </a:ext>
            </a:extLst>
          </p:cNvPr>
          <p:cNvPicPr>
            <a:picLocks noChangeAspect="1"/>
          </p:cNvPicPr>
          <p:nvPr/>
        </p:nvPicPr>
        <p:blipFill>
          <a:blip r:embed="rId2"/>
          <a:stretch>
            <a:fillRect/>
          </a:stretch>
        </p:blipFill>
        <p:spPr>
          <a:xfrm>
            <a:off x="3179261" y="2443739"/>
            <a:ext cx="3381847" cy="3115110"/>
          </a:xfrm>
          <a:prstGeom prst="rect">
            <a:avLst/>
          </a:prstGeom>
        </p:spPr>
      </p:pic>
    </p:spTree>
    <p:extLst>
      <p:ext uri="{BB962C8B-B14F-4D97-AF65-F5344CB8AC3E}">
        <p14:creationId xmlns:p14="http://schemas.microsoft.com/office/powerpoint/2010/main" val="1756972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33</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464468" y="1087699"/>
            <a:ext cx="9745663" cy="5025290"/>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Names of the booster which have carried the maximum payload mass</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r>
              <a:rPr lang="en-US" sz="1600" dirty="0">
                <a:solidFill>
                  <a:schemeClr val="accent3">
                    <a:lumMod val="25000"/>
                  </a:schemeClr>
                </a:solidFill>
                <a:latin typeface="Garamond" panose="02020404030301010803" pitchFamily="18" charset="0"/>
              </a:rPr>
              <a:t>%</a:t>
            </a:r>
            <a:r>
              <a:rPr lang="en-US" sz="1600" dirty="0" err="1">
                <a:solidFill>
                  <a:schemeClr val="accent3">
                    <a:lumMod val="25000"/>
                  </a:schemeClr>
                </a:solidFill>
                <a:latin typeface="Garamond" panose="02020404030301010803" pitchFamily="18" charset="0"/>
              </a:rPr>
              <a:t>sql</a:t>
            </a:r>
            <a:r>
              <a:rPr lang="en-US" sz="1600" dirty="0">
                <a:solidFill>
                  <a:schemeClr val="accent3">
                    <a:lumMod val="25000"/>
                  </a:schemeClr>
                </a:solidFill>
                <a:latin typeface="Garamond" panose="02020404030301010803" pitchFamily="18" charset="0"/>
              </a:rPr>
              <a:t> SELECT </a:t>
            </a:r>
            <a:r>
              <a:rPr lang="en-US" sz="1600" dirty="0" err="1">
                <a:solidFill>
                  <a:schemeClr val="accent3">
                    <a:lumMod val="25000"/>
                  </a:schemeClr>
                </a:solidFill>
                <a:latin typeface="Garamond" panose="02020404030301010803" pitchFamily="18" charset="0"/>
              </a:rPr>
              <a:t>Booster_Version</a:t>
            </a:r>
            <a:r>
              <a:rPr lang="en-US" sz="1600" dirty="0">
                <a:solidFill>
                  <a:schemeClr val="accent3">
                    <a:lumMod val="25000"/>
                  </a:schemeClr>
                </a:solidFill>
                <a:latin typeface="Garamond" panose="02020404030301010803" pitchFamily="18" charset="0"/>
              </a:rPr>
              <a:t> FROM SPACEXTABLE WHERE PAYLOAD_MASS__KG_ = (SELECT MAX(PAYLOAD_MASS__KG_) FROM SPACEXTABLE);</a:t>
            </a:r>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Boosters Carried Maximum Payload</a:t>
            </a:r>
          </a:p>
        </p:txBody>
      </p:sp>
      <p:pic>
        <p:nvPicPr>
          <p:cNvPr id="6" name="Image 5">
            <a:extLst>
              <a:ext uri="{FF2B5EF4-FFF2-40B4-BE49-F238E27FC236}">
                <a16:creationId xmlns:a16="http://schemas.microsoft.com/office/drawing/2014/main" id="{488676A1-412F-C544-C2AB-7D2AD1A438DB}"/>
              </a:ext>
            </a:extLst>
          </p:cNvPr>
          <p:cNvPicPr>
            <a:picLocks noChangeAspect="1"/>
          </p:cNvPicPr>
          <p:nvPr/>
        </p:nvPicPr>
        <p:blipFill>
          <a:blip r:embed="rId2"/>
          <a:stretch>
            <a:fillRect/>
          </a:stretch>
        </p:blipFill>
        <p:spPr>
          <a:xfrm>
            <a:off x="4897705" y="2936584"/>
            <a:ext cx="1198295" cy="3602328"/>
          </a:xfrm>
          <a:prstGeom prst="rect">
            <a:avLst/>
          </a:prstGeom>
        </p:spPr>
      </p:pic>
    </p:spTree>
    <p:extLst>
      <p:ext uri="{BB962C8B-B14F-4D97-AF65-F5344CB8AC3E}">
        <p14:creationId xmlns:p14="http://schemas.microsoft.com/office/powerpoint/2010/main" val="3566646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34</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964406" y="1253331"/>
            <a:ext cx="9745663" cy="4351338"/>
          </a:xfrm>
          <a:prstGeom prst="rect">
            <a:avLst/>
          </a:prstGeom>
        </p:spPr>
        <p:txBody>
          <a:bodyPr lIns="91440" tIns="45720" rIns="91440" bIns="45720" anchor="t">
            <a:normAutofit/>
          </a:bodyPr>
          <a:lstStyle/>
          <a:p>
            <a:pPr marL="0" indent="0">
              <a:lnSpc>
                <a:spcPct val="100000"/>
              </a:lnSpc>
              <a:spcBef>
                <a:spcPts val="1400"/>
              </a:spcBef>
              <a:buNone/>
            </a:pPr>
            <a:r>
              <a:rPr lang="en-US" sz="2200" dirty="0">
                <a:solidFill>
                  <a:schemeClr val="accent3">
                    <a:lumMod val="25000"/>
                  </a:schemeClr>
                </a:solidFill>
                <a:latin typeface="Abadi"/>
              </a:rPr>
              <a:t>Failed </a:t>
            </a:r>
            <a:r>
              <a:rPr lang="en-US" sz="2200" dirty="0" err="1">
                <a:solidFill>
                  <a:schemeClr val="accent3">
                    <a:lumMod val="25000"/>
                  </a:schemeClr>
                </a:solidFill>
                <a:latin typeface="Abadi"/>
              </a:rPr>
              <a:t>landing_outcomes</a:t>
            </a:r>
            <a:r>
              <a:rPr lang="en-US" sz="2200" dirty="0">
                <a:solidFill>
                  <a:schemeClr val="accent3">
                    <a:lumMod val="25000"/>
                  </a:schemeClr>
                </a:solidFill>
                <a:latin typeface="Abadi"/>
              </a:rPr>
              <a:t> in drone ship, their booster versions, and launch site names for in year 2015</a:t>
            </a:r>
          </a:p>
          <a:p>
            <a:pPr marL="0" indent="0" algn="just">
              <a:lnSpc>
                <a:spcPct val="100000"/>
              </a:lnSpc>
              <a:spcBef>
                <a:spcPts val="1400"/>
              </a:spcBef>
              <a:buNone/>
            </a:pPr>
            <a:r>
              <a:rPr lang="en-US" sz="1400" dirty="0">
                <a:solidFill>
                  <a:schemeClr val="accent3">
                    <a:lumMod val="25000"/>
                  </a:schemeClr>
                </a:solidFill>
                <a:latin typeface="Garamond" panose="02020404030301010803" pitchFamily="18" charset="0"/>
              </a:rPr>
              <a:t>%</a:t>
            </a:r>
            <a:r>
              <a:rPr lang="en-US" sz="1400" dirty="0" err="1">
                <a:solidFill>
                  <a:schemeClr val="accent3">
                    <a:lumMod val="25000"/>
                  </a:schemeClr>
                </a:solidFill>
                <a:latin typeface="Garamond" panose="02020404030301010803" pitchFamily="18" charset="0"/>
              </a:rPr>
              <a:t>sql</a:t>
            </a:r>
            <a:r>
              <a:rPr lang="en-US" sz="1400" dirty="0">
                <a:solidFill>
                  <a:schemeClr val="accent3">
                    <a:lumMod val="25000"/>
                  </a:schemeClr>
                </a:solidFill>
                <a:latin typeface="Garamond" panose="02020404030301010803" pitchFamily="18" charset="0"/>
              </a:rPr>
              <a:t> SELECT CASE WHEN </a:t>
            </a:r>
            <a:r>
              <a:rPr lang="en-US" sz="1400" dirty="0" err="1">
                <a:solidFill>
                  <a:schemeClr val="accent3">
                    <a:lumMod val="25000"/>
                  </a:schemeClr>
                </a:solidFill>
                <a:latin typeface="Garamond" panose="02020404030301010803" pitchFamily="18" charset="0"/>
              </a:rPr>
              <a:t>substr</a:t>
            </a:r>
            <a:r>
              <a:rPr lang="en-US" sz="1400" dirty="0">
                <a:solidFill>
                  <a:schemeClr val="accent3">
                    <a:lumMod val="25000"/>
                  </a:schemeClr>
                </a:solidFill>
                <a:latin typeface="Garamond" panose="02020404030301010803" pitchFamily="18" charset="0"/>
              </a:rPr>
              <a:t>(Date, 6, 2) = '01' THEN 'January’ WHEN </a:t>
            </a:r>
            <a:r>
              <a:rPr lang="en-US" sz="1400" dirty="0" err="1">
                <a:solidFill>
                  <a:schemeClr val="accent3">
                    <a:lumMod val="25000"/>
                  </a:schemeClr>
                </a:solidFill>
                <a:latin typeface="Garamond" panose="02020404030301010803" pitchFamily="18" charset="0"/>
              </a:rPr>
              <a:t>substr</a:t>
            </a:r>
            <a:r>
              <a:rPr lang="en-US" sz="1400" dirty="0">
                <a:solidFill>
                  <a:schemeClr val="accent3">
                    <a:lumMod val="25000"/>
                  </a:schemeClr>
                </a:solidFill>
                <a:latin typeface="Garamond" panose="02020404030301010803" pitchFamily="18" charset="0"/>
              </a:rPr>
              <a:t>(Date, 6, 2) = '02' THEN 'February’ WHEN </a:t>
            </a:r>
            <a:r>
              <a:rPr lang="en-US" sz="1400" dirty="0" err="1">
                <a:solidFill>
                  <a:schemeClr val="accent3">
                    <a:lumMod val="25000"/>
                  </a:schemeClr>
                </a:solidFill>
                <a:latin typeface="Garamond" panose="02020404030301010803" pitchFamily="18" charset="0"/>
              </a:rPr>
              <a:t>substr</a:t>
            </a:r>
            <a:r>
              <a:rPr lang="en-US" sz="1400" dirty="0">
                <a:solidFill>
                  <a:schemeClr val="accent3">
                    <a:lumMod val="25000"/>
                  </a:schemeClr>
                </a:solidFill>
                <a:latin typeface="Garamond" panose="02020404030301010803" pitchFamily="18" charset="0"/>
              </a:rPr>
              <a:t>(Date, 6, 2) = '03' THEN 'March’ WHEN </a:t>
            </a:r>
            <a:r>
              <a:rPr lang="en-US" sz="1400" dirty="0" err="1">
                <a:solidFill>
                  <a:schemeClr val="accent3">
                    <a:lumMod val="25000"/>
                  </a:schemeClr>
                </a:solidFill>
                <a:latin typeface="Garamond" panose="02020404030301010803" pitchFamily="18" charset="0"/>
              </a:rPr>
              <a:t>substr</a:t>
            </a:r>
            <a:r>
              <a:rPr lang="en-US" sz="1400" dirty="0">
                <a:solidFill>
                  <a:schemeClr val="accent3">
                    <a:lumMod val="25000"/>
                  </a:schemeClr>
                </a:solidFill>
                <a:latin typeface="Garamond" panose="02020404030301010803" pitchFamily="18" charset="0"/>
              </a:rPr>
              <a:t>(Date, 6, 2) = '04' THEN 'April’ WHEN </a:t>
            </a:r>
            <a:r>
              <a:rPr lang="en-US" sz="1400" dirty="0" err="1">
                <a:solidFill>
                  <a:schemeClr val="accent3">
                    <a:lumMod val="25000"/>
                  </a:schemeClr>
                </a:solidFill>
                <a:latin typeface="Garamond" panose="02020404030301010803" pitchFamily="18" charset="0"/>
              </a:rPr>
              <a:t>substr</a:t>
            </a:r>
            <a:r>
              <a:rPr lang="en-US" sz="1400" dirty="0">
                <a:solidFill>
                  <a:schemeClr val="accent3">
                    <a:lumMod val="25000"/>
                  </a:schemeClr>
                </a:solidFill>
                <a:latin typeface="Garamond" panose="02020404030301010803" pitchFamily="18" charset="0"/>
              </a:rPr>
              <a:t>(Date, 6, 2) = '05' THEN 'May’ WHEN </a:t>
            </a:r>
            <a:r>
              <a:rPr lang="en-US" sz="1400" dirty="0" err="1">
                <a:solidFill>
                  <a:schemeClr val="accent3">
                    <a:lumMod val="25000"/>
                  </a:schemeClr>
                </a:solidFill>
                <a:latin typeface="Garamond" panose="02020404030301010803" pitchFamily="18" charset="0"/>
              </a:rPr>
              <a:t>substr</a:t>
            </a:r>
            <a:r>
              <a:rPr lang="en-US" sz="1400" dirty="0">
                <a:solidFill>
                  <a:schemeClr val="accent3">
                    <a:lumMod val="25000"/>
                  </a:schemeClr>
                </a:solidFill>
                <a:latin typeface="Garamond" panose="02020404030301010803" pitchFamily="18" charset="0"/>
              </a:rPr>
              <a:t>(Date, 6, 2) = '06' THEN 'June’ WHEN </a:t>
            </a:r>
            <a:r>
              <a:rPr lang="en-US" sz="1400" dirty="0" err="1">
                <a:solidFill>
                  <a:schemeClr val="accent3">
                    <a:lumMod val="25000"/>
                  </a:schemeClr>
                </a:solidFill>
                <a:latin typeface="Garamond" panose="02020404030301010803" pitchFamily="18" charset="0"/>
              </a:rPr>
              <a:t>substr</a:t>
            </a:r>
            <a:r>
              <a:rPr lang="en-US" sz="1400" dirty="0">
                <a:solidFill>
                  <a:schemeClr val="accent3">
                    <a:lumMod val="25000"/>
                  </a:schemeClr>
                </a:solidFill>
                <a:latin typeface="Garamond" panose="02020404030301010803" pitchFamily="18" charset="0"/>
              </a:rPr>
              <a:t>(Date, 6, 2) = '07' THEN 'July’ WHEN </a:t>
            </a:r>
            <a:r>
              <a:rPr lang="en-US" sz="1400" dirty="0" err="1">
                <a:solidFill>
                  <a:schemeClr val="accent3">
                    <a:lumMod val="25000"/>
                  </a:schemeClr>
                </a:solidFill>
                <a:latin typeface="Garamond" panose="02020404030301010803" pitchFamily="18" charset="0"/>
              </a:rPr>
              <a:t>substr</a:t>
            </a:r>
            <a:r>
              <a:rPr lang="en-US" sz="1400" dirty="0">
                <a:solidFill>
                  <a:schemeClr val="accent3">
                    <a:lumMod val="25000"/>
                  </a:schemeClr>
                </a:solidFill>
                <a:latin typeface="Garamond" panose="02020404030301010803" pitchFamily="18" charset="0"/>
              </a:rPr>
              <a:t>(Date, 6, 2) = '08' THEN '</a:t>
            </a:r>
            <a:r>
              <a:rPr lang="en-US" sz="1400" dirty="0" err="1">
                <a:solidFill>
                  <a:schemeClr val="accent3">
                    <a:lumMod val="25000"/>
                  </a:schemeClr>
                </a:solidFill>
                <a:latin typeface="Garamond" panose="02020404030301010803" pitchFamily="18" charset="0"/>
              </a:rPr>
              <a:t>August'WHEN</a:t>
            </a:r>
            <a:r>
              <a:rPr lang="en-US" sz="1400" dirty="0">
                <a:solidFill>
                  <a:schemeClr val="accent3">
                    <a:lumMod val="25000"/>
                  </a:schemeClr>
                </a:solidFill>
                <a:latin typeface="Garamond" panose="02020404030301010803" pitchFamily="18" charset="0"/>
              </a:rPr>
              <a:t> </a:t>
            </a:r>
            <a:r>
              <a:rPr lang="en-US" sz="1400" dirty="0" err="1">
                <a:solidFill>
                  <a:schemeClr val="accent3">
                    <a:lumMod val="25000"/>
                  </a:schemeClr>
                </a:solidFill>
                <a:latin typeface="Garamond" panose="02020404030301010803" pitchFamily="18" charset="0"/>
              </a:rPr>
              <a:t>substr</a:t>
            </a:r>
            <a:r>
              <a:rPr lang="en-US" sz="1400" dirty="0">
                <a:solidFill>
                  <a:schemeClr val="accent3">
                    <a:lumMod val="25000"/>
                  </a:schemeClr>
                </a:solidFill>
                <a:latin typeface="Garamond" panose="02020404030301010803" pitchFamily="18" charset="0"/>
              </a:rPr>
              <a:t>(Date, 6, 2) = '09' THEN 'September’ WHEN </a:t>
            </a:r>
            <a:r>
              <a:rPr lang="en-US" sz="1400" dirty="0" err="1">
                <a:solidFill>
                  <a:schemeClr val="accent3">
                    <a:lumMod val="25000"/>
                  </a:schemeClr>
                </a:solidFill>
                <a:latin typeface="Garamond" panose="02020404030301010803" pitchFamily="18" charset="0"/>
              </a:rPr>
              <a:t>substr</a:t>
            </a:r>
            <a:r>
              <a:rPr lang="en-US" sz="1400" dirty="0">
                <a:solidFill>
                  <a:schemeClr val="accent3">
                    <a:lumMod val="25000"/>
                  </a:schemeClr>
                </a:solidFill>
                <a:latin typeface="Garamond" panose="02020404030301010803" pitchFamily="18" charset="0"/>
              </a:rPr>
              <a:t>(Date, 6, 2) = '10' THEN 'October’ WHEN </a:t>
            </a:r>
            <a:r>
              <a:rPr lang="en-US" sz="1400" dirty="0" err="1">
                <a:solidFill>
                  <a:schemeClr val="accent3">
                    <a:lumMod val="25000"/>
                  </a:schemeClr>
                </a:solidFill>
                <a:latin typeface="Garamond" panose="02020404030301010803" pitchFamily="18" charset="0"/>
              </a:rPr>
              <a:t>substr</a:t>
            </a:r>
            <a:r>
              <a:rPr lang="en-US" sz="1400" dirty="0">
                <a:solidFill>
                  <a:schemeClr val="accent3">
                    <a:lumMod val="25000"/>
                  </a:schemeClr>
                </a:solidFill>
                <a:latin typeface="Garamond" panose="02020404030301010803" pitchFamily="18" charset="0"/>
              </a:rPr>
              <a:t>(Date, 6, 2) = '11' THEN 'November’ WHEN </a:t>
            </a:r>
            <a:r>
              <a:rPr lang="en-US" sz="1400" dirty="0" err="1">
                <a:solidFill>
                  <a:schemeClr val="accent3">
                    <a:lumMod val="25000"/>
                  </a:schemeClr>
                </a:solidFill>
                <a:latin typeface="Garamond" panose="02020404030301010803" pitchFamily="18" charset="0"/>
              </a:rPr>
              <a:t>substr</a:t>
            </a:r>
            <a:r>
              <a:rPr lang="en-US" sz="1400" dirty="0">
                <a:solidFill>
                  <a:schemeClr val="accent3">
                    <a:lumMod val="25000"/>
                  </a:schemeClr>
                </a:solidFill>
                <a:latin typeface="Garamond" panose="02020404030301010803" pitchFamily="18" charset="0"/>
              </a:rPr>
              <a:t>(Date, 6, 2) = '12' THEN 'December' END AS </a:t>
            </a:r>
            <a:r>
              <a:rPr lang="en-US" sz="1400" dirty="0" err="1">
                <a:solidFill>
                  <a:schemeClr val="accent3">
                    <a:lumMod val="25000"/>
                  </a:schemeClr>
                </a:solidFill>
                <a:latin typeface="Garamond" panose="02020404030301010803" pitchFamily="18" charset="0"/>
              </a:rPr>
              <a:t>Month,Landing_Outcome</a:t>
            </a:r>
            <a:r>
              <a:rPr lang="en-US" sz="1400" dirty="0">
                <a:solidFill>
                  <a:schemeClr val="accent3">
                    <a:lumMod val="25000"/>
                  </a:schemeClr>
                </a:solidFill>
                <a:latin typeface="Garamond" panose="02020404030301010803" pitchFamily="18" charset="0"/>
              </a:rPr>
              <a:t>, </a:t>
            </a:r>
            <a:r>
              <a:rPr lang="en-US" sz="1400" dirty="0" err="1">
                <a:solidFill>
                  <a:schemeClr val="accent3">
                    <a:lumMod val="25000"/>
                  </a:schemeClr>
                </a:solidFill>
                <a:latin typeface="Garamond" panose="02020404030301010803" pitchFamily="18" charset="0"/>
              </a:rPr>
              <a:t>Booster_Version</a:t>
            </a:r>
            <a:r>
              <a:rPr lang="en-US" sz="1400" dirty="0">
                <a:solidFill>
                  <a:schemeClr val="accent3">
                    <a:lumMod val="25000"/>
                  </a:schemeClr>
                </a:solidFill>
                <a:latin typeface="Garamond" panose="02020404030301010803" pitchFamily="18" charset="0"/>
              </a:rPr>
              <a:t>, </a:t>
            </a:r>
            <a:r>
              <a:rPr lang="en-US" sz="1400" dirty="0" err="1">
                <a:solidFill>
                  <a:schemeClr val="accent3">
                    <a:lumMod val="25000"/>
                  </a:schemeClr>
                </a:solidFill>
                <a:latin typeface="Garamond" panose="02020404030301010803" pitchFamily="18" charset="0"/>
              </a:rPr>
              <a:t>Launch_Site</a:t>
            </a:r>
            <a:r>
              <a:rPr lang="en-US" sz="1400" dirty="0">
                <a:solidFill>
                  <a:schemeClr val="accent3">
                    <a:lumMod val="25000"/>
                  </a:schemeClr>
                </a:solidFill>
                <a:latin typeface="Garamond" panose="02020404030301010803" pitchFamily="18" charset="0"/>
              </a:rPr>
              <a:t> FROM SPACEXTABLE WHERE </a:t>
            </a:r>
            <a:r>
              <a:rPr lang="en-US" sz="1400" dirty="0" err="1">
                <a:solidFill>
                  <a:schemeClr val="accent3">
                    <a:lumMod val="25000"/>
                  </a:schemeClr>
                </a:solidFill>
                <a:latin typeface="Garamond" panose="02020404030301010803" pitchFamily="18" charset="0"/>
              </a:rPr>
              <a:t>substr</a:t>
            </a:r>
            <a:r>
              <a:rPr lang="en-US" sz="1400" dirty="0">
                <a:solidFill>
                  <a:schemeClr val="accent3">
                    <a:lumMod val="25000"/>
                  </a:schemeClr>
                </a:solidFill>
                <a:latin typeface="Garamond" panose="02020404030301010803" pitchFamily="18" charset="0"/>
              </a:rPr>
              <a:t>(Date, 0, 5) = '2015' AND </a:t>
            </a:r>
            <a:r>
              <a:rPr lang="en-US" sz="1400" dirty="0" err="1">
                <a:solidFill>
                  <a:schemeClr val="accent3">
                    <a:lumMod val="25000"/>
                  </a:schemeClr>
                </a:solidFill>
                <a:latin typeface="Garamond" panose="02020404030301010803" pitchFamily="18" charset="0"/>
              </a:rPr>
              <a:t>Landing_Outcome</a:t>
            </a:r>
            <a:r>
              <a:rPr lang="en-US" sz="1400" dirty="0">
                <a:solidFill>
                  <a:schemeClr val="accent3">
                    <a:lumMod val="25000"/>
                  </a:schemeClr>
                </a:solidFill>
                <a:latin typeface="Garamond" panose="02020404030301010803" pitchFamily="18" charset="0"/>
              </a:rPr>
              <a:t> = 'Failure (drone ship)';</a:t>
            </a:r>
          </a:p>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2015 Launch Records</a:t>
            </a:r>
          </a:p>
        </p:txBody>
      </p:sp>
      <p:pic>
        <p:nvPicPr>
          <p:cNvPr id="6" name="Image 5">
            <a:extLst>
              <a:ext uri="{FF2B5EF4-FFF2-40B4-BE49-F238E27FC236}">
                <a16:creationId xmlns:a16="http://schemas.microsoft.com/office/drawing/2014/main" id="{861CB329-582F-A92F-0B8B-A064560C96AF}"/>
              </a:ext>
            </a:extLst>
          </p:cNvPr>
          <p:cNvPicPr>
            <a:picLocks noChangeAspect="1"/>
          </p:cNvPicPr>
          <p:nvPr/>
        </p:nvPicPr>
        <p:blipFill>
          <a:blip r:embed="rId2"/>
          <a:stretch>
            <a:fillRect/>
          </a:stretch>
        </p:blipFill>
        <p:spPr>
          <a:xfrm>
            <a:off x="2892883" y="3628679"/>
            <a:ext cx="4810796" cy="1171739"/>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35</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335881" y="1253331"/>
            <a:ext cx="9745663" cy="4351338"/>
          </a:xfrm>
          <a:prstGeom prst="rect">
            <a:avLst/>
          </a:prstGeom>
        </p:spPr>
        <p:txBody>
          <a:bodyPr lIns="91440" tIns="45720" rIns="91440" bIns="45720" anchor="t"/>
          <a:lstStyle/>
          <a:p>
            <a:pPr marL="0" indent="0">
              <a:lnSpc>
                <a:spcPct val="100000"/>
              </a:lnSpc>
              <a:spcBef>
                <a:spcPts val="1400"/>
              </a:spcBef>
              <a:buNone/>
            </a:pPr>
            <a:r>
              <a:rPr lang="en-US" sz="1600" dirty="0">
                <a:solidFill>
                  <a:schemeClr val="accent3">
                    <a:lumMod val="25000"/>
                  </a:schemeClr>
                </a:solidFill>
                <a:latin typeface="Garamond" panose="02020404030301010803" pitchFamily="18" charset="0"/>
              </a:rPr>
              <a:t>Ranking the count of landing outcomes (such as Failure (drone ship) or Success (ground pad)) between the date 2010-06-04 and 2017-03-20, in descending order</a:t>
            </a:r>
          </a:p>
          <a:p>
            <a:pPr marL="0" indent="0">
              <a:lnSpc>
                <a:spcPct val="100000"/>
              </a:lnSpc>
              <a:spcBef>
                <a:spcPts val="1400"/>
              </a:spcBef>
              <a:buNone/>
            </a:pPr>
            <a:r>
              <a:rPr lang="en-US" sz="1600" b="1" dirty="0">
                <a:solidFill>
                  <a:schemeClr val="accent3">
                    <a:lumMod val="25000"/>
                  </a:schemeClr>
                </a:solidFill>
                <a:latin typeface="Garamond" panose="02020404030301010803" pitchFamily="18" charset="0"/>
              </a:rPr>
              <a:t>%</a:t>
            </a:r>
            <a:r>
              <a:rPr lang="en-US" sz="1600" b="1" dirty="0" err="1">
                <a:solidFill>
                  <a:schemeClr val="accent3">
                    <a:lumMod val="25000"/>
                  </a:schemeClr>
                </a:solidFill>
                <a:latin typeface="Garamond" panose="02020404030301010803" pitchFamily="18" charset="0"/>
              </a:rPr>
              <a:t>sql</a:t>
            </a:r>
            <a:r>
              <a:rPr lang="en-US" sz="1600" b="1" dirty="0">
                <a:solidFill>
                  <a:schemeClr val="accent3">
                    <a:lumMod val="25000"/>
                  </a:schemeClr>
                </a:solidFill>
                <a:latin typeface="Garamond" panose="02020404030301010803" pitchFamily="18" charset="0"/>
              </a:rPr>
              <a:t> SELECT </a:t>
            </a:r>
            <a:r>
              <a:rPr lang="en-US" sz="1600" b="1" dirty="0" err="1">
                <a:solidFill>
                  <a:schemeClr val="accent3">
                    <a:lumMod val="25000"/>
                  </a:schemeClr>
                </a:solidFill>
                <a:latin typeface="Garamond" panose="02020404030301010803" pitchFamily="18" charset="0"/>
              </a:rPr>
              <a:t>Landing_Outcome</a:t>
            </a:r>
            <a:r>
              <a:rPr lang="en-US" sz="1600" b="1" dirty="0">
                <a:solidFill>
                  <a:schemeClr val="accent3">
                    <a:lumMod val="25000"/>
                  </a:schemeClr>
                </a:solidFill>
                <a:latin typeface="Garamond" panose="02020404030301010803" pitchFamily="18" charset="0"/>
              </a:rPr>
              <a:t>, COUNT(*) AS </a:t>
            </a:r>
            <a:r>
              <a:rPr lang="en-US" sz="1600" b="1" dirty="0" err="1">
                <a:solidFill>
                  <a:schemeClr val="accent3">
                    <a:lumMod val="25000"/>
                  </a:schemeClr>
                </a:solidFill>
                <a:latin typeface="Garamond" panose="02020404030301010803" pitchFamily="18" charset="0"/>
              </a:rPr>
              <a:t>Outcome_Count</a:t>
            </a:r>
            <a:r>
              <a:rPr lang="en-US" sz="1600" b="1" dirty="0">
                <a:solidFill>
                  <a:schemeClr val="accent3">
                    <a:lumMod val="25000"/>
                  </a:schemeClr>
                </a:solidFill>
                <a:latin typeface="Garamond" panose="02020404030301010803" pitchFamily="18" charset="0"/>
              </a:rPr>
              <a:t> FROM SPACEXTABLE WHERE Date BETWEEN '2010-06-04' AND '2017-03-20' GROUP BY </a:t>
            </a:r>
            <a:r>
              <a:rPr lang="en-US" sz="1600" b="1" dirty="0" err="1">
                <a:solidFill>
                  <a:schemeClr val="accent3">
                    <a:lumMod val="25000"/>
                  </a:schemeClr>
                </a:solidFill>
                <a:latin typeface="Garamond" panose="02020404030301010803" pitchFamily="18" charset="0"/>
              </a:rPr>
              <a:t>Landing_Outcome</a:t>
            </a:r>
            <a:r>
              <a:rPr lang="en-US" sz="1600" b="1" dirty="0">
                <a:solidFill>
                  <a:schemeClr val="accent3">
                    <a:lumMod val="25000"/>
                  </a:schemeClr>
                </a:solidFill>
                <a:latin typeface="Garamond" panose="02020404030301010803" pitchFamily="18" charset="0"/>
              </a:rPr>
              <a:t> ORDER BY </a:t>
            </a:r>
            <a:r>
              <a:rPr lang="en-US" sz="1600" b="1" dirty="0" err="1">
                <a:solidFill>
                  <a:schemeClr val="accent3">
                    <a:lumMod val="25000"/>
                  </a:schemeClr>
                </a:solidFill>
                <a:latin typeface="Garamond" panose="02020404030301010803" pitchFamily="18" charset="0"/>
              </a:rPr>
              <a:t>Outcome_Count</a:t>
            </a:r>
            <a:r>
              <a:rPr lang="en-US" sz="1600" b="1" dirty="0">
                <a:solidFill>
                  <a:schemeClr val="accent3">
                    <a:lumMod val="25000"/>
                  </a:schemeClr>
                </a:solidFill>
                <a:latin typeface="Garamond" panose="02020404030301010803" pitchFamily="18" charset="0"/>
              </a:rPr>
              <a:t> DESC;</a:t>
            </a:r>
          </a:p>
          <a:p>
            <a:pPr marL="0" indent="0">
              <a:lnSpc>
                <a:spcPct val="100000"/>
              </a:lnSpc>
              <a:spcBef>
                <a:spcPts val="1400"/>
              </a:spcBef>
              <a:buNone/>
            </a:pPr>
            <a:endParaRPr lang="en-US" sz="2200"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04523243-E4D6-45EC-97C8-D44398FB741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Rank Landing Outcomes Between 2010-06-04 and 2017-03-20</a:t>
            </a:r>
          </a:p>
        </p:txBody>
      </p:sp>
      <p:pic>
        <p:nvPicPr>
          <p:cNvPr id="6" name="Image 5">
            <a:extLst>
              <a:ext uri="{FF2B5EF4-FFF2-40B4-BE49-F238E27FC236}">
                <a16:creationId xmlns:a16="http://schemas.microsoft.com/office/drawing/2014/main" id="{AF21A811-66FD-8598-D71E-4D97DAD33D7A}"/>
              </a:ext>
            </a:extLst>
          </p:cNvPr>
          <p:cNvPicPr>
            <a:picLocks noChangeAspect="1"/>
          </p:cNvPicPr>
          <p:nvPr/>
        </p:nvPicPr>
        <p:blipFill>
          <a:blip r:embed="rId2"/>
          <a:stretch>
            <a:fillRect/>
          </a:stretch>
        </p:blipFill>
        <p:spPr>
          <a:xfrm>
            <a:off x="4117785" y="2832970"/>
            <a:ext cx="3191320" cy="3267531"/>
          </a:xfrm>
          <a:prstGeom prst="rect">
            <a:avLst/>
          </a:prstGeom>
        </p:spPr>
      </p:pic>
    </p:spTree>
    <p:extLst>
      <p:ext uri="{BB962C8B-B14F-4D97-AF65-F5344CB8AC3E}">
        <p14:creationId xmlns:p14="http://schemas.microsoft.com/office/powerpoint/2010/main" val="3975168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25EC16-0638-FF41-B7CF-E42224EF7FA1}"/>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3</a:t>
            </a:r>
          </a:p>
        </p:txBody>
      </p:sp>
      <p:sp>
        <p:nvSpPr>
          <p:cNvPr id="2" name="Espace réservé du numéro de diapositive 1">
            <a:extLst>
              <a:ext uri="{FF2B5EF4-FFF2-40B4-BE49-F238E27FC236}">
                <a16:creationId xmlns:a16="http://schemas.microsoft.com/office/drawing/2014/main" id="{5519946E-017F-D4E2-AA6B-3DDF1EB2C440}"/>
              </a:ext>
            </a:extLst>
          </p:cNvPr>
          <p:cNvSpPr>
            <a:spLocks noGrp="1"/>
          </p:cNvSpPr>
          <p:nvPr>
            <p:ph type="sldNum" sz="quarter" idx="12"/>
          </p:nvPr>
        </p:nvSpPr>
        <p:spPr/>
        <p:txBody>
          <a:bodyPr/>
          <a:lstStyle/>
          <a:p>
            <a:fld id="{A190C97C-0095-2443-AC12-FA4CBA4ACD4D}" type="slidenum">
              <a:rPr lang="en-US" smtClean="0"/>
              <a:t>36</a:t>
            </a:fld>
            <a:endParaRPr lang="en-US"/>
          </a:p>
        </p:txBody>
      </p:sp>
    </p:spTree>
    <p:extLst>
      <p:ext uri="{BB962C8B-B14F-4D97-AF65-F5344CB8AC3E}">
        <p14:creationId xmlns:p14="http://schemas.microsoft.com/office/powerpoint/2010/main" val="1023352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37</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0" y="1825625"/>
            <a:ext cx="9745663" cy="4351338"/>
          </a:xfrm>
          <a:prstGeom prst="rect">
            <a:avLst/>
          </a:prstGeom>
        </p:spPr>
        <p:txBody>
          <a:bodyPr lIns="91440" tIns="45720" rIns="91440" bIns="45720" anchor="t">
            <a:normAutofit/>
          </a:bodyPr>
          <a:lstStyle/>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a:p>
            <a:pPr marL="0" indent="0">
              <a:buNone/>
            </a:pPr>
            <a:endParaRPr lang="en-US" dirty="0"/>
          </a:p>
        </p:txBody>
      </p:sp>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latin typeface="Abadi" panose="020B0604020104020204" pitchFamily="34" charset="0"/>
              </a:rPr>
              <a:t>Interactive Map Visualization with Folium</a:t>
            </a:r>
            <a:endParaRPr lang="en-US" dirty="0">
              <a:solidFill>
                <a:srgbClr val="0B49CB"/>
              </a:solidFill>
              <a:latin typeface="Abadi" panose="020B0604020104020204" pitchFamily="34" charset="0"/>
            </a:endParaRPr>
          </a:p>
        </p:txBody>
      </p:sp>
      <p:pic>
        <p:nvPicPr>
          <p:cNvPr id="6" name="Image 5">
            <a:extLst>
              <a:ext uri="{FF2B5EF4-FFF2-40B4-BE49-F238E27FC236}">
                <a16:creationId xmlns:a16="http://schemas.microsoft.com/office/drawing/2014/main" id="{3B8DD7BF-7EB1-557F-9905-67DECDF4164E}"/>
              </a:ext>
            </a:extLst>
          </p:cNvPr>
          <p:cNvPicPr>
            <a:picLocks noChangeAspect="1"/>
          </p:cNvPicPr>
          <p:nvPr/>
        </p:nvPicPr>
        <p:blipFill>
          <a:blip r:embed="rId2"/>
          <a:stretch>
            <a:fillRect/>
          </a:stretch>
        </p:blipFill>
        <p:spPr>
          <a:xfrm>
            <a:off x="2013800" y="1355189"/>
            <a:ext cx="6437256" cy="3714918"/>
          </a:xfrm>
          <a:prstGeom prst="rect">
            <a:avLst/>
          </a:prstGeom>
        </p:spPr>
      </p:pic>
    </p:spTree>
    <p:extLst>
      <p:ext uri="{BB962C8B-B14F-4D97-AF65-F5344CB8AC3E}">
        <p14:creationId xmlns:p14="http://schemas.microsoft.com/office/powerpoint/2010/main" val="981671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38</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00088" y="1087699"/>
            <a:ext cx="9744075" cy="4351337"/>
          </a:xfrm>
          <a:prstGeom prst="rect">
            <a:avLst/>
          </a:prstGeom>
        </p:spPr>
        <p:txBody>
          <a:bodyPr lIns="91440" tIns="45720" rIns="91440" bIns="45720" anchor="t">
            <a:normAutofit/>
          </a:bodyPr>
          <a:lstStyle/>
          <a:p>
            <a:pPr marL="0" indent="0">
              <a:lnSpc>
                <a:spcPct val="100000"/>
              </a:lnSpc>
              <a:spcBef>
                <a:spcPts val="1400"/>
              </a:spcBef>
              <a:buNone/>
            </a:pP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ea typeface="+mn-lt"/>
                <a:cs typeface="+mn-lt"/>
              </a:rPr>
              <a:t>Exploring the folium</a:t>
            </a:r>
            <a:r>
              <a:rPr lang="en-US" sz="2200" dirty="0">
                <a:solidFill>
                  <a:schemeClr val="accent3">
                    <a:lumMod val="25000"/>
                  </a:schemeClr>
                </a:solidFill>
                <a:latin typeface="Abadi"/>
              </a:rPr>
              <a:t> map and make a proper screenshot to show the color-labeled launch outcomes on the map</a:t>
            </a:r>
            <a:endParaRPr lang="en-US" dirty="0">
              <a:solidFill>
                <a:schemeClr val="accent3">
                  <a:lumMod val="25000"/>
                </a:schemeClr>
              </a:solidFill>
              <a:latin typeface="Abadi"/>
            </a:endParaRPr>
          </a:p>
        </p:txBody>
      </p:sp>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Folium Map showing the color-labeled launch outcomes</a:t>
            </a:r>
          </a:p>
        </p:txBody>
      </p:sp>
      <p:pic>
        <p:nvPicPr>
          <p:cNvPr id="4" name="Image 3">
            <a:extLst>
              <a:ext uri="{FF2B5EF4-FFF2-40B4-BE49-F238E27FC236}">
                <a16:creationId xmlns:a16="http://schemas.microsoft.com/office/drawing/2014/main" id="{55ED1556-1ECB-9590-9025-57AF827D2AF9}"/>
              </a:ext>
            </a:extLst>
          </p:cNvPr>
          <p:cNvPicPr>
            <a:picLocks noChangeAspect="1"/>
          </p:cNvPicPr>
          <p:nvPr/>
        </p:nvPicPr>
        <p:blipFill>
          <a:blip r:embed="rId2"/>
          <a:stretch>
            <a:fillRect/>
          </a:stretch>
        </p:blipFill>
        <p:spPr>
          <a:xfrm>
            <a:off x="1802017" y="2514431"/>
            <a:ext cx="3770108" cy="2164726"/>
          </a:xfrm>
          <a:prstGeom prst="rect">
            <a:avLst/>
          </a:prstGeom>
        </p:spPr>
      </p:pic>
    </p:spTree>
    <p:extLst>
      <p:ext uri="{BB962C8B-B14F-4D97-AF65-F5344CB8AC3E}">
        <p14:creationId xmlns:p14="http://schemas.microsoft.com/office/powerpoint/2010/main" val="239597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39</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1485900" y="1087699"/>
            <a:ext cx="8597900" cy="4314825"/>
          </a:xfrm>
          <a:prstGeom prst="rect">
            <a:avLst/>
          </a:prstGeom>
        </p:spPr>
        <p:txBody>
          <a:bodyPr lIns="91440" tIns="45720" rIns="91440" bIns="45720" anchor="t">
            <a:normAutofit/>
          </a:bodyPr>
          <a:lstStyle/>
          <a:p>
            <a:pPr marL="0" indent="0">
              <a:lnSpc>
                <a:spcPct val="100000"/>
              </a:lnSpc>
              <a:spcBef>
                <a:spcPts val="1400"/>
              </a:spcBef>
              <a:buNone/>
            </a:pP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Explain the important elements and findings on the screenshot</a:t>
            </a:r>
            <a:endParaRPr lang="en-US"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Folium Map showing a selected launch site to its proximities</a:t>
            </a:r>
          </a:p>
        </p:txBody>
      </p:sp>
      <p:pic>
        <p:nvPicPr>
          <p:cNvPr id="4" name="Image 3">
            <a:extLst>
              <a:ext uri="{FF2B5EF4-FFF2-40B4-BE49-F238E27FC236}">
                <a16:creationId xmlns:a16="http://schemas.microsoft.com/office/drawing/2014/main" id="{A63BFE3B-BBE8-75BF-5379-BEB9F8FC5560}"/>
              </a:ext>
            </a:extLst>
          </p:cNvPr>
          <p:cNvPicPr>
            <a:picLocks noChangeAspect="1"/>
          </p:cNvPicPr>
          <p:nvPr/>
        </p:nvPicPr>
        <p:blipFill>
          <a:blip r:embed="rId2"/>
          <a:stretch>
            <a:fillRect/>
          </a:stretch>
        </p:blipFill>
        <p:spPr>
          <a:xfrm>
            <a:off x="2654566" y="2414588"/>
            <a:ext cx="3373245" cy="2486422"/>
          </a:xfrm>
          <a:prstGeom prst="rect">
            <a:avLst/>
          </a:prstGeom>
        </p:spPr>
      </p:pic>
      <p:pic>
        <p:nvPicPr>
          <p:cNvPr id="7" name="Image 6">
            <a:extLst>
              <a:ext uri="{FF2B5EF4-FFF2-40B4-BE49-F238E27FC236}">
                <a16:creationId xmlns:a16="http://schemas.microsoft.com/office/drawing/2014/main" id="{9CAD382A-82FE-1E04-E1D3-E33F9C1A0690}"/>
              </a:ext>
            </a:extLst>
          </p:cNvPr>
          <p:cNvPicPr>
            <a:picLocks noChangeAspect="1"/>
          </p:cNvPicPr>
          <p:nvPr/>
        </p:nvPicPr>
        <p:blipFill>
          <a:blip r:embed="rId3"/>
          <a:stretch>
            <a:fillRect/>
          </a:stretch>
        </p:blipFill>
        <p:spPr>
          <a:xfrm>
            <a:off x="6657086" y="2414588"/>
            <a:ext cx="3907028" cy="2486422"/>
          </a:xfrm>
          <a:prstGeom prst="rect">
            <a:avLst/>
          </a:prstGeom>
        </p:spPr>
      </p:pic>
    </p:spTree>
    <p:extLst>
      <p:ext uri="{BB962C8B-B14F-4D97-AF65-F5344CB8AC3E}">
        <p14:creationId xmlns:p14="http://schemas.microsoft.com/office/powerpoint/2010/main" val="23249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285864"/>
            <a:ext cx="10660742" cy="25681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1400"/>
              </a:spcBef>
              <a:buNone/>
            </a:pPr>
            <a:r>
              <a:rPr lang="en-US" sz="2000" dirty="0">
                <a:solidFill>
                  <a:schemeClr val="accent3">
                    <a:lumMod val="25000"/>
                  </a:schemeClr>
                </a:solidFill>
                <a:latin typeface="Garamond" panose="02020404030301010803" pitchFamily="18" charset="0"/>
              </a:rPr>
              <a:t>Project background and context</a:t>
            </a:r>
          </a:p>
          <a:p>
            <a:pPr marL="0" indent="0" algn="just">
              <a:buNone/>
            </a:pPr>
            <a:r>
              <a:rPr lang="en-US" sz="1700" dirty="0">
                <a:solidFill>
                  <a:schemeClr val="tx1"/>
                </a:solidFill>
                <a:latin typeface="Garamond" panose="02020404030301010803" pitchFamily="18" charset="0"/>
              </a:rPr>
              <a:t>With the rapid rise of commercial spaceflight, companies like Virgin Galactic, Rocket Lab, and Blue Origin are transforming access to space. However, </a:t>
            </a:r>
            <a:r>
              <a:rPr lang="en-US" sz="1700" b="1" dirty="0">
                <a:solidFill>
                  <a:schemeClr val="tx1"/>
                </a:solidFill>
                <a:latin typeface="Garamond" panose="02020404030301010803" pitchFamily="18" charset="0"/>
              </a:rPr>
              <a:t>SpaceX</a:t>
            </a:r>
            <a:r>
              <a:rPr lang="en-US" sz="1700" dirty="0">
                <a:solidFill>
                  <a:schemeClr val="tx1"/>
                </a:solidFill>
                <a:latin typeface="Garamond" panose="02020404030301010803" pitchFamily="18" charset="0"/>
              </a:rPr>
              <a:t>, founded by </a:t>
            </a:r>
            <a:r>
              <a:rPr lang="en-US" sz="1700" b="1" dirty="0">
                <a:solidFill>
                  <a:schemeClr val="tx1"/>
                </a:solidFill>
                <a:latin typeface="Garamond" panose="02020404030301010803" pitchFamily="18" charset="0"/>
              </a:rPr>
              <a:t>Elon Musk</a:t>
            </a:r>
            <a:r>
              <a:rPr lang="en-US" sz="1700" dirty="0">
                <a:solidFill>
                  <a:schemeClr val="tx1"/>
                </a:solidFill>
                <a:latin typeface="Garamond" panose="02020404030301010803" pitchFamily="18" charset="0"/>
              </a:rPr>
              <a:t>, stands out by significantly lowering launch costs through the </a:t>
            </a:r>
            <a:r>
              <a:rPr lang="en-US" sz="1700" b="1" dirty="0">
                <a:solidFill>
                  <a:schemeClr val="tx1"/>
                </a:solidFill>
                <a:latin typeface="Garamond" panose="02020404030301010803" pitchFamily="18" charset="0"/>
              </a:rPr>
              <a:t>reuse of the Falcon 9's first stage</a:t>
            </a:r>
            <a:r>
              <a:rPr lang="en-US" sz="1700" dirty="0">
                <a:solidFill>
                  <a:schemeClr val="tx1"/>
                </a:solidFill>
                <a:latin typeface="Garamond" panose="02020404030301010803" pitchFamily="18" charset="0"/>
              </a:rPr>
              <a:t>. As a result, a SpaceX launch costs around </a:t>
            </a:r>
            <a:r>
              <a:rPr lang="en-US" sz="1700" b="1" dirty="0">
                <a:solidFill>
                  <a:schemeClr val="tx1"/>
                </a:solidFill>
                <a:latin typeface="Garamond" panose="02020404030301010803" pitchFamily="18" charset="0"/>
              </a:rPr>
              <a:t>$62 million</a:t>
            </a:r>
            <a:r>
              <a:rPr lang="en-US" sz="1700" dirty="0">
                <a:solidFill>
                  <a:schemeClr val="tx1"/>
                </a:solidFill>
                <a:latin typeface="Garamond" panose="02020404030301010803" pitchFamily="18" charset="0"/>
              </a:rPr>
              <a:t>, compared to </a:t>
            </a:r>
            <a:r>
              <a:rPr lang="en-US" sz="1700" b="1" dirty="0">
                <a:solidFill>
                  <a:schemeClr val="tx1"/>
                </a:solidFill>
                <a:latin typeface="Garamond" panose="02020404030301010803" pitchFamily="18" charset="0"/>
              </a:rPr>
              <a:t>over $165 million</a:t>
            </a:r>
            <a:r>
              <a:rPr lang="en-US" sz="1700" dirty="0">
                <a:solidFill>
                  <a:schemeClr val="tx1"/>
                </a:solidFill>
                <a:latin typeface="Garamond" panose="02020404030301010803" pitchFamily="18" charset="0"/>
              </a:rPr>
              <a:t> for other providers.</a:t>
            </a:r>
          </a:p>
          <a:p>
            <a:pPr marL="0" indent="0" algn="just">
              <a:buNone/>
            </a:pPr>
            <a:r>
              <a:rPr lang="en-US" sz="1700" dirty="0">
                <a:solidFill>
                  <a:schemeClr val="tx1"/>
                </a:solidFill>
                <a:latin typeface="Garamond" panose="02020404030301010803" pitchFamily="18" charset="0"/>
              </a:rPr>
              <a:t>In this project, as a </a:t>
            </a:r>
            <a:r>
              <a:rPr lang="en-US" sz="1700" b="1" dirty="0">
                <a:solidFill>
                  <a:schemeClr val="tx1"/>
                </a:solidFill>
                <a:latin typeface="Garamond" panose="02020404030301010803" pitchFamily="18" charset="0"/>
              </a:rPr>
              <a:t>data scientist</a:t>
            </a:r>
            <a:r>
              <a:rPr lang="en-US" sz="1700" dirty="0">
                <a:solidFill>
                  <a:schemeClr val="tx1"/>
                </a:solidFill>
                <a:latin typeface="Garamond" panose="02020404030301010803" pitchFamily="18" charset="0"/>
              </a:rPr>
              <a:t> at </a:t>
            </a:r>
            <a:r>
              <a:rPr lang="en-US" sz="1700" b="1" dirty="0">
                <a:solidFill>
                  <a:schemeClr val="tx1"/>
                </a:solidFill>
                <a:latin typeface="Garamond" panose="02020404030301010803" pitchFamily="18" charset="0"/>
              </a:rPr>
              <a:t>Space Y</a:t>
            </a:r>
            <a:r>
              <a:rPr lang="en-US" sz="1700" dirty="0">
                <a:solidFill>
                  <a:schemeClr val="tx1"/>
                </a:solidFill>
                <a:latin typeface="Garamond" panose="02020404030301010803" pitchFamily="18" charset="0"/>
              </a:rPr>
              <a:t>, a competitor of SpaceX, we will analyze </a:t>
            </a:r>
            <a:r>
              <a:rPr lang="en-US" sz="1700" b="1" dirty="0">
                <a:solidFill>
                  <a:schemeClr val="tx1"/>
                </a:solidFill>
                <a:latin typeface="Garamond" panose="02020404030301010803" pitchFamily="18" charset="0"/>
              </a:rPr>
              <a:t>Falcon 9 launch data</a:t>
            </a:r>
            <a:r>
              <a:rPr lang="en-US" sz="1700" dirty="0">
                <a:solidFill>
                  <a:schemeClr val="tx1"/>
                </a:solidFill>
                <a:latin typeface="Garamond" panose="02020404030301010803" pitchFamily="18" charset="0"/>
              </a:rPr>
              <a:t> to </a:t>
            </a:r>
            <a:r>
              <a:rPr lang="en-US" sz="1700" b="1" dirty="0">
                <a:solidFill>
                  <a:schemeClr val="tx1"/>
                </a:solidFill>
                <a:latin typeface="Garamond" panose="02020404030301010803" pitchFamily="18" charset="0"/>
              </a:rPr>
              <a:t>predict whether the rocket’s first stage will be successfully recovered</a:t>
            </a:r>
            <a:r>
              <a:rPr lang="en-US" sz="1700" dirty="0">
                <a:solidFill>
                  <a:schemeClr val="tx1"/>
                </a:solidFill>
                <a:latin typeface="Garamond" panose="02020404030301010803" pitchFamily="18" charset="0"/>
              </a:rPr>
              <a:t>. This prediction is key to </a:t>
            </a:r>
            <a:r>
              <a:rPr lang="en-US" sz="1700" b="1" dirty="0">
                <a:solidFill>
                  <a:schemeClr val="tx1"/>
                </a:solidFill>
                <a:latin typeface="Garamond" panose="02020404030301010803" pitchFamily="18" charset="0"/>
              </a:rPr>
              <a:t>estimating launch costs</a:t>
            </a:r>
            <a:r>
              <a:rPr lang="en-US" sz="1700" dirty="0">
                <a:solidFill>
                  <a:schemeClr val="tx1"/>
                </a:solidFill>
                <a:latin typeface="Garamond" panose="02020404030301010803" pitchFamily="18" charset="0"/>
              </a:rPr>
              <a:t> and </a:t>
            </a:r>
            <a:r>
              <a:rPr lang="en-US" sz="1700" b="1" dirty="0">
                <a:solidFill>
                  <a:schemeClr val="tx1"/>
                </a:solidFill>
                <a:latin typeface="Garamond" panose="02020404030301010803" pitchFamily="18" charset="0"/>
              </a:rPr>
              <a:t>guiding the company’s strategic decisions</a:t>
            </a:r>
            <a:r>
              <a:rPr lang="en-US" sz="1700" dirty="0">
                <a:solidFill>
                  <a:schemeClr val="tx1"/>
                </a:solidFill>
                <a:latin typeface="Garamond" panose="02020404030301010803" pitchFamily="18" charset="0"/>
              </a:rPr>
              <a:t>. To achieve this, we will train a </a:t>
            </a:r>
            <a:r>
              <a:rPr lang="en-US" sz="1700" b="1" dirty="0">
                <a:solidFill>
                  <a:schemeClr val="tx1"/>
                </a:solidFill>
                <a:latin typeface="Garamond" panose="02020404030301010803" pitchFamily="18" charset="0"/>
              </a:rPr>
              <a:t>machine learning model</a:t>
            </a:r>
            <a:r>
              <a:rPr lang="en-US" sz="1700" dirty="0">
                <a:solidFill>
                  <a:schemeClr val="tx1"/>
                </a:solidFill>
                <a:latin typeface="Garamond" panose="02020404030301010803" pitchFamily="18" charset="0"/>
              </a:rPr>
              <a:t> and develop an </a:t>
            </a:r>
            <a:r>
              <a:rPr lang="en-US" sz="1700" b="1" dirty="0">
                <a:solidFill>
                  <a:schemeClr val="tx1"/>
                </a:solidFill>
                <a:latin typeface="Garamond" panose="02020404030301010803" pitchFamily="18" charset="0"/>
              </a:rPr>
              <a:t>interactive dashboard</a:t>
            </a:r>
            <a:r>
              <a:rPr lang="en-US" sz="1700" dirty="0">
                <a:solidFill>
                  <a:schemeClr val="tx1"/>
                </a:solidFill>
                <a:latin typeface="Garamond" panose="02020404030301010803" pitchFamily="18" charset="0"/>
              </a:rPr>
              <a:t> to support decision-making.</a:t>
            </a:r>
          </a:p>
          <a:p>
            <a:pPr marL="0" indent="0">
              <a:spcBef>
                <a:spcPts val="1400"/>
              </a:spcBef>
              <a:buNone/>
            </a:pPr>
            <a:endParaRPr lang="en-US" sz="2200" dirty="0">
              <a:solidFill>
                <a:schemeClr val="accent3">
                  <a:lumMod val="25000"/>
                </a:schemeClr>
              </a:solidFill>
              <a:latin typeface="Abadi" panose="020B0604020104020204" pitchFamily="34" charset="0"/>
            </a:endParaRPr>
          </a:p>
          <a:p>
            <a:pPr marL="0" indent="0">
              <a:spcBef>
                <a:spcPts val="1400"/>
              </a:spcBef>
              <a:buNone/>
            </a:pPr>
            <a:endParaRPr lang="en-US" sz="3300" dirty="0">
              <a:solidFill>
                <a:schemeClr val="accent3">
                  <a:lumMod val="25000"/>
                </a:schemeClr>
              </a:solidFill>
              <a:latin typeface="Abadi" panose="020B0604020104020204" pitchFamily="34" charset="0"/>
            </a:endParaRPr>
          </a:p>
        </p:txBody>
      </p:sp>
      <p:sp>
        <p:nvSpPr>
          <p:cNvPr id="2" name="ZoneTexte 1">
            <a:extLst>
              <a:ext uri="{FF2B5EF4-FFF2-40B4-BE49-F238E27FC236}">
                <a16:creationId xmlns:a16="http://schemas.microsoft.com/office/drawing/2014/main" id="{3805230B-6997-C99F-8B52-0EEBB9C1AEFC}"/>
              </a:ext>
            </a:extLst>
          </p:cNvPr>
          <p:cNvSpPr txBox="1"/>
          <p:nvPr/>
        </p:nvSpPr>
        <p:spPr>
          <a:xfrm>
            <a:off x="878075" y="3854031"/>
            <a:ext cx="10660742" cy="2164695"/>
          </a:xfrm>
          <a:prstGeom prst="rect">
            <a:avLst/>
          </a:prstGeom>
          <a:noFill/>
        </p:spPr>
        <p:txBody>
          <a:bodyPr wrap="square" rtlCol="0">
            <a:spAutoFit/>
          </a:bodyPr>
          <a:lstStyle/>
          <a:p>
            <a:pPr>
              <a:lnSpc>
                <a:spcPct val="90000"/>
              </a:lnSpc>
              <a:spcBef>
                <a:spcPts val="1400"/>
              </a:spcBef>
            </a:pPr>
            <a:r>
              <a:rPr lang="en-US" sz="2000" dirty="0">
                <a:solidFill>
                  <a:schemeClr val="accent3">
                    <a:lumMod val="25000"/>
                  </a:schemeClr>
                </a:solidFill>
                <a:latin typeface="Garamond" panose="02020404030301010803" pitchFamily="18" charset="0"/>
              </a:rPr>
              <a:t>Problems you want to find answers</a:t>
            </a:r>
          </a:p>
          <a:p>
            <a:pPr marL="457200" indent="-457200">
              <a:spcBef>
                <a:spcPts val="1400"/>
              </a:spcBef>
              <a:buFont typeface="Arial" panose="020B0604020202020204" pitchFamily="34" charset="0"/>
              <a:buChar char="•"/>
            </a:pPr>
            <a:r>
              <a:rPr lang="en-US" sz="1700" dirty="0">
                <a:latin typeface="Garamond" panose="02020404030301010803" pitchFamily="18" charset="0"/>
              </a:rPr>
              <a:t>Witch factors influence the success of the first stage landing</a:t>
            </a:r>
          </a:p>
          <a:p>
            <a:pPr marL="457200" indent="-457200">
              <a:spcBef>
                <a:spcPts val="1400"/>
              </a:spcBef>
              <a:buFont typeface="Arial" panose="020B0604020202020204" pitchFamily="34" charset="0"/>
              <a:buChar char="•"/>
            </a:pPr>
            <a:r>
              <a:rPr lang="en-US" sz="1700" dirty="0">
                <a:latin typeface="Garamond" panose="02020404030301010803" pitchFamily="18" charset="0"/>
              </a:rPr>
              <a:t>estimate the cost of each launch</a:t>
            </a:r>
          </a:p>
          <a:p>
            <a:pPr marL="457200" indent="-457200">
              <a:spcBef>
                <a:spcPts val="1400"/>
              </a:spcBef>
              <a:buFont typeface="Arial" panose="020B0604020202020204" pitchFamily="34" charset="0"/>
              <a:buChar char="•"/>
            </a:pPr>
            <a:r>
              <a:rPr lang="en-US" sz="1700" dirty="0" err="1">
                <a:latin typeface="Garamond" panose="02020404030301010803" pitchFamily="18" charset="0"/>
              </a:rPr>
              <a:t>Pedict</a:t>
            </a:r>
            <a:r>
              <a:rPr lang="en-US" sz="1700" dirty="0">
                <a:latin typeface="Garamond" panose="02020404030301010803" pitchFamily="18" charset="0"/>
              </a:rPr>
              <a:t> whether space X will reuse the first stage</a:t>
            </a:r>
          </a:p>
          <a:p>
            <a:pPr marL="457200" indent="-457200">
              <a:spcBef>
                <a:spcPts val="1400"/>
              </a:spcBef>
              <a:buFont typeface="Arial" panose="020B0604020202020204" pitchFamily="34" charset="0"/>
              <a:buChar char="•"/>
            </a:pPr>
            <a:endParaRPr lang="en-US" sz="1900" dirty="0">
              <a:latin typeface="Garamond" panose="02020404030301010803" pitchFamily="18" charset="0"/>
            </a:endParaRP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BBD4D-F87B-2648-91EB-CF6A4BF6870A}"/>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4</a:t>
            </a:r>
          </a:p>
        </p:txBody>
      </p:sp>
      <p:sp>
        <p:nvSpPr>
          <p:cNvPr id="3" name="Espace réservé du numéro de diapositive 2">
            <a:extLst>
              <a:ext uri="{FF2B5EF4-FFF2-40B4-BE49-F238E27FC236}">
                <a16:creationId xmlns:a16="http://schemas.microsoft.com/office/drawing/2014/main" id="{2EB16A90-9C5A-7C16-2FC7-D539D7BF94C0}"/>
              </a:ext>
            </a:extLst>
          </p:cNvPr>
          <p:cNvSpPr>
            <a:spLocks noGrp="1"/>
          </p:cNvSpPr>
          <p:nvPr>
            <p:ph type="sldNum" sz="quarter" idx="12"/>
          </p:nvPr>
        </p:nvSpPr>
        <p:spPr/>
        <p:txBody>
          <a:bodyPr/>
          <a:lstStyle/>
          <a:p>
            <a:fld id="{A190C97C-0095-2443-AC12-FA4CBA4ACD4D}" type="slidenum">
              <a:rPr lang="en-US" smtClean="0"/>
              <a:t>40</a:t>
            </a:fld>
            <a:endParaRPr lang="en-US"/>
          </a:p>
        </p:txBody>
      </p:sp>
    </p:spTree>
    <p:extLst>
      <p:ext uri="{BB962C8B-B14F-4D97-AF65-F5344CB8AC3E}">
        <p14:creationId xmlns:p14="http://schemas.microsoft.com/office/powerpoint/2010/main" val="733461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41</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0" y="1825625"/>
            <a:ext cx="9745663" cy="4351338"/>
          </a:xfrm>
          <a:prstGeom prst="rect">
            <a:avLst/>
          </a:prstGeom>
        </p:spPr>
        <p:txBody>
          <a:bodyPr lIns="91440" tIns="45720" rIns="91440" bIns="45720" anchor="t">
            <a:normAutofit/>
          </a:bodyPr>
          <a:lstStyle/>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Garamond" panose="02020404030301010803" pitchFamily="18" charset="0"/>
              </a:rPr>
              <a:t>Total success launches by sites</a:t>
            </a:r>
          </a:p>
        </p:txBody>
      </p:sp>
      <p:pic>
        <p:nvPicPr>
          <p:cNvPr id="4" name="Image 3">
            <a:extLst>
              <a:ext uri="{FF2B5EF4-FFF2-40B4-BE49-F238E27FC236}">
                <a16:creationId xmlns:a16="http://schemas.microsoft.com/office/drawing/2014/main" id="{20FB070F-EE6F-A68B-C8FD-9F8F3B62CF3D}"/>
              </a:ext>
            </a:extLst>
          </p:cNvPr>
          <p:cNvPicPr>
            <a:picLocks noChangeAspect="1"/>
          </p:cNvPicPr>
          <p:nvPr/>
        </p:nvPicPr>
        <p:blipFill>
          <a:blip r:embed="rId2"/>
          <a:stretch>
            <a:fillRect/>
          </a:stretch>
        </p:blipFill>
        <p:spPr>
          <a:xfrm>
            <a:off x="1042987" y="1281069"/>
            <a:ext cx="6215063" cy="1880523"/>
          </a:xfrm>
          <a:prstGeom prst="rect">
            <a:avLst/>
          </a:prstGeom>
        </p:spPr>
      </p:pic>
      <p:sp>
        <p:nvSpPr>
          <p:cNvPr id="6" name="ZoneTexte 5">
            <a:extLst>
              <a:ext uri="{FF2B5EF4-FFF2-40B4-BE49-F238E27FC236}">
                <a16:creationId xmlns:a16="http://schemas.microsoft.com/office/drawing/2014/main" id="{57E91CFD-09AD-E3F5-28D4-27DA9CBE59E1}"/>
              </a:ext>
            </a:extLst>
          </p:cNvPr>
          <p:cNvSpPr txBox="1"/>
          <p:nvPr/>
        </p:nvSpPr>
        <p:spPr>
          <a:xfrm>
            <a:off x="770011" y="3354963"/>
            <a:ext cx="9745663" cy="523220"/>
          </a:xfrm>
          <a:prstGeom prst="rect">
            <a:avLst/>
          </a:prstGeom>
          <a:noFill/>
        </p:spPr>
        <p:txBody>
          <a:bodyPr wrap="square" rtlCol="0">
            <a:spAutoFit/>
          </a:bodyPr>
          <a:lstStyle/>
          <a:p>
            <a:r>
              <a:rPr lang="en-US" sz="1400" dirty="0">
                <a:latin typeface="Garamond" panose="02020404030301010803" pitchFamily="18" charset="0"/>
              </a:rPr>
              <a:t>This screenshot indicates that the KSC LC-39A launch site has recorded the highest number of successful launches. Conversely, the site with the fewest successful launches is VAFB SLC-4E.</a:t>
            </a:r>
            <a:endParaRPr lang="fr-FR" sz="1400" dirty="0">
              <a:latin typeface="Garamond" panose="02020404030301010803" pitchFamily="18" charset="0"/>
            </a:endParaRPr>
          </a:p>
        </p:txBody>
      </p:sp>
    </p:spTree>
    <p:extLst>
      <p:ext uri="{BB962C8B-B14F-4D97-AF65-F5344CB8AC3E}">
        <p14:creationId xmlns:p14="http://schemas.microsoft.com/office/powerpoint/2010/main" val="700132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42</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507207" y="911225"/>
            <a:ext cx="10552113" cy="4351338"/>
          </a:xfrm>
          <a:prstGeom prst="rect">
            <a:avLst/>
          </a:prstGeom>
        </p:spPr>
        <p:txBody>
          <a:bodyPr lIns="91440" tIns="45720" rIns="91440" bIns="45720" anchor="t">
            <a:normAutofit/>
          </a:bodyPr>
          <a:lstStyle/>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p:txBody>
      </p:sp>
      <p:sp>
        <p:nvSpPr>
          <p:cNvPr id="8" name="Title 1">
            <a:extLst>
              <a:ext uri="{FF2B5EF4-FFF2-40B4-BE49-F238E27FC236}">
                <a16:creationId xmlns:a16="http://schemas.microsoft.com/office/drawing/2014/main" id="{4EF94599-779E-457E-B57B-6063EBF7A84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Pie chart of success vs failure for KSC LC-39A</a:t>
            </a:r>
          </a:p>
        </p:txBody>
      </p:sp>
      <p:pic>
        <p:nvPicPr>
          <p:cNvPr id="4" name="Image 3">
            <a:extLst>
              <a:ext uri="{FF2B5EF4-FFF2-40B4-BE49-F238E27FC236}">
                <a16:creationId xmlns:a16="http://schemas.microsoft.com/office/drawing/2014/main" id="{6D072706-C1B8-595D-6121-BF6619F62CD1}"/>
              </a:ext>
            </a:extLst>
          </p:cNvPr>
          <p:cNvPicPr>
            <a:picLocks noChangeAspect="1"/>
          </p:cNvPicPr>
          <p:nvPr/>
        </p:nvPicPr>
        <p:blipFill>
          <a:blip r:embed="rId2"/>
          <a:stretch>
            <a:fillRect/>
          </a:stretch>
        </p:blipFill>
        <p:spPr>
          <a:xfrm>
            <a:off x="1132680" y="1214439"/>
            <a:ext cx="7224429" cy="2058100"/>
          </a:xfrm>
          <a:prstGeom prst="rect">
            <a:avLst/>
          </a:prstGeom>
        </p:spPr>
      </p:pic>
      <p:sp>
        <p:nvSpPr>
          <p:cNvPr id="6" name="ZoneTexte 5">
            <a:extLst>
              <a:ext uri="{FF2B5EF4-FFF2-40B4-BE49-F238E27FC236}">
                <a16:creationId xmlns:a16="http://schemas.microsoft.com/office/drawing/2014/main" id="{CB7088D0-4C21-DCF1-9D5F-A7EE4044B010}"/>
              </a:ext>
            </a:extLst>
          </p:cNvPr>
          <p:cNvSpPr txBox="1"/>
          <p:nvPr/>
        </p:nvSpPr>
        <p:spPr>
          <a:xfrm>
            <a:off x="1185863" y="3579019"/>
            <a:ext cx="10498930" cy="307777"/>
          </a:xfrm>
          <a:prstGeom prst="rect">
            <a:avLst/>
          </a:prstGeom>
          <a:noFill/>
        </p:spPr>
        <p:txBody>
          <a:bodyPr wrap="square" rtlCol="0">
            <a:spAutoFit/>
          </a:bodyPr>
          <a:lstStyle/>
          <a:p>
            <a:r>
              <a:rPr lang="en-US" sz="1400" dirty="0">
                <a:latin typeface="Garamond" panose="02020404030301010803" pitchFamily="18" charset="0"/>
              </a:rPr>
              <a:t>The data reveals that the KSC LC-39A launch site has a success rate of 76.9%, while 23.1% of the launches from this site have resulted in failure.</a:t>
            </a:r>
            <a:endParaRPr lang="fr-FR" sz="1400" dirty="0">
              <a:latin typeface="Garamond" panose="02020404030301010803" pitchFamily="18" charset="0"/>
            </a:endParaRPr>
          </a:p>
        </p:txBody>
      </p:sp>
    </p:spTree>
    <p:extLst>
      <p:ext uri="{BB962C8B-B14F-4D97-AF65-F5344CB8AC3E}">
        <p14:creationId xmlns:p14="http://schemas.microsoft.com/office/powerpoint/2010/main" val="1866160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43</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0" y="1825625"/>
            <a:ext cx="10414000" cy="4351338"/>
          </a:xfrm>
          <a:prstGeom prst="rect">
            <a:avLst/>
          </a:prstGeom>
        </p:spPr>
        <p:txBody>
          <a:bodyPr lIns="91440" tIns="45720" rIns="91440" bIns="45720" anchor="t">
            <a:normAutofit/>
          </a:bodyPr>
          <a:lstStyle/>
          <a:p>
            <a:pPr marL="0" indent="0">
              <a:lnSpc>
                <a:spcPct val="100000"/>
              </a:lnSpc>
              <a:spcBef>
                <a:spcPts val="1400"/>
              </a:spcBef>
              <a:buNone/>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12" name="Title 1">
            <a:extLst>
              <a:ext uri="{FF2B5EF4-FFF2-40B4-BE49-F238E27FC236}">
                <a16:creationId xmlns:a16="http://schemas.microsoft.com/office/drawing/2014/main" id="{4D271BF5-BAA1-4CEB-A575-76A097FABB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Correlation between payload and success for all site of launch</a:t>
            </a:r>
          </a:p>
        </p:txBody>
      </p:sp>
      <p:pic>
        <p:nvPicPr>
          <p:cNvPr id="4" name="Image 3">
            <a:extLst>
              <a:ext uri="{FF2B5EF4-FFF2-40B4-BE49-F238E27FC236}">
                <a16:creationId xmlns:a16="http://schemas.microsoft.com/office/drawing/2014/main" id="{8F6643BB-D6DE-5E1F-704A-148053ED2C00}"/>
              </a:ext>
            </a:extLst>
          </p:cNvPr>
          <p:cNvPicPr>
            <a:picLocks noChangeAspect="1"/>
          </p:cNvPicPr>
          <p:nvPr/>
        </p:nvPicPr>
        <p:blipFill>
          <a:blip r:embed="rId2"/>
          <a:stretch>
            <a:fillRect/>
          </a:stretch>
        </p:blipFill>
        <p:spPr>
          <a:xfrm>
            <a:off x="1235869" y="1147891"/>
            <a:ext cx="7463705" cy="2198690"/>
          </a:xfrm>
          <a:prstGeom prst="rect">
            <a:avLst/>
          </a:prstGeom>
        </p:spPr>
      </p:pic>
    </p:spTree>
    <p:extLst>
      <p:ext uri="{BB962C8B-B14F-4D97-AF65-F5344CB8AC3E}">
        <p14:creationId xmlns:p14="http://schemas.microsoft.com/office/powerpoint/2010/main" val="252359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37DFD2-2B76-8445-A1BD-6628DC42C398}"/>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5</a:t>
            </a:r>
          </a:p>
        </p:txBody>
      </p:sp>
      <p:sp>
        <p:nvSpPr>
          <p:cNvPr id="3" name="Espace réservé du numéro de diapositive 2">
            <a:extLst>
              <a:ext uri="{FF2B5EF4-FFF2-40B4-BE49-F238E27FC236}">
                <a16:creationId xmlns:a16="http://schemas.microsoft.com/office/drawing/2014/main" id="{BA82BB18-9420-23A3-2259-AA977E00D2EA}"/>
              </a:ext>
            </a:extLst>
          </p:cNvPr>
          <p:cNvSpPr>
            <a:spLocks noGrp="1"/>
          </p:cNvSpPr>
          <p:nvPr>
            <p:ph type="sldNum" sz="quarter" idx="12"/>
          </p:nvPr>
        </p:nvSpPr>
        <p:spPr/>
        <p:txBody>
          <a:bodyPr/>
          <a:lstStyle/>
          <a:p>
            <a:fld id="{A190C97C-0095-2443-AC12-FA4CBA4ACD4D}" type="slidenum">
              <a:rPr lang="en-US" smtClean="0"/>
              <a:t>44</a:t>
            </a:fld>
            <a:endParaRPr lang="en-US"/>
          </a:p>
        </p:txBody>
      </p:sp>
    </p:spTree>
    <p:extLst>
      <p:ext uri="{BB962C8B-B14F-4D97-AF65-F5344CB8AC3E}">
        <p14:creationId xmlns:p14="http://schemas.microsoft.com/office/powerpoint/2010/main" val="1290394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635794" y="4083694"/>
            <a:ext cx="8493919" cy="498078"/>
          </a:xfrm>
          <a:prstGeom prst="rect">
            <a:avLst/>
          </a:prstGeom>
        </p:spPr>
        <p:txBody>
          <a:bodyPr vert="horz" lIns="91440" tIns="45720" rIns="91440" bIns="45720" rtlCol="0" anchor="t">
            <a:normAutofit/>
          </a:bodyPr>
          <a:lstStyle/>
          <a:p>
            <a:pPr marL="0" indent="0">
              <a:lnSpc>
                <a:spcPct val="100000"/>
              </a:lnSpc>
              <a:spcBef>
                <a:spcPts val="1400"/>
              </a:spcBef>
              <a:buNone/>
            </a:pPr>
            <a:r>
              <a:rPr lang="en-US" sz="1600" dirty="0">
                <a:solidFill>
                  <a:schemeClr val="accent3">
                    <a:lumMod val="25000"/>
                  </a:schemeClr>
                </a:solidFill>
                <a:latin typeface="Garamond" panose="02020404030301010803" pitchFamily="18" charset="0"/>
              </a:rPr>
              <a:t>The best mode is decision Tree with an accuracy = 0.89</a:t>
            </a:r>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635794" y="264125"/>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Classification Accuracy</a:t>
            </a:r>
            <a:endParaRPr lang="en-US" dirty="0">
              <a:solidFill>
                <a:srgbClr val="0B49CB"/>
              </a:solidFill>
            </a:endParaRPr>
          </a:p>
        </p:txBody>
      </p:sp>
      <p:pic>
        <p:nvPicPr>
          <p:cNvPr id="3" name="Image 2">
            <a:extLst>
              <a:ext uri="{FF2B5EF4-FFF2-40B4-BE49-F238E27FC236}">
                <a16:creationId xmlns:a16="http://schemas.microsoft.com/office/drawing/2014/main" id="{4ABE80D6-4162-72B8-5FDE-E69868C73C7A}"/>
              </a:ext>
            </a:extLst>
          </p:cNvPr>
          <p:cNvPicPr>
            <a:picLocks noChangeAspect="1"/>
          </p:cNvPicPr>
          <p:nvPr/>
        </p:nvPicPr>
        <p:blipFill>
          <a:blip r:embed="rId2"/>
          <a:stretch>
            <a:fillRect/>
          </a:stretch>
        </p:blipFill>
        <p:spPr>
          <a:xfrm>
            <a:off x="1635171" y="985837"/>
            <a:ext cx="4107897" cy="2914093"/>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46</a:t>
            </a:fld>
            <a:endParaRPr lang="en-US"/>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pic>
        <p:nvPicPr>
          <p:cNvPr id="3" name="Image 2">
            <a:extLst>
              <a:ext uri="{FF2B5EF4-FFF2-40B4-BE49-F238E27FC236}">
                <a16:creationId xmlns:a16="http://schemas.microsoft.com/office/drawing/2014/main" id="{C5177C71-BC0F-4408-81FB-689F9FC12629}"/>
              </a:ext>
            </a:extLst>
          </p:cNvPr>
          <p:cNvPicPr>
            <a:picLocks noChangeAspect="1"/>
          </p:cNvPicPr>
          <p:nvPr/>
        </p:nvPicPr>
        <p:blipFill>
          <a:blip r:embed="rId2"/>
          <a:stretch>
            <a:fillRect/>
          </a:stretch>
        </p:blipFill>
        <p:spPr>
          <a:xfrm>
            <a:off x="1354356" y="1189112"/>
            <a:ext cx="5210751" cy="4114385"/>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47</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838200" y="1629305"/>
            <a:ext cx="7772400" cy="4351337"/>
          </a:xfrm>
          <a:prstGeom prst="rect">
            <a:avLst/>
          </a:prstGeom>
        </p:spPr>
        <p:txBody>
          <a:bodyPr>
            <a:normAutofit/>
          </a:body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000" dirty="0">
                <a:solidFill>
                  <a:schemeClr val="accent3">
                    <a:lumMod val="25000"/>
                  </a:schemeClr>
                </a:solidFill>
                <a:latin typeface="Garamond" panose="02020404030301010803" pitchFamily="18" charset="0"/>
              </a:rPr>
              <a:t>The best-performing model is the Decision Tree.</a:t>
            </a:r>
          </a:p>
          <a:p>
            <a:pPr>
              <a:lnSpc>
                <a:spcPct val="100000"/>
              </a:lnSpc>
              <a:spcBef>
                <a:spcPts val="1400"/>
              </a:spcBef>
            </a:pPr>
            <a:r>
              <a:rPr lang="en-US" sz="2000" dirty="0">
                <a:solidFill>
                  <a:schemeClr val="accent3">
                    <a:lumMod val="25000"/>
                  </a:schemeClr>
                </a:solidFill>
                <a:latin typeface="Garamond" panose="02020404030301010803" pitchFamily="18" charset="0"/>
              </a:rPr>
              <a:t>KSC LC-39A is the launch site with the highest success rate.</a:t>
            </a:r>
          </a:p>
          <a:p>
            <a:pPr>
              <a:lnSpc>
                <a:spcPct val="100000"/>
              </a:lnSpc>
              <a:spcBef>
                <a:spcPts val="1400"/>
              </a:spcBef>
            </a:pPr>
            <a:r>
              <a:rPr lang="en-US" sz="2000" dirty="0">
                <a:solidFill>
                  <a:schemeClr val="accent3">
                    <a:lumMod val="25000"/>
                  </a:schemeClr>
                </a:solidFill>
                <a:latin typeface="Garamond" panose="02020404030301010803" pitchFamily="18" charset="0"/>
              </a:rPr>
              <a:t>Payload mass and the number of launches are key factors to consider.</a:t>
            </a:r>
          </a:p>
          <a:p>
            <a:pPr>
              <a:lnSpc>
                <a:spcPct val="100000"/>
              </a:lnSpc>
              <a:spcBef>
                <a:spcPts val="1400"/>
              </a:spcBef>
            </a:pPr>
            <a:r>
              <a:rPr lang="en-US" sz="2000" dirty="0">
                <a:solidFill>
                  <a:schemeClr val="accent3">
                    <a:lumMod val="25000"/>
                  </a:schemeClr>
                </a:solidFill>
                <a:latin typeface="Garamond" panose="02020404030301010803" pitchFamily="18" charset="0"/>
              </a:rPr>
              <a:t>Orbits like LEO,  and GTO could be prioritized.</a:t>
            </a: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a:xfrm>
            <a:off x="9448800" y="6356350"/>
            <a:ext cx="2743200" cy="365125"/>
          </a:xfrm>
        </p:spPr>
        <p:txBody>
          <a:bodyPr/>
          <a:lstStyle/>
          <a:p>
            <a:fld id="{5075537C-CA84-1446-933C-8E9D027F9201}" type="slidenum">
              <a:rPr lang="en-US" smtClean="0"/>
              <a:t>5</a:t>
            </a:fld>
            <a:endParaRPr lang="en-US" dirty="0"/>
          </a:p>
        </p:txBody>
      </p:sp>
      <p:sp>
        <p:nvSpPr>
          <p:cNvPr id="2" name="TextBox 1">
            <a:extLst>
              <a:ext uri="{FF2B5EF4-FFF2-40B4-BE49-F238E27FC236}">
                <a16:creationId xmlns:a16="http://schemas.microsoft.com/office/drawing/2014/main" id="{99393D11-6810-B94E-A01A-A2D00E82E738}"/>
              </a:ext>
            </a:extLst>
          </p:cNvPr>
          <p:cNvSpPr txBox="1"/>
          <p:nvPr/>
        </p:nvSpPr>
        <p:spPr>
          <a:xfrm>
            <a:off x="765313" y="2812774"/>
            <a:ext cx="1058303" cy="369332"/>
          </a:xfrm>
          <a:prstGeom prst="rect">
            <a:avLst/>
          </a:prstGeom>
          <a:solidFill>
            <a:srgbClr val="0948CB"/>
          </a:solidFill>
        </p:spPr>
        <p:txBody>
          <a:bodyPr wrap="none" rtlCol="0">
            <a:spAutoFit/>
          </a:bodyPr>
          <a:lstStyle/>
          <a:p>
            <a:r>
              <a:rPr lang="en-US" dirty="0">
                <a:solidFill>
                  <a:schemeClr val="bg1"/>
                </a:solidFill>
              </a:rPr>
              <a:t>Section 1</a:t>
            </a:r>
          </a:p>
        </p:txBody>
      </p:sp>
    </p:spTree>
    <p:extLst>
      <p:ext uri="{BB962C8B-B14F-4D97-AF65-F5344CB8AC3E}">
        <p14:creationId xmlns:p14="http://schemas.microsoft.com/office/powerpoint/2010/main" val="3093198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6</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366495"/>
            <a:ext cx="10842869" cy="4444765"/>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12800" dirty="0">
                <a:solidFill>
                  <a:srgbClr val="0B49CB"/>
                </a:solidFill>
                <a:latin typeface="Abadi"/>
              </a:rPr>
              <a:t>Executive Summary</a:t>
            </a:r>
          </a:p>
          <a:p>
            <a:pPr marL="0" indent="0">
              <a:lnSpc>
                <a:spcPct val="120000"/>
              </a:lnSpc>
              <a:spcBef>
                <a:spcPts val="1400"/>
              </a:spcBef>
              <a:buNone/>
            </a:pPr>
            <a:r>
              <a:rPr lang="en-US" sz="7200" dirty="0">
                <a:solidFill>
                  <a:schemeClr val="accent3">
                    <a:lumMod val="25000"/>
                  </a:schemeClr>
                </a:solidFill>
                <a:latin typeface="Abadi"/>
              </a:rPr>
              <a:t>Data collection methodology:</a:t>
            </a:r>
          </a:p>
          <a:p>
            <a:pPr marL="0" indent="0" algn="just">
              <a:lnSpc>
                <a:spcPct val="120000"/>
              </a:lnSpc>
              <a:spcBef>
                <a:spcPts val="1400"/>
              </a:spcBef>
              <a:buNone/>
            </a:pPr>
            <a:r>
              <a:rPr lang="en-US" sz="8800" dirty="0">
                <a:solidFill>
                  <a:schemeClr val="accent3">
                    <a:lumMod val="25000"/>
                  </a:schemeClr>
                </a:solidFill>
                <a:latin typeface="Abadi"/>
              </a:rPr>
              <a:t>   </a:t>
            </a:r>
            <a:r>
              <a:rPr lang="en-US" sz="6400" dirty="0">
                <a:solidFill>
                  <a:schemeClr val="accent3">
                    <a:lumMod val="25000"/>
                  </a:schemeClr>
                </a:solidFill>
                <a:latin typeface="Garamond" panose="02020404030301010803" pitchFamily="18" charset="0"/>
              </a:rPr>
              <a:t>The data used in this project is collected via the SpaceX REST API and web scraping. We use the API api.spacexdata.com/v4/launches/past to retrieve launch information, extracted in JSON format and normalized using the </a:t>
            </a:r>
            <a:r>
              <a:rPr lang="en-US" sz="6400" dirty="0" err="1">
                <a:solidFill>
                  <a:schemeClr val="accent3">
                    <a:lumMod val="25000"/>
                  </a:schemeClr>
                </a:solidFill>
                <a:latin typeface="Garamond" panose="02020404030301010803" pitchFamily="18" charset="0"/>
              </a:rPr>
              <a:t>json_normalize</a:t>
            </a:r>
            <a:r>
              <a:rPr lang="en-US" sz="6400" dirty="0">
                <a:solidFill>
                  <a:schemeClr val="accent3">
                    <a:lumMod val="25000"/>
                  </a:schemeClr>
                </a:solidFill>
                <a:latin typeface="Garamond" panose="02020404030301010803" pitchFamily="18" charset="0"/>
              </a:rPr>
              <a:t> function. Additionally, we use </a:t>
            </a:r>
            <a:r>
              <a:rPr lang="en-US" sz="6400" dirty="0" err="1">
                <a:solidFill>
                  <a:schemeClr val="accent3">
                    <a:lumMod val="25000"/>
                  </a:schemeClr>
                </a:solidFill>
                <a:latin typeface="Garamond" panose="02020404030301010803" pitchFamily="18" charset="0"/>
              </a:rPr>
              <a:t>BeautifulSoup</a:t>
            </a:r>
            <a:r>
              <a:rPr lang="en-US" sz="6400" dirty="0">
                <a:solidFill>
                  <a:schemeClr val="accent3">
                    <a:lumMod val="25000"/>
                  </a:schemeClr>
                </a:solidFill>
                <a:latin typeface="Garamond" panose="02020404030301010803" pitchFamily="18" charset="0"/>
              </a:rPr>
              <a:t> to scrape HTML tables containing Falcon 9 launch data.</a:t>
            </a:r>
          </a:p>
          <a:p>
            <a:pPr marL="0" indent="0">
              <a:lnSpc>
                <a:spcPct val="120000"/>
              </a:lnSpc>
              <a:spcBef>
                <a:spcPts val="1400"/>
              </a:spcBef>
              <a:buNone/>
            </a:pPr>
            <a:r>
              <a:rPr lang="en-US" sz="7200" dirty="0">
                <a:solidFill>
                  <a:schemeClr val="accent3">
                    <a:lumMod val="25000"/>
                  </a:schemeClr>
                </a:solidFill>
                <a:latin typeface="Abadi"/>
              </a:rPr>
              <a:t>Perform data wrangling</a:t>
            </a:r>
          </a:p>
          <a:p>
            <a:pPr>
              <a:lnSpc>
                <a:spcPct val="120000"/>
              </a:lnSpc>
              <a:spcBef>
                <a:spcPts val="1400"/>
              </a:spcBef>
            </a:pPr>
            <a:r>
              <a:rPr lang="en-US" sz="6400" dirty="0">
                <a:solidFill>
                  <a:schemeClr val="accent3">
                    <a:lumMod val="25000"/>
                  </a:schemeClr>
                </a:solidFill>
                <a:latin typeface="Garamond" panose="02020404030301010803" pitchFamily="18" charset="0"/>
              </a:rPr>
              <a:t>The collected data has been cleaned and transformed.</a:t>
            </a:r>
          </a:p>
          <a:p>
            <a:pPr>
              <a:lnSpc>
                <a:spcPct val="120000"/>
              </a:lnSpc>
              <a:spcBef>
                <a:spcPts val="1400"/>
              </a:spcBef>
            </a:pPr>
            <a:r>
              <a:rPr lang="en-US" sz="6400" dirty="0">
                <a:solidFill>
                  <a:schemeClr val="accent3">
                    <a:lumMod val="25000"/>
                  </a:schemeClr>
                </a:solidFill>
                <a:latin typeface="Garamond" panose="02020404030301010803" pitchFamily="18" charset="0"/>
              </a:rPr>
              <a:t>We filtered only Falcon 9 launches.</a:t>
            </a:r>
          </a:p>
          <a:p>
            <a:pPr>
              <a:lnSpc>
                <a:spcPct val="120000"/>
              </a:lnSpc>
              <a:spcBef>
                <a:spcPts val="1400"/>
              </a:spcBef>
            </a:pPr>
            <a:r>
              <a:rPr lang="en-US" sz="6400" dirty="0">
                <a:solidFill>
                  <a:schemeClr val="accent3">
                    <a:lumMod val="25000"/>
                  </a:schemeClr>
                </a:solidFill>
                <a:latin typeface="Garamond" panose="02020404030301010803" pitchFamily="18" charset="0"/>
              </a:rPr>
              <a:t>We replaced the missing values in </a:t>
            </a:r>
            <a:r>
              <a:rPr lang="en-US" sz="6400" dirty="0" err="1">
                <a:solidFill>
                  <a:schemeClr val="accent3">
                    <a:lumMod val="25000"/>
                  </a:schemeClr>
                </a:solidFill>
                <a:latin typeface="Garamond" panose="02020404030301010803" pitchFamily="18" charset="0"/>
              </a:rPr>
              <a:t>PayloadMass</a:t>
            </a:r>
            <a:r>
              <a:rPr lang="en-US" sz="6400" dirty="0">
                <a:solidFill>
                  <a:schemeClr val="accent3">
                    <a:lumMod val="25000"/>
                  </a:schemeClr>
                </a:solidFill>
                <a:latin typeface="Garamond" panose="02020404030301010803" pitchFamily="18" charset="0"/>
              </a:rPr>
              <a:t> with their average and kept the missing values in </a:t>
            </a:r>
            <a:r>
              <a:rPr lang="en-US" sz="6400" dirty="0" err="1">
                <a:solidFill>
                  <a:schemeClr val="accent3">
                    <a:lumMod val="25000"/>
                  </a:schemeClr>
                </a:solidFill>
                <a:latin typeface="Garamond" panose="02020404030301010803" pitchFamily="18" charset="0"/>
              </a:rPr>
              <a:t>LandingPad</a:t>
            </a:r>
            <a:r>
              <a:rPr lang="en-US" sz="6400" dirty="0">
                <a:solidFill>
                  <a:schemeClr val="accent3">
                    <a:lumMod val="25000"/>
                  </a:schemeClr>
                </a:solidFill>
                <a:latin typeface="Garamond" panose="02020404030301010803" pitchFamily="18" charset="0"/>
              </a:rPr>
              <a:t>.</a:t>
            </a:r>
          </a:p>
          <a:p>
            <a:pPr>
              <a:lnSpc>
                <a:spcPct val="120000"/>
              </a:lnSpc>
              <a:spcBef>
                <a:spcPts val="1400"/>
              </a:spcBef>
            </a:pPr>
            <a:r>
              <a:rPr lang="en-US" sz="6400" dirty="0">
                <a:solidFill>
                  <a:schemeClr val="accent3">
                    <a:lumMod val="25000"/>
                  </a:schemeClr>
                </a:solidFill>
                <a:latin typeface="Garamond" panose="02020404030301010803" pitchFamily="18" charset="0"/>
              </a:rPr>
              <a:t>We enriched the data by retrieving additional information via the API for columns such as Booster, Launchpad, Payload, and Core</a:t>
            </a:r>
          </a:p>
          <a:p>
            <a:pPr marL="0" indent="0">
              <a:lnSpc>
                <a:spcPct val="120000"/>
              </a:lnSpc>
              <a:spcBef>
                <a:spcPts val="1400"/>
              </a:spcBef>
              <a:buNone/>
            </a:pPr>
            <a:endParaRPr lang="en-US" sz="88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u="sng" dirty="0">
                <a:solidFill>
                  <a:srgbClr val="0B49CB"/>
                </a:solidFill>
                <a:latin typeface="Abadi"/>
              </a:rPr>
              <a:t>Methodology</a:t>
            </a:r>
            <a:endParaRPr lang="en-US" u="sng" dirty="0">
              <a:solidFill>
                <a:srgbClr val="0B49CB"/>
              </a:solidFill>
            </a:endParaRPr>
          </a:p>
        </p:txBody>
      </p:sp>
    </p:spTree>
    <p:extLst>
      <p:ext uri="{BB962C8B-B14F-4D97-AF65-F5344CB8AC3E}">
        <p14:creationId xmlns:p14="http://schemas.microsoft.com/office/powerpoint/2010/main" val="155343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D44ECCA-AC9A-B843-F8BC-2C478FA8E54C}"/>
              </a:ext>
            </a:extLst>
          </p:cNvPr>
          <p:cNvSpPr txBox="1"/>
          <p:nvPr/>
        </p:nvSpPr>
        <p:spPr>
          <a:xfrm>
            <a:off x="440574" y="1030777"/>
            <a:ext cx="11671070" cy="5240409"/>
          </a:xfrm>
          <a:prstGeom prst="rect">
            <a:avLst/>
          </a:prstGeom>
          <a:noFill/>
        </p:spPr>
        <p:txBody>
          <a:bodyPr wrap="square" rtlCol="0">
            <a:spAutoFit/>
          </a:bodyPr>
          <a:lstStyle/>
          <a:p>
            <a:pPr marL="0" indent="0">
              <a:lnSpc>
                <a:spcPct val="120000"/>
              </a:lnSpc>
              <a:spcBef>
                <a:spcPts val="1400"/>
              </a:spcBef>
              <a:buNone/>
            </a:pPr>
            <a:r>
              <a:rPr lang="en-US" sz="1800" dirty="0">
                <a:solidFill>
                  <a:schemeClr val="accent3">
                    <a:lumMod val="25000"/>
                  </a:schemeClr>
                </a:solidFill>
                <a:latin typeface="Abadi"/>
              </a:rPr>
              <a:t>Perform exploratory data analysis (EDA) using visualization and SQL</a:t>
            </a:r>
          </a:p>
          <a:p>
            <a:pPr marL="0" indent="0">
              <a:lnSpc>
                <a:spcPct val="120000"/>
              </a:lnSpc>
              <a:spcBef>
                <a:spcPts val="1400"/>
              </a:spcBef>
              <a:buNone/>
            </a:pPr>
            <a:r>
              <a:rPr lang="en-US" sz="1600" dirty="0">
                <a:solidFill>
                  <a:schemeClr val="accent3">
                    <a:lumMod val="25000"/>
                  </a:schemeClr>
                </a:solidFill>
                <a:latin typeface="Garamond" panose="02020404030301010803" pitchFamily="18" charset="0"/>
              </a:rPr>
              <a:t>After cleaning the data, we conducted an exploratory data analysis using various visualizations. </a:t>
            </a:r>
          </a:p>
          <a:p>
            <a:pPr marL="285750" indent="-285750">
              <a:lnSpc>
                <a:spcPct val="120000"/>
              </a:lnSpc>
              <a:spcBef>
                <a:spcPts val="1400"/>
              </a:spcBef>
              <a:buFont typeface="Arial" panose="020B0604020202020204" pitchFamily="34" charset="0"/>
              <a:buChar char="•"/>
            </a:pPr>
            <a:r>
              <a:rPr lang="en-US" sz="1600" dirty="0">
                <a:solidFill>
                  <a:schemeClr val="accent3">
                    <a:lumMod val="25000"/>
                  </a:schemeClr>
                </a:solidFill>
                <a:latin typeface="Garamond" panose="02020404030301010803" pitchFamily="18" charset="0"/>
              </a:rPr>
              <a:t>We created correlation graphs between different attributes.</a:t>
            </a:r>
          </a:p>
          <a:p>
            <a:pPr marL="285750" indent="-285750">
              <a:lnSpc>
                <a:spcPct val="120000"/>
              </a:lnSpc>
              <a:spcBef>
                <a:spcPts val="1400"/>
              </a:spcBef>
              <a:buFont typeface="Arial" panose="020B0604020202020204" pitchFamily="34" charset="0"/>
              <a:buChar char="•"/>
            </a:pPr>
            <a:r>
              <a:rPr lang="en-US" sz="1600" dirty="0">
                <a:solidFill>
                  <a:schemeClr val="accent3">
                    <a:lumMod val="25000"/>
                  </a:schemeClr>
                </a:solidFill>
                <a:latin typeface="Garamond" panose="02020404030301010803" pitchFamily="18" charset="0"/>
              </a:rPr>
              <a:t>We observed that the landing success rate has improved since 2013. </a:t>
            </a:r>
          </a:p>
          <a:p>
            <a:pPr marL="285750" indent="-285750">
              <a:lnSpc>
                <a:spcPct val="120000"/>
              </a:lnSpc>
              <a:spcBef>
                <a:spcPts val="1400"/>
              </a:spcBef>
              <a:buFont typeface="Arial" panose="020B0604020202020204" pitchFamily="34" charset="0"/>
              <a:buChar char="•"/>
            </a:pPr>
            <a:r>
              <a:rPr lang="en-US" sz="1600" dirty="0">
                <a:solidFill>
                  <a:schemeClr val="accent3">
                    <a:lumMod val="25000"/>
                  </a:schemeClr>
                </a:solidFill>
                <a:latin typeface="Garamond" panose="02020404030301010803" pitchFamily="18" charset="0"/>
              </a:rPr>
              <a:t>We observed that launch sites have varying success rates.</a:t>
            </a:r>
          </a:p>
          <a:p>
            <a:pPr marL="285750" indent="-285750">
              <a:lnSpc>
                <a:spcPct val="120000"/>
              </a:lnSpc>
              <a:spcBef>
                <a:spcPts val="1400"/>
              </a:spcBef>
              <a:buFont typeface="Arial" panose="020B0604020202020204" pitchFamily="34" charset="0"/>
              <a:buChar char="•"/>
            </a:pPr>
            <a:r>
              <a:rPr lang="en-US" sz="1600" dirty="0">
                <a:solidFill>
                  <a:schemeClr val="accent3">
                    <a:lumMod val="25000"/>
                  </a:schemeClr>
                </a:solidFill>
                <a:latin typeface="Garamond" panose="02020404030301010803" pitchFamily="18" charset="0"/>
              </a:rPr>
              <a:t> We also performed feature engineering by selecting relevant variables and creating dummy variables for categorical columns. Finally, we analyzed the data using SQL."</a:t>
            </a:r>
            <a:endParaRPr lang="en-US" sz="1800" dirty="0">
              <a:solidFill>
                <a:schemeClr val="accent3">
                  <a:lumMod val="25000"/>
                </a:schemeClr>
              </a:solidFill>
              <a:latin typeface="Abadi"/>
            </a:endParaRPr>
          </a:p>
          <a:p>
            <a:pPr>
              <a:lnSpc>
                <a:spcPct val="120000"/>
              </a:lnSpc>
              <a:spcBef>
                <a:spcPts val="1400"/>
              </a:spcBef>
            </a:pPr>
            <a:r>
              <a:rPr lang="en-US" sz="1800" dirty="0">
                <a:solidFill>
                  <a:schemeClr val="accent3">
                    <a:lumMod val="25000"/>
                  </a:schemeClr>
                </a:solidFill>
                <a:latin typeface="Abadi"/>
              </a:rPr>
              <a:t>Perform interactive visual analytics using Folium and </a:t>
            </a:r>
            <a:r>
              <a:rPr lang="en-US" sz="1800" dirty="0" err="1">
                <a:solidFill>
                  <a:schemeClr val="accent3">
                    <a:lumMod val="25000"/>
                  </a:schemeClr>
                </a:solidFill>
                <a:latin typeface="Abadi"/>
              </a:rPr>
              <a:t>Plotly</a:t>
            </a:r>
            <a:r>
              <a:rPr lang="en-US" sz="1800" dirty="0">
                <a:solidFill>
                  <a:schemeClr val="accent3">
                    <a:lumMod val="25000"/>
                  </a:schemeClr>
                </a:solidFill>
                <a:latin typeface="Abadi"/>
              </a:rPr>
              <a:t> Dash</a:t>
            </a:r>
          </a:p>
          <a:p>
            <a:pPr>
              <a:lnSpc>
                <a:spcPct val="120000"/>
              </a:lnSpc>
              <a:spcBef>
                <a:spcPts val="1400"/>
              </a:spcBef>
            </a:pPr>
            <a:r>
              <a:rPr lang="en-US" sz="1800" dirty="0">
                <a:solidFill>
                  <a:schemeClr val="accent3">
                    <a:lumMod val="25000"/>
                  </a:schemeClr>
                </a:solidFill>
                <a:latin typeface="Abadi"/>
              </a:rPr>
              <a:t>Perform predictive analysis using classification models</a:t>
            </a:r>
          </a:p>
          <a:p>
            <a:pPr>
              <a:lnSpc>
                <a:spcPct val="120000"/>
              </a:lnSpc>
              <a:spcBef>
                <a:spcPts val="1400"/>
              </a:spcBef>
            </a:pPr>
            <a:r>
              <a:rPr lang="en-US" dirty="0">
                <a:solidFill>
                  <a:schemeClr val="accent3">
                    <a:lumMod val="25000"/>
                  </a:schemeClr>
                </a:solidFill>
                <a:latin typeface="Garamond" panose="02020404030301010803" pitchFamily="18" charset="0"/>
              </a:rPr>
              <a:t>We used classification models such as Logistic Regression, Decision Trees, Support Vector Machines (SVM), K-Nearest Neighbors (KNN</a:t>
            </a:r>
            <a:endParaRPr lang="en-US" sz="1800" dirty="0">
              <a:solidFill>
                <a:schemeClr val="accent3">
                  <a:lumMod val="25000"/>
                </a:schemeClr>
              </a:solidFill>
              <a:latin typeface="Abadi"/>
            </a:endParaRPr>
          </a:p>
          <a:p>
            <a:endParaRPr lang="fr-FR" dirty="0"/>
          </a:p>
        </p:txBody>
      </p:sp>
      <p:sp>
        <p:nvSpPr>
          <p:cNvPr id="4" name="ZoneTexte 3">
            <a:extLst>
              <a:ext uri="{FF2B5EF4-FFF2-40B4-BE49-F238E27FC236}">
                <a16:creationId xmlns:a16="http://schemas.microsoft.com/office/drawing/2014/main" id="{EFC944C4-77D5-34E0-CC54-06EF8D32F844}"/>
              </a:ext>
            </a:extLst>
          </p:cNvPr>
          <p:cNvSpPr txBox="1"/>
          <p:nvPr/>
        </p:nvSpPr>
        <p:spPr>
          <a:xfrm>
            <a:off x="432262" y="232756"/>
            <a:ext cx="4497185" cy="1077218"/>
          </a:xfrm>
          <a:prstGeom prst="rect">
            <a:avLst/>
          </a:prstGeom>
          <a:noFill/>
        </p:spPr>
        <p:txBody>
          <a:bodyPr wrap="square" rtlCol="0">
            <a:spAutoFit/>
          </a:bodyPr>
          <a:lstStyle/>
          <a:p>
            <a:r>
              <a:rPr lang="en-US" sz="3200" dirty="0">
                <a:solidFill>
                  <a:srgbClr val="0B49CB"/>
                </a:solidFill>
                <a:latin typeface="Abadi"/>
              </a:rPr>
              <a:t>Executive Summary</a:t>
            </a:r>
          </a:p>
          <a:p>
            <a:endParaRPr lang="fr-FR" sz="3200" dirty="0"/>
          </a:p>
        </p:txBody>
      </p:sp>
      <p:sp>
        <p:nvSpPr>
          <p:cNvPr id="5" name="Espace réservé du numéro de diapositive 4">
            <a:extLst>
              <a:ext uri="{FF2B5EF4-FFF2-40B4-BE49-F238E27FC236}">
                <a16:creationId xmlns:a16="http://schemas.microsoft.com/office/drawing/2014/main" id="{0B9683F3-CBAF-3E76-B242-04A21A97F8BA}"/>
              </a:ext>
            </a:extLst>
          </p:cNvPr>
          <p:cNvSpPr>
            <a:spLocks noGrp="1"/>
          </p:cNvSpPr>
          <p:nvPr>
            <p:ph type="sldNum" sz="quarter" idx="12"/>
          </p:nvPr>
        </p:nvSpPr>
        <p:spPr/>
        <p:txBody>
          <a:bodyPr/>
          <a:lstStyle/>
          <a:p>
            <a:fld id="{A190C97C-0095-2443-AC12-FA4CBA4ACD4D}" type="slidenum">
              <a:rPr lang="en-US" smtClean="0"/>
              <a:t>7</a:t>
            </a:fld>
            <a:endParaRPr lang="en-US"/>
          </a:p>
        </p:txBody>
      </p:sp>
    </p:spTree>
    <p:extLst>
      <p:ext uri="{BB962C8B-B14F-4D97-AF65-F5344CB8AC3E}">
        <p14:creationId xmlns:p14="http://schemas.microsoft.com/office/powerpoint/2010/main" val="253161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974725" y="1654175"/>
            <a:ext cx="11217275" cy="3441700"/>
          </a:xfrm>
          <a:prstGeom prst="rect">
            <a:avLst/>
          </a:prstGeom>
        </p:spPr>
        <p:txBody>
          <a:bodyPr/>
          <a:lstStyle/>
          <a:p>
            <a:pPr marL="0" indent="0" algn="just">
              <a:buNone/>
            </a:pPr>
            <a:r>
              <a:rPr lang="en-US" sz="1600" dirty="0">
                <a:solidFill>
                  <a:schemeClr val="accent3">
                    <a:lumMod val="25000"/>
                  </a:schemeClr>
                </a:solidFill>
                <a:latin typeface="Garamond" panose="02020404030301010803" pitchFamily="18" charset="0"/>
              </a:rPr>
              <a:t>To collect the data, we proceed as follow:</a:t>
            </a:r>
          </a:p>
          <a:p>
            <a:pPr marL="342900" indent="-342900" algn="just">
              <a:buFont typeface="+mj-lt"/>
              <a:buAutoNum type="arabicPeriod"/>
            </a:pPr>
            <a:r>
              <a:rPr lang="en-US" sz="1600" dirty="0">
                <a:solidFill>
                  <a:schemeClr val="accent3">
                    <a:lumMod val="25000"/>
                  </a:schemeClr>
                </a:solidFill>
                <a:latin typeface="Garamond" panose="02020404030301010803" pitchFamily="18" charset="0"/>
              </a:rPr>
              <a:t>Import the necessary libraries (Requests, </a:t>
            </a:r>
            <a:r>
              <a:rPr lang="en-US" sz="1600" dirty="0" err="1">
                <a:solidFill>
                  <a:schemeClr val="accent3">
                    <a:lumMod val="25000"/>
                  </a:schemeClr>
                </a:solidFill>
                <a:latin typeface="Garamond" panose="02020404030301010803" pitchFamily="18" charset="0"/>
              </a:rPr>
              <a:t>Pandas,numpy</a:t>
            </a:r>
            <a:r>
              <a:rPr lang="en-US" sz="1600" dirty="0">
                <a:solidFill>
                  <a:schemeClr val="accent3">
                    <a:lumMod val="25000"/>
                  </a:schemeClr>
                </a:solidFill>
                <a:latin typeface="Garamond" panose="02020404030301010803" pitchFamily="18" charset="0"/>
              </a:rPr>
              <a:t> …)</a:t>
            </a:r>
          </a:p>
          <a:p>
            <a:pPr marL="342900" indent="-342900" algn="just">
              <a:buFont typeface="+mj-lt"/>
              <a:buAutoNum type="arabicPeriod"/>
            </a:pPr>
            <a:r>
              <a:rPr lang="en-US" sz="1600" dirty="0">
                <a:solidFill>
                  <a:schemeClr val="accent3">
                    <a:lumMod val="25000"/>
                  </a:schemeClr>
                </a:solidFill>
                <a:latin typeface="Garamond" panose="02020404030301010803" pitchFamily="18" charset="0"/>
              </a:rPr>
              <a:t>Define four functions:</a:t>
            </a:r>
          </a:p>
          <a:p>
            <a:pPr marL="0" indent="0" algn="just">
              <a:buNone/>
            </a:pPr>
            <a:endParaRPr lang="en-US" sz="1600" dirty="0">
              <a:solidFill>
                <a:schemeClr val="accent3">
                  <a:lumMod val="25000"/>
                </a:schemeClr>
              </a:solidFill>
              <a:latin typeface="Garamond" panose="02020404030301010803" pitchFamily="18" charset="0"/>
            </a:endParaRPr>
          </a:p>
          <a:p>
            <a:pPr marL="0" indent="0" algn="just">
              <a:buNone/>
            </a:pPr>
            <a:endParaRPr lang="en-US" sz="1600" dirty="0">
              <a:solidFill>
                <a:schemeClr val="accent3">
                  <a:lumMod val="25000"/>
                </a:schemeClr>
              </a:solidFill>
              <a:latin typeface="Garamond" panose="02020404030301010803" pitchFamily="18" charset="0"/>
            </a:endParaRPr>
          </a:p>
          <a:p>
            <a:pPr marL="0" indent="0" algn="just">
              <a:buNone/>
            </a:pPr>
            <a:endParaRPr lang="en-US" sz="1600" dirty="0">
              <a:solidFill>
                <a:schemeClr val="accent3">
                  <a:lumMod val="25000"/>
                </a:schemeClr>
              </a:solidFill>
              <a:latin typeface="Garamond" panose="02020404030301010803" pitchFamily="18" charset="0"/>
            </a:endParaRPr>
          </a:p>
          <a:p>
            <a:pPr marL="342900" indent="-342900" algn="just">
              <a:buFont typeface="+mj-lt"/>
              <a:buAutoNum type="arabicPeriod" startAt="3"/>
            </a:pPr>
            <a:r>
              <a:rPr lang="en-US" sz="1600" dirty="0">
                <a:solidFill>
                  <a:schemeClr val="accent3">
                    <a:lumMod val="25000"/>
                  </a:schemeClr>
                </a:solidFill>
                <a:latin typeface="Garamond" panose="02020404030301010803" pitchFamily="18" charset="0"/>
              </a:rPr>
              <a:t>Requesting rocket launch data from SpaceX API with the following URL (</a:t>
            </a:r>
            <a:r>
              <a:rPr lang="en-US" sz="1600" dirty="0" err="1">
                <a:solidFill>
                  <a:schemeClr val="accent3">
                    <a:lumMod val="25000"/>
                  </a:schemeClr>
                </a:solidFill>
                <a:latin typeface="Garamond" panose="02020404030301010803" pitchFamily="18" charset="0"/>
              </a:rPr>
              <a:t>spacex_url</a:t>
            </a:r>
            <a:r>
              <a:rPr lang="en-US" sz="1600" dirty="0">
                <a:solidFill>
                  <a:schemeClr val="accent3">
                    <a:lumMod val="25000"/>
                  </a:schemeClr>
                </a:solidFill>
                <a:latin typeface="Garamond" panose="02020404030301010803" pitchFamily="18" charset="0"/>
              </a:rPr>
              <a:t>=</a:t>
            </a:r>
            <a:r>
              <a:rPr lang="en-US" sz="1600" dirty="0">
                <a:solidFill>
                  <a:schemeClr val="accent3">
                    <a:lumMod val="25000"/>
                  </a:schemeClr>
                </a:solidFill>
                <a:latin typeface="Garamond" panose="02020404030301010803" pitchFamily="18" charset="0"/>
                <a:hlinkClick r:id="rId2"/>
              </a:rPr>
              <a:t>https://api.spacexdata.com/v4/launches/past</a:t>
            </a:r>
            <a:r>
              <a:rPr lang="en-US" sz="1600" dirty="0">
                <a:solidFill>
                  <a:schemeClr val="accent3">
                    <a:lumMod val="25000"/>
                  </a:schemeClr>
                </a:solidFill>
                <a:latin typeface="Garamond" panose="02020404030301010803" pitchFamily="18" charset="0"/>
              </a:rPr>
              <a:t>)</a:t>
            </a:r>
          </a:p>
          <a:p>
            <a:pPr marL="342900" indent="-342900" algn="just">
              <a:buFont typeface="+mj-lt"/>
              <a:buAutoNum type="arabicPeriod" startAt="4"/>
            </a:pPr>
            <a:r>
              <a:rPr lang="en-US" sz="1600" dirty="0">
                <a:solidFill>
                  <a:schemeClr val="accent3">
                    <a:lumMod val="25000"/>
                  </a:schemeClr>
                </a:solidFill>
                <a:latin typeface="Garamond" panose="02020404030301010803" pitchFamily="18" charset="0"/>
              </a:rPr>
              <a:t>Requesting and parsing the SpaceX launch data using the GET request</a:t>
            </a:r>
          </a:p>
          <a:p>
            <a:pPr marL="342900" indent="-342900" algn="just">
              <a:buFont typeface="+mj-lt"/>
              <a:buAutoNum type="arabicPeriod" startAt="4"/>
            </a:pPr>
            <a:r>
              <a:rPr lang="en-US" sz="1600" dirty="0">
                <a:solidFill>
                  <a:schemeClr val="accent3">
                    <a:lumMod val="25000"/>
                  </a:schemeClr>
                </a:solidFill>
                <a:latin typeface="Garamond" panose="02020404030301010803" pitchFamily="18" charset="0"/>
              </a:rPr>
              <a:t> The data from these requests will be stored in lists and will be used to create a new </a:t>
            </a:r>
            <a:r>
              <a:rPr lang="en-US" sz="1600" dirty="0" err="1">
                <a:solidFill>
                  <a:schemeClr val="accent3">
                    <a:lumMod val="25000"/>
                  </a:schemeClr>
                </a:solidFill>
                <a:latin typeface="Garamond" panose="02020404030301010803" pitchFamily="18" charset="0"/>
              </a:rPr>
              <a:t>dataframe</a:t>
            </a:r>
            <a:endParaRPr lang="en-US" sz="1600" dirty="0">
              <a:solidFill>
                <a:schemeClr val="accent3">
                  <a:lumMod val="25000"/>
                </a:schemeClr>
              </a:solidFill>
              <a:latin typeface="Garamond" panose="02020404030301010803" pitchFamily="18" charset="0"/>
            </a:endParaRPr>
          </a:p>
          <a:p>
            <a:pPr marL="0" indent="0" algn="just">
              <a:buNone/>
            </a:pPr>
            <a:r>
              <a:rPr lang="en-US" sz="1600" dirty="0">
                <a:solidFill>
                  <a:schemeClr val="accent3">
                    <a:lumMod val="25000"/>
                  </a:schemeClr>
                </a:solidFill>
                <a:latin typeface="Garamond" panose="02020404030301010803" pitchFamily="18" charset="0"/>
              </a:rPr>
              <a:t>You can see our approach through the organizational chart below.</a:t>
            </a:r>
          </a:p>
          <a:p>
            <a:pPr marL="0" indent="0" algn="just">
              <a:buNone/>
            </a:pPr>
            <a:endParaRPr lang="en-US" sz="1600" dirty="0">
              <a:solidFill>
                <a:schemeClr val="accent3">
                  <a:lumMod val="25000"/>
                </a:schemeClr>
              </a:solidFill>
              <a:latin typeface="Garamond" panose="02020404030301010803" pitchFamily="18" charset="0"/>
            </a:endParaRPr>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
        <p:nvSpPr>
          <p:cNvPr id="8" name="ZoneTexte 7">
            <a:extLst>
              <a:ext uri="{FF2B5EF4-FFF2-40B4-BE49-F238E27FC236}">
                <a16:creationId xmlns:a16="http://schemas.microsoft.com/office/drawing/2014/main" id="{C89490A2-4B5B-3F4E-168A-405E25577839}"/>
              </a:ext>
            </a:extLst>
          </p:cNvPr>
          <p:cNvSpPr txBox="1"/>
          <p:nvPr/>
        </p:nvSpPr>
        <p:spPr>
          <a:xfrm>
            <a:off x="972362" y="2637056"/>
            <a:ext cx="10612733" cy="1077218"/>
          </a:xfrm>
          <a:prstGeom prst="rect">
            <a:avLst/>
          </a:prstGeom>
          <a:noFill/>
        </p:spPr>
        <p:txBody>
          <a:bodyPr wrap="square" rtlCol="0">
            <a:spAutoFit/>
          </a:bodyPr>
          <a:lstStyle/>
          <a:p>
            <a:pPr marL="742950" lvl="1" indent="-285750" algn="just">
              <a:buFont typeface="Arial" panose="020B0604020202020204" pitchFamily="34" charset="0"/>
              <a:buChar char="•"/>
            </a:pPr>
            <a:r>
              <a:rPr lang="en-US" sz="1600" dirty="0">
                <a:solidFill>
                  <a:schemeClr val="accent3">
                    <a:lumMod val="25000"/>
                  </a:schemeClr>
                </a:solidFill>
                <a:latin typeface="Garamond" panose="02020404030301010803" pitchFamily="18" charset="0"/>
              </a:rPr>
              <a:t>The first function takes the dataset and uses the "rocket" column to call the API and append the data to the list.</a:t>
            </a:r>
          </a:p>
          <a:p>
            <a:pPr marL="742950" lvl="1" indent="-285750" algn="just">
              <a:buFont typeface="Arial" panose="020B0604020202020204" pitchFamily="34" charset="0"/>
              <a:buChar char="•"/>
            </a:pPr>
            <a:r>
              <a:rPr lang="en-US" sz="1600" dirty="0">
                <a:solidFill>
                  <a:schemeClr val="accent3">
                    <a:lumMod val="25000"/>
                  </a:schemeClr>
                </a:solidFill>
                <a:latin typeface="Garamond" panose="02020404030301010803" pitchFamily="18" charset="0"/>
              </a:rPr>
              <a:t>The second function takes the dataset and uses the "launchpad" column to call the API and append the data to the list.</a:t>
            </a:r>
          </a:p>
          <a:p>
            <a:pPr marL="742950" lvl="1" indent="-285750" algn="just">
              <a:buFont typeface="Arial" panose="020B0604020202020204" pitchFamily="34" charset="0"/>
              <a:buChar char="•"/>
            </a:pPr>
            <a:r>
              <a:rPr lang="en-US" sz="1600" dirty="0">
                <a:solidFill>
                  <a:schemeClr val="accent3">
                    <a:lumMod val="25000"/>
                  </a:schemeClr>
                </a:solidFill>
                <a:latin typeface="Garamond" panose="02020404030301010803" pitchFamily="18" charset="0"/>
              </a:rPr>
              <a:t>The third function takes the dataset and uses the "payloads" column to call the API and append the data to the lists.</a:t>
            </a:r>
          </a:p>
          <a:p>
            <a:pPr marL="742950" lvl="1" indent="-285750" algn="just">
              <a:buFont typeface="Arial" panose="020B0604020202020204" pitchFamily="34" charset="0"/>
              <a:buChar char="•"/>
            </a:pPr>
            <a:r>
              <a:rPr lang="en-US" sz="1600" dirty="0">
                <a:solidFill>
                  <a:schemeClr val="accent3">
                    <a:lumMod val="25000"/>
                  </a:schemeClr>
                </a:solidFill>
                <a:latin typeface="Garamond" panose="02020404030301010803" pitchFamily="18" charset="0"/>
              </a:rPr>
              <a:t>The last function takes the dataset and uses the "cores" column to call the API and append the data to the lists.</a:t>
            </a:r>
            <a:endParaRPr lang="fr-FR" sz="1600" dirty="0">
              <a:solidFill>
                <a:schemeClr val="accent3">
                  <a:lumMod val="25000"/>
                </a:schemeClr>
              </a:solidFill>
              <a:latin typeface="Garamond" panose="02020404030301010803" pitchFamily="18" charset="0"/>
            </a:endParaRPr>
          </a:p>
        </p:txBody>
      </p:sp>
    </p:spTree>
    <p:extLst>
      <p:ext uri="{BB962C8B-B14F-4D97-AF65-F5344CB8AC3E}">
        <p14:creationId xmlns:p14="http://schemas.microsoft.com/office/powerpoint/2010/main" val="328866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966780A0-4546-6F0B-787B-2AD062301B57}"/>
              </a:ext>
            </a:extLst>
          </p:cNvPr>
          <p:cNvSpPr/>
          <p:nvPr/>
        </p:nvSpPr>
        <p:spPr>
          <a:xfrm>
            <a:off x="357157" y="948268"/>
            <a:ext cx="3034886" cy="2150938"/>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600" b="1" u="sng" dirty="0" err="1">
                <a:latin typeface="Garamond" panose="02020404030301010803" pitchFamily="18" charset="0"/>
              </a:rPr>
              <a:t>Libraries</a:t>
            </a:r>
            <a:r>
              <a:rPr lang="fr-FR" sz="1600" b="1" u="sng" dirty="0">
                <a:latin typeface="Garamond" panose="02020404030301010803" pitchFamily="18" charset="0"/>
              </a:rPr>
              <a:t> </a:t>
            </a:r>
            <a:r>
              <a:rPr lang="fr-FR" sz="1600" b="1" u="sng" dirty="0" err="1">
                <a:latin typeface="Garamond" panose="02020404030301010803" pitchFamily="18" charset="0"/>
              </a:rPr>
              <a:t>importing</a:t>
            </a:r>
            <a:endParaRPr lang="fr-FR" sz="1600" b="1" u="sng" dirty="0">
              <a:latin typeface="Garamond" panose="02020404030301010803" pitchFamily="18" charset="0"/>
            </a:endParaRPr>
          </a:p>
          <a:p>
            <a:pPr algn="ctr"/>
            <a:r>
              <a:rPr lang="fr-FR" sz="1400" dirty="0">
                <a:latin typeface="Garamond" panose="02020404030301010803" pitchFamily="18" charset="0"/>
              </a:rPr>
              <a:t>(</a:t>
            </a:r>
            <a:r>
              <a:rPr lang="fr-FR" sz="1400" dirty="0" err="1">
                <a:latin typeface="Garamond" panose="02020404030301010803" pitchFamily="18" charset="0"/>
              </a:rPr>
              <a:t>Requests</a:t>
            </a:r>
            <a:r>
              <a:rPr lang="fr-FR" sz="1400" dirty="0">
                <a:latin typeface="Garamond" panose="02020404030301010803" pitchFamily="18" charset="0"/>
              </a:rPr>
              <a:t>, Pandas, </a:t>
            </a:r>
            <a:r>
              <a:rPr lang="fr-FR" sz="1400" dirty="0" err="1">
                <a:latin typeface="Garamond" panose="02020404030301010803" pitchFamily="18" charset="0"/>
              </a:rPr>
              <a:t>Numpy</a:t>
            </a:r>
            <a:r>
              <a:rPr lang="fr-FR" sz="1400" dirty="0">
                <a:latin typeface="Garamond" panose="02020404030301010803" pitchFamily="18" charset="0"/>
              </a:rPr>
              <a:t>..)</a:t>
            </a:r>
          </a:p>
        </p:txBody>
      </p:sp>
      <p:sp>
        <p:nvSpPr>
          <p:cNvPr id="6" name="Rectangle : coins arrondis 5">
            <a:extLst>
              <a:ext uri="{FF2B5EF4-FFF2-40B4-BE49-F238E27FC236}">
                <a16:creationId xmlns:a16="http://schemas.microsoft.com/office/drawing/2014/main" id="{690D6FD6-FAA0-71C2-C456-D8B205475B92}"/>
              </a:ext>
            </a:extLst>
          </p:cNvPr>
          <p:cNvSpPr/>
          <p:nvPr/>
        </p:nvSpPr>
        <p:spPr>
          <a:xfrm>
            <a:off x="4186567" y="948269"/>
            <a:ext cx="3492698" cy="2150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u="sng" dirty="0">
                <a:latin typeface="Garamond" panose="02020404030301010803" pitchFamily="18" charset="0"/>
              </a:rPr>
              <a:t>Defining four functions</a:t>
            </a:r>
          </a:p>
          <a:p>
            <a:pPr algn="ctr"/>
            <a:r>
              <a:rPr lang="en-US" sz="1400" dirty="0">
                <a:latin typeface="Garamond" panose="02020404030301010803" pitchFamily="18" charset="0"/>
              </a:rPr>
              <a:t>The four functions take a dataset and use different columns to call an API and append the retrieved data to lists. The first function uses the "rocket" column, the second uses "launchpad," the third relies on "payloads," and the last one uses "cores" to make the API calls and collect the results.</a:t>
            </a:r>
            <a:endParaRPr lang="fr-FR" sz="1400" dirty="0">
              <a:latin typeface="Garamond" panose="02020404030301010803" pitchFamily="18" charset="0"/>
            </a:endParaRPr>
          </a:p>
        </p:txBody>
      </p:sp>
      <p:sp>
        <p:nvSpPr>
          <p:cNvPr id="8" name="Title 1">
            <a:extLst>
              <a:ext uri="{FF2B5EF4-FFF2-40B4-BE49-F238E27FC236}">
                <a16:creationId xmlns:a16="http://schemas.microsoft.com/office/drawing/2014/main" id="{8ADDCC58-EE5F-A335-5AA5-944BDC858A80}"/>
              </a:ext>
            </a:extLst>
          </p:cNvPr>
          <p:cNvSpPr txBox="1">
            <a:spLocks/>
          </p:cNvSpPr>
          <p:nvPr/>
        </p:nvSpPr>
        <p:spPr>
          <a:xfrm>
            <a:off x="357157" y="156264"/>
            <a:ext cx="10853639"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u="sng" dirty="0">
                <a:solidFill>
                  <a:srgbClr val="0B49CB"/>
                </a:solidFill>
                <a:latin typeface="Abadi"/>
              </a:rPr>
              <a:t>Data Collection-API</a:t>
            </a:r>
            <a:endParaRPr lang="en-US" u="sng" dirty="0">
              <a:solidFill>
                <a:srgbClr val="0B49CB"/>
              </a:solidFill>
            </a:endParaRPr>
          </a:p>
        </p:txBody>
      </p:sp>
      <p:sp>
        <p:nvSpPr>
          <p:cNvPr id="9" name="Flèche : droite 8">
            <a:extLst>
              <a:ext uri="{FF2B5EF4-FFF2-40B4-BE49-F238E27FC236}">
                <a16:creationId xmlns:a16="http://schemas.microsoft.com/office/drawing/2014/main" id="{9BC418FB-EB20-CA6B-44A3-4ED9C295DF3D}"/>
              </a:ext>
            </a:extLst>
          </p:cNvPr>
          <p:cNvSpPr/>
          <p:nvPr/>
        </p:nvSpPr>
        <p:spPr>
          <a:xfrm>
            <a:off x="3492571" y="1663026"/>
            <a:ext cx="589471" cy="3471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A68B8C24-E8F5-21F2-B04C-E55C88734851}"/>
              </a:ext>
            </a:extLst>
          </p:cNvPr>
          <p:cNvSpPr/>
          <p:nvPr/>
        </p:nvSpPr>
        <p:spPr>
          <a:xfrm>
            <a:off x="8222759" y="948268"/>
            <a:ext cx="3632575" cy="20024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u="sng" dirty="0">
                <a:latin typeface="Garamond" panose="02020404030301010803" pitchFamily="18" charset="0"/>
              </a:rPr>
              <a:t>Requesting rocket launch data from SpaceX API using:</a:t>
            </a:r>
          </a:p>
          <a:p>
            <a:pPr algn="ctr"/>
            <a:endParaRPr lang="en-US" sz="1600" b="1" u="sng" dirty="0">
              <a:latin typeface="Garamond" panose="02020404030301010803" pitchFamily="18" charset="0"/>
            </a:endParaRPr>
          </a:p>
          <a:p>
            <a:pPr algn="ctr"/>
            <a:r>
              <a:rPr lang="en-US" sz="1400" dirty="0" err="1">
                <a:latin typeface="Garamond" panose="02020404030301010803" pitchFamily="18" charset="0"/>
              </a:rPr>
              <a:t>spacex_url</a:t>
            </a:r>
            <a:r>
              <a:rPr lang="en-US" sz="1400" dirty="0">
                <a:latin typeface="Garamond" panose="02020404030301010803" pitchFamily="18" charset="0"/>
              </a:rPr>
              <a:t>=https://api.spacexdata.com/v4/launches/past</a:t>
            </a:r>
          </a:p>
          <a:p>
            <a:pPr algn="ctr"/>
            <a:r>
              <a:rPr lang="fr-FR" sz="1400" dirty="0" err="1">
                <a:latin typeface="Garamond" panose="02020404030301010803" pitchFamily="18" charset="0"/>
              </a:rPr>
              <a:t>response</a:t>
            </a:r>
            <a:r>
              <a:rPr lang="fr-FR" sz="1400" dirty="0">
                <a:latin typeface="Garamond" panose="02020404030301010803" pitchFamily="18" charset="0"/>
              </a:rPr>
              <a:t> = </a:t>
            </a:r>
            <a:r>
              <a:rPr lang="fr-FR" sz="1400" dirty="0" err="1">
                <a:latin typeface="Garamond" panose="02020404030301010803" pitchFamily="18" charset="0"/>
              </a:rPr>
              <a:t>requests.get</a:t>
            </a:r>
            <a:r>
              <a:rPr lang="fr-FR" sz="1400" dirty="0">
                <a:latin typeface="Garamond" panose="02020404030301010803" pitchFamily="18" charset="0"/>
              </a:rPr>
              <a:t>(</a:t>
            </a:r>
            <a:r>
              <a:rPr lang="fr-FR" sz="1400" dirty="0" err="1">
                <a:latin typeface="Garamond" panose="02020404030301010803" pitchFamily="18" charset="0"/>
              </a:rPr>
              <a:t>spacex_url</a:t>
            </a:r>
            <a:r>
              <a:rPr lang="fr-FR" sz="1400" dirty="0">
                <a:latin typeface="Garamond" panose="02020404030301010803" pitchFamily="18" charset="0"/>
              </a:rPr>
              <a:t>)</a:t>
            </a:r>
          </a:p>
        </p:txBody>
      </p:sp>
      <p:sp>
        <p:nvSpPr>
          <p:cNvPr id="13" name="Flèche : droite 12">
            <a:extLst>
              <a:ext uri="{FF2B5EF4-FFF2-40B4-BE49-F238E27FC236}">
                <a16:creationId xmlns:a16="http://schemas.microsoft.com/office/drawing/2014/main" id="{38A41986-EEEB-6083-7C5D-975E05AEDFC8}"/>
              </a:ext>
            </a:extLst>
          </p:cNvPr>
          <p:cNvSpPr/>
          <p:nvPr/>
        </p:nvSpPr>
        <p:spPr>
          <a:xfrm rot="5400000">
            <a:off x="9936406" y="3190337"/>
            <a:ext cx="459279" cy="3471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droite 13">
            <a:extLst>
              <a:ext uri="{FF2B5EF4-FFF2-40B4-BE49-F238E27FC236}">
                <a16:creationId xmlns:a16="http://schemas.microsoft.com/office/drawing/2014/main" id="{0AAECFEA-F2A7-F03F-6E23-4B0EB94DC44F}"/>
              </a:ext>
            </a:extLst>
          </p:cNvPr>
          <p:cNvSpPr/>
          <p:nvPr/>
        </p:nvSpPr>
        <p:spPr>
          <a:xfrm>
            <a:off x="7780867" y="1663025"/>
            <a:ext cx="367433" cy="3471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D359C9D2-6361-8A03-40D7-A960686978B9}"/>
              </a:ext>
            </a:extLst>
          </p:cNvPr>
          <p:cNvSpPr/>
          <p:nvPr/>
        </p:nvSpPr>
        <p:spPr>
          <a:xfrm>
            <a:off x="8298960" y="3660602"/>
            <a:ext cx="3556375" cy="20024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u="sng" dirty="0">
                <a:latin typeface="Garamond" panose="02020404030301010803" pitchFamily="18" charset="0"/>
              </a:rPr>
              <a:t>Make requestion JSON more consistent by using:</a:t>
            </a:r>
          </a:p>
          <a:p>
            <a:pPr algn="ctr"/>
            <a:r>
              <a:rPr lang="en-US" sz="1400" dirty="0" err="1">
                <a:latin typeface="Garamond" panose="02020404030301010803" pitchFamily="18" charset="0"/>
              </a:rPr>
              <a:t>static_json_url</a:t>
            </a:r>
            <a:r>
              <a:rPr lang="en-US" sz="1400" dirty="0">
                <a:latin typeface="Garamond" panose="02020404030301010803" pitchFamily="18" charset="0"/>
              </a:rPr>
              <a:t>='https://cf-courses-data.s3.us.cloud-object-storage.appdomain.cloud/IBM-DS0321EN-SkillsNetwork/datasets/</a:t>
            </a:r>
            <a:r>
              <a:rPr lang="en-US" sz="1400" dirty="0" err="1">
                <a:latin typeface="Garamond" panose="02020404030301010803" pitchFamily="18" charset="0"/>
              </a:rPr>
              <a:t>API_call_spacex_api.json</a:t>
            </a:r>
            <a:r>
              <a:rPr lang="en-US" sz="1400" dirty="0">
                <a:latin typeface="Garamond" panose="02020404030301010803" pitchFamily="18" charset="0"/>
              </a:rPr>
              <a:t>’</a:t>
            </a:r>
          </a:p>
          <a:p>
            <a:pPr algn="ctr"/>
            <a:r>
              <a:rPr lang="en-US" sz="1400" dirty="0">
                <a:latin typeface="Garamond" panose="02020404030301010803" pitchFamily="18" charset="0"/>
              </a:rPr>
              <a:t>response=</a:t>
            </a:r>
            <a:r>
              <a:rPr lang="en-US" sz="1400" dirty="0" err="1">
                <a:latin typeface="Garamond" panose="02020404030301010803" pitchFamily="18" charset="0"/>
              </a:rPr>
              <a:t>requests.get</a:t>
            </a:r>
            <a:r>
              <a:rPr lang="en-US" sz="1400" dirty="0">
                <a:latin typeface="Garamond" panose="02020404030301010803" pitchFamily="18" charset="0"/>
              </a:rPr>
              <a:t>(</a:t>
            </a:r>
            <a:r>
              <a:rPr lang="en-US" sz="1400" dirty="0" err="1">
                <a:latin typeface="Garamond" panose="02020404030301010803" pitchFamily="18" charset="0"/>
              </a:rPr>
              <a:t>static_json_url</a:t>
            </a:r>
            <a:r>
              <a:rPr lang="en-US" sz="1400" dirty="0">
                <a:latin typeface="Garamond" panose="02020404030301010803" pitchFamily="18" charset="0"/>
              </a:rPr>
              <a:t>)</a:t>
            </a:r>
          </a:p>
        </p:txBody>
      </p:sp>
      <p:sp>
        <p:nvSpPr>
          <p:cNvPr id="16" name="Rectangle : coins arrondis 15">
            <a:extLst>
              <a:ext uri="{FF2B5EF4-FFF2-40B4-BE49-F238E27FC236}">
                <a16:creationId xmlns:a16="http://schemas.microsoft.com/office/drawing/2014/main" id="{16270069-9906-EAD2-FD1B-820958450EE9}"/>
              </a:ext>
            </a:extLst>
          </p:cNvPr>
          <p:cNvSpPr/>
          <p:nvPr/>
        </p:nvSpPr>
        <p:spPr>
          <a:xfrm>
            <a:off x="357157" y="3660602"/>
            <a:ext cx="3360375" cy="21001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400" dirty="0">
                <a:latin typeface="Garamond" panose="02020404030301010803" pitchFamily="18" charset="0"/>
              </a:rPr>
              <a:t>Create an empty list for each column.</a:t>
            </a:r>
          </a:p>
          <a:p>
            <a:pPr marL="285750" indent="-285750" algn="ctr">
              <a:buFont typeface="Arial" panose="020B0604020202020204" pitchFamily="34" charset="0"/>
              <a:buChar char="•"/>
            </a:pPr>
            <a:r>
              <a:rPr lang="en-US" sz="1400" dirty="0">
                <a:latin typeface="Garamond" panose="02020404030301010803" pitchFamily="18" charset="0"/>
              </a:rPr>
              <a:t>Call each of the functions we defined earlier.</a:t>
            </a:r>
          </a:p>
          <a:p>
            <a:pPr marL="285750" indent="-285750" algn="ctr">
              <a:buFont typeface="Arial" panose="020B0604020202020204" pitchFamily="34" charset="0"/>
              <a:buChar char="•"/>
            </a:pPr>
            <a:r>
              <a:rPr lang="en-US" sz="1400" dirty="0">
                <a:latin typeface="Garamond" panose="02020404030301010803" pitchFamily="18" charset="0"/>
              </a:rPr>
              <a:t>Construct a dictionary to combine the data we have obtained.</a:t>
            </a:r>
          </a:p>
          <a:p>
            <a:pPr marL="285750" indent="-285750" algn="ctr">
              <a:buFont typeface="Arial" panose="020B0604020202020204" pitchFamily="34" charset="0"/>
              <a:buChar char="•"/>
            </a:pPr>
            <a:r>
              <a:rPr lang="en-US" sz="1400" dirty="0">
                <a:latin typeface="Garamond" panose="02020404030301010803" pitchFamily="18" charset="0"/>
              </a:rPr>
              <a:t>Use the dictionary to build the dataset by merging the columns.</a:t>
            </a:r>
            <a:endParaRPr lang="fr-FR" sz="1400" dirty="0">
              <a:latin typeface="Garamond" panose="02020404030301010803" pitchFamily="18" charset="0"/>
            </a:endParaRPr>
          </a:p>
        </p:txBody>
      </p:sp>
      <p:sp>
        <p:nvSpPr>
          <p:cNvPr id="17" name="Flèche : droite 16">
            <a:extLst>
              <a:ext uri="{FF2B5EF4-FFF2-40B4-BE49-F238E27FC236}">
                <a16:creationId xmlns:a16="http://schemas.microsoft.com/office/drawing/2014/main" id="{03B72688-734B-7149-9E37-FAC89198D4BF}"/>
              </a:ext>
            </a:extLst>
          </p:cNvPr>
          <p:cNvSpPr/>
          <p:nvPr/>
        </p:nvSpPr>
        <p:spPr>
          <a:xfrm rot="10800000">
            <a:off x="7819410" y="4643611"/>
            <a:ext cx="367433" cy="3471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D4EEAE60-6779-FC64-1145-CD7B6E8FABEB}"/>
              </a:ext>
            </a:extLst>
          </p:cNvPr>
          <p:cNvSpPr/>
          <p:nvPr/>
        </p:nvSpPr>
        <p:spPr>
          <a:xfrm>
            <a:off x="4305224" y="3658545"/>
            <a:ext cx="3492696" cy="21509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u="sng" dirty="0">
                <a:latin typeface="Garamond" panose="02020404030301010803" pitchFamily="18" charset="0"/>
              </a:rPr>
              <a:t>Use </a:t>
            </a:r>
            <a:r>
              <a:rPr lang="en-US" sz="1600" b="1" u="sng" dirty="0" err="1">
                <a:latin typeface="Garamond" panose="02020404030301010803" pitchFamily="18" charset="0"/>
              </a:rPr>
              <a:t>json_normalize</a:t>
            </a:r>
            <a:r>
              <a:rPr lang="en-US" sz="1600" b="1" u="sng" dirty="0">
                <a:latin typeface="Garamond" panose="02020404030301010803" pitchFamily="18" charset="0"/>
              </a:rPr>
              <a:t> </a:t>
            </a:r>
            <a:r>
              <a:rPr lang="en-US" sz="1600" b="1" u="sng" dirty="0" err="1">
                <a:latin typeface="Garamond" panose="02020404030301010803" pitchFamily="18" charset="0"/>
              </a:rPr>
              <a:t>meethod</a:t>
            </a:r>
            <a:r>
              <a:rPr lang="en-US" sz="1600" b="1" u="sng" dirty="0">
                <a:latin typeface="Garamond" panose="02020404030301010803" pitchFamily="18" charset="0"/>
              </a:rPr>
              <a:t> to convert the </a:t>
            </a:r>
            <a:r>
              <a:rPr lang="en-US" sz="1600" b="1" u="sng" dirty="0" err="1">
                <a:latin typeface="Garamond" panose="02020404030301010803" pitchFamily="18" charset="0"/>
              </a:rPr>
              <a:t>json</a:t>
            </a:r>
            <a:r>
              <a:rPr lang="en-US" sz="1600" b="1" u="sng" dirty="0">
                <a:latin typeface="Garamond" panose="02020404030301010803" pitchFamily="18" charset="0"/>
              </a:rPr>
              <a:t> result into a </a:t>
            </a:r>
            <a:r>
              <a:rPr lang="en-US" sz="1600" b="1" u="sng" dirty="0" err="1">
                <a:latin typeface="Garamond" panose="02020404030301010803" pitchFamily="18" charset="0"/>
              </a:rPr>
              <a:t>dataframe</a:t>
            </a:r>
            <a:r>
              <a:rPr lang="en-US" sz="1600" b="1" u="sng" dirty="0">
                <a:latin typeface="Garamond" panose="02020404030301010803" pitchFamily="18" charset="0"/>
              </a:rPr>
              <a:t>:</a:t>
            </a:r>
          </a:p>
          <a:p>
            <a:pPr algn="ctr"/>
            <a:endParaRPr lang="en-US" sz="1600" b="1" u="sng" dirty="0">
              <a:latin typeface="Garamond" panose="02020404030301010803" pitchFamily="18" charset="0"/>
            </a:endParaRPr>
          </a:p>
          <a:p>
            <a:pPr algn="ctr"/>
            <a:r>
              <a:rPr lang="fr-FR" sz="1400" dirty="0">
                <a:latin typeface="Garamond" panose="02020404030301010803" pitchFamily="18" charset="0"/>
              </a:rPr>
              <a:t>data= </a:t>
            </a:r>
            <a:r>
              <a:rPr lang="fr-FR" sz="1400" dirty="0" err="1">
                <a:latin typeface="Garamond" panose="02020404030301010803" pitchFamily="18" charset="0"/>
              </a:rPr>
              <a:t>pd.json_normalize</a:t>
            </a:r>
            <a:r>
              <a:rPr lang="fr-FR" sz="1400" dirty="0">
                <a:latin typeface="Garamond" panose="02020404030301010803" pitchFamily="18" charset="0"/>
              </a:rPr>
              <a:t>(</a:t>
            </a:r>
            <a:r>
              <a:rPr lang="fr-FR" sz="1400" dirty="0" err="1">
                <a:latin typeface="Garamond" panose="02020404030301010803" pitchFamily="18" charset="0"/>
              </a:rPr>
              <a:t>response.json</a:t>
            </a:r>
            <a:r>
              <a:rPr lang="fr-FR" sz="1400" dirty="0">
                <a:latin typeface="Garamond" panose="02020404030301010803" pitchFamily="18" charset="0"/>
              </a:rPr>
              <a:t>())</a:t>
            </a:r>
          </a:p>
        </p:txBody>
      </p:sp>
      <p:sp>
        <p:nvSpPr>
          <p:cNvPr id="20" name="Flèche : droite 19">
            <a:extLst>
              <a:ext uri="{FF2B5EF4-FFF2-40B4-BE49-F238E27FC236}">
                <a16:creationId xmlns:a16="http://schemas.microsoft.com/office/drawing/2014/main" id="{A8C54105-3FB9-FEB4-EC6F-EF83D1F5E1B3}"/>
              </a:ext>
            </a:extLst>
          </p:cNvPr>
          <p:cNvSpPr/>
          <p:nvPr/>
        </p:nvSpPr>
        <p:spPr>
          <a:xfrm rot="10800000">
            <a:off x="3733585" y="4710671"/>
            <a:ext cx="348457" cy="3303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hlinkClick r:id="rId2"/>
            <a:extLst>
              <a:ext uri="{FF2B5EF4-FFF2-40B4-BE49-F238E27FC236}">
                <a16:creationId xmlns:a16="http://schemas.microsoft.com/office/drawing/2014/main" id="{2A39499C-E222-DF2E-15F2-B26AE373CCD5}"/>
              </a:ext>
            </a:extLst>
          </p:cNvPr>
          <p:cNvSpPr txBox="1"/>
          <p:nvPr/>
        </p:nvSpPr>
        <p:spPr>
          <a:xfrm>
            <a:off x="412865" y="5909731"/>
            <a:ext cx="3773702" cy="369332"/>
          </a:xfrm>
          <a:prstGeom prst="rect">
            <a:avLst/>
          </a:prstGeom>
          <a:noFill/>
        </p:spPr>
        <p:txBody>
          <a:bodyPr wrap="square" rtlCol="0">
            <a:spAutoFit/>
          </a:bodyPr>
          <a:lstStyle/>
          <a:p>
            <a:r>
              <a:rPr lang="fr-FR" b="1" u="sng" dirty="0" err="1">
                <a:latin typeface="Garamond" panose="02020404030301010803" pitchFamily="18" charset="0"/>
              </a:rPr>
              <a:t>Github</a:t>
            </a:r>
            <a:r>
              <a:rPr lang="fr-FR" b="1" u="sng" dirty="0">
                <a:latin typeface="Garamond" panose="02020404030301010803" pitchFamily="18" charset="0"/>
              </a:rPr>
              <a:t> </a:t>
            </a:r>
            <a:r>
              <a:rPr lang="fr-FR" b="1" u="sng" dirty="0" err="1">
                <a:latin typeface="Garamond" panose="02020404030301010803" pitchFamily="18" charset="0"/>
              </a:rPr>
              <a:t>link</a:t>
            </a:r>
            <a:r>
              <a:rPr lang="fr-FR" b="1" u="sng" dirty="0">
                <a:latin typeface="Garamond" panose="02020404030301010803" pitchFamily="18" charset="0"/>
              </a:rPr>
              <a:t> – Data </a:t>
            </a:r>
            <a:r>
              <a:rPr lang="fr-FR" b="1" u="sng" dirty="0" err="1">
                <a:latin typeface="Garamond" panose="02020404030301010803" pitchFamily="18" charset="0"/>
              </a:rPr>
              <a:t>collecting</a:t>
            </a:r>
            <a:r>
              <a:rPr lang="fr-FR" b="1" u="sng" dirty="0">
                <a:latin typeface="Garamond" panose="02020404030301010803" pitchFamily="18" charset="0"/>
              </a:rPr>
              <a:t> API</a:t>
            </a:r>
          </a:p>
        </p:txBody>
      </p:sp>
      <p:sp>
        <p:nvSpPr>
          <p:cNvPr id="22" name="Espace réservé du numéro de diapositive 21">
            <a:extLst>
              <a:ext uri="{FF2B5EF4-FFF2-40B4-BE49-F238E27FC236}">
                <a16:creationId xmlns:a16="http://schemas.microsoft.com/office/drawing/2014/main" id="{1A371373-7BBC-49BB-1AD5-FCE37B0A7B13}"/>
              </a:ext>
            </a:extLst>
          </p:cNvPr>
          <p:cNvSpPr>
            <a:spLocks noGrp="1"/>
          </p:cNvSpPr>
          <p:nvPr>
            <p:ph type="sldNum" sz="quarter" idx="12"/>
          </p:nvPr>
        </p:nvSpPr>
        <p:spPr/>
        <p:txBody>
          <a:bodyPr/>
          <a:lstStyle/>
          <a:p>
            <a:fld id="{A190C97C-0095-2443-AC12-FA4CBA4ACD4D}" type="slidenum">
              <a:rPr lang="en-US" smtClean="0"/>
              <a:t>9</a:t>
            </a:fld>
            <a:endParaRPr lang="en-US"/>
          </a:p>
        </p:txBody>
      </p:sp>
    </p:spTree>
    <p:extLst>
      <p:ext uri="{BB962C8B-B14F-4D97-AF65-F5344CB8AC3E}">
        <p14:creationId xmlns:p14="http://schemas.microsoft.com/office/powerpoint/2010/main" val="256031052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1254</TotalTime>
  <Words>4212</Words>
  <Application>Microsoft Office PowerPoint</Application>
  <PresentationFormat>Grand écran</PresentationFormat>
  <Paragraphs>349</Paragraphs>
  <Slides>47</Slides>
  <Notes>4</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47</vt:i4>
      </vt:variant>
    </vt:vector>
  </HeadingPairs>
  <TitlesOfParts>
    <vt:vector size="56" baseType="lpstr">
      <vt:lpstr>Abadi</vt:lpstr>
      <vt:lpstr>Arial</vt:lpstr>
      <vt:lpstr>Calibri</vt:lpstr>
      <vt:lpstr>Calibri Light</vt:lpstr>
      <vt:lpstr>Garamond</vt:lpstr>
      <vt:lpstr>IBM Plex Mono SemiBold</vt:lpstr>
      <vt:lpstr>IBM Plex Mono Text</vt:lpstr>
      <vt:lpstr>Custom Design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ro pp</cp:lastModifiedBy>
  <cp:revision>266</cp:revision>
  <dcterms:created xsi:type="dcterms:W3CDTF">2021-04-29T18:58:34Z</dcterms:created>
  <dcterms:modified xsi:type="dcterms:W3CDTF">2025-02-23T04:36:50Z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