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59" r:id="rId3"/>
    <p:sldId id="261" r:id="rId4"/>
    <p:sldId id="260" r:id="rId5"/>
    <p:sldId id="262" r:id="rId6"/>
    <p:sldId id="289" r:id="rId7"/>
    <p:sldId id="273" r:id="rId8"/>
    <p:sldId id="275" r:id="rId9"/>
    <p:sldId id="276" r:id="rId10"/>
    <p:sldId id="277" r:id="rId11"/>
    <p:sldId id="283" r:id="rId12"/>
    <p:sldId id="290" r:id="rId13"/>
    <p:sldId id="280" r:id="rId14"/>
    <p:sldId id="281" r:id="rId15"/>
    <p:sldId id="282" r:id="rId16"/>
    <p:sldId id="284" r:id="rId17"/>
    <p:sldId id="285" r:id="rId18"/>
    <p:sldId id="286" r:id="rId19"/>
    <p:sldId id="287" r:id="rId20"/>
    <p:sldId id="288" r:id="rId21"/>
    <p:sldId id="264" r:id="rId22"/>
    <p:sldId id="265" r:id="rId23"/>
    <p:sldId id="266" r:id="rId24"/>
    <p:sldId id="267" r:id="rId25"/>
    <p:sldId id="268" r:id="rId26"/>
    <p:sldId id="292" r:id="rId27"/>
    <p:sldId id="293" r:id="rId28"/>
    <p:sldId id="271" r:id="rId29"/>
    <p:sldId id="294" r:id="rId30"/>
    <p:sldId id="295" r:id="rId31"/>
    <p:sldId id="291" r:id="rId32"/>
    <p:sldId id="27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66" d="100"/>
          <a:sy n="66" d="100"/>
        </p:scale>
        <p:origin x="9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521BB-DAAA-9345-A07A-9C0B845DB5FA}" type="datetimeFigureOut">
              <a:rPr lang="en-US" smtClean="0"/>
              <a:t>8/20/2018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8D754-AC63-9946-81AF-465B9098BD54}" type="slidenum">
              <a:rPr lang="en-US" smtClean="0"/>
              <a:t>‹#›</a:t>
            </a:fld>
            <a:endParaRPr lang="en-US"/>
          </a:p>
        </p:txBody>
      </p:sp>
    </p:spTree>
    <p:extLst>
      <p:ext uri="{BB962C8B-B14F-4D97-AF65-F5344CB8AC3E}">
        <p14:creationId xmlns:p14="http://schemas.microsoft.com/office/powerpoint/2010/main" val="1950098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861E1-0A1A-48DD-B17B-A3E099D8C2BC}" type="slidenum">
              <a:rPr lang="en-US" smtClean="0"/>
              <a:t>2</a:t>
            </a:fld>
            <a:endParaRPr lang="en-US"/>
          </a:p>
        </p:txBody>
      </p:sp>
    </p:spTree>
    <p:extLst>
      <p:ext uri="{BB962C8B-B14F-4D97-AF65-F5344CB8AC3E}">
        <p14:creationId xmlns:p14="http://schemas.microsoft.com/office/powerpoint/2010/main" val="4168831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54D07D-61A0-4E3B-95A6-4DC8A63471FF}" type="datetimeFigureOut">
              <a:rPr lang="en-US" smtClean="0"/>
              <a:t>8/20/2018</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19388979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54D07D-61A0-4E3B-95A6-4DC8A63471FF}" type="datetimeFigureOut">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3596397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54D07D-61A0-4E3B-95A6-4DC8A63471FF}"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2506406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54D07D-61A0-4E3B-95A6-4DC8A63471FF}"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3349696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54D07D-61A0-4E3B-95A6-4DC8A63471FF}"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1349556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54D07D-61A0-4E3B-95A6-4DC8A63471FF}"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2076503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54D07D-61A0-4E3B-95A6-4DC8A63471FF}"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213759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4D07D-61A0-4E3B-95A6-4DC8A63471FF}"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E3DEA-58FC-4476-9FD9-D384015E05F1}"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997145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4D07D-61A0-4E3B-95A6-4DC8A63471FF}"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183873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4D07D-61A0-4E3B-95A6-4DC8A63471FF}"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190681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54D07D-61A0-4E3B-95A6-4DC8A63471FF}"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291901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54D07D-61A0-4E3B-95A6-4DC8A63471FF}" type="datetimeFigureOut">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2733571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54D07D-61A0-4E3B-95A6-4DC8A63471FF}" type="datetimeFigureOut">
              <a:rPr lang="en-US" smtClean="0"/>
              <a:t>8/20/2018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192559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54D07D-61A0-4E3B-95A6-4DC8A63471FF}" type="datetimeFigureOut">
              <a:rPr lang="en-US" smtClean="0"/>
              <a:t>8/20/2018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233968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54D07D-61A0-4E3B-95A6-4DC8A63471FF}" type="datetimeFigureOut">
              <a:rPr lang="en-US" smtClean="0"/>
              <a:t>8/20/2018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1137751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54D07D-61A0-4E3B-95A6-4DC8A63471FF}" type="datetimeFigureOut">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4015002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54D07D-61A0-4E3B-95A6-4DC8A63471FF}" type="datetimeFigureOut">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E3DEA-58FC-4476-9FD9-D384015E05F1}" type="slidenum">
              <a:rPr lang="en-US" smtClean="0"/>
              <a:t>‹#›</a:t>
            </a:fld>
            <a:endParaRPr lang="en-US"/>
          </a:p>
        </p:txBody>
      </p:sp>
    </p:spTree>
    <p:extLst>
      <p:ext uri="{BB962C8B-B14F-4D97-AF65-F5344CB8AC3E}">
        <p14:creationId xmlns:p14="http://schemas.microsoft.com/office/powerpoint/2010/main" val="768864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54D07D-61A0-4E3B-95A6-4DC8A63471FF}" type="datetimeFigureOut">
              <a:rPr lang="en-US" smtClean="0"/>
              <a:t>8/20/2018</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4E3DEA-58FC-4476-9FD9-D384015E05F1}" type="slidenum">
              <a:rPr lang="en-US" smtClean="0"/>
              <a:t>‹#›</a:t>
            </a:fld>
            <a:endParaRPr lang="en-US"/>
          </a:p>
        </p:txBody>
      </p:sp>
    </p:spTree>
    <p:extLst>
      <p:ext uri="{BB962C8B-B14F-4D97-AF65-F5344CB8AC3E}">
        <p14:creationId xmlns:p14="http://schemas.microsoft.com/office/powerpoint/2010/main" val="10883163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hyperlink" Target="http://tomslee.net/airbnb-data-collection-get-the-data"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airbnb">
            <a:extLst>
              <a:ext uri="{FF2B5EF4-FFF2-40B4-BE49-F238E27FC236}">
                <a16:creationId xmlns:a16="http://schemas.microsoft.com/office/drawing/2014/main" id="{8100875B-E812-4848-9A3B-F19F49B0D0B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AutoShape 4" descr="Image result for airbnb">
            <a:extLst>
              <a:ext uri="{FF2B5EF4-FFF2-40B4-BE49-F238E27FC236}">
                <a16:creationId xmlns:a16="http://schemas.microsoft.com/office/drawing/2014/main" id="{FAAA5620-0AD4-43DA-8C26-F251D61E58C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054" name="Picture 6" descr="https://cdn-images-1.medium.com/max/1500/1*yZ1LPIcXnnW6Ubmp2M-0rQ.png">
            <a:extLst>
              <a:ext uri="{FF2B5EF4-FFF2-40B4-BE49-F238E27FC236}">
                <a16:creationId xmlns:a16="http://schemas.microsoft.com/office/drawing/2014/main" id="{55C2F018-B57E-4420-9E0D-53D851630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639D74E9-3A0A-4DCE-BF12-393DBB83DE7C}"/>
              </a:ext>
            </a:extLst>
          </p:cNvPr>
          <p:cNvSpPr txBox="1">
            <a:spLocks/>
          </p:cNvSpPr>
          <p:nvPr/>
        </p:nvSpPr>
        <p:spPr>
          <a:xfrm>
            <a:off x="5943600" y="4919094"/>
            <a:ext cx="4460055" cy="4488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EB5F5E"/>
                </a:solidFill>
                <a:effectLst/>
                <a:uLnTx/>
                <a:uFillTx/>
                <a:latin typeface="Calibri" panose="020F0502020204030204"/>
                <a:ea typeface="+mn-ea"/>
                <a:cs typeface="+mn-cs"/>
              </a:rPr>
              <a:t>Patrick, Johanna, Rose, Holly</a:t>
            </a:r>
          </a:p>
        </p:txBody>
      </p:sp>
    </p:spTree>
    <p:extLst>
      <p:ext uri="{BB962C8B-B14F-4D97-AF65-F5344CB8AC3E}">
        <p14:creationId xmlns:p14="http://schemas.microsoft.com/office/powerpoint/2010/main" val="1973071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D864FC-39C8-E744-85F3-D3163EBD04E4}"/>
              </a:ext>
            </a:extLst>
          </p:cNvPr>
          <p:cNvSpPr txBox="1"/>
          <p:nvPr/>
        </p:nvSpPr>
        <p:spPr>
          <a:xfrm>
            <a:off x="0" y="3207819"/>
            <a:ext cx="4977526" cy="2554545"/>
          </a:xfrm>
          <a:prstGeom prst="rect">
            <a:avLst/>
          </a:prstGeom>
          <a:noFill/>
        </p:spPr>
        <p:txBody>
          <a:bodyPr wrap="square" rtlCol="0">
            <a:spAutoFit/>
          </a:bodyPr>
          <a:lstStyle/>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Entire Residence 59.9%</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Private Rooms 38.4%</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 Shared Rooms 1.7%</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3230BD25-EB44-9F44-B788-D9F2D963F57B}"/>
              </a:ext>
            </a:extLst>
          </p:cNvPr>
          <p:cNvSpPr txBox="1"/>
          <p:nvPr/>
        </p:nvSpPr>
        <p:spPr>
          <a:xfrm>
            <a:off x="5430131" y="240669"/>
            <a:ext cx="630232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Calibri" panose="020F0502020204030204"/>
                <a:ea typeface="+mn-ea"/>
                <a:cs typeface="+mn-cs"/>
              </a:rPr>
              <a:t>Room Type Analysis</a:t>
            </a:r>
          </a:p>
        </p:txBody>
      </p:sp>
      <p:sp>
        <p:nvSpPr>
          <p:cNvPr id="12" name="TextBox 11">
            <a:extLst>
              <a:ext uri="{FF2B5EF4-FFF2-40B4-BE49-F238E27FC236}">
                <a16:creationId xmlns:a16="http://schemas.microsoft.com/office/drawing/2014/main" id="{007AB58A-F96B-E54B-9095-36EF2296D1BF}"/>
              </a:ext>
            </a:extLst>
          </p:cNvPr>
          <p:cNvSpPr txBox="1"/>
          <p:nvPr/>
        </p:nvSpPr>
        <p:spPr>
          <a:xfrm>
            <a:off x="5416065" y="1160942"/>
            <a:ext cx="654147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most popular choice for San Francisco is an entire home or apartment.  Private rooms are rented very often as well.  Shared rooms seem to be the least popular option.</a:t>
            </a:r>
          </a:p>
        </p:txBody>
      </p:sp>
      <p:pic>
        <p:nvPicPr>
          <p:cNvPr id="9" name="Picture 8">
            <a:extLst>
              <a:ext uri="{FF2B5EF4-FFF2-40B4-BE49-F238E27FC236}">
                <a16:creationId xmlns:a16="http://schemas.microsoft.com/office/drawing/2014/main" id="{840EE164-0A27-AF46-B23A-3C5C05352D27}"/>
              </a:ext>
            </a:extLst>
          </p:cNvPr>
          <p:cNvPicPr>
            <a:picLocks noChangeAspect="1"/>
          </p:cNvPicPr>
          <p:nvPr/>
        </p:nvPicPr>
        <p:blipFill>
          <a:blip r:embed="rId2"/>
          <a:stretch>
            <a:fillRect/>
          </a:stretch>
        </p:blipFill>
        <p:spPr>
          <a:xfrm>
            <a:off x="5401997" y="2084272"/>
            <a:ext cx="6654016" cy="4684452"/>
          </a:xfrm>
          <a:prstGeom prst="rect">
            <a:avLst/>
          </a:prstGeom>
          <a:effectLst>
            <a:softEdge rad="50800"/>
          </a:effectLst>
        </p:spPr>
      </p:pic>
      <p:grpSp>
        <p:nvGrpSpPr>
          <p:cNvPr id="6" name="Group 5">
            <a:extLst>
              <a:ext uri="{FF2B5EF4-FFF2-40B4-BE49-F238E27FC236}">
                <a16:creationId xmlns:a16="http://schemas.microsoft.com/office/drawing/2014/main" id="{3A4F0192-83C7-4F4E-8CDF-4479F5D6DDA5}"/>
              </a:ext>
            </a:extLst>
          </p:cNvPr>
          <p:cNvGrpSpPr/>
          <p:nvPr/>
        </p:nvGrpSpPr>
        <p:grpSpPr>
          <a:xfrm>
            <a:off x="178784" y="240669"/>
            <a:ext cx="4989764" cy="2532185"/>
            <a:chOff x="178784" y="240669"/>
            <a:chExt cx="4989764" cy="2532185"/>
          </a:xfrm>
        </p:grpSpPr>
        <p:pic>
          <p:nvPicPr>
            <p:cNvPr id="13" name="Picture 10" descr="Image result for san francisco">
              <a:extLst>
                <a:ext uri="{FF2B5EF4-FFF2-40B4-BE49-F238E27FC236}">
                  <a16:creationId xmlns:a16="http://schemas.microsoft.com/office/drawing/2014/main" id="{FCCA95A9-A19A-544D-A425-82EF9E4A6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84" y="240669"/>
              <a:ext cx="4989764" cy="2532185"/>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1B7216C-86F4-014A-B247-3B6D1CDCD1F5}"/>
                </a:ext>
              </a:extLst>
            </p:cNvPr>
            <p:cNvSpPr/>
            <p:nvPr/>
          </p:nvSpPr>
          <p:spPr>
            <a:xfrm>
              <a:off x="1519311" y="240669"/>
              <a:ext cx="2952529" cy="646331"/>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w="6600">
                    <a:solidFill>
                      <a:srgbClr val="477BD1"/>
                    </a:solidFill>
                    <a:prstDash val="solid"/>
                  </a:ln>
                  <a:solidFill>
                    <a:srgbClr val="FFFFFF"/>
                  </a:solidFill>
                  <a:effectLst>
                    <a:outerShdw dist="38100" dir="2700000" algn="tl" rotWithShape="0">
                      <a:srgbClr val="477BD1"/>
                    </a:outerShdw>
                  </a:effectLst>
                  <a:uLnTx/>
                  <a:uFillTx/>
                  <a:latin typeface="Calibri" panose="020F0502020204030204"/>
                  <a:ea typeface="+mn-ea"/>
                  <a:cs typeface="+mn-cs"/>
                </a:rPr>
                <a:t>San Francisco</a:t>
              </a:r>
            </a:p>
          </p:txBody>
        </p:sp>
      </p:grpSp>
    </p:spTree>
    <p:extLst>
      <p:ext uri="{BB962C8B-B14F-4D97-AF65-F5344CB8AC3E}">
        <p14:creationId xmlns:p14="http://schemas.microsoft.com/office/powerpoint/2010/main" val="2022442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914C204-CD39-1A45-B8C4-CCABF1395EA1}"/>
              </a:ext>
            </a:extLst>
          </p:cNvPr>
          <p:cNvGrpSpPr/>
          <p:nvPr/>
        </p:nvGrpSpPr>
        <p:grpSpPr>
          <a:xfrm>
            <a:off x="-70666" y="4960895"/>
            <a:ext cx="12262666" cy="1897105"/>
            <a:chOff x="-70667" y="4960895"/>
            <a:chExt cx="12262666" cy="1897105"/>
          </a:xfrm>
        </p:grpSpPr>
        <p:pic>
          <p:nvPicPr>
            <p:cNvPr id="10" name="Picture 9" descr="Image result for amsterdam">
              <a:extLst>
                <a:ext uri="{FF2B5EF4-FFF2-40B4-BE49-F238E27FC236}">
                  <a16:creationId xmlns:a16="http://schemas.microsoft.com/office/drawing/2014/main" id="{E47FF623-BE3C-9A4F-92EA-9BC130E94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67" y="4960895"/>
              <a:ext cx="3430986" cy="1897105"/>
            </a:xfrm>
            <a:prstGeom prst="rect">
              <a:avLst/>
            </a:prstGeom>
            <a:noFill/>
            <a:effectLst>
              <a:reflection stA="0" endPos="53000" dist="50800" dir="5400000" sy="-100000" algn="bl" rotWithShape="0"/>
              <a:softEdge rad="520700"/>
            </a:effectLst>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DEFECEB1-5F00-D546-BDD0-38ED9E57E0F1}"/>
                </a:ext>
              </a:extLst>
            </p:cNvPr>
            <p:cNvGrpSpPr/>
            <p:nvPr/>
          </p:nvGrpSpPr>
          <p:grpSpPr>
            <a:xfrm>
              <a:off x="2866320" y="5064368"/>
              <a:ext cx="9325679" cy="1793631"/>
              <a:chOff x="2866320" y="5064368"/>
              <a:chExt cx="9325679" cy="1793631"/>
            </a:xfrm>
          </p:grpSpPr>
          <p:pic>
            <p:nvPicPr>
              <p:cNvPr id="13" name="Picture 10" descr="Image result for san francisco">
                <a:extLst>
                  <a:ext uri="{FF2B5EF4-FFF2-40B4-BE49-F238E27FC236}">
                    <a16:creationId xmlns:a16="http://schemas.microsoft.com/office/drawing/2014/main" id="{FCCA95A9-A19A-544D-A425-82EF9E4A6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4757" y="5064368"/>
                <a:ext cx="3197242" cy="1793631"/>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1B7216C-86F4-014A-B247-3B6D1CDCD1F5}"/>
                  </a:ext>
                </a:extLst>
              </p:cNvPr>
              <p:cNvSpPr/>
              <p:nvPr/>
            </p:nvSpPr>
            <p:spPr>
              <a:xfrm>
                <a:off x="9853713" y="5289453"/>
                <a:ext cx="1891863" cy="357993"/>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w="6600">
                      <a:solidFill>
                        <a:srgbClr val="477BD1"/>
                      </a:solidFill>
                      <a:prstDash val="solid"/>
                    </a:ln>
                    <a:solidFill>
                      <a:srgbClr val="FFFFFF"/>
                    </a:solidFill>
                    <a:effectLst>
                      <a:outerShdw dist="38100" dir="2700000" algn="tl" rotWithShape="0">
                        <a:srgbClr val="477BD1"/>
                      </a:outerShdw>
                    </a:effectLst>
                    <a:uLnTx/>
                    <a:uFillTx/>
                    <a:latin typeface="Calibri" panose="020F0502020204030204"/>
                    <a:ea typeface="+mn-ea"/>
                    <a:cs typeface="+mn-cs"/>
                  </a:rPr>
                  <a:t>San Francisco</a:t>
                </a:r>
              </a:p>
            </p:txBody>
          </p:sp>
          <p:pic>
            <p:nvPicPr>
              <p:cNvPr id="14" name="Picture 4" descr="Image result for boston">
                <a:extLst>
                  <a:ext uri="{FF2B5EF4-FFF2-40B4-BE49-F238E27FC236}">
                    <a16:creationId xmlns:a16="http://schemas.microsoft.com/office/drawing/2014/main" id="{F487EC53-8E1B-734C-83CC-20085CE5F65F}"/>
                  </a:ext>
                </a:extLst>
              </p:cNvPr>
              <p:cNvPicPr>
                <a:picLocks noChangeAspect="1" noChangeArrowheads="1"/>
              </p:cNvPicPr>
              <p:nvPr/>
            </p:nvPicPr>
            <p:blipFill>
              <a:blip r:embed="rId4">
                <a:extLst>
                  <a:ext uri="{BEBA8EAE-BF5A-486C-A8C5-ECC9F3942E4B}">
                    <a14:imgProps xmlns:a14="http://schemas.microsoft.com/office/drawing/2010/main">
                      <a14:imgLayer>
                        <a14:imgEffect>
                          <a14:brightnessContrast bright="23000"/>
                        </a14:imgEffect>
                      </a14:imgLayer>
                    </a14:imgProps>
                  </a:ext>
                  <a:ext uri="{28A0092B-C50C-407E-A947-70E740481C1C}">
                    <a14:useLocalDpi xmlns:a14="http://schemas.microsoft.com/office/drawing/2010/main" val="0"/>
                  </a:ext>
                </a:extLst>
              </a:blip>
              <a:srcRect/>
              <a:stretch>
                <a:fillRect/>
              </a:stretch>
            </p:blipFill>
            <p:spPr bwMode="auto">
              <a:xfrm>
                <a:off x="2866320" y="5246599"/>
                <a:ext cx="3247722" cy="1611400"/>
              </a:xfrm>
              <a:prstGeom prst="rect">
                <a:avLst/>
              </a:prstGeom>
              <a:noFill/>
              <a:effectLst>
                <a:softEdge rad="88900"/>
              </a:effectLst>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AA945CD0-5FAF-0146-B24B-5071B3FC6F0D}"/>
                  </a:ext>
                </a:extLst>
              </p:cNvPr>
              <p:cNvGrpSpPr/>
              <p:nvPr/>
            </p:nvGrpSpPr>
            <p:grpSpPr>
              <a:xfrm>
                <a:off x="5998344" y="5246599"/>
                <a:ext cx="3328526" cy="1611400"/>
                <a:chOff x="228343" y="167087"/>
                <a:chExt cx="4943051" cy="2224419"/>
              </a:xfrm>
            </p:grpSpPr>
            <p:pic>
              <p:nvPicPr>
                <p:cNvPr id="17" name="Picture 6" descr="Image result for nairobi">
                  <a:extLst>
                    <a:ext uri="{FF2B5EF4-FFF2-40B4-BE49-F238E27FC236}">
                      <a16:creationId xmlns:a16="http://schemas.microsoft.com/office/drawing/2014/main" id="{858DF071-359F-7D44-9BC8-37FE89F6FD95}"/>
                    </a:ext>
                  </a:extLst>
                </p:cNvPr>
                <p:cNvPicPr>
                  <a:picLocks noChangeAspect="1" noChangeArrowheads="1"/>
                </p:cNvPicPr>
                <p:nvPr/>
              </p:nvPicPr>
              <p:blipFill>
                <a:blip r:embed="rId5">
                  <a:extLst>
                    <a:ext uri="{BEBA8EAE-BF5A-486C-A8C5-ECC9F3942E4B}">
                      <a14:imgProps xmlns:a14="http://schemas.microsoft.com/office/drawing/2010/main">
                        <a14:imgLayer>
                          <a14:imgEffect>
                            <a14:brightnessContrast bright="-11000"/>
                          </a14:imgEffect>
                        </a14:imgLayer>
                      </a14:imgProps>
                    </a:ext>
                    <a:ext uri="{28A0092B-C50C-407E-A947-70E740481C1C}">
                      <a14:useLocalDpi xmlns:a14="http://schemas.microsoft.com/office/drawing/2010/main" val="0"/>
                    </a:ext>
                  </a:extLst>
                </a:blip>
                <a:srcRect/>
                <a:stretch>
                  <a:fillRect/>
                </a:stretch>
              </p:blipFill>
              <p:spPr bwMode="auto">
                <a:xfrm>
                  <a:off x="228343" y="167087"/>
                  <a:ext cx="4943051" cy="2224419"/>
                </a:xfrm>
                <a:prstGeom prst="rect">
                  <a:avLst/>
                </a:prstGeom>
                <a:noFill/>
                <a:effectLst>
                  <a:softEdge rad="101600"/>
                </a:effectLst>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CB6BE388-80C9-C248-ADBF-146F5FF3569F}"/>
                    </a:ext>
                  </a:extLst>
                </p:cNvPr>
                <p:cNvSpPr txBox="1"/>
                <p:nvPr/>
              </p:nvSpPr>
              <p:spPr>
                <a:xfrm>
                  <a:off x="1783631" y="240669"/>
                  <a:ext cx="21569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w="9525">
                        <a:solidFill>
                          <a:srgbClr val="18276C">
                            <a:lumMod val="40000"/>
                            <a:lumOff val="60000"/>
                          </a:srgbClr>
                        </a:solidFill>
                        <a:prstDash val="solid"/>
                      </a:ln>
                      <a:solidFill>
                        <a:prstClr val="white"/>
                      </a:solidFill>
                      <a:effectLst>
                        <a:glow rad="228600">
                          <a:srgbClr val="477BD1">
                            <a:satMod val="175000"/>
                            <a:alpha val="40000"/>
                          </a:srgbClr>
                        </a:glow>
                        <a:outerShdw blurRad="12700" dist="38100" dir="2700000" algn="tl" rotWithShape="0">
                          <a:prstClr val="black">
                            <a:lumMod val="50000"/>
                          </a:prstClr>
                        </a:outerShdw>
                      </a:effectLst>
                      <a:uLnTx/>
                      <a:uFillTx/>
                      <a:latin typeface="Calibri" panose="020F0502020204030204"/>
                      <a:ea typeface="+mn-ea"/>
                      <a:cs typeface="+mn-cs"/>
                    </a:rPr>
                    <a:t>NAIROBI</a:t>
                  </a:r>
                </a:p>
              </p:txBody>
            </p:sp>
          </p:grpSp>
        </p:grpSp>
      </p:grpSp>
      <p:grpSp>
        <p:nvGrpSpPr>
          <p:cNvPr id="22" name="Group 21">
            <a:extLst>
              <a:ext uri="{FF2B5EF4-FFF2-40B4-BE49-F238E27FC236}">
                <a16:creationId xmlns:a16="http://schemas.microsoft.com/office/drawing/2014/main" id="{CE3AC6E5-5D69-A14B-AA5C-E66090C4852D}"/>
              </a:ext>
            </a:extLst>
          </p:cNvPr>
          <p:cNvGrpSpPr/>
          <p:nvPr/>
        </p:nvGrpSpPr>
        <p:grpSpPr>
          <a:xfrm>
            <a:off x="4417256" y="748221"/>
            <a:ext cx="7032320" cy="3623162"/>
            <a:chOff x="1223896" y="459221"/>
            <a:chExt cx="6829865" cy="3623162"/>
          </a:xfrm>
        </p:grpSpPr>
        <p:sp>
          <p:nvSpPr>
            <p:cNvPr id="11" name="TextBox 10">
              <a:extLst>
                <a:ext uri="{FF2B5EF4-FFF2-40B4-BE49-F238E27FC236}">
                  <a16:creationId xmlns:a16="http://schemas.microsoft.com/office/drawing/2014/main" id="{3230BD25-EB44-9F44-B788-D9F2D963F57B}"/>
                </a:ext>
              </a:extLst>
            </p:cNvPr>
            <p:cNvSpPr txBox="1"/>
            <p:nvPr/>
          </p:nvSpPr>
          <p:spPr>
            <a:xfrm>
              <a:off x="1223896" y="1318137"/>
              <a:ext cx="6829865" cy="67710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a:ln>
                    <a:noFill/>
                  </a:ln>
                  <a:solidFill>
                    <a:prstClr val="white"/>
                  </a:solidFill>
                  <a:effectLst/>
                  <a:uLnTx/>
                  <a:uFillTx/>
                  <a:latin typeface="Calibri" panose="020F0502020204030204"/>
                  <a:ea typeface="+mn-ea"/>
                  <a:cs typeface="+mn-cs"/>
                </a:rPr>
                <a:t>Room Type vs Average Price </a:t>
              </a:r>
            </a:p>
          </p:txBody>
        </p:sp>
        <p:sp>
          <p:nvSpPr>
            <p:cNvPr id="5" name="TextBox 4">
              <a:extLst>
                <a:ext uri="{FF2B5EF4-FFF2-40B4-BE49-F238E27FC236}">
                  <a16:creationId xmlns:a16="http://schemas.microsoft.com/office/drawing/2014/main" id="{242887EE-EEF0-3447-9052-C10A356C0476}"/>
                </a:ext>
              </a:extLst>
            </p:cNvPr>
            <p:cNvSpPr txBox="1"/>
            <p:nvPr/>
          </p:nvSpPr>
          <p:spPr>
            <a:xfrm>
              <a:off x="1751434" y="459221"/>
              <a:ext cx="5409027"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sng" strike="noStrike" kern="1200" cap="none" spc="0" normalizeH="0" baseline="0" noProof="0" dirty="0">
                  <a:ln>
                    <a:noFill/>
                  </a:ln>
                  <a:solidFill>
                    <a:prstClr val="white"/>
                  </a:solidFill>
                  <a:effectLst/>
                  <a:uLnTx/>
                  <a:uFillTx/>
                  <a:latin typeface="Calibri" panose="020F0502020204030204"/>
                  <a:ea typeface="+mn-ea"/>
                  <a:cs typeface="+mn-cs"/>
                </a:rPr>
                <a:t>OBJECTIVE</a:t>
              </a:r>
            </a:p>
          </p:txBody>
        </p:sp>
        <p:sp>
          <p:nvSpPr>
            <p:cNvPr id="20" name="TextBox 19">
              <a:extLst>
                <a:ext uri="{FF2B5EF4-FFF2-40B4-BE49-F238E27FC236}">
                  <a16:creationId xmlns:a16="http://schemas.microsoft.com/office/drawing/2014/main" id="{65B6E54F-A3B8-4743-B202-3156C19FB3AD}"/>
                </a:ext>
              </a:extLst>
            </p:cNvPr>
            <p:cNvSpPr txBox="1"/>
            <p:nvPr/>
          </p:nvSpPr>
          <p:spPr>
            <a:xfrm>
              <a:off x="1878046" y="2266501"/>
              <a:ext cx="5603364"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Aim: Identify average room price vs room types in each city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Task: Get average price of each and make comparison of room type</a:t>
              </a:r>
            </a:p>
          </p:txBody>
        </p:sp>
      </p:grpSp>
      <p:sp>
        <p:nvSpPr>
          <p:cNvPr id="21" name="TextBox 20">
            <a:extLst>
              <a:ext uri="{FF2B5EF4-FFF2-40B4-BE49-F238E27FC236}">
                <a16:creationId xmlns:a16="http://schemas.microsoft.com/office/drawing/2014/main" id="{1E9ED73F-AF13-E54E-B055-59CD800E0935}"/>
              </a:ext>
            </a:extLst>
          </p:cNvPr>
          <p:cNvSpPr txBox="1"/>
          <p:nvPr/>
        </p:nvSpPr>
        <p:spPr>
          <a:xfrm>
            <a:off x="966846" y="1643301"/>
            <a:ext cx="2906511" cy="2062103"/>
          </a:xfrm>
          <a:prstGeom prst="rect">
            <a:avLst/>
          </a:prstGeom>
          <a:noFill/>
          <a:ln w="12700">
            <a:solidFill>
              <a:schemeClr val="tx1"/>
            </a:solidFill>
          </a:ln>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Calibri" panose="020F0502020204030204"/>
                <a:ea typeface="+mn-ea"/>
                <a:cs typeface="+mn-cs"/>
              </a:rPr>
              <a:t>Cities Analyzed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Amsterdam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Boston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Nairobi</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San Francisco</a:t>
            </a:r>
          </a:p>
        </p:txBody>
      </p:sp>
      <p:sp>
        <p:nvSpPr>
          <p:cNvPr id="23" name="Rectangle 22">
            <a:extLst>
              <a:ext uri="{FF2B5EF4-FFF2-40B4-BE49-F238E27FC236}">
                <a16:creationId xmlns:a16="http://schemas.microsoft.com/office/drawing/2014/main" id="{52D12A52-6858-BE4C-98BD-1B7B3179D96A}"/>
              </a:ext>
            </a:extLst>
          </p:cNvPr>
          <p:cNvSpPr/>
          <p:nvPr/>
        </p:nvSpPr>
        <p:spPr>
          <a:xfrm>
            <a:off x="4811151" y="748221"/>
            <a:ext cx="6049108" cy="4020728"/>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5624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amsterdam">
            <a:extLst>
              <a:ext uri="{FF2B5EF4-FFF2-40B4-BE49-F238E27FC236}">
                <a16:creationId xmlns:a16="http://schemas.microsoft.com/office/drawing/2014/main" id="{832B4185-D03A-0B42-9338-0F2537F78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194" y="-74638"/>
            <a:ext cx="4689095" cy="2592755"/>
          </a:xfrm>
          <a:prstGeom prst="rect">
            <a:avLst/>
          </a:prstGeom>
          <a:noFill/>
          <a:effectLst>
            <a:reflection stA="0" endPos="53000" dist="50800" dir="5400000" sy="-100000" algn="bl" rotWithShape="0"/>
            <a:softEdge rad="5207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D864FC-39C8-E744-85F3-D3163EBD04E4}"/>
              </a:ext>
            </a:extLst>
          </p:cNvPr>
          <p:cNvSpPr txBox="1"/>
          <p:nvPr/>
        </p:nvSpPr>
        <p:spPr>
          <a:xfrm>
            <a:off x="7357403" y="3819356"/>
            <a:ext cx="4834597" cy="2231958"/>
          </a:xfrm>
          <a:prstGeom prst="rect">
            <a:avLst/>
          </a:prstGeom>
          <a:noFill/>
        </p:spPr>
        <p:txBody>
          <a:bodyPr wrap="square" rtlCol="0">
            <a:spAutoFit/>
          </a:bodyPr>
          <a:lstStyle/>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Entire Residence $180</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Private Rooms $110</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Shared Rooms $105</a:t>
            </a: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3230BD25-EB44-9F44-B788-D9F2D963F57B}"/>
              </a:ext>
            </a:extLst>
          </p:cNvPr>
          <p:cNvSpPr txBox="1"/>
          <p:nvPr/>
        </p:nvSpPr>
        <p:spPr>
          <a:xfrm>
            <a:off x="250092" y="604326"/>
            <a:ext cx="72479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rPr>
              <a:t>Room Type vs Average Price</a:t>
            </a:r>
          </a:p>
        </p:txBody>
      </p:sp>
      <p:pic>
        <p:nvPicPr>
          <p:cNvPr id="7" name="Picture 6">
            <a:extLst>
              <a:ext uri="{FF2B5EF4-FFF2-40B4-BE49-F238E27FC236}">
                <a16:creationId xmlns:a16="http://schemas.microsoft.com/office/drawing/2014/main" id="{387BBE52-55C7-E449-9405-9B50762B7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64" y="1716258"/>
            <a:ext cx="7361760" cy="4907840"/>
          </a:xfrm>
          <a:prstGeom prst="rect">
            <a:avLst/>
          </a:prstGeom>
          <a:effectLst>
            <a:softEdge rad="50800"/>
          </a:effectLst>
        </p:spPr>
      </p:pic>
    </p:spTree>
    <p:extLst>
      <p:ext uri="{BB962C8B-B14F-4D97-AF65-F5344CB8AC3E}">
        <p14:creationId xmlns:p14="http://schemas.microsoft.com/office/powerpoint/2010/main" val="2572248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D864FC-39C8-E744-85F3-D3163EBD04E4}"/>
              </a:ext>
            </a:extLst>
          </p:cNvPr>
          <p:cNvSpPr txBox="1"/>
          <p:nvPr/>
        </p:nvSpPr>
        <p:spPr>
          <a:xfrm>
            <a:off x="7357403" y="3819356"/>
            <a:ext cx="4834597" cy="2231958"/>
          </a:xfrm>
          <a:prstGeom prst="rect">
            <a:avLst/>
          </a:prstGeom>
          <a:noFill/>
        </p:spPr>
        <p:txBody>
          <a:bodyPr wrap="square" rtlCol="0">
            <a:spAutoFit/>
          </a:bodyPr>
          <a:lstStyle/>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Entire Residence $275</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Private Rooms $75</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Shared Rooms $65</a:t>
            </a: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3230BD25-EB44-9F44-B788-D9F2D963F57B}"/>
              </a:ext>
            </a:extLst>
          </p:cNvPr>
          <p:cNvSpPr txBox="1"/>
          <p:nvPr/>
        </p:nvSpPr>
        <p:spPr>
          <a:xfrm>
            <a:off x="250092" y="604326"/>
            <a:ext cx="72479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rPr>
              <a:t>Room Type vs Average Price</a:t>
            </a:r>
          </a:p>
        </p:txBody>
      </p:sp>
      <p:pic>
        <p:nvPicPr>
          <p:cNvPr id="6" name="Picture 5">
            <a:extLst>
              <a:ext uri="{FF2B5EF4-FFF2-40B4-BE49-F238E27FC236}">
                <a16:creationId xmlns:a16="http://schemas.microsoft.com/office/drawing/2014/main" id="{A7B9A100-99AC-AB45-982F-2262A754F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76" y="1779539"/>
            <a:ext cx="7351776" cy="4901184"/>
          </a:xfrm>
          <a:prstGeom prst="rect">
            <a:avLst/>
          </a:prstGeom>
          <a:effectLst>
            <a:softEdge rad="50800"/>
          </a:effectLst>
        </p:spPr>
      </p:pic>
      <p:pic>
        <p:nvPicPr>
          <p:cNvPr id="8" name="Picture 4" descr="Image result for boston">
            <a:extLst>
              <a:ext uri="{FF2B5EF4-FFF2-40B4-BE49-F238E27FC236}">
                <a16:creationId xmlns:a16="http://schemas.microsoft.com/office/drawing/2014/main" id="{63E61844-5DC9-1849-9DD3-646D568BEDA4}"/>
              </a:ext>
            </a:extLst>
          </p:cNvPr>
          <p:cNvPicPr>
            <a:picLocks noChangeAspect="1" noChangeArrowheads="1"/>
          </p:cNvPicPr>
          <p:nvPr/>
        </p:nvPicPr>
        <p:blipFill>
          <a:blip r:embed="rId3">
            <a:extLst>
              <a:ext uri="{BEBA8EAE-BF5A-486C-A8C5-ECC9F3942E4B}">
                <a14:imgProps xmlns:a14="http://schemas.microsoft.com/office/drawing/2010/main">
                  <a14:imgLayer>
                    <a14:imgEffect>
                      <a14:brightnessContrast bright="23000"/>
                    </a14:imgEffect>
                  </a14:imgLayer>
                </a14:imgProps>
              </a:ext>
              <a:ext uri="{28A0092B-C50C-407E-A947-70E740481C1C}">
                <a14:useLocalDpi xmlns:a14="http://schemas.microsoft.com/office/drawing/2010/main" val="0"/>
              </a:ext>
            </a:extLst>
          </a:blip>
          <a:srcRect/>
          <a:stretch>
            <a:fillRect/>
          </a:stretch>
        </p:blipFill>
        <p:spPr bwMode="auto">
          <a:xfrm>
            <a:off x="7934178" y="0"/>
            <a:ext cx="4257822" cy="2250831"/>
          </a:xfrm>
          <a:prstGeom prst="rect">
            <a:avLst/>
          </a:prstGeom>
          <a:noFill/>
          <a:effectLst>
            <a:softEdge rad="889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479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D864FC-39C8-E744-85F3-D3163EBD04E4}"/>
              </a:ext>
            </a:extLst>
          </p:cNvPr>
          <p:cNvSpPr txBox="1"/>
          <p:nvPr/>
        </p:nvSpPr>
        <p:spPr>
          <a:xfrm>
            <a:off x="7357403" y="3819356"/>
            <a:ext cx="4834597" cy="2231958"/>
          </a:xfrm>
          <a:prstGeom prst="rect">
            <a:avLst/>
          </a:prstGeom>
          <a:noFill/>
        </p:spPr>
        <p:txBody>
          <a:bodyPr wrap="square" rtlCol="0">
            <a:spAutoFit/>
          </a:bodyPr>
          <a:lstStyle/>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Entire Residence $90</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Private Rooms $38</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Shared Rooms $35</a:t>
            </a: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3230BD25-EB44-9F44-B788-D9F2D963F57B}"/>
              </a:ext>
            </a:extLst>
          </p:cNvPr>
          <p:cNvSpPr txBox="1"/>
          <p:nvPr/>
        </p:nvSpPr>
        <p:spPr>
          <a:xfrm>
            <a:off x="250092" y="604326"/>
            <a:ext cx="72479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rPr>
              <a:t>Room Type vs Average Price</a:t>
            </a:r>
          </a:p>
        </p:txBody>
      </p:sp>
      <p:pic>
        <p:nvPicPr>
          <p:cNvPr id="7" name="Picture 6">
            <a:extLst>
              <a:ext uri="{FF2B5EF4-FFF2-40B4-BE49-F238E27FC236}">
                <a16:creationId xmlns:a16="http://schemas.microsoft.com/office/drawing/2014/main" id="{60D3CACE-A29B-FB44-8C9B-38B4CCD3B555}"/>
              </a:ext>
            </a:extLst>
          </p:cNvPr>
          <p:cNvPicPr>
            <a:picLocks noChangeAspect="1"/>
          </p:cNvPicPr>
          <p:nvPr/>
        </p:nvPicPr>
        <p:blipFill>
          <a:blip r:embed="rId2">
            <a:extLst>
              <a:ext uri="{BEBA8EAE-BF5A-486C-A8C5-ECC9F3942E4B}">
                <a14:imgProps xmlns:a14="http://schemas.microsoft.com/office/drawing/2010/main">
                  <a14:imgLayer>
                    <a14:imgEffect>
                      <a14:brightnessContrast bright="13000"/>
                    </a14:imgEffect>
                  </a14:imgLayer>
                </a14:imgProps>
              </a:ext>
              <a:ext uri="{28A0092B-C50C-407E-A947-70E740481C1C}">
                <a14:useLocalDpi xmlns:a14="http://schemas.microsoft.com/office/drawing/2010/main" val="0"/>
              </a:ext>
            </a:extLst>
          </a:blip>
          <a:stretch>
            <a:fillRect/>
          </a:stretch>
        </p:blipFill>
        <p:spPr>
          <a:xfrm>
            <a:off x="198198" y="1792340"/>
            <a:ext cx="7351776" cy="4901184"/>
          </a:xfrm>
          <a:prstGeom prst="rect">
            <a:avLst/>
          </a:prstGeom>
          <a:effectLst>
            <a:softEdge rad="50800"/>
          </a:effectLst>
        </p:spPr>
      </p:pic>
      <p:grpSp>
        <p:nvGrpSpPr>
          <p:cNvPr id="9" name="Group 8">
            <a:extLst>
              <a:ext uri="{FF2B5EF4-FFF2-40B4-BE49-F238E27FC236}">
                <a16:creationId xmlns:a16="http://schemas.microsoft.com/office/drawing/2014/main" id="{895A5D1D-7934-3042-AD84-DB787AFDF7F7}"/>
              </a:ext>
            </a:extLst>
          </p:cNvPr>
          <p:cNvGrpSpPr/>
          <p:nvPr/>
        </p:nvGrpSpPr>
        <p:grpSpPr>
          <a:xfrm>
            <a:off x="7821637" y="0"/>
            <a:ext cx="4370363" cy="2208628"/>
            <a:chOff x="228343" y="167087"/>
            <a:chExt cx="4943051" cy="2224419"/>
          </a:xfrm>
        </p:grpSpPr>
        <p:pic>
          <p:nvPicPr>
            <p:cNvPr id="10" name="Picture 6" descr="Image result for nairobi">
              <a:extLst>
                <a:ext uri="{FF2B5EF4-FFF2-40B4-BE49-F238E27FC236}">
                  <a16:creationId xmlns:a16="http://schemas.microsoft.com/office/drawing/2014/main" id="{30E163BE-E641-1148-9265-A2518EDB856A}"/>
                </a:ext>
              </a:extLst>
            </p:cNvPr>
            <p:cNvPicPr>
              <a:picLocks noChangeAspect="1" noChangeArrowheads="1"/>
            </p:cNvPicPr>
            <p:nvPr/>
          </p:nvPicPr>
          <p:blipFill>
            <a:blip r:embed="rId3">
              <a:extLst>
                <a:ext uri="{BEBA8EAE-BF5A-486C-A8C5-ECC9F3942E4B}">
                  <a14:imgProps xmlns:a14="http://schemas.microsoft.com/office/drawing/2010/main">
                    <a14:imgLayer>
                      <a14:imgEffect>
                        <a14:brightnessContrast bright="-11000"/>
                      </a14:imgEffect>
                    </a14:imgLayer>
                  </a14:imgProps>
                </a:ext>
                <a:ext uri="{28A0092B-C50C-407E-A947-70E740481C1C}">
                  <a14:useLocalDpi xmlns:a14="http://schemas.microsoft.com/office/drawing/2010/main" val="0"/>
                </a:ext>
              </a:extLst>
            </a:blip>
            <a:srcRect/>
            <a:stretch>
              <a:fillRect/>
            </a:stretch>
          </p:blipFill>
          <p:spPr bwMode="auto">
            <a:xfrm>
              <a:off x="228343" y="167087"/>
              <a:ext cx="4943051" cy="2224419"/>
            </a:xfrm>
            <a:prstGeom prst="rect">
              <a:avLst/>
            </a:prstGeom>
            <a:noFill/>
            <a:effectLst>
              <a:softEdge rad="101600"/>
            </a:effectLst>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B85BCEE-4EE4-4E45-944A-7D0C5F8B92D9}"/>
                </a:ext>
              </a:extLst>
            </p:cNvPr>
            <p:cNvSpPr txBox="1"/>
            <p:nvPr/>
          </p:nvSpPr>
          <p:spPr>
            <a:xfrm>
              <a:off x="1783631" y="240669"/>
              <a:ext cx="2156991" cy="6723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w="9525">
                    <a:solidFill>
                      <a:srgbClr val="18276C">
                        <a:lumMod val="40000"/>
                        <a:lumOff val="60000"/>
                      </a:srgbClr>
                    </a:solidFill>
                    <a:prstDash val="solid"/>
                  </a:ln>
                  <a:solidFill>
                    <a:prstClr val="white"/>
                  </a:solidFill>
                  <a:effectLst>
                    <a:glow rad="228600">
                      <a:srgbClr val="477BD1">
                        <a:satMod val="175000"/>
                        <a:alpha val="40000"/>
                      </a:srgbClr>
                    </a:glow>
                    <a:outerShdw blurRad="12700" dist="38100" dir="2700000" algn="tl" rotWithShape="0">
                      <a:prstClr val="black">
                        <a:lumMod val="50000"/>
                      </a:prstClr>
                    </a:outerShdw>
                  </a:effectLst>
                  <a:uLnTx/>
                  <a:uFillTx/>
                  <a:latin typeface="Calibri" panose="020F0502020204030204"/>
                  <a:ea typeface="+mn-ea"/>
                  <a:cs typeface="+mn-cs"/>
                </a:rPr>
                <a:t>NAIROBI</a:t>
              </a:r>
            </a:p>
          </p:txBody>
        </p:sp>
      </p:grpSp>
    </p:spTree>
    <p:extLst>
      <p:ext uri="{BB962C8B-B14F-4D97-AF65-F5344CB8AC3E}">
        <p14:creationId xmlns:p14="http://schemas.microsoft.com/office/powerpoint/2010/main" val="2090239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D864FC-39C8-E744-85F3-D3163EBD04E4}"/>
              </a:ext>
            </a:extLst>
          </p:cNvPr>
          <p:cNvSpPr txBox="1"/>
          <p:nvPr/>
        </p:nvSpPr>
        <p:spPr>
          <a:xfrm>
            <a:off x="7357403" y="3819356"/>
            <a:ext cx="4834597" cy="2231958"/>
          </a:xfrm>
          <a:prstGeom prst="rect">
            <a:avLst/>
          </a:prstGeom>
          <a:noFill/>
        </p:spPr>
        <p:txBody>
          <a:bodyPr wrap="square" rtlCol="0">
            <a:spAutoFit/>
          </a:bodyPr>
          <a:lstStyle/>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Entire Residence $350</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Private Rooms $110</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Shared Rooms $75</a:t>
            </a: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3230BD25-EB44-9F44-B788-D9F2D963F57B}"/>
              </a:ext>
            </a:extLst>
          </p:cNvPr>
          <p:cNvSpPr txBox="1"/>
          <p:nvPr/>
        </p:nvSpPr>
        <p:spPr>
          <a:xfrm>
            <a:off x="250092" y="604326"/>
            <a:ext cx="72479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Calibri" panose="020F0502020204030204"/>
                <a:ea typeface="+mn-ea"/>
                <a:cs typeface="+mn-cs"/>
              </a:rPr>
              <a:t>Room Type vs Average Price</a:t>
            </a:r>
          </a:p>
        </p:txBody>
      </p:sp>
      <p:pic>
        <p:nvPicPr>
          <p:cNvPr id="8" name="Picture 7">
            <a:extLst>
              <a:ext uri="{FF2B5EF4-FFF2-40B4-BE49-F238E27FC236}">
                <a16:creationId xmlns:a16="http://schemas.microsoft.com/office/drawing/2014/main" id="{B6093769-53BC-804C-8343-4AC82F485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92" y="1842868"/>
            <a:ext cx="7107311" cy="4789965"/>
          </a:xfrm>
          <a:prstGeom prst="rect">
            <a:avLst/>
          </a:prstGeom>
          <a:effectLst>
            <a:softEdge rad="50800"/>
          </a:effectLst>
        </p:spPr>
      </p:pic>
      <p:grpSp>
        <p:nvGrpSpPr>
          <p:cNvPr id="13" name="Group 12">
            <a:extLst>
              <a:ext uri="{FF2B5EF4-FFF2-40B4-BE49-F238E27FC236}">
                <a16:creationId xmlns:a16="http://schemas.microsoft.com/office/drawing/2014/main" id="{E49210E9-A433-0342-9473-67E87C4D9D12}"/>
              </a:ext>
            </a:extLst>
          </p:cNvPr>
          <p:cNvGrpSpPr/>
          <p:nvPr/>
        </p:nvGrpSpPr>
        <p:grpSpPr>
          <a:xfrm>
            <a:off x="7666892" y="207696"/>
            <a:ext cx="4525108" cy="1958729"/>
            <a:chOff x="178784" y="240669"/>
            <a:chExt cx="4989764" cy="2532185"/>
          </a:xfrm>
        </p:grpSpPr>
        <p:pic>
          <p:nvPicPr>
            <p:cNvPr id="14" name="Picture 10" descr="Image result for san francisco">
              <a:extLst>
                <a:ext uri="{FF2B5EF4-FFF2-40B4-BE49-F238E27FC236}">
                  <a16:creationId xmlns:a16="http://schemas.microsoft.com/office/drawing/2014/main" id="{D6DBD759-1513-6346-A370-3C7750B91D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84" y="240669"/>
              <a:ext cx="4989764" cy="2532185"/>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94016B0D-6E12-2642-BBC2-5285226E4835}"/>
                </a:ext>
              </a:extLst>
            </p:cNvPr>
            <p:cNvSpPr/>
            <p:nvPr/>
          </p:nvSpPr>
          <p:spPr>
            <a:xfrm>
              <a:off x="1519310" y="240669"/>
              <a:ext cx="2952529" cy="716192"/>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w="6600">
                    <a:solidFill>
                      <a:srgbClr val="477BD1"/>
                    </a:solidFill>
                    <a:prstDash val="solid"/>
                  </a:ln>
                  <a:solidFill>
                    <a:srgbClr val="FFFFFF"/>
                  </a:solidFill>
                  <a:effectLst>
                    <a:outerShdw dist="38100" dir="2700000" algn="tl" rotWithShape="0">
                      <a:srgbClr val="477BD1"/>
                    </a:outerShdw>
                  </a:effectLst>
                  <a:uLnTx/>
                  <a:uFillTx/>
                  <a:latin typeface="Calibri" panose="020F0502020204030204"/>
                  <a:ea typeface="+mn-ea"/>
                  <a:cs typeface="+mn-cs"/>
                </a:rPr>
                <a:t>San Francisco</a:t>
              </a:r>
            </a:p>
          </p:txBody>
        </p:sp>
      </p:grpSp>
    </p:spTree>
    <p:extLst>
      <p:ext uri="{BB962C8B-B14F-4D97-AF65-F5344CB8AC3E}">
        <p14:creationId xmlns:p14="http://schemas.microsoft.com/office/powerpoint/2010/main" val="1044230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914C204-CD39-1A45-B8C4-CCABF1395EA1}"/>
              </a:ext>
            </a:extLst>
          </p:cNvPr>
          <p:cNvGrpSpPr/>
          <p:nvPr/>
        </p:nvGrpSpPr>
        <p:grpSpPr>
          <a:xfrm>
            <a:off x="-70666" y="4960895"/>
            <a:ext cx="12262666" cy="1897105"/>
            <a:chOff x="-70667" y="4960895"/>
            <a:chExt cx="12262666" cy="1897105"/>
          </a:xfrm>
        </p:grpSpPr>
        <p:pic>
          <p:nvPicPr>
            <p:cNvPr id="10" name="Picture 9" descr="Image result for amsterdam">
              <a:extLst>
                <a:ext uri="{FF2B5EF4-FFF2-40B4-BE49-F238E27FC236}">
                  <a16:creationId xmlns:a16="http://schemas.microsoft.com/office/drawing/2014/main" id="{E47FF623-BE3C-9A4F-92EA-9BC130E94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67" y="4960895"/>
              <a:ext cx="3430986" cy="1897105"/>
            </a:xfrm>
            <a:prstGeom prst="rect">
              <a:avLst/>
            </a:prstGeom>
            <a:noFill/>
            <a:effectLst>
              <a:reflection stA="0" endPos="53000" dist="50800" dir="5400000" sy="-100000" algn="bl" rotWithShape="0"/>
              <a:softEdge rad="520700"/>
            </a:effectLst>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DEFECEB1-5F00-D546-BDD0-38ED9E57E0F1}"/>
                </a:ext>
              </a:extLst>
            </p:cNvPr>
            <p:cNvGrpSpPr/>
            <p:nvPr/>
          </p:nvGrpSpPr>
          <p:grpSpPr>
            <a:xfrm>
              <a:off x="2866320" y="5064368"/>
              <a:ext cx="9325679" cy="1793631"/>
              <a:chOff x="2866320" y="5064368"/>
              <a:chExt cx="9325679" cy="1793631"/>
            </a:xfrm>
          </p:grpSpPr>
          <p:pic>
            <p:nvPicPr>
              <p:cNvPr id="13" name="Picture 10" descr="Image result for san francisco">
                <a:extLst>
                  <a:ext uri="{FF2B5EF4-FFF2-40B4-BE49-F238E27FC236}">
                    <a16:creationId xmlns:a16="http://schemas.microsoft.com/office/drawing/2014/main" id="{FCCA95A9-A19A-544D-A425-82EF9E4A6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4757" y="5064368"/>
                <a:ext cx="3197242" cy="1793631"/>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1B7216C-86F4-014A-B247-3B6D1CDCD1F5}"/>
                  </a:ext>
                </a:extLst>
              </p:cNvPr>
              <p:cNvSpPr/>
              <p:nvPr/>
            </p:nvSpPr>
            <p:spPr>
              <a:xfrm>
                <a:off x="9853713" y="5289453"/>
                <a:ext cx="1891863" cy="357993"/>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w="6600">
                      <a:solidFill>
                        <a:srgbClr val="477BD1"/>
                      </a:solidFill>
                      <a:prstDash val="solid"/>
                    </a:ln>
                    <a:solidFill>
                      <a:srgbClr val="FFFFFF"/>
                    </a:solidFill>
                    <a:effectLst>
                      <a:outerShdw dist="38100" dir="2700000" algn="tl" rotWithShape="0">
                        <a:srgbClr val="477BD1"/>
                      </a:outerShdw>
                    </a:effectLst>
                    <a:uLnTx/>
                    <a:uFillTx/>
                    <a:latin typeface="Calibri" panose="020F0502020204030204"/>
                    <a:ea typeface="+mn-ea"/>
                    <a:cs typeface="+mn-cs"/>
                  </a:rPr>
                  <a:t>San Francisco</a:t>
                </a:r>
              </a:p>
            </p:txBody>
          </p:sp>
          <p:pic>
            <p:nvPicPr>
              <p:cNvPr id="14" name="Picture 4" descr="Image result for boston">
                <a:extLst>
                  <a:ext uri="{FF2B5EF4-FFF2-40B4-BE49-F238E27FC236}">
                    <a16:creationId xmlns:a16="http://schemas.microsoft.com/office/drawing/2014/main" id="{F487EC53-8E1B-734C-83CC-20085CE5F65F}"/>
                  </a:ext>
                </a:extLst>
              </p:cNvPr>
              <p:cNvPicPr>
                <a:picLocks noChangeAspect="1" noChangeArrowheads="1"/>
              </p:cNvPicPr>
              <p:nvPr/>
            </p:nvPicPr>
            <p:blipFill>
              <a:blip r:embed="rId4">
                <a:extLst>
                  <a:ext uri="{BEBA8EAE-BF5A-486C-A8C5-ECC9F3942E4B}">
                    <a14:imgProps xmlns:a14="http://schemas.microsoft.com/office/drawing/2010/main">
                      <a14:imgLayer>
                        <a14:imgEffect>
                          <a14:brightnessContrast bright="23000"/>
                        </a14:imgEffect>
                      </a14:imgLayer>
                    </a14:imgProps>
                  </a:ext>
                  <a:ext uri="{28A0092B-C50C-407E-A947-70E740481C1C}">
                    <a14:useLocalDpi xmlns:a14="http://schemas.microsoft.com/office/drawing/2010/main" val="0"/>
                  </a:ext>
                </a:extLst>
              </a:blip>
              <a:srcRect/>
              <a:stretch>
                <a:fillRect/>
              </a:stretch>
            </p:blipFill>
            <p:spPr bwMode="auto">
              <a:xfrm>
                <a:off x="2866320" y="5246599"/>
                <a:ext cx="3247722" cy="1611400"/>
              </a:xfrm>
              <a:prstGeom prst="rect">
                <a:avLst/>
              </a:prstGeom>
              <a:noFill/>
              <a:effectLst>
                <a:softEdge rad="88900"/>
              </a:effectLst>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AA945CD0-5FAF-0146-B24B-5071B3FC6F0D}"/>
                  </a:ext>
                </a:extLst>
              </p:cNvPr>
              <p:cNvGrpSpPr/>
              <p:nvPr/>
            </p:nvGrpSpPr>
            <p:grpSpPr>
              <a:xfrm>
                <a:off x="5998344" y="5246599"/>
                <a:ext cx="3328526" cy="1611400"/>
                <a:chOff x="228343" y="167087"/>
                <a:chExt cx="4943051" cy="2224419"/>
              </a:xfrm>
            </p:grpSpPr>
            <p:pic>
              <p:nvPicPr>
                <p:cNvPr id="17" name="Picture 6" descr="Image result for nairobi">
                  <a:extLst>
                    <a:ext uri="{FF2B5EF4-FFF2-40B4-BE49-F238E27FC236}">
                      <a16:creationId xmlns:a16="http://schemas.microsoft.com/office/drawing/2014/main" id="{858DF071-359F-7D44-9BC8-37FE89F6FD95}"/>
                    </a:ext>
                  </a:extLst>
                </p:cNvPr>
                <p:cNvPicPr>
                  <a:picLocks noChangeAspect="1" noChangeArrowheads="1"/>
                </p:cNvPicPr>
                <p:nvPr/>
              </p:nvPicPr>
              <p:blipFill>
                <a:blip r:embed="rId5">
                  <a:extLst>
                    <a:ext uri="{BEBA8EAE-BF5A-486C-A8C5-ECC9F3942E4B}">
                      <a14:imgProps xmlns:a14="http://schemas.microsoft.com/office/drawing/2010/main">
                        <a14:imgLayer>
                          <a14:imgEffect>
                            <a14:brightnessContrast bright="-11000"/>
                          </a14:imgEffect>
                        </a14:imgLayer>
                      </a14:imgProps>
                    </a:ext>
                    <a:ext uri="{28A0092B-C50C-407E-A947-70E740481C1C}">
                      <a14:useLocalDpi xmlns:a14="http://schemas.microsoft.com/office/drawing/2010/main" val="0"/>
                    </a:ext>
                  </a:extLst>
                </a:blip>
                <a:srcRect/>
                <a:stretch>
                  <a:fillRect/>
                </a:stretch>
              </p:blipFill>
              <p:spPr bwMode="auto">
                <a:xfrm>
                  <a:off x="228343" y="167087"/>
                  <a:ext cx="4943051" cy="2224419"/>
                </a:xfrm>
                <a:prstGeom prst="rect">
                  <a:avLst/>
                </a:prstGeom>
                <a:noFill/>
                <a:effectLst>
                  <a:softEdge rad="101600"/>
                </a:effectLst>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CB6BE388-80C9-C248-ADBF-146F5FF3569F}"/>
                    </a:ext>
                  </a:extLst>
                </p:cNvPr>
                <p:cNvSpPr txBox="1"/>
                <p:nvPr/>
              </p:nvSpPr>
              <p:spPr>
                <a:xfrm>
                  <a:off x="1783631" y="240669"/>
                  <a:ext cx="21569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w="9525">
                        <a:solidFill>
                          <a:srgbClr val="18276C">
                            <a:lumMod val="40000"/>
                            <a:lumOff val="60000"/>
                          </a:srgbClr>
                        </a:solidFill>
                        <a:prstDash val="solid"/>
                      </a:ln>
                      <a:solidFill>
                        <a:prstClr val="white"/>
                      </a:solidFill>
                      <a:effectLst>
                        <a:glow rad="228600">
                          <a:srgbClr val="477BD1">
                            <a:satMod val="175000"/>
                            <a:alpha val="40000"/>
                          </a:srgbClr>
                        </a:glow>
                        <a:outerShdw blurRad="12700" dist="38100" dir="2700000" algn="tl" rotWithShape="0">
                          <a:prstClr val="black">
                            <a:lumMod val="50000"/>
                          </a:prstClr>
                        </a:outerShdw>
                      </a:effectLst>
                      <a:uLnTx/>
                      <a:uFillTx/>
                      <a:latin typeface="Calibri" panose="020F0502020204030204"/>
                      <a:ea typeface="+mn-ea"/>
                      <a:cs typeface="+mn-cs"/>
                    </a:rPr>
                    <a:t>NAIROBI</a:t>
                  </a:r>
                </a:p>
              </p:txBody>
            </p:sp>
          </p:grpSp>
        </p:grpSp>
      </p:grpSp>
      <p:grpSp>
        <p:nvGrpSpPr>
          <p:cNvPr id="22" name="Group 21">
            <a:extLst>
              <a:ext uri="{FF2B5EF4-FFF2-40B4-BE49-F238E27FC236}">
                <a16:creationId xmlns:a16="http://schemas.microsoft.com/office/drawing/2014/main" id="{CE3AC6E5-5D69-A14B-AA5C-E66090C4852D}"/>
              </a:ext>
            </a:extLst>
          </p:cNvPr>
          <p:cNvGrpSpPr/>
          <p:nvPr/>
        </p:nvGrpSpPr>
        <p:grpSpPr>
          <a:xfrm>
            <a:off x="4417256" y="438728"/>
            <a:ext cx="7032320" cy="4259851"/>
            <a:chOff x="1223896" y="459221"/>
            <a:chExt cx="6829865" cy="4259851"/>
          </a:xfrm>
        </p:grpSpPr>
        <p:sp>
          <p:nvSpPr>
            <p:cNvPr id="11" name="TextBox 10">
              <a:extLst>
                <a:ext uri="{FF2B5EF4-FFF2-40B4-BE49-F238E27FC236}">
                  <a16:creationId xmlns:a16="http://schemas.microsoft.com/office/drawing/2014/main" id="{3230BD25-EB44-9F44-B788-D9F2D963F57B}"/>
                </a:ext>
              </a:extLst>
            </p:cNvPr>
            <p:cNvSpPr txBox="1"/>
            <p:nvPr/>
          </p:nvSpPr>
          <p:spPr>
            <a:xfrm>
              <a:off x="1223896" y="1318137"/>
              <a:ext cx="6829865" cy="126188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a:ln>
                    <a:noFill/>
                  </a:ln>
                  <a:solidFill>
                    <a:prstClr val="white"/>
                  </a:solidFill>
                  <a:effectLst/>
                  <a:uLnTx/>
                  <a:uFillTx/>
                  <a:latin typeface="Calibri" panose="020F0502020204030204"/>
                  <a:ea typeface="+mn-ea"/>
                  <a:cs typeface="+mn-cs"/>
                </a:rPr>
                <a:t>Average Price Per Neighborhood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42887EE-EEF0-3447-9052-C10A356C0476}"/>
                </a:ext>
              </a:extLst>
            </p:cNvPr>
            <p:cNvSpPr txBox="1"/>
            <p:nvPr/>
          </p:nvSpPr>
          <p:spPr>
            <a:xfrm>
              <a:off x="1751434" y="459221"/>
              <a:ext cx="5409027"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sng" strike="noStrike" kern="1200" cap="none" spc="0" normalizeH="0" baseline="0" noProof="0" dirty="0">
                  <a:ln>
                    <a:noFill/>
                  </a:ln>
                  <a:solidFill>
                    <a:prstClr val="white"/>
                  </a:solidFill>
                  <a:effectLst/>
                  <a:uLnTx/>
                  <a:uFillTx/>
                  <a:latin typeface="Calibri" panose="020F0502020204030204"/>
                  <a:ea typeface="+mn-ea"/>
                  <a:cs typeface="+mn-cs"/>
                </a:rPr>
                <a:t>OBJECTIVE</a:t>
              </a:r>
            </a:p>
          </p:txBody>
        </p:sp>
        <p:sp>
          <p:nvSpPr>
            <p:cNvPr id="20" name="TextBox 19">
              <a:extLst>
                <a:ext uri="{FF2B5EF4-FFF2-40B4-BE49-F238E27FC236}">
                  <a16:creationId xmlns:a16="http://schemas.microsoft.com/office/drawing/2014/main" id="{65B6E54F-A3B8-4743-B202-3156C19FB3AD}"/>
                </a:ext>
              </a:extLst>
            </p:cNvPr>
            <p:cNvSpPr txBox="1"/>
            <p:nvPr/>
          </p:nvSpPr>
          <p:spPr>
            <a:xfrm>
              <a:off x="1819177" y="2041416"/>
              <a:ext cx="5603364" cy="267765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Aim: Identify average room price vs room types in each neighborhood of the city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Task: Get average price of each neighborhood and make comparisons of the neighborhoods</a:t>
              </a:r>
            </a:p>
          </p:txBody>
        </p:sp>
      </p:grpSp>
      <p:sp>
        <p:nvSpPr>
          <p:cNvPr id="21" name="TextBox 20">
            <a:extLst>
              <a:ext uri="{FF2B5EF4-FFF2-40B4-BE49-F238E27FC236}">
                <a16:creationId xmlns:a16="http://schemas.microsoft.com/office/drawing/2014/main" id="{1E9ED73F-AF13-E54E-B055-59CD800E0935}"/>
              </a:ext>
            </a:extLst>
          </p:cNvPr>
          <p:cNvSpPr txBox="1"/>
          <p:nvPr/>
        </p:nvSpPr>
        <p:spPr>
          <a:xfrm>
            <a:off x="966846" y="1643301"/>
            <a:ext cx="2906511" cy="2062103"/>
          </a:xfrm>
          <a:prstGeom prst="rect">
            <a:avLst/>
          </a:prstGeom>
          <a:noFill/>
          <a:ln w="12700">
            <a:solidFill>
              <a:schemeClr val="tx1"/>
            </a:solidFill>
          </a:ln>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Calibri" panose="020F0502020204030204"/>
                <a:ea typeface="+mn-ea"/>
                <a:cs typeface="+mn-cs"/>
              </a:rPr>
              <a:t>Cities Analyzed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Amsterdam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Boston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Nairobi</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San Francisco</a:t>
            </a:r>
          </a:p>
        </p:txBody>
      </p:sp>
      <p:sp>
        <p:nvSpPr>
          <p:cNvPr id="23" name="Rectangle 22">
            <a:extLst>
              <a:ext uri="{FF2B5EF4-FFF2-40B4-BE49-F238E27FC236}">
                <a16:creationId xmlns:a16="http://schemas.microsoft.com/office/drawing/2014/main" id="{52D12A52-6858-BE4C-98BD-1B7B3179D96A}"/>
              </a:ext>
            </a:extLst>
          </p:cNvPr>
          <p:cNvSpPr/>
          <p:nvPr/>
        </p:nvSpPr>
        <p:spPr>
          <a:xfrm>
            <a:off x="4628270" y="438728"/>
            <a:ext cx="6611815" cy="4484936"/>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911754E1-CC9B-8C4F-BBBD-4FF78503A6F8}"/>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875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230BD25-EB44-9F44-B788-D9F2D963F57B}"/>
              </a:ext>
            </a:extLst>
          </p:cNvPr>
          <p:cNvSpPr txBox="1"/>
          <p:nvPr/>
        </p:nvSpPr>
        <p:spPr>
          <a:xfrm>
            <a:off x="4062437" y="308904"/>
            <a:ext cx="724798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Average Price Per Neighborhood</a:t>
            </a:r>
          </a:p>
        </p:txBody>
      </p:sp>
      <p:pic>
        <p:nvPicPr>
          <p:cNvPr id="6" name="Picture 5">
            <a:extLst>
              <a:ext uri="{FF2B5EF4-FFF2-40B4-BE49-F238E27FC236}">
                <a16:creationId xmlns:a16="http://schemas.microsoft.com/office/drawing/2014/main" id="{EE6EB6BA-422B-6D40-B248-F79CB4B64AB6}"/>
              </a:ext>
            </a:extLst>
          </p:cNvPr>
          <p:cNvPicPr>
            <a:picLocks noChangeAspect="1"/>
          </p:cNvPicPr>
          <p:nvPr/>
        </p:nvPicPr>
        <p:blipFill>
          <a:blip r:embed="rId2"/>
          <a:stretch>
            <a:fillRect/>
          </a:stretch>
        </p:blipFill>
        <p:spPr>
          <a:xfrm>
            <a:off x="3438003" y="1209822"/>
            <a:ext cx="8613072" cy="5500467"/>
          </a:xfrm>
          <a:prstGeom prst="rect">
            <a:avLst/>
          </a:prstGeom>
          <a:effectLst>
            <a:softEdge rad="50800"/>
          </a:effectLst>
        </p:spPr>
      </p:pic>
      <p:pic>
        <p:nvPicPr>
          <p:cNvPr id="2" name="Picture 1" descr="Image result for amsterdam">
            <a:extLst>
              <a:ext uri="{FF2B5EF4-FFF2-40B4-BE49-F238E27FC236}">
                <a16:creationId xmlns:a16="http://schemas.microsoft.com/office/drawing/2014/main" id="{832B4185-D03A-0B42-9338-0F2537F780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99881" cy="1879906"/>
          </a:xfrm>
          <a:prstGeom prst="rect">
            <a:avLst/>
          </a:prstGeom>
          <a:noFill/>
          <a:effectLst>
            <a:reflection stA="0" endPos="53000" dist="50800" dir="5400000" sy="-100000" algn="bl" rotWithShape="0"/>
            <a:softEdge rad="5207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E5D5E21-C01B-B848-AF5A-0D0809698417}"/>
              </a:ext>
            </a:extLst>
          </p:cNvPr>
          <p:cNvSpPr txBox="1"/>
          <p:nvPr/>
        </p:nvSpPr>
        <p:spPr>
          <a:xfrm>
            <a:off x="222832" y="2805893"/>
            <a:ext cx="2954215" cy="2308324"/>
          </a:xfrm>
          <a:prstGeom prst="rect">
            <a:avLst/>
          </a:prstGeom>
          <a:noFill/>
          <a:ln>
            <a:solidFill>
              <a:schemeClr val="tx1"/>
            </a:solidFill>
          </a:ln>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Centrum West is the most expensive neighborhood in Amsterdam at an average of $210 a night.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Bijlmer is the least expensive at an average of $90 a night.</a:t>
            </a:r>
          </a:p>
        </p:txBody>
      </p:sp>
    </p:spTree>
    <p:extLst>
      <p:ext uri="{BB962C8B-B14F-4D97-AF65-F5344CB8AC3E}">
        <p14:creationId xmlns:p14="http://schemas.microsoft.com/office/powerpoint/2010/main" val="3240511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230BD25-EB44-9F44-B788-D9F2D963F57B}"/>
              </a:ext>
            </a:extLst>
          </p:cNvPr>
          <p:cNvSpPr txBox="1"/>
          <p:nvPr/>
        </p:nvSpPr>
        <p:spPr>
          <a:xfrm>
            <a:off x="4062437" y="308904"/>
            <a:ext cx="724798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Average Price Per Neighborhood</a:t>
            </a:r>
          </a:p>
        </p:txBody>
      </p:sp>
      <p:sp>
        <p:nvSpPr>
          <p:cNvPr id="3" name="TextBox 2">
            <a:extLst>
              <a:ext uri="{FF2B5EF4-FFF2-40B4-BE49-F238E27FC236}">
                <a16:creationId xmlns:a16="http://schemas.microsoft.com/office/drawing/2014/main" id="{6E5D5E21-C01B-B848-AF5A-0D0809698417}"/>
              </a:ext>
            </a:extLst>
          </p:cNvPr>
          <p:cNvSpPr txBox="1"/>
          <p:nvPr/>
        </p:nvSpPr>
        <p:spPr>
          <a:xfrm>
            <a:off x="493349" y="2791825"/>
            <a:ext cx="2954215" cy="2585323"/>
          </a:xfrm>
          <a:prstGeom prst="rect">
            <a:avLst/>
          </a:prstGeom>
          <a:noFill/>
          <a:ln>
            <a:solidFill>
              <a:schemeClr val="tx1"/>
            </a:solidFill>
          </a:ln>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South Boston Waterfront is the most expensive neighborhood in Boston at an average of $340 a night.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Hyde Park is the least expensive at an average of $85 a night.</a:t>
            </a:r>
          </a:p>
        </p:txBody>
      </p:sp>
      <p:pic>
        <p:nvPicPr>
          <p:cNvPr id="7" name="Picture 6">
            <a:extLst>
              <a:ext uri="{FF2B5EF4-FFF2-40B4-BE49-F238E27FC236}">
                <a16:creationId xmlns:a16="http://schemas.microsoft.com/office/drawing/2014/main" id="{CD20650B-8F71-104C-A078-4E7A06B4D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9095" y="1336431"/>
            <a:ext cx="8078622" cy="5385748"/>
          </a:xfrm>
          <a:prstGeom prst="rect">
            <a:avLst/>
          </a:prstGeom>
          <a:effectLst>
            <a:softEdge rad="50800"/>
          </a:effectLst>
        </p:spPr>
      </p:pic>
      <p:pic>
        <p:nvPicPr>
          <p:cNvPr id="8" name="Picture 4" descr="Image result for boston">
            <a:extLst>
              <a:ext uri="{FF2B5EF4-FFF2-40B4-BE49-F238E27FC236}">
                <a16:creationId xmlns:a16="http://schemas.microsoft.com/office/drawing/2014/main" id="{1FB5051D-F644-2441-AE08-B83DE6578290}"/>
              </a:ext>
            </a:extLst>
          </p:cNvPr>
          <p:cNvPicPr>
            <a:picLocks noChangeAspect="1" noChangeArrowheads="1"/>
          </p:cNvPicPr>
          <p:nvPr/>
        </p:nvPicPr>
        <p:blipFill>
          <a:blip r:embed="rId3">
            <a:extLst>
              <a:ext uri="{BEBA8EAE-BF5A-486C-A8C5-ECC9F3942E4B}">
                <a14:imgProps xmlns:a14="http://schemas.microsoft.com/office/drawing/2010/main">
                  <a14:imgLayer>
                    <a14:imgEffect>
                      <a14:brightnessContrast bright="23000"/>
                    </a14:imgEffect>
                  </a14:imgLayer>
                </a14:imgProps>
              </a:ext>
              <a:ext uri="{28A0092B-C50C-407E-A947-70E740481C1C}">
                <a14:useLocalDpi xmlns:a14="http://schemas.microsoft.com/office/drawing/2010/main" val="0"/>
              </a:ext>
            </a:extLst>
          </a:blip>
          <a:srcRect/>
          <a:stretch>
            <a:fillRect/>
          </a:stretch>
        </p:blipFill>
        <p:spPr bwMode="auto">
          <a:xfrm>
            <a:off x="112541" y="1"/>
            <a:ext cx="3828373" cy="2023810"/>
          </a:xfrm>
          <a:prstGeom prst="rect">
            <a:avLst/>
          </a:prstGeom>
          <a:noFill/>
          <a:effectLst>
            <a:softEdge rad="889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862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230BD25-EB44-9F44-B788-D9F2D963F57B}"/>
              </a:ext>
            </a:extLst>
          </p:cNvPr>
          <p:cNvSpPr txBox="1"/>
          <p:nvPr/>
        </p:nvSpPr>
        <p:spPr>
          <a:xfrm>
            <a:off x="4062437" y="308904"/>
            <a:ext cx="724798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Average Price Per Neighborhood</a:t>
            </a:r>
          </a:p>
        </p:txBody>
      </p:sp>
      <p:sp>
        <p:nvSpPr>
          <p:cNvPr id="3" name="TextBox 2">
            <a:extLst>
              <a:ext uri="{FF2B5EF4-FFF2-40B4-BE49-F238E27FC236}">
                <a16:creationId xmlns:a16="http://schemas.microsoft.com/office/drawing/2014/main" id="{6E5D5E21-C01B-B848-AF5A-0D0809698417}"/>
              </a:ext>
            </a:extLst>
          </p:cNvPr>
          <p:cNvSpPr txBox="1"/>
          <p:nvPr/>
        </p:nvSpPr>
        <p:spPr>
          <a:xfrm>
            <a:off x="493349" y="2791825"/>
            <a:ext cx="2954215" cy="1200329"/>
          </a:xfrm>
          <a:prstGeom prst="rect">
            <a:avLst/>
          </a:prstGeom>
          <a:noFill/>
          <a:ln>
            <a:solidFill>
              <a:schemeClr val="tx1"/>
            </a:solidFill>
          </a:ln>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Nairobi does not list separate neighborhoods but the average price per night is $58.</a:t>
            </a:r>
          </a:p>
        </p:txBody>
      </p:sp>
      <p:pic>
        <p:nvPicPr>
          <p:cNvPr id="6" name="Picture 5">
            <a:extLst>
              <a:ext uri="{FF2B5EF4-FFF2-40B4-BE49-F238E27FC236}">
                <a16:creationId xmlns:a16="http://schemas.microsoft.com/office/drawing/2014/main" id="{D1E614E8-5D7A-D646-B091-5614A20E2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0013" y="1336431"/>
            <a:ext cx="7953780" cy="5302520"/>
          </a:xfrm>
          <a:prstGeom prst="rect">
            <a:avLst/>
          </a:prstGeom>
          <a:effectLst>
            <a:softEdge rad="50800"/>
          </a:effectLst>
        </p:spPr>
      </p:pic>
      <p:grpSp>
        <p:nvGrpSpPr>
          <p:cNvPr id="9" name="Group 8">
            <a:extLst>
              <a:ext uri="{FF2B5EF4-FFF2-40B4-BE49-F238E27FC236}">
                <a16:creationId xmlns:a16="http://schemas.microsoft.com/office/drawing/2014/main" id="{79D915C1-8543-C54C-A5CE-84906238EE70}"/>
              </a:ext>
            </a:extLst>
          </p:cNvPr>
          <p:cNvGrpSpPr/>
          <p:nvPr/>
        </p:nvGrpSpPr>
        <p:grpSpPr>
          <a:xfrm>
            <a:off x="0" y="83276"/>
            <a:ext cx="4050013" cy="1590780"/>
            <a:chOff x="228343" y="167087"/>
            <a:chExt cx="4943051" cy="2224419"/>
          </a:xfrm>
        </p:grpSpPr>
        <p:pic>
          <p:nvPicPr>
            <p:cNvPr id="10" name="Picture 6" descr="Image result for nairobi">
              <a:extLst>
                <a:ext uri="{FF2B5EF4-FFF2-40B4-BE49-F238E27FC236}">
                  <a16:creationId xmlns:a16="http://schemas.microsoft.com/office/drawing/2014/main" id="{D6C13D3F-A03A-4E43-A126-85D98FE3CF30}"/>
                </a:ext>
              </a:extLst>
            </p:cNvPr>
            <p:cNvPicPr>
              <a:picLocks noChangeAspect="1" noChangeArrowheads="1"/>
            </p:cNvPicPr>
            <p:nvPr/>
          </p:nvPicPr>
          <p:blipFill>
            <a:blip r:embed="rId3">
              <a:extLst>
                <a:ext uri="{BEBA8EAE-BF5A-486C-A8C5-ECC9F3942E4B}">
                  <a14:imgProps xmlns:a14="http://schemas.microsoft.com/office/drawing/2010/main">
                    <a14:imgLayer>
                      <a14:imgEffect>
                        <a14:brightnessContrast bright="-11000"/>
                      </a14:imgEffect>
                    </a14:imgLayer>
                  </a14:imgProps>
                </a:ext>
                <a:ext uri="{28A0092B-C50C-407E-A947-70E740481C1C}">
                  <a14:useLocalDpi xmlns:a14="http://schemas.microsoft.com/office/drawing/2010/main" val="0"/>
                </a:ext>
              </a:extLst>
            </a:blip>
            <a:srcRect/>
            <a:stretch>
              <a:fillRect/>
            </a:stretch>
          </p:blipFill>
          <p:spPr bwMode="auto">
            <a:xfrm>
              <a:off x="228343" y="167087"/>
              <a:ext cx="4943051" cy="2224419"/>
            </a:xfrm>
            <a:prstGeom prst="rect">
              <a:avLst/>
            </a:prstGeom>
            <a:noFill/>
            <a:effectLst>
              <a:softEdge rad="101600"/>
            </a:effectLst>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76C2827-A2D9-EC4B-904E-A4B656B594E0}"/>
                </a:ext>
              </a:extLst>
            </p:cNvPr>
            <p:cNvSpPr txBox="1"/>
            <p:nvPr/>
          </p:nvSpPr>
          <p:spPr>
            <a:xfrm>
              <a:off x="1783631" y="240669"/>
              <a:ext cx="2156991" cy="8664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w="9525">
                    <a:solidFill>
                      <a:srgbClr val="18276C">
                        <a:lumMod val="40000"/>
                        <a:lumOff val="60000"/>
                      </a:srgbClr>
                    </a:solidFill>
                    <a:prstDash val="solid"/>
                  </a:ln>
                  <a:solidFill>
                    <a:prstClr val="white"/>
                  </a:solidFill>
                  <a:effectLst>
                    <a:glow rad="228600">
                      <a:srgbClr val="477BD1">
                        <a:satMod val="175000"/>
                        <a:alpha val="40000"/>
                      </a:srgbClr>
                    </a:glow>
                    <a:outerShdw blurRad="12700" dist="38100" dir="2700000" algn="tl" rotWithShape="0">
                      <a:prstClr val="black">
                        <a:lumMod val="50000"/>
                      </a:prstClr>
                    </a:outerShdw>
                  </a:effectLst>
                  <a:uLnTx/>
                  <a:uFillTx/>
                  <a:latin typeface="Calibri" panose="020F0502020204030204"/>
                  <a:ea typeface="+mn-ea"/>
                  <a:cs typeface="+mn-cs"/>
                </a:rPr>
                <a:t>NAIROBI</a:t>
              </a:r>
            </a:p>
          </p:txBody>
        </p:sp>
      </p:grpSp>
    </p:spTree>
    <p:extLst>
      <p:ext uri="{BB962C8B-B14F-4D97-AF65-F5344CB8AC3E}">
        <p14:creationId xmlns:p14="http://schemas.microsoft.com/office/powerpoint/2010/main" val="2771648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44B5988-FFF6-4BC8-B92F-6860D1589E81}"/>
              </a:ext>
            </a:extLst>
          </p:cNvPr>
          <p:cNvSpPr txBox="1"/>
          <p:nvPr/>
        </p:nvSpPr>
        <p:spPr>
          <a:xfrm>
            <a:off x="701964" y="369454"/>
            <a:ext cx="10972800" cy="1569660"/>
          </a:xfrm>
          <a:prstGeom prst="rect">
            <a:avLst/>
          </a:prstGeom>
          <a:noFill/>
        </p:spPr>
        <p:txBody>
          <a:bodyPr wrap="square" rtlCol="0">
            <a:spAutoFit/>
          </a:bodyPr>
          <a:lstStyle/>
          <a:p>
            <a:r>
              <a:rPr lang="en-US" sz="4800" dirty="0"/>
              <a:t>Aim</a:t>
            </a:r>
          </a:p>
          <a:p>
            <a:endParaRPr lang="en-US" sz="4800" dirty="0"/>
          </a:p>
        </p:txBody>
      </p:sp>
      <p:sp>
        <p:nvSpPr>
          <p:cNvPr id="7" name="TextBox 6">
            <a:extLst>
              <a:ext uri="{FF2B5EF4-FFF2-40B4-BE49-F238E27FC236}">
                <a16:creationId xmlns:a16="http://schemas.microsoft.com/office/drawing/2014/main" id="{AD4DF624-A0C0-4FC2-9EB9-E7C47BA4D5DC}"/>
              </a:ext>
            </a:extLst>
          </p:cNvPr>
          <p:cNvSpPr txBox="1"/>
          <p:nvPr/>
        </p:nvSpPr>
        <p:spPr>
          <a:xfrm>
            <a:off x="701964" y="1513839"/>
            <a:ext cx="10708640" cy="1077218"/>
          </a:xfrm>
          <a:prstGeom prst="rect">
            <a:avLst/>
          </a:prstGeom>
          <a:noFill/>
        </p:spPr>
        <p:txBody>
          <a:bodyPr wrap="square" rtlCol="0">
            <a:spAutoFit/>
          </a:bodyPr>
          <a:lstStyle/>
          <a:p>
            <a:r>
              <a:rPr lang="en-US" sz="3200" dirty="0"/>
              <a:t>Analyze possible correlations in overall satisfaction ratings vs. price in four different cities across the world. </a:t>
            </a:r>
          </a:p>
        </p:txBody>
      </p:sp>
      <p:sp>
        <p:nvSpPr>
          <p:cNvPr id="8" name="Rectangle 7">
            <a:extLst>
              <a:ext uri="{FF2B5EF4-FFF2-40B4-BE49-F238E27FC236}">
                <a16:creationId xmlns:a16="http://schemas.microsoft.com/office/drawing/2014/main" id="{2CC5BC9F-2C13-4257-9C76-CEAB42236A3C}"/>
              </a:ext>
            </a:extLst>
          </p:cNvPr>
          <p:cNvSpPr/>
          <p:nvPr/>
        </p:nvSpPr>
        <p:spPr>
          <a:xfrm>
            <a:off x="4898044" y="3634169"/>
            <a:ext cx="2580640" cy="1815882"/>
          </a:xfrm>
          <a:prstGeom prst="rect">
            <a:avLst/>
          </a:prstGeom>
        </p:spPr>
        <p:txBody>
          <a:bodyPr wrap="square">
            <a:spAutoFit/>
          </a:bodyPr>
          <a:lstStyle/>
          <a:p>
            <a:pPr algn="ctr"/>
            <a:r>
              <a:rPr lang="en-US" sz="2800" dirty="0"/>
              <a:t>Amsterdam</a:t>
            </a:r>
          </a:p>
          <a:p>
            <a:pPr algn="ctr"/>
            <a:r>
              <a:rPr lang="en-US" sz="2800" dirty="0"/>
              <a:t>Boston</a:t>
            </a:r>
          </a:p>
          <a:p>
            <a:pPr algn="ctr"/>
            <a:r>
              <a:rPr lang="en-US" sz="2800" dirty="0"/>
              <a:t>Nairobi </a:t>
            </a:r>
          </a:p>
          <a:p>
            <a:pPr algn="ctr"/>
            <a:r>
              <a:rPr lang="en-US" sz="2800" dirty="0"/>
              <a:t>San Francisco</a:t>
            </a:r>
          </a:p>
        </p:txBody>
      </p:sp>
      <p:pic>
        <p:nvPicPr>
          <p:cNvPr id="9" name="Picture 8" descr="Image result for amsterdam">
            <a:extLst>
              <a:ext uri="{FF2B5EF4-FFF2-40B4-BE49-F238E27FC236}">
                <a16:creationId xmlns:a16="http://schemas.microsoft.com/office/drawing/2014/main" id="{1599E89C-9ECA-4577-B62A-F93749FC1C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42744">
            <a:off x="1517470" y="4726978"/>
            <a:ext cx="2743200" cy="1666875"/>
          </a:xfrm>
          <a:prstGeom prst="rect">
            <a:avLst/>
          </a:prstGeom>
          <a:noFill/>
          <a:effectLst>
            <a:softEdge rad="38100"/>
          </a:effectLst>
          <a:extLst>
            <a:ext uri="{909E8E84-426E-40DD-AFC4-6F175D3DCCD1}">
              <a14:hiddenFill xmlns:a14="http://schemas.microsoft.com/office/drawing/2010/main">
                <a:solidFill>
                  <a:srgbClr val="FFFFFF"/>
                </a:solidFill>
              </a14:hiddenFill>
            </a:ext>
          </a:extLst>
        </p:spPr>
      </p:pic>
      <p:pic>
        <p:nvPicPr>
          <p:cNvPr id="10" name="Picture 10" descr="Image result for san francisco">
            <a:extLst>
              <a:ext uri="{FF2B5EF4-FFF2-40B4-BE49-F238E27FC236}">
                <a16:creationId xmlns:a16="http://schemas.microsoft.com/office/drawing/2014/main" id="{258C2663-99E3-4723-9694-4BAD08789F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101565">
            <a:off x="8483258" y="4651175"/>
            <a:ext cx="2619375" cy="1743075"/>
          </a:xfrm>
          <a:prstGeom prst="rect">
            <a:avLst/>
          </a:prstGeom>
          <a:noFill/>
          <a:effectLst>
            <a:softEdge rad="38100"/>
          </a:effectLst>
          <a:extLst>
            <a:ext uri="{909E8E84-426E-40DD-AFC4-6F175D3DCCD1}">
              <a14:hiddenFill xmlns:a14="http://schemas.microsoft.com/office/drawing/2010/main">
                <a:solidFill>
                  <a:srgbClr val="FFFFFF"/>
                </a:solidFill>
              </a14:hiddenFill>
            </a:ext>
          </a:extLst>
        </p:spPr>
      </p:pic>
      <p:pic>
        <p:nvPicPr>
          <p:cNvPr id="11" name="Picture 4" descr="Image result for boston">
            <a:extLst>
              <a:ext uri="{FF2B5EF4-FFF2-40B4-BE49-F238E27FC236}">
                <a16:creationId xmlns:a16="http://schemas.microsoft.com/office/drawing/2014/main" id="{94EB8B78-AAC5-4A19-AD5B-4DCA66178A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464010">
            <a:off x="7793536" y="2773478"/>
            <a:ext cx="2619375" cy="1518350"/>
          </a:xfrm>
          <a:prstGeom prst="rect">
            <a:avLst/>
          </a:prstGeom>
          <a:noFill/>
          <a:effectLst>
            <a:softEdge rad="25400"/>
          </a:effectLst>
          <a:extLst>
            <a:ext uri="{909E8E84-426E-40DD-AFC4-6F175D3DCCD1}">
              <a14:hiddenFill xmlns:a14="http://schemas.microsoft.com/office/drawing/2010/main">
                <a:solidFill>
                  <a:srgbClr val="FFFFFF"/>
                </a:solidFill>
              </a14:hiddenFill>
            </a:ext>
          </a:extLst>
        </p:spPr>
      </p:pic>
      <p:pic>
        <p:nvPicPr>
          <p:cNvPr id="12" name="Picture 6" descr="Image result for nairobi">
            <a:extLst>
              <a:ext uri="{FF2B5EF4-FFF2-40B4-BE49-F238E27FC236}">
                <a16:creationId xmlns:a16="http://schemas.microsoft.com/office/drawing/2014/main" id="{55DF9DAE-8335-4D33-9BF0-087E2E3FE1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1350715">
            <a:off x="1135865" y="2820811"/>
            <a:ext cx="3599838" cy="1511932"/>
          </a:xfrm>
          <a:prstGeom prst="rect">
            <a:avLst/>
          </a:prstGeom>
          <a:noFill/>
          <a:effectLst>
            <a:softEdge rad="25400"/>
          </a:effectLst>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0E7E1261-EDF9-BA43-9BAA-1D90C84F8B2C}"/>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858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230BD25-EB44-9F44-B788-D9F2D963F57B}"/>
              </a:ext>
            </a:extLst>
          </p:cNvPr>
          <p:cNvSpPr txBox="1"/>
          <p:nvPr/>
        </p:nvSpPr>
        <p:spPr>
          <a:xfrm>
            <a:off x="4062437" y="308904"/>
            <a:ext cx="724798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Average Price Per Neighborhood</a:t>
            </a:r>
          </a:p>
        </p:txBody>
      </p:sp>
      <p:sp>
        <p:nvSpPr>
          <p:cNvPr id="3" name="TextBox 2">
            <a:extLst>
              <a:ext uri="{FF2B5EF4-FFF2-40B4-BE49-F238E27FC236}">
                <a16:creationId xmlns:a16="http://schemas.microsoft.com/office/drawing/2014/main" id="{6E5D5E21-C01B-B848-AF5A-0D0809698417}"/>
              </a:ext>
            </a:extLst>
          </p:cNvPr>
          <p:cNvSpPr txBox="1"/>
          <p:nvPr/>
        </p:nvSpPr>
        <p:spPr>
          <a:xfrm>
            <a:off x="493349" y="2791825"/>
            <a:ext cx="2954215" cy="2308324"/>
          </a:xfrm>
          <a:prstGeom prst="rect">
            <a:avLst/>
          </a:prstGeom>
          <a:noFill/>
          <a:ln>
            <a:solidFill>
              <a:schemeClr val="tx1"/>
            </a:solidFill>
          </a:ln>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Presidio is the most expensive neighborhood in San Francisco at an average of $760 a night.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Crocker Amazon is the least expensive at an average of $105 a night.</a:t>
            </a:r>
          </a:p>
        </p:txBody>
      </p:sp>
      <p:grpSp>
        <p:nvGrpSpPr>
          <p:cNvPr id="8" name="Group 7">
            <a:extLst>
              <a:ext uri="{FF2B5EF4-FFF2-40B4-BE49-F238E27FC236}">
                <a16:creationId xmlns:a16="http://schemas.microsoft.com/office/drawing/2014/main" id="{C6288335-4B2F-BC44-8952-8B5177050AF6}"/>
              </a:ext>
            </a:extLst>
          </p:cNvPr>
          <p:cNvGrpSpPr/>
          <p:nvPr/>
        </p:nvGrpSpPr>
        <p:grpSpPr>
          <a:xfrm>
            <a:off x="0" y="312821"/>
            <a:ext cx="4062437" cy="1417506"/>
            <a:chOff x="178784" y="240669"/>
            <a:chExt cx="4989764" cy="2532185"/>
          </a:xfrm>
        </p:grpSpPr>
        <p:pic>
          <p:nvPicPr>
            <p:cNvPr id="13" name="Picture 10" descr="Image result for san francisco">
              <a:extLst>
                <a:ext uri="{FF2B5EF4-FFF2-40B4-BE49-F238E27FC236}">
                  <a16:creationId xmlns:a16="http://schemas.microsoft.com/office/drawing/2014/main" id="{BC2D14B1-D978-894A-9071-394065598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84" y="240669"/>
              <a:ext cx="4989764" cy="2532185"/>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E30ED97-BD54-D64E-A678-198A1406513B}"/>
                </a:ext>
              </a:extLst>
            </p:cNvPr>
            <p:cNvSpPr/>
            <p:nvPr/>
          </p:nvSpPr>
          <p:spPr>
            <a:xfrm>
              <a:off x="1519310" y="240669"/>
              <a:ext cx="2952529" cy="716192"/>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w="6600">
                    <a:solidFill>
                      <a:srgbClr val="477BD1"/>
                    </a:solidFill>
                    <a:prstDash val="solid"/>
                  </a:ln>
                  <a:solidFill>
                    <a:srgbClr val="FFFFFF"/>
                  </a:solidFill>
                  <a:effectLst>
                    <a:outerShdw dist="38100" dir="2700000" algn="tl" rotWithShape="0">
                      <a:srgbClr val="477BD1"/>
                    </a:outerShdw>
                  </a:effectLst>
                  <a:uLnTx/>
                  <a:uFillTx/>
                  <a:latin typeface="Calibri" panose="020F0502020204030204"/>
                  <a:ea typeface="+mn-ea"/>
                  <a:cs typeface="+mn-cs"/>
                </a:rPr>
                <a:t>San Francisco</a:t>
              </a:r>
            </a:p>
          </p:txBody>
        </p:sp>
      </p:grpSp>
      <p:pic>
        <p:nvPicPr>
          <p:cNvPr id="15" name="Picture 14">
            <a:extLst>
              <a:ext uri="{FF2B5EF4-FFF2-40B4-BE49-F238E27FC236}">
                <a16:creationId xmlns:a16="http://schemas.microsoft.com/office/drawing/2014/main" id="{AE50EBB5-F313-0B4C-AE5C-426C4EAAF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6845" y="1294674"/>
            <a:ext cx="8092440" cy="5394960"/>
          </a:xfrm>
          <a:prstGeom prst="rect">
            <a:avLst/>
          </a:prstGeom>
          <a:effectLst>
            <a:softEdge rad="50800"/>
          </a:effectLst>
        </p:spPr>
      </p:pic>
    </p:spTree>
    <p:extLst>
      <p:ext uri="{BB962C8B-B14F-4D97-AF65-F5344CB8AC3E}">
        <p14:creationId xmlns:p14="http://schemas.microsoft.com/office/powerpoint/2010/main" val="1669437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1E353FE-CE63-43A1-BAC1-2F5B83FDD49E}"/>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44B5988-FFF6-4BC8-B92F-6860D1589E81}"/>
              </a:ext>
            </a:extLst>
          </p:cNvPr>
          <p:cNvSpPr txBox="1"/>
          <p:nvPr/>
        </p:nvSpPr>
        <p:spPr>
          <a:xfrm>
            <a:off x="1352667" y="297265"/>
            <a:ext cx="9633162" cy="1569660"/>
          </a:xfrm>
          <a:prstGeom prst="rect">
            <a:avLst/>
          </a:prstGeom>
          <a:noFill/>
        </p:spPr>
        <p:txBody>
          <a:bodyPr wrap="square" rtlCol="0">
            <a:spAutoFit/>
          </a:bodyPr>
          <a:lstStyle/>
          <a:p>
            <a:r>
              <a:rPr lang="en-US" sz="4800" dirty="0">
                <a:solidFill>
                  <a:srgbClr val="EB5F5E"/>
                </a:solidFill>
              </a:rPr>
              <a:t>Summary of Findings</a:t>
            </a:r>
          </a:p>
          <a:p>
            <a:endParaRPr lang="en-US" sz="4800" dirty="0">
              <a:solidFill>
                <a:srgbClr val="EB5F5E"/>
              </a:solidFill>
            </a:endParaRPr>
          </a:p>
        </p:txBody>
      </p:sp>
      <p:pic>
        <p:nvPicPr>
          <p:cNvPr id="13" name="Picture 12">
            <a:extLst>
              <a:ext uri="{FF2B5EF4-FFF2-40B4-BE49-F238E27FC236}">
                <a16:creationId xmlns:a16="http://schemas.microsoft.com/office/drawing/2014/main" id="{0B67B474-451D-48B9-8C31-FB13E0D4B8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073" y="1959054"/>
            <a:ext cx="3285068" cy="2053168"/>
          </a:xfrm>
          <a:prstGeom prst="rect">
            <a:avLst/>
          </a:prstGeom>
        </p:spPr>
      </p:pic>
      <p:pic>
        <p:nvPicPr>
          <p:cNvPr id="16" name="Picture 15">
            <a:extLst>
              <a:ext uri="{FF2B5EF4-FFF2-40B4-BE49-F238E27FC236}">
                <a16:creationId xmlns:a16="http://schemas.microsoft.com/office/drawing/2014/main" id="{E8928218-8072-481B-A3BD-B77F0C09FD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6858" y="1959055"/>
            <a:ext cx="3285069" cy="2053168"/>
          </a:xfrm>
          <a:prstGeom prst="rect">
            <a:avLst/>
          </a:prstGeom>
        </p:spPr>
      </p:pic>
      <p:pic>
        <p:nvPicPr>
          <p:cNvPr id="17" name="Picture 16">
            <a:extLst>
              <a:ext uri="{FF2B5EF4-FFF2-40B4-BE49-F238E27FC236}">
                <a16:creationId xmlns:a16="http://schemas.microsoft.com/office/drawing/2014/main" id="{039ADF0B-F2D2-4180-A7F7-35E28740AF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0073" y="4646217"/>
            <a:ext cx="3285069" cy="2053168"/>
          </a:xfrm>
          <a:prstGeom prst="rect">
            <a:avLst/>
          </a:prstGeom>
        </p:spPr>
      </p:pic>
      <p:pic>
        <p:nvPicPr>
          <p:cNvPr id="20" name="Picture 19">
            <a:extLst>
              <a:ext uri="{FF2B5EF4-FFF2-40B4-BE49-F238E27FC236}">
                <a16:creationId xmlns:a16="http://schemas.microsoft.com/office/drawing/2014/main" id="{B201BB04-A35E-42DF-9941-30910A652CE2}"/>
              </a:ext>
            </a:extLst>
          </p:cNvPr>
          <p:cNvPicPr>
            <a:picLocks noChangeAspect="1"/>
          </p:cNvPicPr>
          <p:nvPr/>
        </p:nvPicPr>
        <p:blipFill>
          <a:blip r:embed="rId6"/>
          <a:stretch>
            <a:fillRect/>
          </a:stretch>
        </p:blipFill>
        <p:spPr>
          <a:xfrm>
            <a:off x="6906859" y="4652128"/>
            <a:ext cx="3285069" cy="2053285"/>
          </a:xfrm>
          <a:prstGeom prst="rect">
            <a:avLst/>
          </a:prstGeom>
        </p:spPr>
      </p:pic>
    </p:spTree>
    <p:extLst>
      <p:ext uri="{BB962C8B-B14F-4D97-AF65-F5344CB8AC3E}">
        <p14:creationId xmlns:p14="http://schemas.microsoft.com/office/powerpoint/2010/main" val="3636199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1E353FE-CE63-43A1-BAC1-2F5B83FDD49E}"/>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44B5988-FFF6-4BC8-B92F-6860D1589E81}"/>
              </a:ext>
            </a:extLst>
          </p:cNvPr>
          <p:cNvSpPr txBox="1"/>
          <p:nvPr/>
        </p:nvSpPr>
        <p:spPr>
          <a:xfrm>
            <a:off x="670560" y="203920"/>
            <a:ext cx="10972800" cy="830997"/>
          </a:xfrm>
          <a:prstGeom prst="rect">
            <a:avLst/>
          </a:prstGeom>
          <a:noFill/>
        </p:spPr>
        <p:txBody>
          <a:bodyPr wrap="square" rtlCol="0">
            <a:spAutoFit/>
          </a:bodyPr>
          <a:lstStyle/>
          <a:p>
            <a:r>
              <a:rPr lang="en-US" sz="4800" dirty="0">
                <a:solidFill>
                  <a:srgbClr val="EB5F5E"/>
                </a:solidFill>
              </a:rPr>
              <a:t>Breakdown Summary – Room vs </a:t>
            </a:r>
            <a:r>
              <a:rPr lang="en-US" sz="4800" dirty="0" err="1">
                <a:solidFill>
                  <a:srgbClr val="EB5F5E"/>
                </a:solidFill>
              </a:rPr>
              <a:t>Avg</a:t>
            </a:r>
            <a:r>
              <a:rPr lang="en-US" sz="4800" dirty="0">
                <a:solidFill>
                  <a:srgbClr val="EB5F5E"/>
                </a:solidFill>
              </a:rPr>
              <a:t> Price</a:t>
            </a:r>
          </a:p>
        </p:txBody>
      </p:sp>
      <p:sp>
        <p:nvSpPr>
          <p:cNvPr id="4" name="TextBox 3">
            <a:extLst>
              <a:ext uri="{FF2B5EF4-FFF2-40B4-BE49-F238E27FC236}">
                <a16:creationId xmlns:a16="http://schemas.microsoft.com/office/drawing/2014/main" id="{2466095E-708B-4964-BD3E-026FDFB363E9}"/>
              </a:ext>
            </a:extLst>
          </p:cNvPr>
          <p:cNvSpPr txBox="1"/>
          <p:nvPr/>
        </p:nvSpPr>
        <p:spPr>
          <a:xfrm>
            <a:off x="1097280" y="1615440"/>
            <a:ext cx="10119360" cy="369332"/>
          </a:xfrm>
          <a:prstGeom prst="rect">
            <a:avLst/>
          </a:prstGeom>
          <a:noFill/>
        </p:spPr>
        <p:txBody>
          <a:bodyPr wrap="square" rtlCol="0">
            <a:spAutoFit/>
          </a:bodyPr>
          <a:lstStyle/>
          <a:p>
            <a:pPr marL="285750" indent="-285750">
              <a:buBlip>
                <a:blip r:embed="rId3"/>
              </a:buBlip>
            </a:pPr>
            <a:endParaRPr lang="en-US" dirty="0"/>
          </a:p>
        </p:txBody>
      </p:sp>
      <p:pic>
        <p:nvPicPr>
          <p:cNvPr id="10" name="Picture 9">
            <a:extLst>
              <a:ext uri="{FF2B5EF4-FFF2-40B4-BE49-F238E27FC236}">
                <a16:creationId xmlns:a16="http://schemas.microsoft.com/office/drawing/2014/main" id="{1CC6A267-CE07-4208-AFF1-A6E0D6AD03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8561" y="1065336"/>
            <a:ext cx="4146806" cy="2764537"/>
          </a:xfrm>
          <a:prstGeom prst="rect">
            <a:avLst/>
          </a:prstGeom>
        </p:spPr>
      </p:pic>
      <p:pic>
        <p:nvPicPr>
          <p:cNvPr id="11" name="Picture 10">
            <a:extLst>
              <a:ext uri="{FF2B5EF4-FFF2-40B4-BE49-F238E27FC236}">
                <a16:creationId xmlns:a16="http://schemas.microsoft.com/office/drawing/2014/main" id="{90973AE7-F19A-4F8F-9D30-4143541CA8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662" y="1065335"/>
            <a:ext cx="4105871" cy="2764537"/>
          </a:xfrm>
          <a:prstGeom prst="rect">
            <a:avLst/>
          </a:prstGeom>
        </p:spPr>
      </p:pic>
      <p:pic>
        <p:nvPicPr>
          <p:cNvPr id="13" name="Picture 12">
            <a:extLst>
              <a:ext uri="{FF2B5EF4-FFF2-40B4-BE49-F238E27FC236}">
                <a16:creationId xmlns:a16="http://schemas.microsoft.com/office/drawing/2014/main" id="{CD1AA086-7898-4B8F-8626-34DCF47CC9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8561" y="3860291"/>
            <a:ext cx="4146806" cy="2764537"/>
          </a:xfrm>
          <a:prstGeom prst="rect">
            <a:avLst/>
          </a:prstGeom>
        </p:spPr>
      </p:pic>
      <p:pic>
        <p:nvPicPr>
          <p:cNvPr id="14" name="Picture 13">
            <a:extLst>
              <a:ext uri="{FF2B5EF4-FFF2-40B4-BE49-F238E27FC236}">
                <a16:creationId xmlns:a16="http://schemas.microsoft.com/office/drawing/2014/main" id="{BA046E2A-BACF-4BE4-A7B3-283781872C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6662" y="3852333"/>
            <a:ext cx="4119787" cy="2772495"/>
          </a:xfrm>
          <a:prstGeom prst="rect">
            <a:avLst/>
          </a:prstGeom>
        </p:spPr>
      </p:pic>
    </p:spTree>
    <p:extLst>
      <p:ext uri="{BB962C8B-B14F-4D97-AF65-F5344CB8AC3E}">
        <p14:creationId xmlns:p14="http://schemas.microsoft.com/office/powerpoint/2010/main" val="1644201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1E353FE-CE63-43A1-BAC1-2F5B83FDD49E}"/>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44B5988-FFF6-4BC8-B92F-6860D1589E81}"/>
              </a:ext>
            </a:extLst>
          </p:cNvPr>
          <p:cNvSpPr txBox="1"/>
          <p:nvPr/>
        </p:nvSpPr>
        <p:spPr>
          <a:xfrm>
            <a:off x="574677" y="120016"/>
            <a:ext cx="10972800" cy="707886"/>
          </a:xfrm>
          <a:prstGeom prst="rect">
            <a:avLst/>
          </a:prstGeom>
          <a:noFill/>
        </p:spPr>
        <p:txBody>
          <a:bodyPr wrap="square" rtlCol="0">
            <a:spAutoFit/>
          </a:bodyPr>
          <a:lstStyle/>
          <a:p>
            <a:r>
              <a:rPr lang="en-US" sz="4000" dirty="0">
                <a:solidFill>
                  <a:srgbClr val="EB5F5E"/>
                </a:solidFill>
              </a:rPr>
              <a:t>Breakdown Summary - </a:t>
            </a:r>
            <a:r>
              <a:rPr lang="en-US" sz="4000" dirty="0" err="1">
                <a:solidFill>
                  <a:srgbClr val="EB5F5E"/>
                </a:solidFill>
              </a:rPr>
              <a:t>Avg</a:t>
            </a:r>
            <a:r>
              <a:rPr lang="en-US" sz="4000" dirty="0">
                <a:solidFill>
                  <a:srgbClr val="EB5F5E"/>
                </a:solidFill>
              </a:rPr>
              <a:t> Price by Neighborhood</a:t>
            </a:r>
          </a:p>
        </p:txBody>
      </p:sp>
      <p:sp>
        <p:nvSpPr>
          <p:cNvPr id="4" name="TextBox 3">
            <a:extLst>
              <a:ext uri="{FF2B5EF4-FFF2-40B4-BE49-F238E27FC236}">
                <a16:creationId xmlns:a16="http://schemas.microsoft.com/office/drawing/2014/main" id="{2466095E-708B-4964-BD3E-026FDFB363E9}"/>
              </a:ext>
            </a:extLst>
          </p:cNvPr>
          <p:cNvSpPr txBox="1"/>
          <p:nvPr/>
        </p:nvSpPr>
        <p:spPr>
          <a:xfrm>
            <a:off x="1097280" y="1615440"/>
            <a:ext cx="10119360" cy="369332"/>
          </a:xfrm>
          <a:prstGeom prst="rect">
            <a:avLst/>
          </a:prstGeom>
          <a:noFill/>
        </p:spPr>
        <p:txBody>
          <a:bodyPr wrap="square" rtlCol="0">
            <a:spAutoFit/>
          </a:bodyPr>
          <a:lstStyle/>
          <a:p>
            <a:pPr marL="285750" indent="-285750">
              <a:buBlip>
                <a:blip r:embed="rId3"/>
              </a:buBlip>
            </a:pPr>
            <a:endParaRPr lang="en-US" dirty="0"/>
          </a:p>
        </p:txBody>
      </p:sp>
      <p:pic>
        <p:nvPicPr>
          <p:cNvPr id="19" name="Picture 18">
            <a:extLst>
              <a:ext uri="{FF2B5EF4-FFF2-40B4-BE49-F238E27FC236}">
                <a16:creationId xmlns:a16="http://schemas.microsoft.com/office/drawing/2014/main" id="{D822EDAA-685A-4BA1-8523-9A37981C31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8188" y="965872"/>
            <a:ext cx="4169854" cy="2742528"/>
          </a:xfrm>
          <a:prstGeom prst="rect">
            <a:avLst/>
          </a:prstGeom>
        </p:spPr>
      </p:pic>
      <p:pic>
        <p:nvPicPr>
          <p:cNvPr id="30" name="Picture 29">
            <a:extLst>
              <a:ext uri="{FF2B5EF4-FFF2-40B4-BE49-F238E27FC236}">
                <a16:creationId xmlns:a16="http://schemas.microsoft.com/office/drawing/2014/main" id="{9D6403C2-E39F-4E9D-9100-34BF35D805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9679" y="3888718"/>
            <a:ext cx="4236974" cy="2824649"/>
          </a:xfrm>
          <a:prstGeom prst="rect">
            <a:avLst/>
          </a:prstGeom>
        </p:spPr>
      </p:pic>
      <p:pic>
        <p:nvPicPr>
          <p:cNvPr id="41" name="Picture 40">
            <a:extLst>
              <a:ext uri="{FF2B5EF4-FFF2-40B4-BE49-F238E27FC236}">
                <a16:creationId xmlns:a16="http://schemas.microsoft.com/office/drawing/2014/main" id="{ABA0FEC5-1CD5-4B3C-AF00-A5A77883CB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8188" y="3903133"/>
            <a:ext cx="4174523" cy="2810234"/>
          </a:xfrm>
          <a:prstGeom prst="rect">
            <a:avLst/>
          </a:prstGeom>
        </p:spPr>
      </p:pic>
      <p:pic>
        <p:nvPicPr>
          <p:cNvPr id="42" name="Picture 41">
            <a:extLst>
              <a:ext uri="{FF2B5EF4-FFF2-40B4-BE49-F238E27FC236}">
                <a16:creationId xmlns:a16="http://schemas.microsoft.com/office/drawing/2014/main" id="{3230E605-DCAD-455A-94ED-F93032E804C2}"/>
              </a:ext>
            </a:extLst>
          </p:cNvPr>
          <p:cNvPicPr>
            <a:picLocks noChangeAspect="1"/>
          </p:cNvPicPr>
          <p:nvPr/>
        </p:nvPicPr>
        <p:blipFill>
          <a:blip r:embed="rId7"/>
          <a:stretch>
            <a:fillRect/>
          </a:stretch>
        </p:blipFill>
        <p:spPr>
          <a:xfrm>
            <a:off x="1068462" y="951013"/>
            <a:ext cx="4238191" cy="2706587"/>
          </a:xfrm>
          <a:prstGeom prst="rect">
            <a:avLst/>
          </a:prstGeom>
        </p:spPr>
      </p:pic>
    </p:spTree>
    <p:extLst>
      <p:ext uri="{BB962C8B-B14F-4D97-AF65-F5344CB8AC3E}">
        <p14:creationId xmlns:p14="http://schemas.microsoft.com/office/powerpoint/2010/main" val="1150190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1E353FE-CE63-43A1-BAC1-2F5B83FDD49E}"/>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44B5988-FFF6-4BC8-B92F-6860D1589E81}"/>
              </a:ext>
            </a:extLst>
          </p:cNvPr>
          <p:cNvSpPr txBox="1"/>
          <p:nvPr/>
        </p:nvSpPr>
        <p:spPr>
          <a:xfrm>
            <a:off x="574677" y="303784"/>
            <a:ext cx="10972800" cy="707886"/>
          </a:xfrm>
          <a:prstGeom prst="rect">
            <a:avLst/>
          </a:prstGeom>
          <a:noFill/>
        </p:spPr>
        <p:txBody>
          <a:bodyPr wrap="square" rtlCol="0">
            <a:spAutoFit/>
          </a:bodyPr>
          <a:lstStyle/>
          <a:p>
            <a:r>
              <a:rPr lang="en-US" sz="4000" dirty="0">
                <a:solidFill>
                  <a:srgbClr val="EB5F5E"/>
                </a:solidFill>
              </a:rPr>
              <a:t>Breakdown Summary - Overall Satisfaction vs Price</a:t>
            </a:r>
          </a:p>
        </p:txBody>
      </p:sp>
      <p:sp>
        <p:nvSpPr>
          <p:cNvPr id="4" name="TextBox 3">
            <a:extLst>
              <a:ext uri="{FF2B5EF4-FFF2-40B4-BE49-F238E27FC236}">
                <a16:creationId xmlns:a16="http://schemas.microsoft.com/office/drawing/2014/main" id="{2466095E-708B-4964-BD3E-026FDFB363E9}"/>
              </a:ext>
            </a:extLst>
          </p:cNvPr>
          <p:cNvSpPr txBox="1"/>
          <p:nvPr/>
        </p:nvSpPr>
        <p:spPr>
          <a:xfrm>
            <a:off x="1097280" y="1615440"/>
            <a:ext cx="10119360" cy="369332"/>
          </a:xfrm>
          <a:prstGeom prst="rect">
            <a:avLst/>
          </a:prstGeom>
          <a:noFill/>
        </p:spPr>
        <p:txBody>
          <a:bodyPr wrap="square" rtlCol="0">
            <a:spAutoFit/>
          </a:bodyPr>
          <a:lstStyle/>
          <a:p>
            <a:pPr marL="285750" indent="-285750">
              <a:buBlip>
                <a:blip r:embed="rId3"/>
              </a:buBlip>
            </a:pPr>
            <a:endParaRPr lang="en-US" dirty="0"/>
          </a:p>
        </p:txBody>
      </p:sp>
      <p:pic>
        <p:nvPicPr>
          <p:cNvPr id="7" name="Picture 6">
            <a:extLst>
              <a:ext uri="{FF2B5EF4-FFF2-40B4-BE49-F238E27FC236}">
                <a16:creationId xmlns:a16="http://schemas.microsoft.com/office/drawing/2014/main" id="{625C15B4-0C41-4D65-A4D1-96039ACB9D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580" y="1200451"/>
            <a:ext cx="3977640" cy="2651760"/>
          </a:xfrm>
          <a:prstGeom prst="rect">
            <a:avLst/>
          </a:prstGeom>
        </p:spPr>
      </p:pic>
      <p:pic>
        <p:nvPicPr>
          <p:cNvPr id="9" name="Picture 8">
            <a:extLst>
              <a:ext uri="{FF2B5EF4-FFF2-40B4-BE49-F238E27FC236}">
                <a16:creationId xmlns:a16="http://schemas.microsoft.com/office/drawing/2014/main" id="{8A4C45E1-C17A-44E0-96FD-E58F02EDCD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29" y="1200451"/>
            <a:ext cx="3977640" cy="2651760"/>
          </a:xfrm>
          <a:prstGeom prst="rect">
            <a:avLst/>
          </a:prstGeom>
        </p:spPr>
      </p:pic>
      <p:pic>
        <p:nvPicPr>
          <p:cNvPr id="10" name="Picture 9">
            <a:extLst>
              <a:ext uri="{FF2B5EF4-FFF2-40B4-BE49-F238E27FC236}">
                <a16:creationId xmlns:a16="http://schemas.microsoft.com/office/drawing/2014/main" id="{7C0EE419-5E63-41BE-9610-B1D1B79AA6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5580" y="3902456"/>
            <a:ext cx="3977640" cy="2651760"/>
          </a:xfrm>
          <a:prstGeom prst="rect">
            <a:avLst/>
          </a:prstGeom>
        </p:spPr>
      </p:pic>
      <p:pic>
        <p:nvPicPr>
          <p:cNvPr id="11" name="Picture 10">
            <a:extLst>
              <a:ext uri="{FF2B5EF4-FFF2-40B4-BE49-F238E27FC236}">
                <a16:creationId xmlns:a16="http://schemas.microsoft.com/office/drawing/2014/main" id="{F43179B5-075B-4234-9732-CBD94620A0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6929" y="3902456"/>
            <a:ext cx="3977640" cy="2651760"/>
          </a:xfrm>
          <a:prstGeom prst="rect">
            <a:avLst/>
          </a:prstGeom>
        </p:spPr>
      </p:pic>
    </p:spTree>
    <p:extLst>
      <p:ext uri="{BB962C8B-B14F-4D97-AF65-F5344CB8AC3E}">
        <p14:creationId xmlns:p14="http://schemas.microsoft.com/office/powerpoint/2010/main" val="1734217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1E353FE-CE63-43A1-BAC1-2F5B83FDD49E}"/>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44B5988-FFF6-4BC8-B92F-6860D1589E81}"/>
              </a:ext>
            </a:extLst>
          </p:cNvPr>
          <p:cNvSpPr txBox="1"/>
          <p:nvPr/>
        </p:nvSpPr>
        <p:spPr>
          <a:xfrm>
            <a:off x="574677" y="203255"/>
            <a:ext cx="11408776" cy="707886"/>
          </a:xfrm>
          <a:prstGeom prst="rect">
            <a:avLst/>
          </a:prstGeom>
          <a:noFill/>
        </p:spPr>
        <p:txBody>
          <a:bodyPr wrap="square" rtlCol="0">
            <a:spAutoFit/>
          </a:bodyPr>
          <a:lstStyle/>
          <a:p>
            <a:r>
              <a:rPr lang="en-US" sz="4000" dirty="0">
                <a:solidFill>
                  <a:srgbClr val="EB5F5E"/>
                </a:solidFill>
              </a:rPr>
              <a:t>Breakdown Summary - Price Range vs </a:t>
            </a:r>
            <a:r>
              <a:rPr lang="en-US" sz="4000" dirty="0" err="1">
                <a:solidFill>
                  <a:srgbClr val="EB5F5E"/>
                </a:solidFill>
              </a:rPr>
              <a:t>Avg</a:t>
            </a:r>
            <a:r>
              <a:rPr lang="en-US" sz="4000" dirty="0">
                <a:solidFill>
                  <a:srgbClr val="EB5F5E"/>
                </a:solidFill>
              </a:rPr>
              <a:t> Satisfaction</a:t>
            </a:r>
          </a:p>
        </p:txBody>
      </p:sp>
      <p:sp>
        <p:nvSpPr>
          <p:cNvPr id="4" name="TextBox 3">
            <a:extLst>
              <a:ext uri="{FF2B5EF4-FFF2-40B4-BE49-F238E27FC236}">
                <a16:creationId xmlns:a16="http://schemas.microsoft.com/office/drawing/2014/main" id="{2466095E-708B-4964-BD3E-026FDFB363E9}"/>
              </a:ext>
            </a:extLst>
          </p:cNvPr>
          <p:cNvSpPr txBox="1"/>
          <p:nvPr/>
        </p:nvSpPr>
        <p:spPr>
          <a:xfrm>
            <a:off x="1097280" y="1615440"/>
            <a:ext cx="10119360" cy="369332"/>
          </a:xfrm>
          <a:prstGeom prst="rect">
            <a:avLst/>
          </a:prstGeom>
          <a:noFill/>
        </p:spPr>
        <p:txBody>
          <a:bodyPr wrap="square" rtlCol="0">
            <a:spAutoFit/>
          </a:bodyPr>
          <a:lstStyle/>
          <a:p>
            <a:pPr marL="285750" indent="-285750">
              <a:buBlip>
                <a:blip r:embed="rId3"/>
              </a:buBlip>
            </a:pPr>
            <a:endParaRPr lang="en-US" dirty="0"/>
          </a:p>
        </p:txBody>
      </p:sp>
      <p:pic>
        <p:nvPicPr>
          <p:cNvPr id="7" name="Picture 6">
            <a:extLst>
              <a:ext uri="{FF2B5EF4-FFF2-40B4-BE49-F238E27FC236}">
                <a16:creationId xmlns:a16="http://schemas.microsoft.com/office/drawing/2014/main" id="{97AEC7AF-01EA-46C8-BD6E-98BF7BEC48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2889" y="1107148"/>
            <a:ext cx="4139757" cy="2759838"/>
          </a:xfrm>
          <a:prstGeom prst="rect">
            <a:avLst/>
          </a:prstGeom>
        </p:spPr>
      </p:pic>
      <p:pic>
        <p:nvPicPr>
          <p:cNvPr id="8" name="Picture 7">
            <a:extLst>
              <a:ext uri="{FF2B5EF4-FFF2-40B4-BE49-F238E27FC236}">
                <a16:creationId xmlns:a16="http://schemas.microsoft.com/office/drawing/2014/main" id="{D8BEFE1A-A14E-4100-96BB-0CF387F8A2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5876" y="1107148"/>
            <a:ext cx="4139757" cy="2759838"/>
          </a:xfrm>
          <a:prstGeom prst="rect">
            <a:avLst/>
          </a:prstGeom>
        </p:spPr>
      </p:pic>
      <p:pic>
        <p:nvPicPr>
          <p:cNvPr id="9" name="Picture 8">
            <a:extLst>
              <a:ext uri="{FF2B5EF4-FFF2-40B4-BE49-F238E27FC236}">
                <a16:creationId xmlns:a16="http://schemas.microsoft.com/office/drawing/2014/main" id="{31E387A3-D459-40A3-B6BB-D36A710024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2890" y="3978146"/>
            <a:ext cx="4139757" cy="2759838"/>
          </a:xfrm>
          <a:prstGeom prst="rect">
            <a:avLst/>
          </a:prstGeom>
        </p:spPr>
      </p:pic>
      <p:pic>
        <p:nvPicPr>
          <p:cNvPr id="10" name="Picture 9">
            <a:extLst>
              <a:ext uri="{FF2B5EF4-FFF2-40B4-BE49-F238E27FC236}">
                <a16:creationId xmlns:a16="http://schemas.microsoft.com/office/drawing/2014/main" id="{F0530B65-E11B-49D6-8764-E1622D2155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5876" y="3978146"/>
            <a:ext cx="4139757" cy="2759838"/>
          </a:xfrm>
          <a:prstGeom prst="rect">
            <a:avLst/>
          </a:prstGeom>
        </p:spPr>
      </p:pic>
    </p:spTree>
    <p:extLst>
      <p:ext uri="{BB962C8B-B14F-4D97-AF65-F5344CB8AC3E}">
        <p14:creationId xmlns:p14="http://schemas.microsoft.com/office/powerpoint/2010/main" val="3106625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66095E-708B-4964-BD3E-026FDFB363E9}"/>
              </a:ext>
            </a:extLst>
          </p:cNvPr>
          <p:cNvSpPr txBox="1"/>
          <p:nvPr/>
        </p:nvSpPr>
        <p:spPr>
          <a:xfrm>
            <a:off x="691852" y="1371600"/>
            <a:ext cx="10808295" cy="830997"/>
          </a:xfrm>
          <a:prstGeom prst="rect">
            <a:avLst/>
          </a:prstGeom>
          <a:noFill/>
        </p:spPr>
        <p:txBody>
          <a:bodyPr wrap="square" rtlCol="0">
            <a:spAutoFit/>
          </a:bodyPr>
          <a:lstStyle/>
          <a:p>
            <a:pPr marL="685800" indent="-685800">
              <a:buFont typeface="Wingdings" panose="05000000000000000000" pitchFamily="2" charset="2"/>
              <a:buChar char="v"/>
            </a:pPr>
            <a:endParaRPr lang="en-US" sz="4800" dirty="0"/>
          </a:p>
        </p:txBody>
      </p:sp>
      <p:sp>
        <p:nvSpPr>
          <p:cNvPr id="7" name="TextBox 6">
            <a:extLst>
              <a:ext uri="{FF2B5EF4-FFF2-40B4-BE49-F238E27FC236}">
                <a16:creationId xmlns:a16="http://schemas.microsoft.com/office/drawing/2014/main" id="{E12042C9-AD82-454D-A5F1-669A7B29A31E}"/>
              </a:ext>
            </a:extLst>
          </p:cNvPr>
          <p:cNvSpPr txBox="1"/>
          <p:nvPr/>
        </p:nvSpPr>
        <p:spPr>
          <a:xfrm>
            <a:off x="691852" y="369454"/>
            <a:ext cx="10972800" cy="830997"/>
          </a:xfrm>
          <a:prstGeom prst="rect">
            <a:avLst/>
          </a:prstGeom>
          <a:noFill/>
        </p:spPr>
        <p:txBody>
          <a:bodyPr wrap="square" rtlCol="0">
            <a:spAutoFit/>
          </a:bodyPr>
          <a:lstStyle/>
          <a:p>
            <a:r>
              <a:rPr lang="en-US" sz="4800" dirty="0">
                <a:solidFill>
                  <a:srgbClr val="EB5F5E"/>
                </a:solidFill>
              </a:rPr>
              <a:t>Findings</a:t>
            </a:r>
          </a:p>
        </p:txBody>
      </p:sp>
      <p:sp>
        <p:nvSpPr>
          <p:cNvPr id="8" name="TextBox 7">
            <a:extLst>
              <a:ext uri="{FF2B5EF4-FFF2-40B4-BE49-F238E27FC236}">
                <a16:creationId xmlns:a16="http://schemas.microsoft.com/office/drawing/2014/main" id="{FB931635-AD19-4420-B79A-3587039B82BE}"/>
              </a:ext>
            </a:extLst>
          </p:cNvPr>
          <p:cNvSpPr txBox="1"/>
          <p:nvPr/>
        </p:nvSpPr>
        <p:spPr>
          <a:xfrm>
            <a:off x="821268" y="1371600"/>
            <a:ext cx="9491133" cy="4401205"/>
          </a:xfrm>
          <a:prstGeom prst="rect">
            <a:avLst/>
          </a:prstGeom>
          <a:noFill/>
        </p:spPr>
        <p:txBody>
          <a:bodyPr wrap="square" rtlCol="0">
            <a:spAutoFit/>
          </a:bodyPr>
          <a:lstStyle/>
          <a:p>
            <a:endParaRPr lang="en-US" sz="2800" dirty="0">
              <a:solidFill>
                <a:schemeClr val="bg1"/>
              </a:solidFill>
            </a:endParaRPr>
          </a:p>
          <a:p>
            <a:r>
              <a:rPr lang="en-US" sz="2800" dirty="0">
                <a:solidFill>
                  <a:srgbClr val="92D050"/>
                </a:solidFill>
              </a:rPr>
              <a:t>Room Type Analysis</a:t>
            </a:r>
          </a:p>
          <a:p>
            <a:pPr marL="457200" indent="-457200">
              <a:buFont typeface="Arial" panose="020B0604020202020204" pitchFamily="34" charset="0"/>
              <a:buChar char="•"/>
            </a:pPr>
            <a:r>
              <a:rPr lang="en-US" sz="2800" dirty="0">
                <a:solidFill>
                  <a:schemeClr val="bg1"/>
                </a:solidFill>
              </a:rPr>
              <a:t>Each city had a different room preference Level. But Entire House was Most popular in all cities</a:t>
            </a:r>
          </a:p>
          <a:p>
            <a:pPr marL="457200" indent="-457200">
              <a:buFont typeface="Arial" panose="020B0604020202020204" pitchFamily="34" charset="0"/>
              <a:buChar char="•"/>
            </a:pPr>
            <a:endParaRPr lang="en-US" sz="2800" dirty="0">
              <a:solidFill>
                <a:srgbClr val="92D050"/>
              </a:solidFill>
            </a:endParaRPr>
          </a:p>
          <a:p>
            <a:r>
              <a:rPr lang="en-US" sz="2800" dirty="0">
                <a:solidFill>
                  <a:srgbClr val="92D050"/>
                </a:solidFill>
              </a:rPr>
              <a:t>Price By </a:t>
            </a:r>
            <a:r>
              <a:rPr lang="en-US" sz="2800" dirty="0" err="1">
                <a:solidFill>
                  <a:srgbClr val="92D050"/>
                </a:solidFill>
              </a:rPr>
              <a:t>Neighbourhood</a:t>
            </a:r>
            <a:endParaRPr lang="en-US" sz="2800" dirty="0">
              <a:solidFill>
                <a:srgbClr val="92D050"/>
              </a:solidFill>
            </a:endParaRPr>
          </a:p>
          <a:p>
            <a:pPr marL="457200" indent="-457200">
              <a:buFont typeface="Arial" panose="020B0604020202020204" pitchFamily="34" charset="0"/>
              <a:buChar char="•"/>
            </a:pPr>
            <a:r>
              <a:rPr lang="en-US" sz="2800" dirty="0">
                <a:solidFill>
                  <a:schemeClr val="bg1"/>
                </a:solidFill>
              </a:rPr>
              <a:t>This is also varied except in Nairobi.</a:t>
            </a:r>
          </a:p>
          <a:p>
            <a:endParaRPr lang="en-US" sz="2800" dirty="0">
              <a:solidFill>
                <a:schemeClr val="bg1"/>
              </a:solidFill>
            </a:endParaRPr>
          </a:p>
          <a:p>
            <a:r>
              <a:rPr lang="en-US" sz="2800" dirty="0">
                <a:solidFill>
                  <a:srgbClr val="92D050"/>
                </a:solidFill>
              </a:rPr>
              <a:t>Satisfaction and Price</a:t>
            </a:r>
            <a:endParaRPr lang="en-US" sz="2800" dirty="0">
              <a:solidFill>
                <a:schemeClr val="bg1"/>
              </a:solidFill>
            </a:endParaRPr>
          </a:p>
          <a:p>
            <a:pPr marL="457200" indent="-457200">
              <a:buFont typeface="Arial" panose="020B0604020202020204" pitchFamily="34" charset="0"/>
              <a:buChar char="•"/>
            </a:pPr>
            <a:r>
              <a:rPr lang="en-US" sz="2800" dirty="0">
                <a:solidFill>
                  <a:schemeClr val="bg1"/>
                </a:solidFill>
              </a:rPr>
              <a:t>These greatly influenced the room choice</a:t>
            </a:r>
          </a:p>
        </p:txBody>
      </p:sp>
    </p:spTree>
    <p:extLst>
      <p:ext uri="{BB962C8B-B14F-4D97-AF65-F5344CB8AC3E}">
        <p14:creationId xmlns:p14="http://schemas.microsoft.com/office/powerpoint/2010/main" val="1797812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66095E-708B-4964-BD3E-026FDFB363E9}"/>
              </a:ext>
            </a:extLst>
          </p:cNvPr>
          <p:cNvSpPr txBox="1"/>
          <p:nvPr/>
        </p:nvSpPr>
        <p:spPr>
          <a:xfrm>
            <a:off x="691852" y="1371600"/>
            <a:ext cx="10808295" cy="830997"/>
          </a:xfrm>
          <a:prstGeom prst="rect">
            <a:avLst/>
          </a:prstGeom>
          <a:noFill/>
        </p:spPr>
        <p:txBody>
          <a:bodyPr wrap="square" rtlCol="0">
            <a:spAutoFit/>
          </a:bodyPr>
          <a:lstStyle/>
          <a:p>
            <a:pPr marL="685800" indent="-685800">
              <a:buFont typeface="Wingdings" panose="05000000000000000000" pitchFamily="2" charset="2"/>
              <a:buChar char="v"/>
            </a:pPr>
            <a:endParaRPr lang="en-US" sz="4800" dirty="0"/>
          </a:p>
        </p:txBody>
      </p:sp>
      <p:sp>
        <p:nvSpPr>
          <p:cNvPr id="7" name="TextBox 6">
            <a:extLst>
              <a:ext uri="{FF2B5EF4-FFF2-40B4-BE49-F238E27FC236}">
                <a16:creationId xmlns:a16="http://schemas.microsoft.com/office/drawing/2014/main" id="{E12042C9-AD82-454D-A5F1-669A7B29A31E}"/>
              </a:ext>
            </a:extLst>
          </p:cNvPr>
          <p:cNvSpPr txBox="1"/>
          <p:nvPr/>
        </p:nvSpPr>
        <p:spPr>
          <a:xfrm>
            <a:off x="691852" y="369454"/>
            <a:ext cx="10972800" cy="830997"/>
          </a:xfrm>
          <a:prstGeom prst="rect">
            <a:avLst/>
          </a:prstGeom>
          <a:noFill/>
        </p:spPr>
        <p:txBody>
          <a:bodyPr wrap="square" rtlCol="0">
            <a:spAutoFit/>
          </a:bodyPr>
          <a:lstStyle/>
          <a:p>
            <a:r>
              <a:rPr lang="en-US" sz="4800" dirty="0">
                <a:solidFill>
                  <a:srgbClr val="EB5F5E"/>
                </a:solidFill>
              </a:rPr>
              <a:t>Limitations</a:t>
            </a:r>
          </a:p>
        </p:txBody>
      </p:sp>
      <p:sp>
        <p:nvSpPr>
          <p:cNvPr id="8" name="TextBox 7">
            <a:extLst>
              <a:ext uri="{FF2B5EF4-FFF2-40B4-BE49-F238E27FC236}">
                <a16:creationId xmlns:a16="http://schemas.microsoft.com/office/drawing/2014/main" id="{FB931635-AD19-4420-B79A-3587039B82BE}"/>
              </a:ext>
            </a:extLst>
          </p:cNvPr>
          <p:cNvSpPr txBox="1"/>
          <p:nvPr/>
        </p:nvSpPr>
        <p:spPr>
          <a:xfrm>
            <a:off x="821268" y="1371600"/>
            <a:ext cx="9491133" cy="3539430"/>
          </a:xfrm>
          <a:prstGeom prst="rect">
            <a:avLst/>
          </a:prstGeom>
          <a:noFill/>
        </p:spPr>
        <p:txBody>
          <a:bodyPr wrap="square" rtlCol="0">
            <a:spAutoFit/>
          </a:bodyPr>
          <a:lstStyle/>
          <a:p>
            <a:endParaRPr lang="en-US" sz="2800" dirty="0">
              <a:solidFill>
                <a:schemeClr val="bg1"/>
              </a:solidFill>
            </a:endParaRPr>
          </a:p>
          <a:p>
            <a:pPr marL="457200" indent="-457200">
              <a:buFont typeface="Arial" panose="020B0604020202020204" pitchFamily="34" charset="0"/>
              <a:buChar char="•"/>
            </a:pPr>
            <a:r>
              <a:rPr lang="en-US" sz="2800" dirty="0">
                <a:solidFill>
                  <a:schemeClr val="bg1"/>
                </a:solidFill>
              </a:rPr>
              <a:t>Nairobi does not have neighborhoods so it was hard to give conclusive information on how each influenced the price.</a:t>
            </a:r>
          </a:p>
          <a:p>
            <a:pPr marL="457200" indent="-457200">
              <a:buFont typeface="Arial" panose="020B0604020202020204" pitchFamily="34" charset="0"/>
              <a:buChar char="•"/>
            </a:pPr>
            <a:r>
              <a:rPr lang="en-US" sz="2800" dirty="0">
                <a:solidFill>
                  <a:schemeClr val="bg1"/>
                </a:solidFill>
              </a:rPr>
              <a:t>The sample data was small so it cannot be duplicated to all cities in Airbnb </a:t>
            </a:r>
          </a:p>
          <a:p>
            <a:pPr marL="457200" indent="-457200">
              <a:buFont typeface="Arial" panose="020B0604020202020204" pitchFamily="34" charset="0"/>
              <a:buChar char="•"/>
            </a:pPr>
            <a:r>
              <a:rPr lang="en-US" sz="2800" dirty="0">
                <a:solidFill>
                  <a:schemeClr val="bg1"/>
                </a:solidFill>
              </a:rPr>
              <a:t>Data was only for one Year so it does not tell trends</a:t>
            </a:r>
          </a:p>
          <a:p>
            <a:pPr marL="457200" indent="-457200">
              <a:buFont typeface="Arial" panose="020B0604020202020204" pitchFamily="34" charset="0"/>
              <a:buChar char="•"/>
            </a:pPr>
            <a:endParaRPr lang="en-US" sz="2800" dirty="0">
              <a:solidFill>
                <a:srgbClr val="92D050"/>
              </a:solidFill>
            </a:endParaRPr>
          </a:p>
          <a:p>
            <a:endParaRPr lang="en-US" sz="2800" dirty="0">
              <a:solidFill>
                <a:schemeClr val="bg1"/>
              </a:solidFill>
            </a:endParaRPr>
          </a:p>
        </p:txBody>
      </p:sp>
    </p:spTree>
    <p:extLst>
      <p:ext uri="{BB962C8B-B14F-4D97-AF65-F5344CB8AC3E}">
        <p14:creationId xmlns:p14="http://schemas.microsoft.com/office/powerpoint/2010/main" val="1415799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1E353FE-CE63-43A1-BAC1-2F5B83FDD49E}"/>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44B5988-FFF6-4BC8-B92F-6860D1589E81}"/>
              </a:ext>
            </a:extLst>
          </p:cNvPr>
          <p:cNvSpPr txBox="1"/>
          <p:nvPr/>
        </p:nvSpPr>
        <p:spPr>
          <a:xfrm>
            <a:off x="701964" y="369454"/>
            <a:ext cx="10972800" cy="830997"/>
          </a:xfrm>
          <a:prstGeom prst="rect">
            <a:avLst/>
          </a:prstGeom>
          <a:noFill/>
        </p:spPr>
        <p:txBody>
          <a:bodyPr wrap="square" rtlCol="0">
            <a:spAutoFit/>
          </a:bodyPr>
          <a:lstStyle/>
          <a:p>
            <a:r>
              <a:rPr lang="en-US" sz="4800" dirty="0">
                <a:solidFill>
                  <a:srgbClr val="EB5F5E"/>
                </a:solidFill>
              </a:rPr>
              <a:t>Difficulties and Opportunities</a:t>
            </a:r>
          </a:p>
        </p:txBody>
      </p:sp>
      <p:sp>
        <p:nvSpPr>
          <p:cNvPr id="4" name="TextBox 3">
            <a:extLst>
              <a:ext uri="{FF2B5EF4-FFF2-40B4-BE49-F238E27FC236}">
                <a16:creationId xmlns:a16="http://schemas.microsoft.com/office/drawing/2014/main" id="{2466095E-708B-4964-BD3E-026FDFB363E9}"/>
              </a:ext>
            </a:extLst>
          </p:cNvPr>
          <p:cNvSpPr txBox="1"/>
          <p:nvPr/>
        </p:nvSpPr>
        <p:spPr>
          <a:xfrm>
            <a:off x="701964" y="1412240"/>
            <a:ext cx="10119360"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t>Data was pretty basic, limited exploration</a:t>
            </a:r>
          </a:p>
          <a:p>
            <a:pPr marL="285750" indent="-285750">
              <a:buFont typeface="Arial" panose="020B0604020202020204" pitchFamily="34" charset="0"/>
              <a:buChar char="•"/>
            </a:pPr>
            <a:r>
              <a:rPr lang="en-US" sz="3200" dirty="0"/>
              <a:t>Combine CSVs to track price/ratings over time</a:t>
            </a:r>
          </a:p>
          <a:p>
            <a:pPr marL="285750" indent="-285750">
              <a:buFont typeface="Arial" panose="020B0604020202020204" pitchFamily="34" charset="0"/>
              <a:buChar char="•"/>
            </a:pPr>
            <a:r>
              <a:rPr lang="en-US" sz="3200" dirty="0"/>
              <a:t>Other data sources – </a:t>
            </a:r>
            <a:r>
              <a:rPr lang="en-US" sz="3200" dirty="0" err="1"/>
              <a:t>AirDNA</a:t>
            </a:r>
            <a:endParaRPr lang="en-US" sz="3200" dirty="0"/>
          </a:p>
          <a:p>
            <a:pPr marL="285750" indent="-285750">
              <a:buFont typeface="Arial" panose="020B0604020202020204" pitchFamily="34" charset="0"/>
              <a:buChar char="•"/>
            </a:pPr>
            <a:r>
              <a:rPr lang="en-US" sz="3200" dirty="0"/>
              <a:t>Map location with longitude </a:t>
            </a:r>
          </a:p>
          <a:p>
            <a:r>
              <a:rPr lang="en-US" sz="3200" dirty="0"/>
              <a:t>   and longitude</a:t>
            </a:r>
          </a:p>
          <a:p>
            <a:pPr marL="285750" indent="-285750">
              <a:buFont typeface="Arial" panose="020B0604020202020204" pitchFamily="34" charset="0"/>
              <a:buChar char="•"/>
            </a:pPr>
            <a:r>
              <a:rPr lang="en-US" sz="3200" dirty="0"/>
              <a:t>Combine and compare all four</a:t>
            </a:r>
          </a:p>
          <a:p>
            <a:r>
              <a:rPr lang="en-US" sz="3200" dirty="0"/>
              <a:t>    cities</a:t>
            </a:r>
          </a:p>
        </p:txBody>
      </p:sp>
      <p:pic>
        <p:nvPicPr>
          <p:cNvPr id="5" name="Picture 4">
            <a:extLst>
              <a:ext uri="{FF2B5EF4-FFF2-40B4-BE49-F238E27FC236}">
                <a16:creationId xmlns:a16="http://schemas.microsoft.com/office/drawing/2014/main" id="{E8AB9F67-1615-4CB0-96CC-2817695FDED6}"/>
              </a:ext>
            </a:extLst>
          </p:cNvPr>
          <p:cNvPicPr>
            <a:picLocks noChangeAspect="1"/>
          </p:cNvPicPr>
          <p:nvPr/>
        </p:nvPicPr>
        <p:blipFill>
          <a:blip r:embed="rId3"/>
          <a:stretch>
            <a:fillRect/>
          </a:stretch>
        </p:blipFill>
        <p:spPr>
          <a:xfrm>
            <a:off x="6474551" y="2487929"/>
            <a:ext cx="5072926" cy="2274915"/>
          </a:xfrm>
          <a:prstGeom prst="rect">
            <a:avLst/>
          </a:prstGeom>
        </p:spPr>
      </p:pic>
    </p:spTree>
    <p:extLst>
      <p:ext uri="{BB962C8B-B14F-4D97-AF65-F5344CB8AC3E}">
        <p14:creationId xmlns:p14="http://schemas.microsoft.com/office/powerpoint/2010/main" val="3349555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66095E-708B-4964-BD3E-026FDFB363E9}"/>
              </a:ext>
            </a:extLst>
          </p:cNvPr>
          <p:cNvSpPr txBox="1"/>
          <p:nvPr/>
        </p:nvSpPr>
        <p:spPr>
          <a:xfrm>
            <a:off x="691852" y="1371600"/>
            <a:ext cx="10808295" cy="830997"/>
          </a:xfrm>
          <a:prstGeom prst="rect">
            <a:avLst/>
          </a:prstGeom>
          <a:noFill/>
        </p:spPr>
        <p:txBody>
          <a:bodyPr wrap="square" rtlCol="0">
            <a:spAutoFit/>
          </a:bodyPr>
          <a:lstStyle/>
          <a:p>
            <a:pPr marL="685800" indent="-685800">
              <a:buFont typeface="Wingdings" panose="05000000000000000000" pitchFamily="2" charset="2"/>
              <a:buChar char="v"/>
            </a:pPr>
            <a:endParaRPr lang="en-US" sz="4800" dirty="0"/>
          </a:p>
        </p:txBody>
      </p:sp>
      <p:sp>
        <p:nvSpPr>
          <p:cNvPr id="7" name="TextBox 6">
            <a:extLst>
              <a:ext uri="{FF2B5EF4-FFF2-40B4-BE49-F238E27FC236}">
                <a16:creationId xmlns:a16="http://schemas.microsoft.com/office/drawing/2014/main" id="{E12042C9-AD82-454D-A5F1-669A7B29A31E}"/>
              </a:ext>
            </a:extLst>
          </p:cNvPr>
          <p:cNvSpPr txBox="1"/>
          <p:nvPr/>
        </p:nvSpPr>
        <p:spPr>
          <a:xfrm>
            <a:off x="691852" y="369454"/>
            <a:ext cx="10972800" cy="830997"/>
          </a:xfrm>
          <a:prstGeom prst="rect">
            <a:avLst/>
          </a:prstGeom>
          <a:noFill/>
        </p:spPr>
        <p:txBody>
          <a:bodyPr wrap="square" rtlCol="0">
            <a:spAutoFit/>
          </a:bodyPr>
          <a:lstStyle/>
          <a:p>
            <a:r>
              <a:rPr lang="en-US" sz="4800" dirty="0">
                <a:solidFill>
                  <a:srgbClr val="EB5F5E"/>
                </a:solidFill>
              </a:rPr>
              <a:t>Conclusions</a:t>
            </a:r>
          </a:p>
        </p:txBody>
      </p:sp>
      <p:sp>
        <p:nvSpPr>
          <p:cNvPr id="8" name="TextBox 7">
            <a:extLst>
              <a:ext uri="{FF2B5EF4-FFF2-40B4-BE49-F238E27FC236}">
                <a16:creationId xmlns:a16="http://schemas.microsoft.com/office/drawing/2014/main" id="{FB931635-AD19-4420-B79A-3587039B82BE}"/>
              </a:ext>
            </a:extLst>
          </p:cNvPr>
          <p:cNvSpPr txBox="1"/>
          <p:nvPr/>
        </p:nvSpPr>
        <p:spPr>
          <a:xfrm>
            <a:off x="821268" y="1371600"/>
            <a:ext cx="9491133" cy="5693866"/>
          </a:xfrm>
          <a:prstGeom prst="rect">
            <a:avLst/>
          </a:prstGeom>
          <a:noFill/>
        </p:spPr>
        <p:txBody>
          <a:bodyPr wrap="square" rtlCol="0">
            <a:spAutoFit/>
          </a:bodyPr>
          <a:lstStyle/>
          <a:p>
            <a:endParaRPr lang="en-US" sz="2800" dirty="0">
              <a:solidFill>
                <a:schemeClr val="bg1"/>
              </a:solidFill>
            </a:endParaRPr>
          </a:p>
          <a:p>
            <a:r>
              <a:rPr lang="en-US" sz="2800" dirty="0">
                <a:solidFill>
                  <a:srgbClr val="FF0000"/>
                </a:solidFill>
              </a:rPr>
              <a:t>Hotels</a:t>
            </a:r>
          </a:p>
          <a:p>
            <a:r>
              <a:rPr lang="en-US" sz="2800" dirty="0">
                <a:solidFill>
                  <a:schemeClr val="bg1"/>
                </a:solidFill>
              </a:rPr>
              <a:t>From the data it was not easy to know the  hotels ratings </a:t>
            </a:r>
          </a:p>
          <a:p>
            <a:r>
              <a:rPr lang="en-US" sz="2800" dirty="0">
                <a:solidFill>
                  <a:srgbClr val="FF0000"/>
                </a:solidFill>
              </a:rPr>
              <a:t>Tourism</a:t>
            </a:r>
          </a:p>
          <a:p>
            <a:r>
              <a:rPr lang="en-US" sz="2800" dirty="0">
                <a:solidFill>
                  <a:schemeClr val="bg1"/>
                </a:solidFill>
              </a:rPr>
              <a:t>The data did not elaborate how room types, price and ratings affected tourism in each city</a:t>
            </a:r>
          </a:p>
          <a:p>
            <a:r>
              <a:rPr lang="en-US" sz="2800" dirty="0">
                <a:solidFill>
                  <a:srgbClr val="FF0000"/>
                </a:solidFill>
              </a:rPr>
              <a:t>Price</a:t>
            </a:r>
          </a:p>
          <a:p>
            <a:r>
              <a:rPr lang="en-US" sz="2800" dirty="0">
                <a:solidFill>
                  <a:schemeClr val="bg1"/>
                </a:solidFill>
              </a:rPr>
              <a:t>This was clearly answered as they all had the same room types in common.</a:t>
            </a:r>
          </a:p>
          <a:p>
            <a:endParaRPr lang="en-US" sz="2800" dirty="0">
              <a:solidFill>
                <a:schemeClr val="bg1"/>
              </a:solidFill>
            </a:endParaRPr>
          </a:p>
          <a:p>
            <a:endParaRPr lang="en-US" sz="2800" dirty="0">
              <a:solidFill>
                <a:schemeClr val="bg1"/>
              </a:solidFill>
            </a:endParaRPr>
          </a:p>
          <a:p>
            <a:r>
              <a:rPr lang="en-US" sz="2800" dirty="0">
                <a:solidFill>
                  <a:schemeClr val="bg1"/>
                </a:solidFill>
              </a:rPr>
              <a:t>Future Explorations are possible when hotels are included in the data.</a:t>
            </a:r>
          </a:p>
        </p:txBody>
      </p:sp>
    </p:spTree>
    <p:extLst>
      <p:ext uri="{BB962C8B-B14F-4D97-AF65-F5344CB8AC3E}">
        <p14:creationId xmlns:p14="http://schemas.microsoft.com/office/powerpoint/2010/main" val="1545107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1E353FE-CE63-43A1-BAC1-2F5B83FDD49E}"/>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44B5988-FFF6-4BC8-B92F-6860D1589E81}"/>
              </a:ext>
            </a:extLst>
          </p:cNvPr>
          <p:cNvSpPr txBox="1"/>
          <p:nvPr/>
        </p:nvSpPr>
        <p:spPr>
          <a:xfrm>
            <a:off x="701964" y="337370"/>
            <a:ext cx="10972800" cy="1569660"/>
          </a:xfrm>
          <a:prstGeom prst="rect">
            <a:avLst/>
          </a:prstGeom>
          <a:noFill/>
        </p:spPr>
        <p:txBody>
          <a:bodyPr wrap="square" rtlCol="0">
            <a:spAutoFit/>
          </a:bodyPr>
          <a:lstStyle/>
          <a:p>
            <a:r>
              <a:rPr lang="en-US" sz="4800" dirty="0">
                <a:solidFill>
                  <a:srgbClr val="EB5F5E"/>
                </a:solidFill>
              </a:rPr>
              <a:t>Source</a:t>
            </a:r>
          </a:p>
          <a:p>
            <a:endParaRPr lang="en-US" sz="4800" dirty="0">
              <a:solidFill>
                <a:srgbClr val="EB5F5E"/>
              </a:solidFill>
            </a:endParaRPr>
          </a:p>
        </p:txBody>
      </p:sp>
      <p:sp>
        <p:nvSpPr>
          <p:cNvPr id="4" name="TextBox 3">
            <a:extLst>
              <a:ext uri="{FF2B5EF4-FFF2-40B4-BE49-F238E27FC236}">
                <a16:creationId xmlns:a16="http://schemas.microsoft.com/office/drawing/2014/main" id="{2466095E-708B-4964-BD3E-026FDFB363E9}"/>
              </a:ext>
            </a:extLst>
          </p:cNvPr>
          <p:cNvSpPr txBox="1"/>
          <p:nvPr/>
        </p:nvSpPr>
        <p:spPr>
          <a:xfrm>
            <a:off x="1097280" y="1615440"/>
            <a:ext cx="10119360" cy="369332"/>
          </a:xfrm>
          <a:prstGeom prst="rect">
            <a:avLst/>
          </a:prstGeom>
          <a:noFill/>
        </p:spPr>
        <p:txBody>
          <a:bodyPr wrap="square" rtlCol="0">
            <a:spAutoFit/>
          </a:bodyPr>
          <a:lstStyle/>
          <a:p>
            <a:pPr marL="285750" indent="-285750">
              <a:buBlip>
                <a:blip r:embed="rId3"/>
              </a:buBlip>
            </a:pPr>
            <a:endParaRPr lang="en-US" dirty="0"/>
          </a:p>
        </p:txBody>
      </p:sp>
      <p:sp>
        <p:nvSpPr>
          <p:cNvPr id="5" name="TextBox 4">
            <a:extLst>
              <a:ext uri="{FF2B5EF4-FFF2-40B4-BE49-F238E27FC236}">
                <a16:creationId xmlns:a16="http://schemas.microsoft.com/office/drawing/2014/main" id="{CA3870D2-8D79-4E8F-A7E2-1F071A91753B}"/>
              </a:ext>
            </a:extLst>
          </p:cNvPr>
          <p:cNvSpPr txBox="1"/>
          <p:nvPr/>
        </p:nvSpPr>
        <p:spPr>
          <a:xfrm>
            <a:off x="821267" y="1312333"/>
            <a:ext cx="7899400" cy="1692771"/>
          </a:xfrm>
          <a:prstGeom prst="rect">
            <a:avLst/>
          </a:prstGeom>
          <a:noFill/>
        </p:spPr>
        <p:txBody>
          <a:bodyPr wrap="square" rtlCol="0">
            <a:spAutoFit/>
          </a:bodyPr>
          <a:lstStyle/>
          <a:p>
            <a:r>
              <a:rPr lang="en-US" sz="2400" dirty="0">
                <a:hlinkClick r:id="rId4"/>
              </a:rPr>
              <a:t>http://tomslee.net/airbnb-data-collection-get-the-data</a:t>
            </a:r>
            <a:endParaRPr lang="en-US" sz="2400" dirty="0"/>
          </a:p>
          <a:p>
            <a:endParaRPr lang="en-US" sz="2800" dirty="0"/>
          </a:p>
          <a:p>
            <a:pPr marL="342900" indent="-342900">
              <a:buFont typeface="Arial" panose="020B0604020202020204" pitchFamily="34" charset="0"/>
              <a:buChar char="•"/>
            </a:pPr>
            <a:r>
              <a:rPr lang="en-US" sz="2800" dirty="0"/>
              <a:t>Used most recent (July 2017) CSV</a:t>
            </a:r>
          </a:p>
          <a:p>
            <a:pPr marL="342900" indent="-342900">
              <a:buFont typeface="Arial" panose="020B0604020202020204" pitchFamily="34" charset="0"/>
              <a:buChar char="•"/>
            </a:pPr>
            <a:endParaRPr lang="en-US" sz="2400" dirty="0"/>
          </a:p>
        </p:txBody>
      </p:sp>
      <p:pic>
        <p:nvPicPr>
          <p:cNvPr id="7" name="Picture 6">
            <a:extLst>
              <a:ext uri="{FF2B5EF4-FFF2-40B4-BE49-F238E27FC236}">
                <a16:creationId xmlns:a16="http://schemas.microsoft.com/office/drawing/2014/main" id="{ED3BC9AF-DA59-42FD-B469-CD3FF7D8984C}"/>
              </a:ext>
            </a:extLst>
          </p:cNvPr>
          <p:cNvPicPr>
            <a:picLocks noChangeAspect="1"/>
          </p:cNvPicPr>
          <p:nvPr/>
        </p:nvPicPr>
        <p:blipFill>
          <a:blip r:embed="rId5"/>
          <a:stretch>
            <a:fillRect/>
          </a:stretch>
        </p:blipFill>
        <p:spPr>
          <a:xfrm>
            <a:off x="4076700" y="3116986"/>
            <a:ext cx="6036205" cy="1975101"/>
          </a:xfrm>
          <a:prstGeom prst="rect">
            <a:avLst/>
          </a:prstGeom>
        </p:spPr>
      </p:pic>
    </p:spTree>
    <p:extLst>
      <p:ext uri="{BB962C8B-B14F-4D97-AF65-F5344CB8AC3E}">
        <p14:creationId xmlns:p14="http://schemas.microsoft.com/office/powerpoint/2010/main" val="308876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66095E-708B-4964-BD3E-026FDFB363E9}"/>
              </a:ext>
            </a:extLst>
          </p:cNvPr>
          <p:cNvSpPr txBox="1"/>
          <p:nvPr/>
        </p:nvSpPr>
        <p:spPr>
          <a:xfrm>
            <a:off x="691852" y="1371600"/>
            <a:ext cx="10808295" cy="830997"/>
          </a:xfrm>
          <a:prstGeom prst="rect">
            <a:avLst/>
          </a:prstGeom>
          <a:noFill/>
        </p:spPr>
        <p:txBody>
          <a:bodyPr wrap="square" rtlCol="0">
            <a:spAutoFit/>
          </a:bodyPr>
          <a:lstStyle/>
          <a:p>
            <a:pPr marL="685800" indent="-685800">
              <a:buFont typeface="Wingdings" panose="05000000000000000000" pitchFamily="2" charset="2"/>
              <a:buChar char="v"/>
            </a:pPr>
            <a:endParaRPr lang="en-US" sz="4800" dirty="0"/>
          </a:p>
        </p:txBody>
      </p:sp>
      <p:sp>
        <p:nvSpPr>
          <p:cNvPr id="7" name="TextBox 6">
            <a:extLst>
              <a:ext uri="{FF2B5EF4-FFF2-40B4-BE49-F238E27FC236}">
                <a16:creationId xmlns:a16="http://schemas.microsoft.com/office/drawing/2014/main" id="{E12042C9-AD82-454D-A5F1-669A7B29A31E}"/>
              </a:ext>
            </a:extLst>
          </p:cNvPr>
          <p:cNvSpPr txBox="1"/>
          <p:nvPr/>
        </p:nvSpPr>
        <p:spPr>
          <a:xfrm>
            <a:off x="691852" y="369454"/>
            <a:ext cx="10972800" cy="1015663"/>
          </a:xfrm>
          <a:prstGeom prst="rect">
            <a:avLst/>
          </a:prstGeom>
          <a:noFill/>
        </p:spPr>
        <p:txBody>
          <a:bodyPr wrap="square" rtlCol="0">
            <a:spAutoFit/>
          </a:bodyPr>
          <a:lstStyle/>
          <a:p>
            <a:pPr algn="ctr"/>
            <a:r>
              <a:rPr lang="en-US" sz="6000" dirty="0">
                <a:solidFill>
                  <a:srgbClr val="EB5F5E"/>
                </a:solidFill>
                <a:latin typeface="Algerian" panose="04020705040A02060702" pitchFamily="82" charset="0"/>
              </a:rPr>
              <a:t>HAKUNA MATATA</a:t>
            </a:r>
          </a:p>
        </p:txBody>
      </p:sp>
      <p:sp>
        <p:nvSpPr>
          <p:cNvPr id="8" name="TextBox 7">
            <a:extLst>
              <a:ext uri="{FF2B5EF4-FFF2-40B4-BE49-F238E27FC236}">
                <a16:creationId xmlns:a16="http://schemas.microsoft.com/office/drawing/2014/main" id="{FB931635-AD19-4420-B79A-3587039B82BE}"/>
              </a:ext>
            </a:extLst>
          </p:cNvPr>
          <p:cNvSpPr txBox="1"/>
          <p:nvPr/>
        </p:nvSpPr>
        <p:spPr>
          <a:xfrm>
            <a:off x="821268" y="1371600"/>
            <a:ext cx="9491133" cy="1384995"/>
          </a:xfrm>
          <a:prstGeom prst="rect">
            <a:avLst/>
          </a:prstGeom>
          <a:noFill/>
        </p:spPr>
        <p:txBody>
          <a:bodyPr wrap="square" rtlCol="0">
            <a:spAutoFit/>
          </a:bodyPr>
          <a:lstStyle/>
          <a:p>
            <a:endParaRPr lang="en-US" sz="2800" dirty="0">
              <a:solidFill>
                <a:schemeClr val="bg1"/>
              </a:solidFill>
            </a:endParaRPr>
          </a:p>
          <a:p>
            <a:r>
              <a:rPr lang="en-US" sz="2800" dirty="0">
                <a:solidFill>
                  <a:schemeClr val="bg1"/>
                </a:solidFill>
              </a:rPr>
              <a:t>Future Explorations are possible when hotels are included in the data.</a:t>
            </a:r>
          </a:p>
        </p:txBody>
      </p:sp>
    </p:spTree>
    <p:extLst>
      <p:ext uri="{BB962C8B-B14F-4D97-AF65-F5344CB8AC3E}">
        <p14:creationId xmlns:p14="http://schemas.microsoft.com/office/powerpoint/2010/main" val="4120202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D6232-FE29-445D-8BEA-6B7EF14D7487}"/>
              </a:ext>
            </a:extLst>
          </p:cNvPr>
          <p:cNvSpPr>
            <a:spLocks noGrp="1"/>
          </p:cNvSpPr>
          <p:nvPr>
            <p:ph type="title"/>
          </p:nvPr>
        </p:nvSpPr>
        <p:spPr/>
        <p:txBody>
          <a:bodyPr>
            <a:normAutofit/>
          </a:bodyPr>
          <a:lstStyle/>
          <a:p>
            <a:r>
              <a:rPr lang="en-US" b="1" dirty="0"/>
              <a:t>Previous idea</a:t>
            </a:r>
          </a:p>
        </p:txBody>
      </p:sp>
      <p:sp>
        <p:nvSpPr>
          <p:cNvPr id="3" name="Content Placeholder 2">
            <a:extLst>
              <a:ext uri="{FF2B5EF4-FFF2-40B4-BE49-F238E27FC236}">
                <a16:creationId xmlns:a16="http://schemas.microsoft.com/office/drawing/2014/main" id="{39C91964-085B-4162-89A7-CC3F79862D22}"/>
              </a:ext>
            </a:extLst>
          </p:cNvPr>
          <p:cNvSpPr>
            <a:spLocks noGrp="1"/>
          </p:cNvSpPr>
          <p:nvPr>
            <p:ph idx="1"/>
          </p:nvPr>
        </p:nvSpPr>
        <p:spPr>
          <a:xfrm>
            <a:off x="838200" y="1272171"/>
            <a:ext cx="10515600" cy="4351338"/>
          </a:xfrm>
        </p:spPr>
        <p:txBody>
          <a:bodyPr>
            <a:normAutofit fontScale="85000" lnSpcReduction="20000"/>
          </a:bodyPr>
          <a:lstStyle/>
          <a:p>
            <a:pPr marL="0" indent="0">
              <a:buNone/>
            </a:pPr>
            <a:endParaRPr lang="en-US" dirty="0"/>
          </a:p>
          <a:p>
            <a:pPr marL="0" indent="0">
              <a:buNone/>
            </a:pPr>
            <a:endParaRPr lang="en-US" sz="3300" dirty="0"/>
          </a:p>
          <a:p>
            <a:pPr marL="0" indent="0">
              <a:buNone/>
            </a:pPr>
            <a:r>
              <a:rPr lang="en-US" sz="3300" dirty="0"/>
              <a:t>Title: twitter data analysis</a:t>
            </a:r>
          </a:p>
          <a:p>
            <a:r>
              <a:rPr lang="en-US" dirty="0"/>
              <a:t>Idea:</a:t>
            </a:r>
          </a:p>
          <a:p>
            <a:r>
              <a:rPr lang="en-US" dirty="0"/>
              <a:t>Find out the relationship of user age, location, content. </a:t>
            </a:r>
          </a:p>
          <a:p>
            <a:pPr lvl="1"/>
            <a:r>
              <a:rPr lang="en-US" dirty="0"/>
              <a:t> find the data from twitter API. The relationship of twit content from different age range.</a:t>
            </a:r>
          </a:p>
          <a:p>
            <a:pPr lvl="1"/>
            <a:r>
              <a:rPr lang="en-US" dirty="0"/>
              <a:t>What is the percentage user in different age range.</a:t>
            </a:r>
          </a:p>
          <a:p>
            <a:pPr lvl="1"/>
            <a:r>
              <a:rPr lang="en-US" dirty="0"/>
              <a:t>The user density by cities.</a:t>
            </a:r>
          </a:p>
          <a:p>
            <a:pPr lvl="1"/>
            <a:r>
              <a:rPr lang="en-US" dirty="0"/>
              <a:t>The age user density by cities</a:t>
            </a:r>
          </a:p>
          <a:p>
            <a:endParaRPr lang="en-US" dirty="0"/>
          </a:p>
          <a:p>
            <a:pPr marL="0" indent="0">
              <a:buNone/>
            </a:pPr>
            <a:r>
              <a:rPr lang="en-US" sz="3300" dirty="0"/>
              <a:t>Reason</a:t>
            </a:r>
            <a:r>
              <a:rPr lang="en-US" sz="3900" dirty="0"/>
              <a:t> for Change</a:t>
            </a:r>
          </a:p>
          <a:p>
            <a:r>
              <a:rPr lang="en-US" dirty="0"/>
              <a:t>We were unable to do this presentation due to time constraints in everyone receiving their Twitter API Keys.</a:t>
            </a:r>
          </a:p>
          <a:p>
            <a:pPr lvl="1"/>
            <a:endParaRPr lang="en-US" dirty="0"/>
          </a:p>
        </p:txBody>
      </p:sp>
      <p:sp>
        <p:nvSpPr>
          <p:cNvPr id="4" name="Rectangle 3">
            <a:extLst>
              <a:ext uri="{FF2B5EF4-FFF2-40B4-BE49-F238E27FC236}">
                <a16:creationId xmlns:a16="http://schemas.microsoft.com/office/drawing/2014/main" id="{F1A9ABAA-A34B-234B-A43A-1BFAC34B8874}"/>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3472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1E353FE-CE63-43A1-BAC1-2F5B83FDD49E}"/>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44B5988-FFF6-4BC8-B92F-6860D1589E81}"/>
              </a:ext>
            </a:extLst>
          </p:cNvPr>
          <p:cNvSpPr txBox="1"/>
          <p:nvPr/>
        </p:nvSpPr>
        <p:spPr>
          <a:xfrm>
            <a:off x="4805680" y="3013501"/>
            <a:ext cx="3108960" cy="830997"/>
          </a:xfrm>
          <a:prstGeom prst="rect">
            <a:avLst/>
          </a:prstGeom>
          <a:noFill/>
        </p:spPr>
        <p:txBody>
          <a:bodyPr wrap="square" rtlCol="0">
            <a:spAutoFit/>
          </a:bodyPr>
          <a:lstStyle/>
          <a:p>
            <a:r>
              <a:rPr lang="en-US" sz="4800">
                <a:solidFill>
                  <a:srgbClr val="EB5F5E"/>
                </a:solidFill>
              </a:rPr>
              <a:t>Questions?</a:t>
            </a:r>
          </a:p>
        </p:txBody>
      </p:sp>
      <p:sp>
        <p:nvSpPr>
          <p:cNvPr id="4" name="TextBox 3">
            <a:extLst>
              <a:ext uri="{FF2B5EF4-FFF2-40B4-BE49-F238E27FC236}">
                <a16:creationId xmlns:a16="http://schemas.microsoft.com/office/drawing/2014/main" id="{2466095E-708B-4964-BD3E-026FDFB363E9}"/>
              </a:ext>
            </a:extLst>
          </p:cNvPr>
          <p:cNvSpPr txBox="1"/>
          <p:nvPr/>
        </p:nvSpPr>
        <p:spPr>
          <a:xfrm>
            <a:off x="1097280" y="1615440"/>
            <a:ext cx="10119360" cy="369332"/>
          </a:xfrm>
          <a:prstGeom prst="rect">
            <a:avLst/>
          </a:prstGeom>
          <a:noFill/>
        </p:spPr>
        <p:txBody>
          <a:bodyPr wrap="square" rtlCol="0">
            <a:spAutoFit/>
          </a:bodyPr>
          <a:lstStyle/>
          <a:p>
            <a:pPr marL="285750" indent="-285750">
              <a:buBlip>
                <a:blip r:embed="rId3"/>
              </a:buBlip>
            </a:pPr>
            <a:endParaRPr lang="en-US"/>
          </a:p>
        </p:txBody>
      </p:sp>
    </p:spTree>
    <p:extLst>
      <p:ext uri="{BB962C8B-B14F-4D97-AF65-F5344CB8AC3E}">
        <p14:creationId xmlns:p14="http://schemas.microsoft.com/office/powerpoint/2010/main" val="235298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44B5988-FFF6-4BC8-B92F-6860D1589E81}"/>
              </a:ext>
            </a:extLst>
          </p:cNvPr>
          <p:cNvSpPr txBox="1"/>
          <p:nvPr/>
        </p:nvSpPr>
        <p:spPr>
          <a:xfrm>
            <a:off x="691852" y="353412"/>
            <a:ext cx="10972800" cy="830997"/>
          </a:xfrm>
          <a:prstGeom prst="rect">
            <a:avLst/>
          </a:prstGeom>
          <a:noFill/>
        </p:spPr>
        <p:txBody>
          <a:bodyPr wrap="square" rtlCol="0">
            <a:spAutoFit/>
          </a:bodyPr>
          <a:lstStyle/>
          <a:p>
            <a:r>
              <a:rPr lang="en-US" sz="4800" dirty="0">
                <a:solidFill>
                  <a:srgbClr val="EB5F5E"/>
                </a:solidFill>
              </a:rPr>
              <a:t>Questions</a:t>
            </a:r>
          </a:p>
        </p:txBody>
      </p:sp>
      <p:sp>
        <p:nvSpPr>
          <p:cNvPr id="4" name="TextBox 3">
            <a:extLst>
              <a:ext uri="{FF2B5EF4-FFF2-40B4-BE49-F238E27FC236}">
                <a16:creationId xmlns:a16="http://schemas.microsoft.com/office/drawing/2014/main" id="{2466095E-708B-4964-BD3E-026FDFB363E9}"/>
              </a:ext>
            </a:extLst>
          </p:cNvPr>
          <p:cNvSpPr txBox="1"/>
          <p:nvPr/>
        </p:nvSpPr>
        <p:spPr>
          <a:xfrm>
            <a:off x="691852" y="1371600"/>
            <a:ext cx="10808295" cy="830997"/>
          </a:xfrm>
          <a:prstGeom prst="rect">
            <a:avLst/>
          </a:prstGeom>
          <a:noFill/>
        </p:spPr>
        <p:txBody>
          <a:bodyPr wrap="square" rtlCol="0">
            <a:spAutoFit/>
          </a:bodyPr>
          <a:lstStyle/>
          <a:p>
            <a:pPr marL="685800" indent="-685800">
              <a:buFont typeface="Wingdings" panose="05000000000000000000" pitchFamily="2" charset="2"/>
              <a:buChar char="v"/>
            </a:pPr>
            <a:endParaRPr lang="en-US" sz="4800" dirty="0"/>
          </a:p>
        </p:txBody>
      </p:sp>
      <p:sp>
        <p:nvSpPr>
          <p:cNvPr id="5" name="TextBox 4">
            <a:extLst>
              <a:ext uri="{FF2B5EF4-FFF2-40B4-BE49-F238E27FC236}">
                <a16:creationId xmlns:a16="http://schemas.microsoft.com/office/drawing/2014/main" id="{F2B99DFF-5D2B-4B5A-9222-7BC314ECD28D}"/>
              </a:ext>
            </a:extLst>
          </p:cNvPr>
          <p:cNvSpPr txBox="1"/>
          <p:nvPr/>
        </p:nvSpPr>
        <p:spPr>
          <a:xfrm>
            <a:off x="821268" y="1371600"/>
            <a:ext cx="9491133" cy="7294305"/>
          </a:xfrm>
          <a:prstGeom prst="rect">
            <a:avLst/>
          </a:prstGeom>
          <a:noFill/>
        </p:spPr>
        <p:txBody>
          <a:bodyPr wrap="square" rtlCol="0">
            <a:spAutoFit/>
          </a:bodyPr>
          <a:lstStyle/>
          <a:p>
            <a:r>
              <a:rPr lang="en-US" sz="3600" dirty="0">
                <a:solidFill>
                  <a:schemeClr val="bg1"/>
                </a:solidFill>
              </a:rPr>
              <a:t>For each city we aimed to:</a:t>
            </a:r>
          </a:p>
          <a:p>
            <a:pPr marL="285750" indent="-285750">
              <a:buFont typeface="Arial" panose="020B0604020202020204" pitchFamily="34" charset="0"/>
              <a:buChar char="•"/>
            </a:pPr>
            <a:r>
              <a:rPr lang="en-US" sz="3600" dirty="0">
                <a:solidFill>
                  <a:schemeClr val="bg1"/>
                </a:solidFill>
              </a:rPr>
              <a:t>Identify Room Type – Private Room, Shared Room, Entire Home/Apt</a:t>
            </a:r>
          </a:p>
          <a:p>
            <a:r>
              <a:rPr lang="en-US" sz="3600" dirty="0">
                <a:solidFill>
                  <a:srgbClr val="FF0000"/>
                </a:solidFill>
              </a:rPr>
              <a:t>Identify relationship between:</a:t>
            </a:r>
          </a:p>
          <a:p>
            <a:pPr marL="285750" indent="-285750">
              <a:buFont typeface="Arial" panose="020B0604020202020204" pitchFamily="34" charset="0"/>
              <a:buChar char="•"/>
            </a:pPr>
            <a:r>
              <a:rPr lang="en-US" sz="3600" dirty="0">
                <a:solidFill>
                  <a:schemeClr val="bg1"/>
                </a:solidFill>
              </a:rPr>
              <a:t>Room Type vs. Average Price</a:t>
            </a:r>
          </a:p>
          <a:p>
            <a:pPr marL="285750" indent="-285750">
              <a:buFont typeface="Arial" panose="020B0604020202020204" pitchFamily="34" charset="0"/>
              <a:buChar char="•"/>
            </a:pPr>
            <a:r>
              <a:rPr lang="en-US" sz="3600" dirty="0">
                <a:solidFill>
                  <a:schemeClr val="bg1"/>
                </a:solidFill>
              </a:rPr>
              <a:t>Average Price by Neighborhood</a:t>
            </a:r>
          </a:p>
          <a:p>
            <a:pPr marL="285750" indent="-285750">
              <a:buFont typeface="Arial" panose="020B0604020202020204" pitchFamily="34" charset="0"/>
              <a:buChar char="•"/>
            </a:pPr>
            <a:r>
              <a:rPr lang="en-US" sz="3600" dirty="0">
                <a:solidFill>
                  <a:schemeClr val="bg1"/>
                </a:solidFill>
              </a:rPr>
              <a:t>Overall Satisfaction vs Price</a:t>
            </a:r>
          </a:p>
          <a:p>
            <a:pPr marL="285750" indent="-285750">
              <a:buFont typeface="Arial" panose="020B0604020202020204" pitchFamily="34" charset="0"/>
              <a:buChar char="•"/>
            </a:pPr>
            <a:r>
              <a:rPr lang="en-US" sz="3600" dirty="0">
                <a:solidFill>
                  <a:schemeClr val="bg1"/>
                </a:solidFill>
              </a:rPr>
              <a:t>Price Range vs Average Satisfaction</a:t>
            </a:r>
          </a:p>
          <a:p>
            <a:pPr marL="285750" indent="-285750">
              <a:buFont typeface="Arial" panose="020B0604020202020204" pitchFamily="34" charset="0"/>
              <a:buChar char="•"/>
            </a:pPr>
            <a:endParaRPr lang="en-US" sz="3600" dirty="0">
              <a:solidFill>
                <a:schemeClr val="bg1"/>
              </a:solidFill>
            </a:endParaRPr>
          </a:p>
          <a:p>
            <a:pPr marL="285750" indent="-285750">
              <a:buFont typeface="Arial" panose="020B0604020202020204" pitchFamily="34" charset="0"/>
              <a:buChar char="•"/>
            </a:pPr>
            <a:endParaRPr lang="en-US" sz="3200" dirty="0">
              <a:solidFill>
                <a:schemeClr val="bg1"/>
              </a:solidFill>
            </a:endParaRP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1038414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airbnb">
            <a:extLst>
              <a:ext uri="{FF2B5EF4-FFF2-40B4-BE49-F238E27FC236}">
                <a16:creationId xmlns:a16="http://schemas.microsoft.com/office/drawing/2014/main" id="{48420C64-5B02-4E84-B9F3-403B4D01E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5829" y="6493163"/>
            <a:ext cx="1123297" cy="2448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1E353FE-CE63-43A1-BAC1-2F5B83FDD49E}"/>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44B5988-FFF6-4BC8-B92F-6860D1589E81}"/>
              </a:ext>
            </a:extLst>
          </p:cNvPr>
          <p:cNvSpPr txBox="1"/>
          <p:nvPr/>
        </p:nvSpPr>
        <p:spPr>
          <a:xfrm>
            <a:off x="701964" y="369454"/>
            <a:ext cx="10972800" cy="830997"/>
          </a:xfrm>
          <a:prstGeom prst="rect">
            <a:avLst/>
          </a:prstGeom>
          <a:noFill/>
        </p:spPr>
        <p:txBody>
          <a:bodyPr wrap="square" rtlCol="0">
            <a:spAutoFit/>
          </a:bodyPr>
          <a:lstStyle/>
          <a:p>
            <a:r>
              <a:rPr lang="en-US" sz="4800" dirty="0">
                <a:solidFill>
                  <a:srgbClr val="EB5F5E"/>
                </a:solidFill>
              </a:rPr>
              <a:t>Data Cleanup &amp; Exploration</a:t>
            </a:r>
          </a:p>
        </p:txBody>
      </p:sp>
      <p:sp>
        <p:nvSpPr>
          <p:cNvPr id="4" name="TextBox 3">
            <a:extLst>
              <a:ext uri="{FF2B5EF4-FFF2-40B4-BE49-F238E27FC236}">
                <a16:creationId xmlns:a16="http://schemas.microsoft.com/office/drawing/2014/main" id="{2466095E-708B-4964-BD3E-026FDFB363E9}"/>
              </a:ext>
            </a:extLst>
          </p:cNvPr>
          <p:cNvSpPr txBox="1"/>
          <p:nvPr/>
        </p:nvSpPr>
        <p:spPr>
          <a:xfrm>
            <a:off x="1097280" y="1615440"/>
            <a:ext cx="10119360" cy="369332"/>
          </a:xfrm>
          <a:prstGeom prst="rect">
            <a:avLst/>
          </a:prstGeom>
          <a:noFill/>
        </p:spPr>
        <p:txBody>
          <a:bodyPr wrap="square" rtlCol="0">
            <a:spAutoFit/>
          </a:bodyPr>
          <a:lstStyle/>
          <a:p>
            <a:pPr marL="285750" indent="-285750">
              <a:buBlip>
                <a:blip r:embed="rId3"/>
              </a:buBlip>
            </a:pPr>
            <a:endParaRPr lang="en-US" dirty="0"/>
          </a:p>
        </p:txBody>
      </p:sp>
      <p:sp>
        <p:nvSpPr>
          <p:cNvPr id="5" name="TextBox 4">
            <a:extLst>
              <a:ext uri="{FF2B5EF4-FFF2-40B4-BE49-F238E27FC236}">
                <a16:creationId xmlns:a16="http://schemas.microsoft.com/office/drawing/2014/main" id="{15AE7B96-66BE-48E9-84A4-9174184052E0}"/>
              </a:ext>
            </a:extLst>
          </p:cNvPr>
          <p:cNvSpPr txBox="1"/>
          <p:nvPr/>
        </p:nvSpPr>
        <p:spPr>
          <a:xfrm>
            <a:off x="838200" y="1456267"/>
            <a:ext cx="9110133"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a:t>Removed blank columns and rows</a:t>
            </a:r>
          </a:p>
          <a:p>
            <a:pPr marL="457200" indent="-457200">
              <a:buFont typeface="Arial" panose="020B0604020202020204" pitchFamily="34" charset="0"/>
              <a:buChar char="•"/>
            </a:pPr>
            <a:r>
              <a:rPr lang="en-US" sz="3200" dirty="0"/>
              <a:t>Dropped other not needed columns</a:t>
            </a:r>
          </a:p>
          <a:p>
            <a:pPr marL="457200" indent="-457200">
              <a:buFont typeface="Arial" panose="020B0604020202020204" pitchFamily="34" charset="0"/>
              <a:buChar char="•"/>
            </a:pPr>
            <a:r>
              <a:rPr lang="en-US" sz="3200" dirty="0"/>
              <a:t>.describe()</a:t>
            </a:r>
          </a:p>
          <a:p>
            <a:pPr marL="457200" indent="-457200">
              <a:buFont typeface="Arial" panose="020B0604020202020204" pitchFamily="34" charset="0"/>
              <a:buChar char="•"/>
            </a:pPr>
            <a:r>
              <a:rPr lang="en-US" sz="3200" dirty="0"/>
              <a:t>.count()</a:t>
            </a:r>
          </a:p>
        </p:txBody>
      </p:sp>
      <p:pic>
        <p:nvPicPr>
          <p:cNvPr id="7" name="Picture 6">
            <a:extLst>
              <a:ext uri="{FF2B5EF4-FFF2-40B4-BE49-F238E27FC236}">
                <a16:creationId xmlns:a16="http://schemas.microsoft.com/office/drawing/2014/main" id="{859D9AC5-0002-4546-9C78-D5B3D89A5987}"/>
              </a:ext>
            </a:extLst>
          </p:cNvPr>
          <p:cNvPicPr>
            <a:picLocks noChangeAspect="1"/>
          </p:cNvPicPr>
          <p:nvPr/>
        </p:nvPicPr>
        <p:blipFill>
          <a:blip r:embed="rId4"/>
          <a:stretch>
            <a:fillRect/>
          </a:stretch>
        </p:blipFill>
        <p:spPr>
          <a:xfrm>
            <a:off x="3991495" y="3746338"/>
            <a:ext cx="6041504" cy="1936750"/>
          </a:xfrm>
          <a:prstGeom prst="rect">
            <a:avLst/>
          </a:prstGeom>
        </p:spPr>
      </p:pic>
    </p:spTree>
    <p:extLst>
      <p:ext uri="{BB962C8B-B14F-4D97-AF65-F5344CB8AC3E}">
        <p14:creationId xmlns:p14="http://schemas.microsoft.com/office/powerpoint/2010/main" val="2961171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914C204-CD39-1A45-B8C4-CCABF1395EA1}"/>
              </a:ext>
            </a:extLst>
          </p:cNvPr>
          <p:cNvGrpSpPr/>
          <p:nvPr/>
        </p:nvGrpSpPr>
        <p:grpSpPr>
          <a:xfrm>
            <a:off x="-70666" y="4960895"/>
            <a:ext cx="12415066" cy="2049504"/>
            <a:chOff x="-70667" y="4960895"/>
            <a:chExt cx="12415066" cy="2049504"/>
          </a:xfrm>
        </p:grpSpPr>
        <p:pic>
          <p:nvPicPr>
            <p:cNvPr id="10" name="Picture 9" descr="Image result for amsterdam">
              <a:extLst>
                <a:ext uri="{FF2B5EF4-FFF2-40B4-BE49-F238E27FC236}">
                  <a16:creationId xmlns:a16="http://schemas.microsoft.com/office/drawing/2014/main" id="{E47FF623-BE3C-9A4F-92EA-9BC130E94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67" y="4960895"/>
              <a:ext cx="3430986" cy="1897105"/>
            </a:xfrm>
            <a:prstGeom prst="rect">
              <a:avLst/>
            </a:prstGeom>
            <a:noFill/>
            <a:effectLst>
              <a:reflection stA="0" endPos="53000" dist="50800" dir="5400000" sy="-100000" algn="bl" rotWithShape="0"/>
              <a:softEdge rad="520700"/>
            </a:effectLst>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DEFECEB1-5F00-D546-BDD0-38ED9E57E0F1}"/>
                </a:ext>
              </a:extLst>
            </p:cNvPr>
            <p:cNvGrpSpPr/>
            <p:nvPr/>
          </p:nvGrpSpPr>
          <p:grpSpPr>
            <a:xfrm>
              <a:off x="2866320" y="5064368"/>
              <a:ext cx="9478079" cy="1946031"/>
              <a:chOff x="2866320" y="5064368"/>
              <a:chExt cx="9478079" cy="1946031"/>
            </a:xfrm>
          </p:grpSpPr>
          <p:pic>
            <p:nvPicPr>
              <p:cNvPr id="13" name="Picture 10" descr="Image result for san francisco">
                <a:extLst>
                  <a:ext uri="{FF2B5EF4-FFF2-40B4-BE49-F238E27FC236}">
                    <a16:creationId xmlns:a16="http://schemas.microsoft.com/office/drawing/2014/main" id="{FCCA95A9-A19A-544D-A425-82EF9E4A6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4757" y="5064368"/>
                <a:ext cx="3197242" cy="1793631"/>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1B7216C-86F4-014A-B247-3B6D1CDCD1F5}"/>
                  </a:ext>
                </a:extLst>
              </p:cNvPr>
              <p:cNvSpPr/>
              <p:nvPr/>
            </p:nvSpPr>
            <p:spPr>
              <a:xfrm>
                <a:off x="9853713" y="5289453"/>
                <a:ext cx="1891863" cy="357993"/>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w="6600">
                      <a:solidFill>
                        <a:srgbClr val="477BD1"/>
                      </a:solidFill>
                      <a:prstDash val="solid"/>
                    </a:ln>
                    <a:solidFill>
                      <a:srgbClr val="FFFFFF"/>
                    </a:solidFill>
                    <a:effectLst>
                      <a:outerShdw dist="38100" dir="2700000" algn="tl" rotWithShape="0">
                        <a:srgbClr val="477BD1"/>
                      </a:outerShdw>
                    </a:effectLst>
                    <a:uLnTx/>
                    <a:uFillTx/>
                    <a:latin typeface="Calibri" panose="020F0502020204030204"/>
                    <a:ea typeface="+mn-ea"/>
                    <a:cs typeface="+mn-cs"/>
                  </a:rPr>
                  <a:t>San Francisco</a:t>
                </a:r>
              </a:p>
            </p:txBody>
          </p:sp>
          <p:pic>
            <p:nvPicPr>
              <p:cNvPr id="14" name="Picture 4" descr="Image result for boston">
                <a:extLst>
                  <a:ext uri="{FF2B5EF4-FFF2-40B4-BE49-F238E27FC236}">
                    <a16:creationId xmlns:a16="http://schemas.microsoft.com/office/drawing/2014/main" id="{F487EC53-8E1B-734C-83CC-20085CE5F65F}"/>
                  </a:ext>
                </a:extLst>
              </p:cNvPr>
              <p:cNvPicPr>
                <a:picLocks noChangeAspect="1" noChangeArrowheads="1"/>
              </p:cNvPicPr>
              <p:nvPr/>
            </p:nvPicPr>
            <p:blipFill>
              <a:blip r:embed="rId4">
                <a:extLst>
                  <a:ext uri="{BEBA8EAE-BF5A-486C-A8C5-ECC9F3942E4B}">
                    <a14:imgProps xmlns:a14="http://schemas.microsoft.com/office/drawing/2010/main">
                      <a14:imgLayer>
                        <a14:imgEffect>
                          <a14:brightnessContrast bright="23000"/>
                        </a14:imgEffect>
                      </a14:imgLayer>
                    </a14:imgProps>
                  </a:ext>
                  <a:ext uri="{28A0092B-C50C-407E-A947-70E740481C1C}">
                    <a14:useLocalDpi xmlns:a14="http://schemas.microsoft.com/office/drawing/2010/main" val="0"/>
                  </a:ext>
                </a:extLst>
              </a:blip>
              <a:srcRect/>
              <a:stretch>
                <a:fillRect/>
              </a:stretch>
            </p:blipFill>
            <p:spPr bwMode="auto">
              <a:xfrm>
                <a:off x="2866320" y="5246599"/>
                <a:ext cx="3247722" cy="1611400"/>
              </a:xfrm>
              <a:prstGeom prst="rect">
                <a:avLst/>
              </a:prstGeom>
              <a:noFill/>
              <a:effectLst>
                <a:softEdge rad="88900"/>
              </a:effectLst>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AA945CD0-5FAF-0146-B24B-5071B3FC6F0D}"/>
                  </a:ext>
                </a:extLst>
              </p:cNvPr>
              <p:cNvGrpSpPr/>
              <p:nvPr/>
            </p:nvGrpSpPr>
            <p:grpSpPr>
              <a:xfrm>
                <a:off x="5998344" y="5246599"/>
                <a:ext cx="3328526" cy="1611400"/>
                <a:chOff x="228343" y="167087"/>
                <a:chExt cx="4943051" cy="2224419"/>
              </a:xfrm>
            </p:grpSpPr>
            <p:pic>
              <p:nvPicPr>
                <p:cNvPr id="17" name="Picture 6" descr="Image result for nairobi">
                  <a:extLst>
                    <a:ext uri="{FF2B5EF4-FFF2-40B4-BE49-F238E27FC236}">
                      <a16:creationId xmlns:a16="http://schemas.microsoft.com/office/drawing/2014/main" id="{858DF071-359F-7D44-9BC8-37FE89F6FD95}"/>
                    </a:ext>
                  </a:extLst>
                </p:cNvPr>
                <p:cNvPicPr>
                  <a:picLocks noChangeAspect="1" noChangeArrowheads="1"/>
                </p:cNvPicPr>
                <p:nvPr/>
              </p:nvPicPr>
              <p:blipFill>
                <a:blip r:embed="rId5">
                  <a:extLst>
                    <a:ext uri="{BEBA8EAE-BF5A-486C-A8C5-ECC9F3942E4B}">
                      <a14:imgProps xmlns:a14="http://schemas.microsoft.com/office/drawing/2010/main">
                        <a14:imgLayer>
                          <a14:imgEffect>
                            <a14:brightnessContrast bright="-11000"/>
                          </a14:imgEffect>
                        </a14:imgLayer>
                      </a14:imgProps>
                    </a:ext>
                    <a:ext uri="{28A0092B-C50C-407E-A947-70E740481C1C}">
                      <a14:useLocalDpi xmlns:a14="http://schemas.microsoft.com/office/drawing/2010/main" val="0"/>
                    </a:ext>
                  </a:extLst>
                </a:blip>
                <a:srcRect/>
                <a:stretch>
                  <a:fillRect/>
                </a:stretch>
              </p:blipFill>
              <p:spPr bwMode="auto">
                <a:xfrm>
                  <a:off x="228343" y="167087"/>
                  <a:ext cx="4943051" cy="2224419"/>
                </a:xfrm>
                <a:prstGeom prst="rect">
                  <a:avLst/>
                </a:prstGeom>
                <a:noFill/>
                <a:effectLst>
                  <a:softEdge rad="101600"/>
                </a:effectLst>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CB6BE388-80C9-C248-ADBF-146F5FF3569F}"/>
                    </a:ext>
                  </a:extLst>
                </p:cNvPr>
                <p:cNvSpPr txBox="1"/>
                <p:nvPr/>
              </p:nvSpPr>
              <p:spPr>
                <a:xfrm>
                  <a:off x="1783631" y="240669"/>
                  <a:ext cx="21569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w="9525">
                        <a:solidFill>
                          <a:srgbClr val="18276C">
                            <a:lumMod val="40000"/>
                            <a:lumOff val="60000"/>
                          </a:srgbClr>
                        </a:solidFill>
                        <a:prstDash val="solid"/>
                      </a:ln>
                      <a:solidFill>
                        <a:prstClr val="white"/>
                      </a:solidFill>
                      <a:effectLst>
                        <a:glow rad="228600">
                          <a:srgbClr val="477BD1">
                            <a:satMod val="175000"/>
                            <a:alpha val="40000"/>
                          </a:srgbClr>
                        </a:glow>
                        <a:outerShdw blurRad="12700" dist="38100" dir="2700000" algn="tl" rotWithShape="0">
                          <a:prstClr val="black">
                            <a:lumMod val="50000"/>
                          </a:prstClr>
                        </a:outerShdw>
                      </a:effectLst>
                      <a:uLnTx/>
                      <a:uFillTx/>
                      <a:latin typeface="Calibri" panose="020F0502020204030204"/>
                      <a:ea typeface="+mn-ea"/>
                      <a:cs typeface="+mn-cs"/>
                    </a:rPr>
                    <a:t>NAIROBI</a:t>
                  </a:r>
                </a:p>
              </p:txBody>
            </p:sp>
          </p:grpSp>
          <p:pic>
            <p:nvPicPr>
              <p:cNvPr id="19" name="Picture 10" descr="Image result for san francisco">
                <a:extLst>
                  <a:ext uri="{FF2B5EF4-FFF2-40B4-BE49-F238E27FC236}">
                    <a16:creationId xmlns:a16="http://schemas.microsoft.com/office/drawing/2014/main" id="{4C74D0D0-40D0-4405-9213-889BA26E0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7157" y="5216768"/>
                <a:ext cx="3197242" cy="1793631"/>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grpSp>
      </p:grpSp>
      <p:grpSp>
        <p:nvGrpSpPr>
          <p:cNvPr id="22" name="Group 21">
            <a:extLst>
              <a:ext uri="{FF2B5EF4-FFF2-40B4-BE49-F238E27FC236}">
                <a16:creationId xmlns:a16="http://schemas.microsoft.com/office/drawing/2014/main" id="{CE3AC6E5-5D69-A14B-AA5C-E66090C4852D}"/>
              </a:ext>
            </a:extLst>
          </p:cNvPr>
          <p:cNvGrpSpPr/>
          <p:nvPr/>
        </p:nvGrpSpPr>
        <p:grpSpPr>
          <a:xfrm>
            <a:off x="4417256" y="748221"/>
            <a:ext cx="7032320" cy="3623162"/>
            <a:chOff x="1223896" y="459221"/>
            <a:chExt cx="6829865" cy="3623162"/>
          </a:xfrm>
        </p:grpSpPr>
        <p:sp>
          <p:nvSpPr>
            <p:cNvPr id="11" name="TextBox 10">
              <a:extLst>
                <a:ext uri="{FF2B5EF4-FFF2-40B4-BE49-F238E27FC236}">
                  <a16:creationId xmlns:a16="http://schemas.microsoft.com/office/drawing/2014/main" id="{3230BD25-EB44-9F44-B788-D9F2D963F57B}"/>
                </a:ext>
              </a:extLst>
            </p:cNvPr>
            <p:cNvSpPr txBox="1"/>
            <p:nvPr/>
          </p:nvSpPr>
          <p:spPr>
            <a:xfrm>
              <a:off x="1223896" y="1318137"/>
              <a:ext cx="6829865" cy="67710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a:ln>
                    <a:noFill/>
                  </a:ln>
                  <a:solidFill>
                    <a:prstClr val="white"/>
                  </a:solidFill>
                  <a:effectLst/>
                  <a:uLnTx/>
                  <a:uFillTx/>
                  <a:latin typeface="Calibri" panose="020F0502020204030204"/>
                  <a:ea typeface="+mn-ea"/>
                  <a:cs typeface="+mn-cs"/>
                </a:rPr>
                <a:t>Room Type Analysis</a:t>
              </a:r>
            </a:p>
          </p:txBody>
        </p:sp>
        <p:sp>
          <p:nvSpPr>
            <p:cNvPr id="5" name="TextBox 4">
              <a:extLst>
                <a:ext uri="{FF2B5EF4-FFF2-40B4-BE49-F238E27FC236}">
                  <a16:creationId xmlns:a16="http://schemas.microsoft.com/office/drawing/2014/main" id="{242887EE-EEF0-3447-9052-C10A356C0476}"/>
                </a:ext>
              </a:extLst>
            </p:cNvPr>
            <p:cNvSpPr txBox="1"/>
            <p:nvPr/>
          </p:nvSpPr>
          <p:spPr>
            <a:xfrm>
              <a:off x="1751434" y="459221"/>
              <a:ext cx="5409027"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sng" strike="noStrike" kern="1200" cap="none" spc="0" normalizeH="0" baseline="0" noProof="0" dirty="0">
                  <a:ln>
                    <a:noFill/>
                  </a:ln>
                  <a:solidFill>
                    <a:prstClr val="white"/>
                  </a:solidFill>
                  <a:effectLst/>
                  <a:uLnTx/>
                  <a:uFillTx/>
                  <a:latin typeface="Calibri" panose="020F0502020204030204"/>
                  <a:ea typeface="+mn-ea"/>
                  <a:cs typeface="+mn-cs"/>
                </a:rPr>
                <a:t>OBJECTIVE</a:t>
              </a:r>
            </a:p>
          </p:txBody>
        </p:sp>
        <p:sp>
          <p:nvSpPr>
            <p:cNvPr id="20" name="TextBox 19">
              <a:extLst>
                <a:ext uri="{FF2B5EF4-FFF2-40B4-BE49-F238E27FC236}">
                  <a16:creationId xmlns:a16="http://schemas.microsoft.com/office/drawing/2014/main" id="{65B6E54F-A3B8-4743-B202-3156C19FB3AD}"/>
                </a:ext>
              </a:extLst>
            </p:cNvPr>
            <p:cNvSpPr txBox="1"/>
            <p:nvPr/>
          </p:nvSpPr>
          <p:spPr>
            <a:xfrm>
              <a:off x="1878046" y="2266501"/>
              <a:ext cx="5409027"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Aim: Identify room types per city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Task: Get count of each and make comparison of popularity</a:t>
              </a:r>
            </a:p>
          </p:txBody>
        </p:sp>
      </p:grpSp>
      <p:sp>
        <p:nvSpPr>
          <p:cNvPr id="21" name="TextBox 20">
            <a:extLst>
              <a:ext uri="{FF2B5EF4-FFF2-40B4-BE49-F238E27FC236}">
                <a16:creationId xmlns:a16="http://schemas.microsoft.com/office/drawing/2014/main" id="{1E9ED73F-AF13-E54E-B055-59CD800E0935}"/>
              </a:ext>
            </a:extLst>
          </p:cNvPr>
          <p:cNvSpPr txBox="1"/>
          <p:nvPr/>
        </p:nvSpPr>
        <p:spPr>
          <a:xfrm>
            <a:off x="966846" y="1643301"/>
            <a:ext cx="2906511" cy="2062103"/>
          </a:xfrm>
          <a:prstGeom prst="rect">
            <a:avLst/>
          </a:prstGeom>
          <a:noFill/>
          <a:ln w="12700">
            <a:solidFill>
              <a:schemeClr val="tx1"/>
            </a:solidFill>
          </a:ln>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Calibri" panose="020F0502020204030204"/>
                <a:ea typeface="+mn-ea"/>
                <a:cs typeface="+mn-cs"/>
              </a:rPr>
              <a:t>Cities Analyzed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Amsterdam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Boston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Nairobi</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San Francisco</a:t>
            </a:r>
          </a:p>
        </p:txBody>
      </p:sp>
      <p:sp>
        <p:nvSpPr>
          <p:cNvPr id="23" name="Rectangle 22">
            <a:extLst>
              <a:ext uri="{FF2B5EF4-FFF2-40B4-BE49-F238E27FC236}">
                <a16:creationId xmlns:a16="http://schemas.microsoft.com/office/drawing/2014/main" id="{52D12A52-6858-BE4C-98BD-1B7B3179D96A}"/>
              </a:ext>
            </a:extLst>
          </p:cNvPr>
          <p:cNvSpPr/>
          <p:nvPr/>
        </p:nvSpPr>
        <p:spPr>
          <a:xfrm>
            <a:off x="4811151" y="748221"/>
            <a:ext cx="6049108" cy="4020728"/>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93C9CE1E-3FA6-FD4F-8791-A204D1A19A1D}"/>
              </a:ext>
            </a:extLst>
          </p:cNvPr>
          <p:cNvSpPr/>
          <p:nvPr/>
        </p:nvSpPr>
        <p:spPr>
          <a:xfrm>
            <a:off x="0" y="0"/>
            <a:ext cx="274320" cy="6858000"/>
          </a:xfrm>
          <a:prstGeom prst="rect">
            <a:avLst/>
          </a:prstGeom>
          <a:solidFill>
            <a:srgbClr val="EB5F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6947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9459B35-C296-6840-8993-08413A04D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7527" y="2181206"/>
            <a:ext cx="6971578" cy="4516362"/>
          </a:xfrm>
          <a:prstGeom prst="rect">
            <a:avLst/>
          </a:prstGeom>
          <a:noFill/>
          <a:ln>
            <a:noFill/>
          </a:ln>
          <a:effectLst>
            <a:softEdge rad="50800"/>
          </a:effectLst>
        </p:spPr>
      </p:pic>
      <p:pic>
        <p:nvPicPr>
          <p:cNvPr id="2" name="Picture 1" descr="Image result for amsterdam">
            <a:extLst>
              <a:ext uri="{FF2B5EF4-FFF2-40B4-BE49-F238E27FC236}">
                <a16:creationId xmlns:a16="http://schemas.microsoft.com/office/drawing/2014/main" id="{832B4185-D03A-0B42-9338-0F2537F780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344" y="112544"/>
            <a:ext cx="4528667" cy="2504049"/>
          </a:xfrm>
          <a:prstGeom prst="rect">
            <a:avLst/>
          </a:prstGeom>
          <a:noFill/>
          <a:effectLst>
            <a:reflection stA="0" endPos="53000" dist="50800" dir="5400000" sy="-100000" algn="bl" rotWithShape="0"/>
            <a:softEdge rad="5207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D864FC-39C8-E744-85F3-D3163EBD04E4}"/>
              </a:ext>
            </a:extLst>
          </p:cNvPr>
          <p:cNvSpPr txBox="1"/>
          <p:nvPr/>
        </p:nvSpPr>
        <p:spPr>
          <a:xfrm>
            <a:off x="0" y="3039003"/>
            <a:ext cx="4977526" cy="2231958"/>
          </a:xfrm>
          <a:prstGeom prst="rect">
            <a:avLst/>
          </a:prstGeom>
          <a:noFill/>
        </p:spPr>
        <p:txBody>
          <a:bodyPr wrap="square" rtlCol="0">
            <a:spAutoFit/>
          </a:bodyPr>
          <a:lstStyle/>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Entire Residence 80%</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Private Rooms 19.7%</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Shared Rooms 0.3%</a:t>
            </a: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3230BD25-EB44-9F44-B788-D9F2D963F57B}"/>
              </a:ext>
            </a:extLst>
          </p:cNvPr>
          <p:cNvSpPr txBox="1"/>
          <p:nvPr/>
        </p:nvSpPr>
        <p:spPr>
          <a:xfrm>
            <a:off x="5331655" y="240669"/>
            <a:ext cx="630232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Calibri" panose="020F0502020204030204"/>
                <a:ea typeface="+mn-ea"/>
                <a:cs typeface="+mn-cs"/>
              </a:rPr>
              <a:t>Room Type Analysis</a:t>
            </a:r>
          </a:p>
        </p:txBody>
      </p:sp>
      <p:sp>
        <p:nvSpPr>
          <p:cNvPr id="12" name="TextBox 11">
            <a:extLst>
              <a:ext uri="{FF2B5EF4-FFF2-40B4-BE49-F238E27FC236}">
                <a16:creationId xmlns:a16="http://schemas.microsoft.com/office/drawing/2014/main" id="{007AB58A-F96B-E54B-9095-36EF2296D1BF}"/>
              </a:ext>
            </a:extLst>
          </p:cNvPr>
          <p:cNvSpPr txBox="1"/>
          <p:nvPr/>
        </p:nvSpPr>
        <p:spPr>
          <a:xfrm>
            <a:off x="5219114" y="1062466"/>
            <a:ext cx="654147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More customers have chosen an entire home/apartment to rent in Amsterdam than a private room in an occupied residence.   There are very few shared rooms rented in this city.</a:t>
            </a:r>
          </a:p>
        </p:txBody>
      </p:sp>
    </p:spTree>
    <p:extLst>
      <p:ext uri="{BB962C8B-B14F-4D97-AF65-F5344CB8AC3E}">
        <p14:creationId xmlns:p14="http://schemas.microsoft.com/office/powerpoint/2010/main" val="688503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D864FC-39C8-E744-85F3-D3163EBD04E4}"/>
              </a:ext>
            </a:extLst>
          </p:cNvPr>
          <p:cNvSpPr txBox="1"/>
          <p:nvPr/>
        </p:nvSpPr>
        <p:spPr>
          <a:xfrm>
            <a:off x="0" y="3207819"/>
            <a:ext cx="4977526" cy="2554545"/>
          </a:xfrm>
          <a:prstGeom prst="rect">
            <a:avLst/>
          </a:prstGeom>
          <a:noFill/>
        </p:spPr>
        <p:txBody>
          <a:bodyPr wrap="square" rtlCol="0">
            <a:spAutoFit/>
          </a:bodyPr>
          <a:lstStyle/>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Entire Residence 62.1%</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Private Rooms 36.4%</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 Shared Rooms 14%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3230BD25-EB44-9F44-B788-D9F2D963F57B}"/>
              </a:ext>
            </a:extLst>
          </p:cNvPr>
          <p:cNvSpPr txBox="1"/>
          <p:nvPr/>
        </p:nvSpPr>
        <p:spPr>
          <a:xfrm>
            <a:off x="5387927" y="240669"/>
            <a:ext cx="630232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Calibri" panose="020F0502020204030204"/>
                <a:ea typeface="+mn-ea"/>
                <a:cs typeface="+mn-cs"/>
              </a:rPr>
              <a:t>Room Type Analysis</a:t>
            </a:r>
          </a:p>
        </p:txBody>
      </p:sp>
      <p:sp>
        <p:nvSpPr>
          <p:cNvPr id="12" name="TextBox 11">
            <a:extLst>
              <a:ext uri="{FF2B5EF4-FFF2-40B4-BE49-F238E27FC236}">
                <a16:creationId xmlns:a16="http://schemas.microsoft.com/office/drawing/2014/main" id="{007AB58A-F96B-E54B-9095-36EF2296D1BF}"/>
              </a:ext>
            </a:extLst>
          </p:cNvPr>
          <p:cNvSpPr txBox="1"/>
          <p:nvPr/>
        </p:nvSpPr>
        <p:spPr>
          <a:xfrm>
            <a:off x="5331658" y="1189078"/>
            <a:ext cx="654147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most popular choice in Boston is an entire home or apartment.  Private rooms seem to be another well liked choice.  Very few customers have rented shared rooms in this city.</a:t>
            </a:r>
          </a:p>
        </p:txBody>
      </p:sp>
      <p:pic>
        <p:nvPicPr>
          <p:cNvPr id="7" name="Picture 4" descr="Image result for boston">
            <a:extLst>
              <a:ext uri="{FF2B5EF4-FFF2-40B4-BE49-F238E27FC236}">
                <a16:creationId xmlns:a16="http://schemas.microsoft.com/office/drawing/2014/main" id="{47995555-8FD4-5A4B-9648-73218982960B}"/>
              </a:ext>
            </a:extLst>
          </p:cNvPr>
          <p:cNvPicPr>
            <a:picLocks noChangeAspect="1" noChangeArrowheads="1"/>
          </p:cNvPicPr>
          <p:nvPr/>
        </p:nvPicPr>
        <p:blipFill>
          <a:blip r:embed="rId2">
            <a:extLst>
              <a:ext uri="{BEBA8EAE-BF5A-486C-A8C5-ECC9F3942E4B}">
                <a14:imgProps xmlns:a14="http://schemas.microsoft.com/office/drawing/2010/main">
                  <a14:imgLayer>
                    <a14:imgEffect>
                      <a14:brightnessContrast bright="23000"/>
                    </a14:imgEffect>
                  </a14:imgLayer>
                </a14:imgProps>
              </a:ext>
              <a:ext uri="{28A0092B-C50C-407E-A947-70E740481C1C}">
                <a14:useLocalDpi xmlns:a14="http://schemas.microsoft.com/office/drawing/2010/main" val="0"/>
              </a:ext>
            </a:extLst>
          </a:blip>
          <a:srcRect/>
          <a:stretch>
            <a:fillRect/>
          </a:stretch>
        </p:blipFill>
        <p:spPr bwMode="auto">
          <a:xfrm>
            <a:off x="295453" y="122115"/>
            <a:ext cx="4424675" cy="2564813"/>
          </a:xfrm>
          <a:prstGeom prst="rect">
            <a:avLst/>
          </a:prstGeom>
          <a:noFill/>
          <a:effectLst>
            <a:softEdge rad="88900"/>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E57420E-96D4-1044-9AA9-C23A1BA8A0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9113" y="2321170"/>
            <a:ext cx="6794697" cy="4347869"/>
          </a:xfrm>
          <a:prstGeom prst="rect">
            <a:avLst/>
          </a:prstGeom>
          <a:effectLst>
            <a:softEdge rad="50800"/>
          </a:effectLst>
        </p:spPr>
      </p:pic>
    </p:spTree>
    <p:extLst>
      <p:ext uri="{BB962C8B-B14F-4D97-AF65-F5344CB8AC3E}">
        <p14:creationId xmlns:p14="http://schemas.microsoft.com/office/powerpoint/2010/main" val="3218957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D864FC-39C8-E744-85F3-D3163EBD04E4}"/>
              </a:ext>
            </a:extLst>
          </p:cNvPr>
          <p:cNvSpPr txBox="1"/>
          <p:nvPr/>
        </p:nvSpPr>
        <p:spPr>
          <a:xfrm>
            <a:off x="0" y="3207819"/>
            <a:ext cx="4977526" cy="2554545"/>
          </a:xfrm>
          <a:prstGeom prst="rect">
            <a:avLst/>
          </a:prstGeom>
          <a:noFill/>
        </p:spPr>
        <p:txBody>
          <a:bodyPr wrap="square" rtlCol="0">
            <a:spAutoFit/>
          </a:bodyPr>
          <a:lstStyle/>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Entire Residence 42.0%</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Private Rooms 54%</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 Shared Rooms 4.1%</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3230BD25-EB44-9F44-B788-D9F2D963F57B}"/>
              </a:ext>
            </a:extLst>
          </p:cNvPr>
          <p:cNvSpPr txBox="1"/>
          <p:nvPr/>
        </p:nvSpPr>
        <p:spPr>
          <a:xfrm>
            <a:off x="5444198" y="240669"/>
            <a:ext cx="630232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Calibri" panose="020F0502020204030204"/>
                <a:ea typeface="+mn-ea"/>
                <a:cs typeface="+mn-cs"/>
              </a:rPr>
              <a:t>Room Type Analysis</a:t>
            </a:r>
          </a:p>
        </p:txBody>
      </p:sp>
      <p:sp>
        <p:nvSpPr>
          <p:cNvPr id="12" name="TextBox 11">
            <a:extLst>
              <a:ext uri="{FF2B5EF4-FFF2-40B4-BE49-F238E27FC236}">
                <a16:creationId xmlns:a16="http://schemas.microsoft.com/office/drawing/2014/main" id="{007AB58A-F96B-E54B-9095-36EF2296D1BF}"/>
              </a:ext>
            </a:extLst>
          </p:cNvPr>
          <p:cNvSpPr txBox="1"/>
          <p:nvPr/>
        </p:nvSpPr>
        <p:spPr>
          <a:xfrm>
            <a:off x="5444201" y="1160942"/>
            <a:ext cx="654147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Private rooms in Nairobi seem to be the most popular.  These are usually private rooms in an occupied residence. Entire homes or apartments are readily available followed by shared rooms.</a:t>
            </a:r>
          </a:p>
        </p:txBody>
      </p:sp>
      <p:pic>
        <p:nvPicPr>
          <p:cNvPr id="10" name="Picture 9">
            <a:extLst>
              <a:ext uri="{FF2B5EF4-FFF2-40B4-BE49-F238E27FC236}">
                <a16:creationId xmlns:a16="http://schemas.microsoft.com/office/drawing/2014/main" id="{281B4A98-6A56-7C4E-8FA9-7FE423123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128" y="2340105"/>
            <a:ext cx="6614731" cy="4343400"/>
          </a:xfrm>
          <a:prstGeom prst="rect">
            <a:avLst/>
          </a:prstGeom>
          <a:effectLst>
            <a:softEdge rad="50800"/>
          </a:effectLst>
        </p:spPr>
      </p:pic>
      <p:grpSp>
        <p:nvGrpSpPr>
          <p:cNvPr id="5" name="Group 4">
            <a:extLst>
              <a:ext uri="{FF2B5EF4-FFF2-40B4-BE49-F238E27FC236}">
                <a16:creationId xmlns:a16="http://schemas.microsoft.com/office/drawing/2014/main" id="{FF141F39-42EE-B745-8F6B-D7457E282705}"/>
              </a:ext>
            </a:extLst>
          </p:cNvPr>
          <p:cNvGrpSpPr/>
          <p:nvPr/>
        </p:nvGrpSpPr>
        <p:grpSpPr>
          <a:xfrm>
            <a:off x="228343" y="167087"/>
            <a:ext cx="4943051" cy="2224419"/>
            <a:chOff x="228343" y="167087"/>
            <a:chExt cx="4943051" cy="2224419"/>
          </a:xfrm>
        </p:grpSpPr>
        <p:pic>
          <p:nvPicPr>
            <p:cNvPr id="8" name="Picture 6" descr="Image result for nairobi">
              <a:extLst>
                <a:ext uri="{FF2B5EF4-FFF2-40B4-BE49-F238E27FC236}">
                  <a16:creationId xmlns:a16="http://schemas.microsoft.com/office/drawing/2014/main" id="{1A8FE9D0-B19E-E64F-83AA-9EEF751468B6}"/>
                </a:ext>
              </a:extLst>
            </p:cNvPr>
            <p:cNvPicPr>
              <a:picLocks noChangeAspect="1" noChangeArrowheads="1"/>
            </p:cNvPicPr>
            <p:nvPr/>
          </p:nvPicPr>
          <p:blipFill>
            <a:blip r:embed="rId3">
              <a:extLst>
                <a:ext uri="{BEBA8EAE-BF5A-486C-A8C5-ECC9F3942E4B}">
                  <a14:imgProps xmlns:a14="http://schemas.microsoft.com/office/drawing/2010/main">
                    <a14:imgLayer>
                      <a14:imgEffect>
                        <a14:brightnessContrast bright="-11000"/>
                      </a14:imgEffect>
                    </a14:imgLayer>
                  </a14:imgProps>
                </a:ext>
                <a:ext uri="{28A0092B-C50C-407E-A947-70E740481C1C}">
                  <a14:useLocalDpi xmlns:a14="http://schemas.microsoft.com/office/drawing/2010/main" val="0"/>
                </a:ext>
              </a:extLst>
            </a:blip>
            <a:srcRect/>
            <a:stretch>
              <a:fillRect/>
            </a:stretch>
          </p:blipFill>
          <p:spPr bwMode="auto">
            <a:xfrm>
              <a:off x="228343" y="167087"/>
              <a:ext cx="4943051" cy="2224419"/>
            </a:xfrm>
            <a:prstGeom prst="rect">
              <a:avLst/>
            </a:prstGeom>
            <a:noFill/>
            <a:effectLst>
              <a:softEdge rad="1016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F5F286C-5FE5-3C40-B734-2EE83AD1E033}"/>
                </a:ext>
              </a:extLst>
            </p:cNvPr>
            <p:cNvSpPr txBox="1"/>
            <p:nvPr/>
          </p:nvSpPr>
          <p:spPr>
            <a:xfrm>
              <a:off x="1783631" y="240669"/>
              <a:ext cx="215699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w="9525">
                    <a:solidFill>
                      <a:srgbClr val="18276C">
                        <a:lumMod val="40000"/>
                        <a:lumOff val="60000"/>
                      </a:srgbClr>
                    </a:solidFill>
                    <a:prstDash val="solid"/>
                  </a:ln>
                  <a:solidFill>
                    <a:prstClr val="white"/>
                  </a:solidFill>
                  <a:effectLst>
                    <a:glow rad="228600">
                      <a:srgbClr val="477BD1">
                        <a:satMod val="175000"/>
                        <a:alpha val="40000"/>
                      </a:srgbClr>
                    </a:glow>
                    <a:outerShdw blurRad="12700" dist="38100" dir="2700000" algn="tl" rotWithShape="0">
                      <a:prstClr val="black">
                        <a:lumMod val="50000"/>
                      </a:prstClr>
                    </a:outerShdw>
                  </a:effectLst>
                  <a:uLnTx/>
                  <a:uFillTx/>
                  <a:latin typeface="Calibri" panose="020F0502020204030204"/>
                  <a:ea typeface="+mn-ea"/>
                  <a:cs typeface="+mn-cs"/>
                </a:rPr>
                <a:t>NAIROBI</a:t>
              </a:r>
            </a:p>
          </p:txBody>
        </p:sp>
      </p:grpSp>
    </p:spTree>
    <p:extLst>
      <p:ext uri="{BB962C8B-B14F-4D97-AF65-F5344CB8AC3E}">
        <p14:creationId xmlns:p14="http://schemas.microsoft.com/office/powerpoint/2010/main" val="10603440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953</Words>
  <Application>Microsoft Office PowerPoint</Application>
  <PresentationFormat>Widescreen</PresentationFormat>
  <Paragraphs>175</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Algerian</vt:lpstr>
      <vt:lpstr>Arial</vt:lpstr>
      <vt:lpstr>Calibri</vt:lpstr>
      <vt:lpstr>Calibri Light</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Previous idea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Murugi</dc:creator>
  <cp:lastModifiedBy>Murugi</cp:lastModifiedBy>
  <cp:revision>15</cp:revision>
  <dcterms:created xsi:type="dcterms:W3CDTF">2018-08-20T18:27:09Z</dcterms:created>
  <dcterms:modified xsi:type="dcterms:W3CDTF">2018-08-20T21:56:38Z</dcterms:modified>
</cp:coreProperties>
</file>