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58" r:id="rId3"/>
    <p:sldId id="259" r:id="rId4"/>
    <p:sldId id="261" r:id="rId5"/>
    <p:sldId id="262" r:id="rId6"/>
    <p:sldId id="263" r:id="rId7"/>
    <p:sldId id="264" r:id="rId8"/>
    <p:sldId id="265" r:id="rId9"/>
    <p:sldId id="266" r:id="rId10"/>
    <p:sldId id="267" r:id="rId11"/>
    <p:sldId id="268" r:id="rId12"/>
    <p:sldId id="270" r:id="rId13"/>
    <p:sldId id="271" r:id="rId14"/>
    <p:sldId id="274" r:id="rId15"/>
    <p:sldId id="272" r:id="rId16"/>
    <p:sldId id="282" r:id="rId17"/>
    <p:sldId id="283" r:id="rId18"/>
    <p:sldId id="276" r:id="rId19"/>
    <p:sldId id="277" r:id="rId20"/>
    <p:sldId id="275" r:id="rId21"/>
    <p:sldId id="278" r:id="rId22"/>
    <p:sldId id="279" r:id="rId23"/>
    <p:sldId id="284" r:id="rId24"/>
    <p:sldId id="273" r:id="rId25"/>
    <p:sldId id="285" r:id="rId26"/>
    <p:sldId id="286" r:id="rId27"/>
    <p:sldId id="287" r:id="rId28"/>
    <p:sldId id="28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3" d="100"/>
          <a:sy n="63" d="100"/>
        </p:scale>
        <p:origin x="101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6D6BD-A3A6-43BB-808D-8DF2158C5165}" type="datetimeFigureOut">
              <a:rPr lang="en-US" smtClean="0"/>
              <a:t>12/12/2018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1506E0-B4A7-4EA6-9DDB-764752BC6DDB}" type="slidenum">
              <a:rPr lang="en-US" smtClean="0"/>
              <a:t>‹#›</a:t>
            </a:fld>
            <a:endParaRPr lang="en-US"/>
          </a:p>
        </p:txBody>
      </p:sp>
    </p:spTree>
    <p:extLst>
      <p:ext uri="{BB962C8B-B14F-4D97-AF65-F5344CB8AC3E}">
        <p14:creationId xmlns:p14="http://schemas.microsoft.com/office/powerpoint/2010/main" val="1810314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Stemming usually refers to a crude heuristic process that chops off the ends of words in the hope of achieving this goal correctly most of the time, and often includes the removal of derivational affixes. Lemmatization usually refers to doing things properly with the use of a vocabulary and morphological analysis of words, normally aiming to remove inflectional endings only and to return the base or dictionary form of a word, which is known as the lemma . If confronted with the token saw, stemming might return just s, whereas lemmatization would attempt to return either see or saw depending on whether the use of the token was as a verb or a noun. The two may also differ in that stemming most commonly collapses derivationally related words, whereas lemmatization commonly only collapses the different inflectional forms of a lemma. Linguistic processing for stemming or lemmatization is often done by an additional plug-in component to the indexing process, and a number of such components exist, both commercial and open-source.</a:t>
            </a:r>
          </a:p>
        </p:txBody>
      </p:sp>
      <p:sp>
        <p:nvSpPr>
          <p:cNvPr id="4" name="Slide Number Placeholder 3"/>
          <p:cNvSpPr>
            <a:spLocks noGrp="1"/>
          </p:cNvSpPr>
          <p:nvPr>
            <p:ph type="sldNum" sz="quarter" idx="10"/>
          </p:nvPr>
        </p:nvSpPr>
        <p:spPr/>
        <p:txBody>
          <a:bodyPr/>
          <a:lstStyle/>
          <a:p>
            <a:fld id="{8367727A-FAC7-4B5A-A288-171BE9339E8C}" type="slidenum">
              <a:rPr lang="en-US" smtClean="0"/>
              <a:t>28</a:t>
            </a:fld>
            <a:endParaRPr lang="en-US"/>
          </a:p>
        </p:txBody>
      </p:sp>
    </p:spTree>
    <p:extLst>
      <p:ext uri="{BB962C8B-B14F-4D97-AF65-F5344CB8AC3E}">
        <p14:creationId xmlns:p14="http://schemas.microsoft.com/office/powerpoint/2010/main" val="134908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12/12/2018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12/12/2018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12/12/2018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12/12/2018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B219-6E0F-4B86-B93B-85326C0DEBE1}"/>
              </a:ext>
            </a:extLst>
          </p:cNvPr>
          <p:cNvSpPr>
            <a:spLocks noGrp="1"/>
          </p:cNvSpPr>
          <p:nvPr>
            <p:ph type="ctrTitle"/>
          </p:nvPr>
        </p:nvSpPr>
        <p:spPr/>
        <p:txBody>
          <a:bodyPr/>
          <a:lstStyle/>
          <a:p>
            <a:r>
              <a:rPr lang="en-US" dirty="0"/>
              <a:t>Exploring Enron Dataset</a:t>
            </a:r>
          </a:p>
        </p:txBody>
      </p:sp>
      <p:sp>
        <p:nvSpPr>
          <p:cNvPr id="3" name="Subtitle 2">
            <a:extLst>
              <a:ext uri="{FF2B5EF4-FFF2-40B4-BE49-F238E27FC236}">
                <a16:creationId xmlns:a16="http://schemas.microsoft.com/office/drawing/2014/main" id="{E4C4B68C-2431-481F-ACC6-F6D572F5C6C6}"/>
              </a:ext>
            </a:extLst>
          </p:cNvPr>
          <p:cNvSpPr>
            <a:spLocks noGrp="1"/>
          </p:cNvSpPr>
          <p:nvPr>
            <p:ph type="subTitle" idx="1"/>
          </p:nvPr>
        </p:nvSpPr>
        <p:spPr/>
        <p:txBody>
          <a:bodyPr>
            <a:normAutofit/>
          </a:bodyPr>
          <a:lstStyle/>
          <a:p>
            <a:r>
              <a:rPr lang="en-US" dirty="0"/>
              <a:t>							</a:t>
            </a:r>
          </a:p>
        </p:txBody>
      </p:sp>
    </p:spTree>
    <p:extLst>
      <p:ext uri="{BB962C8B-B14F-4D97-AF65-F5344CB8AC3E}">
        <p14:creationId xmlns:p14="http://schemas.microsoft.com/office/powerpoint/2010/main" val="1530059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1A10-F2B0-464B-9450-81E630B0035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69D2631-DD73-4AA3-9570-DA15B6FCE701}"/>
              </a:ext>
            </a:extLst>
          </p:cNvPr>
          <p:cNvSpPr>
            <a:spLocks noGrp="1"/>
          </p:cNvSpPr>
          <p:nvPr>
            <p:ph idx="1"/>
          </p:nvPr>
        </p:nvSpPr>
        <p:spPr/>
        <p:txBody>
          <a:bodyPr/>
          <a:lstStyle/>
          <a:p>
            <a:endParaRPr lang="en-US"/>
          </a:p>
        </p:txBody>
      </p:sp>
      <p:sp>
        <p:nvSpPr>
          <p:cNvPr id="4" name="Title 1">
            <a:extLst>
              <a:ext uri="{FF2B5EF4-FFF2-40B4-BE49-F238E27FC236}">
                <a16:creationId xmlns:a16="http://schemas.microsoft.com/office/drawing/2014/main" id="{D54E76C8-3968-42B0-AFEB-1F23D1F74A4D}"/>
              </a:ext>
            </a:extLst>
          </p:cNvPr>
          <p:cNvSpPr txBox="1">
            <a:spLocks/>
          </p:cNvSpPr>
          <p:nvPr/>
        </p:nvSpPr>
        <p:spPr>
          <a:xfrm>
            <a:off x="838200" y="365125"/>
            <a:ext cx="10515600" cy="132556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Hypothesis Testing</a:t>
            </a:r>
          </a:p>
        </p:txBody>
      </p:sp>
      <p:sp>
        <p:nvSpPr>
          <p:cNvPr id="5" name="Content Placeholder 2">
            <a:extLst>
              <a:ext uri="{FF2B5EF4-FFF2-40B4-BE49-F238E27FC236}">
                <a16:creationId xmlns:a16="http://schemas.microsoft.com/office/drawing/2014/main" id="{EA816C81-F733-4448-96F6-48937959E198}"/>
              </a:ext>
            </a:extLst>
          </p:cNvPr>
          <p:cNvSpPr txBox="1">
            <a:spLocks/>
          </p:cNvSpPr>
          <p:nvPr/>
        </p:nvSpPr>
        <p:spPr>
          <a:xfrm>
            <a:off x="838200" y="1825625"/>
            <a:ext cx="6119892" cy="4351338"/>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sz="2400" b="1" dirty="0"/>
              <a:t>Question: </a:t>
            </a:r>
            <a:r>
              <a:rPr lang="en-US" sz="2400" dirty="0"/>
              <a:t>Is there any significant difference in the email volume between 8 to 10 am and 3 to 5 pm in 2001, excluding weekends?</a:t>
            </a:r>
          </a:p>
          <a:p>
            <a:endParaRPr lang="en-US" sz="2400" dirty="0"/>
          </a:p>
          <a:p>
            <a:r>
              <a:rPr lang="en-US" sz="2400" b="1" dirty="0"/>
              <a:t>Motivation: </a:t>
            </a:r>
            <a:r>
              <a:rPr lang="en-US" sz="2400" dirty="0"/>
              <a:t>By looking at the hourly email volume in 2000 and 2001 we can notice a difference between the volume of emails in the mornings and in the afternoons in 2001. 2001 is the year that Enron collapsed. One may interpret a higher volume of emails in the afternoons vs. mornings as a sign of procrastination or lack of interest by employees. </a:t>
            </a:r>
          </a:p>
          <a:p>
            <a:endParaRPr lang="en-US" dirty="0"/>
          </a:p>
          <a:p>
            <a:endParaRPr lang="en-US" dirty="0"/>
          </a:p>
        </p:txBody>
      </p:sp>
      <p:pic>
        <p:nvPicPr>
          <p:cNvPr id="6" name="Picture 5">
            <a:extLst>
              <a:ext uri="{FF2B5EF4-FFF2-40B4-BE49-F238E27FC236}">
                <a16:creationId xmlns:a16="http://schemas.microsoft.com/office/drawing/2014/main" id="{FB6C04A4-B0B2-4B4A-A554-935B6A47E82C}"/>
              </a:ext>
            </a:extLst>
          </p:cNvPr>
          <p:cNvPicPr>
            <a:picLocks noChangeAspect="1"/>
          </p:cNvPicPr>
          <p:nvPr/>
        </p:nvPicPr>
        <p:blipFill>
          <a:blip r:embed="rId2"/>
          <a:stretch>
            <a:fillRect/>
          </a:stretch>
        </p:blipFill>
        <p:spPr>
          <a:xfrm>
            <a:off x="7034960" y="287330"/>
            <a:ext cx="4472577" cy="3004655"/>
          </a:xfrm>
          <a:prstGeom prst="rect">
            <a:avLst/>
          </a:prstGeom>
        </p:spPr>
      </p:pic>
      <p:pic>
        <p:nvPicPr>
          <p:cNvPr id="7" name="Picture 6">
            <a:extLst>
              <a:ext uri="{FF2B5EF4-FFF2-40B4-BE49-F238E27FC236}">
                <a16:creationId xmlns:a16="http://schemas.microsoft.com/office/drawing/2014/main" id="{9A74172B-2D68-4B73-9339-820CC9E2438E}"/>
              </a:ext>
            </a:extLst>
          </p:cNvPr>
          <p:cNvPicPr>
            <a:picLocks noChangeAspect="1"/>
          </p:cNvPicPr>
          <p:nvPr/>
        </p:nvPicPr>
        <p:blipFill>
          <a:blip r:embed="rId3"/>
          <a:stretch>
            <a:fillRect/>
          </a:stretch>
        </p:blipFill>
        <p:spPr>
          <a:xfrm>
            <a:off x="7034961" y="3429000"/>
            <a:ext cx="4395708" cy="2976500"/>
          </a:xfrm>
          <a:prstGeom prst="rect">
            <a:avLst/>
          </a:prstGeom>
        </p:spPr>
      </p:pic>
    </p:spTree>
    <p:extLst>
      <p:ext uri="{BB962C8B-B14F-4D97-AF65-F5344CB8AC3E}">
        <p14:creationId xmlns:p14="http://schemas.microsoft.com/office/powerpoint/2010/main" val="2991003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23B45-CAD0-4357-9FEF-3010AB4816A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5310547-C8CA-4A62-8201-B532535BA83A}"/>
              </a:ext>
            </a:extLst>
          </p:cNvPr>
          <p:cNvSpPr>
            <a:spLocks noGrp="1"/>
          </p:cNvSpPr>
          <p:nvPr>
            <p:ph idx="1"/>
          </p:nvPr>
        </p:nvSpPr>
        <p:spPr/>
        <p:txBody>
          <a:bodyPr/>
          <a:lstStyle/>
          <a:p>
            <a:endParaRPr lang="en-US"/>
          </a:p>
        </p:txBody>
      </p:sp>
      <p:sp>
        <p:nvSpPr>
          <p:cNvPr id="4" name="Title 1">
            <a:extLst>
              <a:ext uri="{FF2B5EF4-FFF2-40B4-BE49-F238E27FC236}">
                <a16:creationId xmlns:a16="http://schemas.microsoft.com/office/drawing/2014/main" id="{15FB503A-3E17-4C45-B8FB-16541B7D15DD}"/>
              </a:ext>
            </a:extLst>
          </p:cNvPr>
          <p:cNvSpPr txBox="1">
            <a:spLocks/>
          </p:cNvSpPr>
          <p:nvPr/>
        </p:nvSpPr>
        <p:spPr>
          <a:xfrm>
            <a:off x="838200" y="365125"/>
            <a:ext cx="10515600" cy="132556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Hypothesis Testing</a:t>
            </a:r>
            <a:endParaRPr lang="en-US" dirty="0"/>
          </a:p>
        </p:txBody>
      </p:sp>
      <p:sp>
        <p:nvSpPr>
          <p:cNvPr id="5" name="Content Placeholder 2">
            <a:extLst>
              <a:ext uri="{FF2B5EF4-FFF2-40B4-BE49-F238E27FC236}">
                <a16:creationId xmlns:a16="http://schemas.microsoft.com/office/drawing/2014/main" id="{68747263-8B17-4153-B369-4D85286864D7}"/>
              </a:ext>
            </a:extLst>
          </p:cNvPr>
          <p:cNvSpPr txBox="1">
            <a:spLocks/>
          </p:cNvSpPr>
          <p:nvPr/>
        </p:nvSpPr>
        <p:spPr>
          <a:xfrm>
            <a:off x="838200" y="1825625"/>
            <a:ext cx="5725160" cy="43513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b="1"/>
              <a:t>Hypothesis: </a:t>
            </a:r>
            <a:r>
              <a:rPr lang="en-US"/>
              <a:t>In 2001, employees sent more emails right before leaving work late in the afternoon (3-5 pm) than when they arrived at work early in the morning (8-10 am). </a:t>
            </a:r>
          </a:p>
          <a:p>
            <a:r>
              <a:rPr lang="en-US" b="1"/>
              <a:t>Null:</a:t>
            </a:r>
            <a:r>
              <a:rPr lang="en-US"/>
              <a:t> There is no significant difference between the number of emails sent between 8-10 am and 3-5 pm every day.</a:t>
            </a:r>
          </a:p>
          <a:p>
            <a:r>
              <a:rPr lang="en-US" b="1"/>
              <a:t>Test statistic: </a:t>
            </a:r>
            <a:r>
              <a:rPr lang="en-US"/>
              <a:t>number of emails sent between 3-5 pm – number of emails sent between 8-10 am (weekdays).</a:t>
            </a:r>
          </a:p>
          <a:p>
            <a:endParaRPr lang="en-US"/>
          </a:p>
          <a:p>
            <a:endParaRPr lang="en-US" dirty="0"/>
          </a:p>
        </p:txBody>
      </p:sp>
      <p:pic>
        <p:nvPicPr>
          <p:cNvPr id="6" name="Picture 5">
            <a:extLst>
              <a:ext uri="{FF2B5EF4-FFF2-40B4-BE49-F238E27FC236}">
                <a16:creationId xmlns:a16="http://schemas.microsoft.com/office/drawing/2014/main" id="{4A77BF46-0898-474E-BDD2-3AC5210A7AEC}"/>
              </a:ext>
            </a:extLst>
          </p:cNvPr>
          <p:cNvPicPr>
            <a:picLocks noChangeAspect="1"/>
          </p:cNvPicPr>
          <p:nvPr/>
        </p:nvPicPr>
        <p:blipFill>
          <a:blip r:embed="rId2"/>
          <a:stretch>
            <a:fillRect/>
          </a:stretch>
        </p:blipFill>
        <p:spPr>
          <a:xfrm>
            <a:off x="6380480" y="1344612"/>
            <a:ext cx="5486400" cy="3762375"/>
          </a:xfrm>
          <a:prstGeom prst="rect">
            <a:avLst/>
          </a:prstGeom>
        </p:spPr>
      </p:pic>
      <p:sp>
        <p:nvSpPr>
          <p:cNvPr id="7" name="TextBox 6">
            <a:extLst>
              <a:ext uri="{FF2B5EF4-FFF2-40B4-BE49-F238E27FC236}">
                <a16:creationId xmlns:a16="http://schemas.microsoft.com/office/drawing/2014/main" id="{814569CD-2AB1-4020-B2FC-474DBB5FD562}"/>
              </a:ext>
            </a:extLst>
          </p:cNvPr>
          <p:cNvSpPr txBox="1"/>
          <p:nvPr/>
        </p:nvSpPr>
        <p:spPr>
          <a:xfrm>
            <a:off x="7109460" y="5345966"/>
            <a:ext cx="4211320" cy="830997"/>
          </a:xfrm>
          <a:prstGeom prst="rect">
            <a:avLst/>
          </a:prstGeom>
          <a:noFill/>
        </p:spPr>
        <p:txBody>
          <a:bodyPr wrap="square" rtlCol="0">
            <a:spAutoFit/>
          </a:bodyPr>
          <a:lstStyle/>
          <a:p>
            <a:pPr algn="ctr"/>
            <a:r>
              <a:rPr lang="en-US" sz="2400" dirty="0"/>
              <a:t>Normal Distribution. </a:t>
            </a:r>
          </a:p>
          <a:p>
            <a:pPr algn="ctr"/>
            <a:r>
              <a:rPr lang="en-US" sz="2400" dirty="0"/>
              <a:t>Suitable for one-sample t-test</a:t>
            </a:r>
          </a:p>
        </p:txBody>
      </p:sp>
    </p:spTree>
    <p:extLst>
      <p:ext uri="{BB962C8B-B14F-4D97-AF65-F5344CB8AC3E}">
        <p14:creationId xmlns:p14="http://schemas.microsoft.com/office/powerpoint/2010/main" val="1030245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37B63-1F3D-4340-8108-F858FD1E03F9}"/>
              </a:ext>
            </a:extLst>
          </p:cNvPr>
          <p:cNvSpPr>
            <a:spLocks noGrp="1"/>
          </p:cNvSpPr>
          <p:nvPr>
            <p:ph type="title"/>
          </p:nvPr>
        </p:nvSpPr>
        <p:spPr/>
        <p:txBody>
          <a:bodyPr/>
          <a:lstStyle/>
          <a:p>
            <a:r>
              <a:rPr lang="en-US" dirty="0"/>
              <a:t>Statistical Summary (one-sample t-test) </a:t>
            </a:r>
          </a:p>
        </p:txBody>
      </p:sp>
      <p:sp>
        <p:nvSpPr>
          <p:cNvPr id="3" name="Content Placeholder 2">
            <a:extLst>
              <a:ext uri="{FF2B5EF4-FFF2-40B4-BE49-F238E27FC236}">
                <a16:creationId xmlns:a16="http://schemas.microsoft.com/office/drawing/2014/main" id="{2830A1F5-1613-451F-B193-D9BF5D55D6ED}"/>
              </a:ext>
            </a:extLst>
          </p:cNvPr>
          <p:cNvSpPr>
            <a:spLocks noGrp="1"/>
          </p:cNvSpPr>
          <p:nvPr>
            <p:ph idx="1"/>
          </p:nvPr>
        </p:nvSpPr>
        <p:spPr/>
        <p:txBody>
          <a:bodyPr>
            <a:normAutofit/>
          </a:bodyPr>
          <a:lstStyle/>
          <a:p>
            <a:r>
              <a:rPr lang="en-US" dirty="0"/>
              <a:t>In 2001, Enron employees on average sent 71% more emails between 3-5 pm than 8-10 am on a daily basis (p-value: 3e-24).</a:t>
            </a:r>
          </a:p>
          <a:p>
            <a:endParaRPr lang="en-US" dirty="0"/>
          </a:p>
          <a:p>
            <a:r>
              <a:rPr lang="en-US" dirty="0"/>
              <a:t>The average difference between the number of emails sent in the morning and in the afternoon is 110 emails on a daily basis. The 95% confidence interval is (83.8, 119.0).</a:t>
            </a:r>
          </a:p>
          <a:p>
            <a:endParaRPr lang="en-US" dirty="0"/>
          </a:p>
        </p:txBody>
      </p:sp>
      <p:sp>
        <p:nvSpPr>
          <p:cNvPr id="4" name="Footer Placeholder 3">
            <a:extLst>
              <a:ext uri="{FF2B5EF4-FFF2-40B4-BE49-F238E27FC236}">
                <a16:creationId xmlns:a16="http://schemas.microsoft.com/office/drawing/2014/main" id="{30242420-8055-41D8-972E-AEDE58E0B97D}"/>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715B813C-386A-4D1A-B476-9972AD83B2C7}"/>
              </a:ext>
            </a:extLst>
          </p:cNvPr>
          <p:cNvSpPr>
            <a:spLocks noGrp="1"/>
          </p:cNvSpPr>
          <p:nvPr>
            <p:ph type="sldNum" sz="quarter" idx="12"/>
          </p:nvPr>
        </p:nvSpPr>
        <p:spPr/>
        <p:txBody>
          <a:bodyPr/>
          <a:lstStyle/>
          <a:p>
            <a:fld id="{81F387E5-48F7-4464-94C9-16375A6BC0B4}" type="slidenum">
              <a:rPr lang="en-US" smtClean="0"/>
              <a:t>12</a:t>
            </a:fld>
            <a:endParaRPr lang="en-US"/>
          </a:p>
        </p:txBody>
      </p:sp>
    </p:spTree>
    <p:extLst>
      <p:ext uri="{BB962C8B-B14F-4D97-AF65-F5344CB8AC3E}">
        <p14:creationId xmlns:p14="http://schemas.microsoft.com/office/powerpoint/2010/main" val="1693718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6A6BA-D6F8-4A3B-9873-E3447935574A}"/>
              </a:ext>
            </a:extLst>
          </p:cNvPr>
          <p:cNvSpPr>
            <a:spLocks noGrp="1"/>
          </p:cNvSpPr>
          <p:nvPr>
            <p:ph type="title"/>
          </p:nvPr>
        </p:nvSpPr>
        <p:spPr/>
        <p:txBody>
          <a:bodyPr/>
          <a:lstStyle/>
          <a:p>
            <a:r>
              <a:rPr lang="en-US" dirty="0"/>
              <a:t>Network Visualization</a:t>
            </a:r>
          </a:p>
        </p:txBody>
      </p:sp>
      <p:sp>
        <p:nvSpPr>
          <p:cNvPr id="4" name="Footer Placeholder 3">
            <a:extLst>
              <a:ext uri="{FF2B5EF4-FFF2-40B4-BE49-F238E27FC236}">
                <a16:creationId xmlns:a16="http://schemas.microsoft.com/office/drawing/2014/main" id="{F5A6C150-A532-41D1-9D81-D0F197CBB3AD}"/>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E8097A5A-B0DA-4A7E-801B-1C7B412C32FE}"/>
              </a:ext>
            </a:extLst>
          </p:cNvPr>
          <p:cNvSpPr>
            <a:spLocks noGrp="1"/>
          </p:cNvSpPr>
          <p:nvPr>
            <p:ph type="sldNum" sz="quarter" idx="12"/>
          </p:nvPr>
        </p:nvSpPr>
        <p:spPr/>
        <p:txBody>
          <a:bodyPr/>
          <a:lstStyle/>
          <a:p>
            <a:fld id="{81F387E5-48F7-4464-94C9-16375A6BC0B4}" type="slidenum">
              <a:rPr lang="en-US" smtClean="0"/>
              <a:t>13</a:t>
            </a:fld>
            <a:endParaRPr lang="en-US"/>
          </a:p>
        </p:txBody>
      </p:sp>
      <p:pic>
        <p:nvPicPr>
          <p:cNvPr id="6" name="Picture 5">
            <a:extLst>
              <a:ext uri="{FF2B5EF4-FFF2-40B4-BE49-F238E27FC236}">
                <a16:creationId xmlns:a16="http://schemas.microsoft.com/office/drawing/2014/main" id="{3016E78A-D145-44AE-A40E-E0C9C9AB1EF6}"/>
              </a:ext>
            </a:extLst>
          </p:cNvPr>
          <p:cNvPicPr>
            <a:picLocks noChangeAspect="1"/>
          </p:cNvPicPr>
          <p:nvPr/>
        </p:nvPicPr>
        <p:blipFill>
          <a:blip r:embed="rId2"/>
          <a:stretch>
            <a:fillRect/>
          </a:stretch>
        </p:blipFill>
        <p:spPr>
          <a:xfrm>
            <a:off x="838200" y="1312292"/>
            <a:ext cx="4818697" cy="4591601"/>
          </a:xfrm>
          <a:prstGeom prst="rect">
            <a:avLst/>
          </a:prstGeom>
        </p:spPr>
      </p:pic>
      <p:pic>
        <p:nvPicPr>
          <p:cNvPr id="7" name="Picture 6">
            <a:extLst>
              <a:ext uri="{FF2B5EF4-FFF2-40B4-BE49-F238E27FC236}">
                <a16:creationId xmlns:a16="http://schemas.microsoft.com/office/drawing/2014/main" id="{58988D10-1EA8-43AA-BE7D-6D5A87511F2E}"/>
              </a:ext>
            </a:extLst>
          </p:cNvPr>
          <p:cNvPicPr>
            <a:picLocks noChangeAspect="1"/>
          </p:cNvPicPr>
          <p:nvPr/>
        </p:nvPicPr>
        <p:blipFill>
          <a:blip r:embed="rId3"/>
          <a:stretch>
            <a:fillRect/>
          </a:stretch>
        </p:blipFill>
        <p:spPr>
          <a:xfrm>
            <a:off x="6443666" y="701973"/>
            <a:ext cx="4910134" cy="4623643"/>
          </a:xfrm>
          <a:prstGeom prst="rect">
            <a:avLst/>
          </a:prstGeom>
        </p:spPr>
      </p:pic>
      <p:sp>
        <p:nvSpPr>
          <p:cNvPr id="8" name="TextBox 7">
            <a:extLst>
              <a:ext uri="{FF2B5EF4-FFF2-40B4-BE49-F238E27FC236}">
                <a16:creationId xmlns:a16="http://schemas.microsoft.com/office/drawing/2014/main" id="{965F1672-F1D1-4B04-B3D8-D25D9427964C}"/>
              </a:ext>
            </a:extLst>
          </p:cNvPr>
          <p:cNvSpPr txBox="1"/>
          <p:nvPr/>
        </p:nvSpPr>
        <p:spPr>
          <a:xfrm>
            <a:off x="1091888" y="5759458"/>
            <a:ext cx="4910133" cy="523220"/>
          </a:xfrm>
          <a:prstGeom prst="rect">
            <a:avLst/>
          </a:prstGeom>
          <a:noFill/>
        </p:spPr>
        <p:txBody>
          <a:bodyPr wrap="square" rtlCol="0">
            <a:spAutoFit/>
          </a:bodyPr>
          <a:lstStyle/>
          <a:p>
            <a:r>
              <a:rPr lang="en-US" sz="2800" dirty="0"/>
              <a:t>Network of top 5 email senders</a:t>
            </a:r>
          </a:p>
        </p:txBody>
      </p:sp>
      <p:sp>
        <p:nvSpPr>
          <p:cNvPr id="9" name="TextBox 8">
            <a:extLst>
              <a:ext uri="{FF2B5EF4-FFF2-40B4-BE49-F238E27FC236}">
                <a16:creationId xmlns:a16="http://schemas.microsoft.com/office/drawing/2014/main" id="{DC008503-7930-4794-8162-10BD389D5BE0}"/>
              </a:ext>
            </a:extLst>
          </p:cNvPr>
          <p:cNvSpPr txBox="1"/>
          <p:nvPr/>
        </p:nvSpPr>
        <p:spPr>
          <a:xfrm>
            <a:off x="6535105" y="5662464"/>
            <a:ext cx="5388448" cy="954107"/>
          </a:xfrm>
          <a:prstGeom prst="rect">
            <a:avLst/>
          </a:prstGeom>
          <a:noFill/>
        </p:spPr>
        <p:txBody>
          <a:bodyPr wrap="square" rtlCol="0">
            <a:spAutoFit/>
          </a:bodyPr>
          <a:lstStyle/>
          <a:p>
            <a:r>
              <a:rPr lang="en-US" sz="2800" dirty="0"/>
              <a:t>Network of  the next 5 email senders</a:t>
            </a:r>
          </a:p>
        </p:txBody>
      </p:sp>
    </p:spTree>
    <p:extLst>
      <p:ext uri="{BB962C8B-B14F-4D97-AF65-F5344CB8AC3E}">
        <p14:creationId xmlns:p14="http://schemas.microsoft.com/office/powerpoint/2010/main" val="2294113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A3E48-20D3-4DEC-A35E-7F3CFCC36D10}"/>
              </a:ext>
            </a:extLst>
          </p:cNvPr>
          <p:cNvSpPr>
            <a:spLocks noGrp="1"/>
          </p:cNvSpPr>
          <p:nvPr>
            <p:ph type="title"/>
          </p:nvPr>
        </p:nvSpPr>
        <p:spPr/>
        <p:txBody>
          <a:bodyPr/>
          <a:lstStyle/>
          <a:p>
            <a:r>
              <a:rPr lang="en-US" dirty="0"/>
              <a:t>Interesting to know</a:t>
            </a:r>
          </a:p>
        </p:txBody>
      </p:sp>
      <p:sp>
        <p:nvSpPr>
          <p:cNvPr id="3" name="Content Placeholder 2">
            <a:extLst>
              <a:ext uri="{FF2B5EF4-FFF2-40B4-BE49-F238E27FC236}">
                <a16:creationId xmlns:a16="http://schemas.microsoft.com/office/drawing/2014/main" id="{3B68D25C-2AB7-496D-BDDA-8919B63395C6}"/>
              </a:ext>
            </a:extLst>
          </p:cNvPr>
          <p:cNvSpPr>
            <a:spLocks noGrp="1"/>
          </p:cNvSpPr>
          <p:nvPr>
            <p:ph idx="1"/>
          </p:nvPr>
        </p:nvSpPr>
        <p:spPr/>
        <p:txBody>
          <a:bodyPr>
            <a:normAutofit/>
          </a:bodyPr>
          <a:lstStyle/>
          <a:p>
            <a:r>
              <a:rPr lang="en-US" dirty="0"/>
              <a:t>From the list of most frequent emailers, the 8</a:t>
            </a:r>
            <a:r>
              <a:rPr lang="en-US" baseline="30000" dirty="0"/>
              <a:t>th</a:t>
            </a:r>
            <a:r>
              <a:rPr lang="en-US" dirty="0"/>
              <a:t> email sender, sent 80% of his email to himself. The remaining 20% were cc’d to 11 people. That’s why he did not show up as a cluster kernel on the second network graph. He used email as a lab notebook to keep a log of his work.</a:t>
            </a:r>
          </a:p>
          <a:p>
            <a:r>
              <a:rPr lang="en-US" dirty="0"/>
              <a:t>The top email user had at least 6 different email addresses from enron.com and at least two personal email addresses from aol.com and stanford.edu. Out of 28,465 emails that he sent or received, 4,870 emails were sent to his personal email at aol.com and 14,368 emails were sent by one of his Enron emails.</a:t>
            </a:r>
          </a:p>
        </p:txBody>
      </p:sp>
      <p:sp>
        <p:nvSpPr>
          <p:cNvPr id="4" name="Footer Placeholder 3">
            <a:extLst>
              <a:ext uri="{FF2B5EF4-FFF2-40B4-BE49-F238E27FC236}">
                <a16:creationId xmlns:a16="http://schemas.microsoft.com/office/drawing/2014/main" id="{9BBEA165-24EE-4F9E-A6D0-272D9473B9EC}"/>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96699839-6B5B-48DF-9732-0F53D79BA7D6}"/>
              </a:ext>
            </a:extLst>
          </p:cNvPr>
          <p:cNvSpPr>
            <a:spLocks noGrp="1"/>
          </p:cNvSpPr>
          <p:nvPr>
            <p:ph type="sldNum" sz="quarter" idx="12"/>
          </p:nvPr>
        </p:nvSpPr>
        <p:spPr/>
        <p:txBody>
          <a:bodyPr/>
          <a:lstStyle/>
          <a:p>
            <a:fld id="{81F387E5-48F7-4464-94C9-16375A6BC0B4}" type="slidenum">
              <a:rPr lang="en-US" smtClean="0"/>
              <a:t>14</a:t>
            </a:fld>
            <a:endParaRPr lang="en-US"/>
          </a:p>
        </p:txBody>
      </p:sp>
    </p:spTree>
    <p:extLst>
      <p:ext uri="{BB962C8B-B14F-4D97-AF65-F5344CB8AC3E}">
        <p14:creationId xmlns:p14="http://schemas.microsoft.com/office/powerpoint/2010/main" val="185502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F08DF-575B-4F76-BB96-2ABC6946E8E9}"/>
              </a:ext>
            </a:extLst>
          </p:cNvPr>
          <p:cNvSpPr>
            <a:spLocks noGrp="1"/>
          </p:cNvSpPr>
          <p:nvPr>
            <p:ph type="title"/>
          </p:nvPr>
        </p:nvSpPr>
        <p:spPr/>
        <p:txBody>
          <a:bodyPr/>
          <a:lstStyle/>
          <a:p>
            <a:r>
              <a:rPr lang="en-US" dirty="0"/>
              <a:t>Inferential Statistics (Word Count)</a:t>
            </a:r>
          </a:p>
        </p:txBody>
      </p:sp>
      <p:sp>
        <p:nvSpPr>
          <p:cNvPr id="3" name="Content Placeholder 2">
            <a:extLst>
              <a:ext uri="{FF2B5EF4-FFF2-40B4-BE49-F238E27FC236}">
                <a16:creationId xmlns:a16="http://schemas.microsoft.com/office/drawing/2014/main" id="{34379F7A-9903-40B5-AAE0-AB393D0A8EF5}"/>
              </a:ext>
            </a:extLst>
          </p:cNvPr>
          <p:cNvSpPr>
            <a:spLocks noGrp="1"/>
          </p:cNvSpPr>
          <p:nvPr>
            <p:ph idx="1"/>
          </p:nvPr>
        </p:nvSpPr>
        <p:spPr/>
        <p:txBody>
          <a:bodyPr/>
          <a:lstStyle/>
          <a:p>
            <a:r>
              <a:rPr lang="en-US" sz="3200" dirty="0"/>
              <a:t>Questions I asked:</a:t>
            </a:r>
          </a:p>
          <a:p>
            <a:pPr lvl="1"/>
            <a:r>
              <a:rPr lang="en-US" sz="2800" dirty="0"/>
              <a:t>Did people who send a lot of emails write shorter emails?</a:t>
            </a:r>
          </a:p>
          <a:p>
            <a:pPr lvl="1"/>
            <a:r>
              <a:rPr lang="en-US" sz="2800" dirty="0"/>
              <a:t>Is there any correlation between the subject word count and body word count?</a:t>
            </a:r>
          </a:p>
          <a:p>
            <a:r>
              <a:rPr lang="en-US" sz="3200" dirty="0"/>
              <a:t>To answer these question the email subject and body need to be tokenized.</a:t>
            </a:r>
          </a:p>
          <a:p>
            <a:endParaRPr lang="en-US" dirty="0"/>
          </a:p>
          <a:p>
            <a:endParaRPr lang="en-US" dirty="0"/>
          </a:p>
        </p:txBody>
      </p:sp>
      <p:sp>
        <p:nvSpPr>
          <p:cNvPr id="4" name="Footer Placeholder 3">
            <a:extLst>
              <a:ext uri="{FF2B5EF4-FFF2-40B4-BE49-F238E27FC236}">
                <a16:creationId xmlns:a16="http://schemas.microsoft.com/office/drawing/2014/main" id="{B5D23094-BCDB-4FD3-B9AE-7C71057A6454}"/>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7AE01FC1-E018-4674-8046-DD333A6E9C70}"/>
              </a:ext>
            </a:extLst>
          </p:cNvPr>
          <p:cNvSpPr>
            <a:spLocks noGrp="1"/>
          </p:cNvSpPr>
          <p:nvPr>
            <p:ph type="sldNum" sz="quarter" idx="12"/>
          </p:nvPr>
        </p:nvSpPr>
        <p:spPr/>
        <p:txBody>
          <a:bodyPr/>
          <a:lstStyle/>
          <a:p>
            <a:fld id="{81F387E5-48F7-4464-94C9-16375A6BC0B4}" type="slidenum">
              <a:rPr lang="en-US" smtClean="0"/>
              <a:t>15</a:t>
            </a:fld>
            <a:endParaRPr lang="en-US"/>
          </a:p>
        </p:txBody>
      </p:sp>
    </p:spTree>
    <p:extLst>
      <p:ext uri="{BB962C8B-B14F-4D97-AF65-F5344CB8AC3E}">
        <p14:creationId xmlns:p14="http://schemas.microsoft.com/office/powerpoint/2010/main" val="2053192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5F82B-681D-4106-AC2A-574ACE9AEF2E}"/>
              </a:ext>
            </a:extLst>
          </p:cNvPr>
          <p:cNvSpPr>
            <a:spLocks noGrp="1"/>
          </p:cNvSpPr>
          <p:nvPr>
            <p:ph type="title"/>
          </p:nvPr>
        </p:nvSpPr>
        <p:spPr/>
        <p:txBody>
          <a:bodyPr/>
          <a:lstStyle/>
          <a:p>
            <a:r>
              <a:rPr lang="en-US" dirty="0"/>
              <a:t>Data Wrangling before Tokenization</a:t>
            </a:r>
          </a:p>
        </p:txBody>
      </p:sp>
      <p:sp>
        <p:nvSpPr>
          <p:cNvPr id="3" name="Content Placeholder 2">
            <a:extLst>
              <a:ext uri="{FF2B5EF4-FFF2-40B4-BE49-F238E27FC236}">
                <a16:creationId xmlns:a16="http://schemas.microsoft.com/office/drawing/2014/main" id="{02D9F375-D7AA-4B93-BC49-C6AFEB035B29}"/>
              </a:ext>
            </a:extLst>
          </p:cNvPr>
          <p:cNvSpPr>
            <a:spLocks noGrp="1"/>
          </p:cNvSpPr>
          <p:nvPr>
            <p:ph idx="1"/>
          </p:nvPr>
        </p:nvSpPr>
        <p:spPr/>
        <p:txBody>
          <a:bodyPr/>
          <a:lstStyle/>
          <a:p>
            <a:pPr marL="0" indent="0">
              <a:buNone/>
            </a:pPr>
            <a:r>
              <a:rPr lang="en-US" dirty="0"/>
              <a:t>I decided to focus on one to one email communications between employees which can say more about the users' writing styles. I removed the followings from dataset:</a:t>
            </a:r>
          </a:p>
          <a:p>
            <a:pPr marL="0" indent="0">
              <a:buNone/>
            </a:pPr>
            <a:endParaRPr lang="en-US" dirty="0"/>
          </a:p>
          <a:p>
            <a:pPr lvl="1"/>
            <a:r>
              <a:rPr lang="en-US" dirty="0"/>
              <a:t>emails with missing To field</a:t>
            </a:r>
          </a:p>
          <a:p>
            <a:pPr lvl="1"/>
            <a:r>
              <a:rPr lang="en-US" dirty="0"/>
              <a:t>emails with same From and To fields</a:t>
            </a:r>
          </a:p>
          <a:p>
            <a:pPr lvl="1"/>
            <a:r>
              <a:rPr lang="en-US" dirty="0"/>
              <a:t>emails with more than one recipient</a:t>
            </a:r>
          </a:p>
          <a:p>
            <a:pPr lvl="1"/>
            <a:r>
              <a:rPr lang="en-US" dirty="0"/>
              <a:t>emails which were not from enron.com accounts</a:t>
            </a:r>
          </a:p>
          <a:p>
            <a:endParaRPr lang="en-US" dirty="0"/>
          </a:p>
        </p:txBody>
      </p:sp>
      <p:sp>
        <p:nvSpPr>
          <p:cNvPr id="4" name="Footer Placeholder 3">
            <a:extLst>
              <a:ext uri="{FF2B5EF4-FFF2-40B4-BE49-F238E27FC236}">
                <a16:creationId xmlns:a16="http://schemas.microsoft.com/office/drawing/2014/main" id="{17964675-BA3A-45B8-B932-7F6A7D258864}"/>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A8DFE32C-19AC-48F5-A9E7-C1AF8D438681}"/>
              </a:ext>
            </a:extLst>
          </p:cNvPr>
          <p:cNvSpPr>
            <a:spLocks noGrp="1"/>
          </p:cNvSpPr>
          <p:nvPr>
            <p:ph type="sldNum" sz="quarter" idx="12"/>
          </p:nvPr>
        </p:nvSpPr>
        <p:spPr/>
        <p:txBody>
          <a:bodyPr/>
          <a:lstStyle/>
          <a:p>
            <a:fld id="{81F387E5-48F7-4464-94C9-16375A6BC0B4}" type="slidenum">
              <a:rPr lang="en-US" smtClean="0"/>
              <a:t>16</a:t>
            </a:fld>
            <a:endParaRPr lang="en-US"/>
          </a:p>
        </p:txBody>
      </p:sp>
    </p:spTree>
    <p:extLst>
      <p:ext uri="{BB962C8B-B14F-4D97-AF65-F5344CB8AC3E}">
        <p14:creationId xmlns:p14="http://schemas.microsoft.com/office/powerpoint/2010/main" val="3665037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CFCFE-BCD1-415F-A62C-E618761A4CF2}"/>
              </a:ext>
            </a:extLst>
          </p:cNvPr>
          <p:cNvSpPr>
            <a:spLocks noGrp="1"/>
          </p:cNvSpPr>
          <p:nvPr>
            <p:ph type="title"/>
          </p:nvPr>
        </p:nvSpPr>
        <p:spPr/>
        <p:txBody>
          <a:bodyPr/>
          <a:lstStyle/>
          <a:p>
            <a:r>
              <a:rPr lang="en-US" dirty="0"/>
              <a:t>Tokenization</a:t>
            </a:r>
          </a:p>
        </p:txBody>
      </p:sp>
      <p:sp>
        <p:nvSpPr>
          <p:cNvPr id="3" name="Content Placeholder 2">
            <a:extLst>
              <a:ext uri="{FF2B5EF4-FFF2-40B4-BE49-F238E27FC236}">
                <a16:creationId xmlns:a16="http://schemas.microsoft.com/office/drawing/2014/main" id="{E7765B06-A4DC-49A7-B47B-DE45CE1CCAA3}"/>
              </a:ext>
            </a:extLst>
          </p:cNvPr>
          <p:cNvSpPr>
            <a:spLocks noGrp="1"/>
          </p:cNvSpPr>
          <p:nvPr>
            <p:ph idx="1"/>
          </p:nvPr>
        </p:nvSpPr>
        <p:spPr/>
        <p:txBody>
          <a:bodyPr/>
          <a:lstStyle/>
          <a:p>
            <a:r>
              <a:rPr lang="en-US" dirty="0" err="1"/>
              <a:t>RegexpTokenizer</a:t>
            </a:r>
            <a:r>
              <a:rPr lang="en-US" dirty="0"/>
              <a:t> from the Natural Language Toolkit (</a:t>
            </a:r>
            <a:r>
              <a:rPr lang="en-US" dirty="0" err="1"/>
              <a:t>nltk.tokenize.regexp</a:t>
            </a:r>
            <a:r>
              <a:rPr lang="en-US" dirty="0"/>
              <a:t>) was used to tokenize the words with at least two alphanumeric characters in the subject and contents fields.</a:t>
            </a:r>
          </a:p>
          <a:p>
            <a:pPr marL="0" indent="0">
              <a:buNone/>
            </a:pPr>
            <a:endParaRPr lang="en-US" dirty="0"/>
          </a:p>
          <a:p>
            <a:pPr lvl="1"/>
            <a:r>
              <a:rPr lang="en-US" dirty="0"/>
              <a:t>tokenizer = </a:t>
            </a:r>
            <a:r>
              <a:rPr lang="en-US" dirty="0" err="1"/>
              <a:t>RegexpTokenizer</a:t>
            </a:r>
            <a:r>
              <a:rPr lang="en-US" dirty="0"/>
              <a:t>(r'(?u)\b\w\w+\b’)   </a:t>
            </a:r>
          </a:p>
          <a:p>
            <a:endParaRPr lang="en-US" dirty="0"/>
          </a:p>
          <a:p>
            <a:r>
              <a:rPr lang="en-US" dirty="0"/>
              <a:t>For each email, two columns with the word count of subject field and contents field were added to the data frame.</a:t>
            </a:r>
          </a:p>
          <a:p>
            <a:pPr lvl="1"/>
            <a:endParaRPr lang="en-US" dirty="0"/>
          </a:p>
          <a:p>
            <a:pPr lvl="1"/>
            <a:endParaRPr lang="en-US" dirty="0"/>
          </a:p>
        </p:txBody>
      </p:sp>
      <p:sp>
        <p:nvSpPr>
          <p:cNvPr id="4" name="Footer Placeholder 3">
            <a:extLst>
              <a:ext uri="{FF2B5EF4-FFF2-40B4-BE49-F238E27FC236}">
                <a16:creationId xmlns:a16="http://schemas.microsoft.com/office/drawing/2014/main" id="{13B6FDC5-84E1-4426-B519-790658C1A7D7}"/>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C3819F31-C0FA-49C3-B597-E925CF14B93F}"/>
              </a:ext>
            </a:extLst>
          </p:cNvPr>
          <p:cNvSpPr>
            <a:spLocks noGrp="1"/>
          </p:cNvSpPr>
          <p:nvPr>
            <p:ph type="sldNum" sz="quarter" idx="12"/>
          </p:nvPr>
        </p:nvSpPr>
        <p:spPr/>
        <p:txBody>
          <a:bodyPr/>
          <a:lstStyle/>
          <a:p>
            <a:fld id="{81F387E5-48F7-4464-94C9-16375A6BC0B4}" type="slidenum">
              <a:rPr lang="en-US" smtClean="0"/>
              <a:t>17</a:t>
            </a:fld>
            <a:endParaRPr lang="en-US"/>
          </a:p>
        </p:txBody>
      </p:sp>
    </p:spTree>
    <p:extLst>
      <p:ext uri="{BB962C8B-B14F-4D97-AF65-F5344CB8AC3E}">
        <p14:creationId xmlns:p14="http://schemas.microsoft.com/office/powerpoint/2010/main" val="3425104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B8358-2A39-4B95-A9EF-AEECEA681594}"/>
              </a:ext>
            </a:extLst>
          </p:cNvPr>
          <p:cNvSpPr>
            <a:spLocks noGrp="1"/>
          </p:cNvSpPr>
          <p:nvPr>
            <p:ph type="title"/>
          </p:nvPr>
        </p:nvSpPr>
        <p:spPr/>
        <p:txBody>
          <a:bodyPr/>
          <a:lstStyle/>
          <a:p>
            <a:r>
              <a:rPr lang="en-US" dirty="0"/>
              <a:t>Inferential Statistics - Question 1:</a:t>
            </a:r>
          </a:p>
        </p:txBody>
      </p:sp>
      <p:sp>
        <p:nvSpPr>
          <p:cNvPr id="3" name="Content Placeholder 2">
            <a:extLst>
              <a:ext uri="{FF2B5EF4-FFF2-40B4-BE49-F238E27FC236}">
                <a16:creationId xmlns:a16="http://schemas.microsoft.com/office/drawing/2014/main" id="{A9C5F739-89D6-4513-801E-E89BAE44538A}"/>
              </a:ext>
            </a:extLst>
          </p:cNvPr>
          <p:cNvSpPr>
            <a:spLocks noGrp="1"/>
          </p:cNvSpPr>
          <p:nvPr>
            <p:ph idx="1"/>
          </p:nvPr>
        </p:nvSpPr>
        <p:spPr>
          <a:xfrm>
            <a:off x="838200" y="1825625"/>
            <a:ext cx="6111240" cy="4351338"/>
          </a:xfrm>
        </p:spPr>
        <p:txBody>
          <a:bodyPr>
            <a:normAutofit/>
          </a:bodyPr>
          <a:lstStyle/>
          <a:p>
            <a:r>
              <a:rPr lang="en-US" dirty="0"/>
              <a:t>Did people who send a lot of emails write shorter emails?</a:t>
            </a:r>
          </a:p>
          <a:p>
            <a:endParaRPr lang="en-US" dirty="0"/>
          </a:p>
          <a:p>
            <a:r>
              <a:rPr lang="en-US" dirty="0"/>
              <a:t>Comparing top 30 email senders with all email senders in terms of subject and contents word count. From the boxplot it is clear that there is no significant difference in the subject and contents word count in these two groups. A t-test was also performed to confirm the visual inference.</a:t>
            </a:r>
          </a:p>
        </p:txBody>
      </p:sp>
      <p:sp>
        <p:nvSpPr>
          <p:cNvPr id="4" name="Footer Placeholder 3">
            <a:extLst>
              <a:ext uri="{FF2B5EF4-FFF2-40B4-BE49-F238E27FC236}">
                <a16:creationId xmlns:a16="http://schemas.microsoft.com/office/drawing/2014/main" id="{D0CE9786-0279-4B63-BA8D-1F14F2D59543}"/>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7538898D-8BFE-49B1-8F2B-BEA445E579F0}"/>
              </a:ext>
            </a:extLst>
          </p:cNvPr>
          <p:cNvSpPr>
            <a:spLocks noGrp="1"/>
          </p:cNvSpPr>
          <p:nvPr>
            <p:ph type="sldNum" sz="quarter" idx="12"/>
          </p:nvPr>
        </p:nvSpPr>
        <p:spPr/>
        <p:txBody>
          <a:bodyPr/>
          <a:lstStyle/>
          <a:p>
            <a:fld id="{81F387E5-48F7-4464-94C9-16375A6BC0B4}" type="slidenum">
              <a:rPr lang="en-US" smtClean="0"/>
              <a:t>18</a:t>
            </a:fld>
            <a:endParaRPr lang="en-US"/>
          </a:p>
        </p:txBody>
      </p:sp>
      <p:pic>
        <p:nvPicPr>
          <p:cNvPr id="7" name="Picture 6">
            <a:extLst>
              <a:ext uri="{FF2B5EF4-FFF2-40B4-BE49-F238E27FC236}">
                <a16:creationId xmlns:a16="http://schemas.microsoft.com/office/drawing/2014/main" id="{A668FB84-27F0-417A-9F6A-DA6BB106C86E}"/>
              </a:ext>
            </a:extLst>
          </p:cNvPr>
          <p:cNvPicPr>
            <a:picLocks noChangeAspect="1"/>
          </p:cNvPicPr>
          <p:nvPr/>
        </p:nvPicPr>
        <p:blipFill>
          <a:blip r:embed="rId2"/>
          <a:stretch>
            <a:fillRect/>
          </a:stretch>
        </p:blipFill>
        <p:spPr>
          <a:xfrm>
            <a:off x="7068366" y="1477009"/>
            <a:ext cx="4701676" cy="3019425"/>
          </a:xfrm>
          <a:prstGeom prst="rect">
            <a:avLst/>
          </a:prstGeom>
        </p:spPr>
      </p:pic>
    </p:spTree>
    <p:extLst>
      <p:ext uri="{BB962C8B-B14F-4D97-AF65-F5344CB8AC3E}">
        <p14:creationId xmlns:p14="http://schemas.microsoft.com/office/powerpoint/2010/main" val="2553637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75A83-56C9-4979-AD6F-EF419A49E128}"/>
              </a:ext>
            </a:extLst>
          </p:cNvPr>
          <p:cNvSpPr>
            <a:spLocks noGrp="1"/>
          </p:cNvSpPr>
          <p:nvPr>
            <p:ph type="title"/>
          </p:nvPr>
        </p:nvSpPr>
        <p:spPr/>
        <p:txBody>
          <a:bodyPr/>
          <a:lstStyle/>
          <a:p>
            <a:r>
              <a:rPr lang="en-US" dirty="0"/>
              <a:t>Inferential Statistics - Question 2:</a:t>
            </a:r>
          </a:p>
        </p:txBody>
      </p:sp>
      <p:sp>
        <p:nvSpPr>
          <p:cNvPr id="3" name="Content Placeholder 2">
            <a:extLst>
              <a:ext uri="{FF2B5EF4-FFF2-40B4-BE49-F238E27FC236}">
                <a16:creationId xmlns:a16="http://schemas.microsoft.com/office/drawing/2014/main" id="{67796D42-7F9C-4597-8CA0-ACD0F6D921C5}"/>
              </a:ext>
            </a:extLst>
          </p:cNvPr>
          <p:cNvSpPr>
            <a:spLocks noGrp="1"/>
          </p:cNvSpPr>
          <p:nvPr>
            <p:ph idx="1"/>
          </p:nvPr>
        </p:nvSpPr>
        <p:spPr/>
        <p:txBody>
          <a:bodyPr/>
          <a:lstStyle/>
          <a:p>
            <a:r>
              <a:rPr lang="en-US" dirty="0"/>
              <a:t>Is there a correlations between number of email sent by each account, average subject word count, and average contents word count?</a:t>
            </a:r>
          </a:p>
          <a:p>
            <a:r>
              <a:rPr lang="en-US" dirty="0"/>
              <a:t>When we consider all the emails: No.</a:t>
            </a:r>
          </a:p>
          <a:p>
            <a:r>
              <a:rPr lang="en-US" dirty="0"/>
              <a:t>When we consider only the top 30 emailer: Yes (next slide)</a:t>
            </a:r>
          </a:p>
          <a:p>
            <a:endParaRPr lang="en-US" dirty="0"/>
          </a:p>
        </p:txBody>
      </p:sp>
      <p:sp>
        <p:nvSpPr>
          <p:cNvPr id="4" name="Footer Placeholder 3">
            <a:extLst>
              <a:ext uri="{FF2B5EF4-FFF2-40B4-BE49-F238E27FC236}">
                <a16:creationId xmlns:a16="http://schemas.microsoft.com/office/drawing/2014/main" id="{7B9C617A-A587-4F5D-BB4D-72844041527B}"/>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BAC51CC2-CB6C-443E-8B08-4288E2695081}"/>
              </a:ext>
            </a:extLst>
          </p:cNvPr>
          <p:cNvSpPr>
            <a:spLocks noGrp="1"/>
          </p:cNvSpPr>
          <p:nvPr>
            <p:ph type="sldNum" sz="quarter" idx="12"/>
          </p:nvPr>
        </p:nvSpPr>
        <p:spPr/>
        <p:txBody>
          <a:bodyPr/>
          <a:lstStyle/>
          <a:p>
            <a:fld id="{81F387E5-48F7-4464-94C9-16375A6BC0B4}" type="slidenum">
              <a:rPr lang="en-US" smtClean="0"/>
              <a:t>19</a:t>
            </a:fld>
            <a:endParaRPr lang="en-US"/>
          </a:p>
        </p:txBody>
      </p:sp>
      <p:pic>
        <p:nvPicPr>
          <p:cNvPr id="6" name="Picture 5">
            <a:extLst>
              <a:ext uri="{FF2B5EF4-FFF2-40B4-BE49-F238E27FC236}">
                <a16:creationId xmlns:a16="http://schemas.microsoft.com/office/drawing/2014/main" id="{957A1215-42AF-4C3E-9A4E-EB086CA64680}"/>
              </a:ext>
            </a:extLst>
          </p:cNvPr>
          <p:cNvPicPr>
            <a:picLocks noChangeAspect="1"/>
          </p:cNvPicPr>
          <p:nvPr/>
        </p:nvPicPr>
        <p:blipFill>
          <a:blip r:embed="rId2"/>
          <a:stretch>
            <a:fillRect/>
          </a:stretch>
        </p:blipFill>
        <p:spPr>
          <a:xfrm>
            <a:off x="2766060" y="4100179"/>
            <a:ext cx="6054436" cy="1930400"/>
          </a:xfrm>
          <a:prstGeom prst="rect">
            <a:avLst/>
          </a:prstGeom>
        </p:spPr>
      </p:pic>
      <p:sp>
        <p:nvSpPr>
          <p:cNvPr id="7" name="Freeform: Shape 6">
            <a:extLst>
              <a:ext uri="{FF2B5EF4-FFF2-40B4-BE49-F238E27FC236}">
                <a16:creationId xmlns:a16="http://schemas.microsoft.com/office/drawing/2014/main" id="{7E725AC9-EF16-4D76-8034-D3E282901BFD}"/>
              </a:ext>
            </a:extLst>
          </p:cNvPr>
          <p:cNvSpPr/>
          <p:nvPr/>
        </p:nvSpPr>
        <p:spPr>
          <a:xfrm>
            <a:off x="5793278" y="5611875"/>
            <a:ext cx="1318722" cy="539464"/>
          </a:xfrm>
          <a:custGeom>
            <a:avLst/>
            <a:gdLst>
              <a:gd name="connsiteX0" fmla="*/ 1087120 w 1667540"/>
              <a:gd name="connsiteY0" fmla="*/ 1072491 h 1072491"/>
              <a:gd name="connsiteX1" fmla="*/ 518160 w 1667540"/>
              <a:gd name="connsiteY1" fmla="*/ 534011 h 1072491"/>
              <a:gd name="connsiteX2" fmla="*/ 762000 w 1667540"/>
              <a:gd name="connsiteY2" fmla="*/ 46331 h 1072491"/>
              <a:gd name="connsiteX3" fmla="*/ 1544320 w 1667540"/>
              <a:gd name="connsiteY3" fmla="*/ 97131 h 1072491"/>
              <a:gd name="connsiteX4" fmla="*/ 1503680 w 1667540"/>
              <a:gd name="connsiteY4" fmla="*/ 727051 h 1072491"/>
              <a:gd name="connsiteX5" fmla="*/ 0 w 1667540"/>
              <a:gd name="connsiteY5" fmla="*/ 594971 h 107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540" h="1072491">
                <a:moveTo>
                  <a:pt x="1087120" y="1072491"/>
                </a:moveTo>
                <a:cubicBezTo>
                  <a:pt x="829733" y="888764"/>
                  <a:pt x="572347" y="705038"/>
                  <a:pt x="518160" y="534011"/>
                </a:cubicBezTo>
                <a:cubicBezTo>
                  <a:pt x="463973" y="362984"/>
                  <a:pt x="590973" y="119144"/>
                  <a:pt x="762000" y="46331"/>
                </a:cubicBezTo>
                <a:cubicBezTo>
                  <a:pt x="933027" y="-26482"/>
                  <a:pt x="1420707" y="-16322"/>
                  <a:pt x="1544320" y="97131"/>
                </a:cubicBezTo>
                <a:cubicBezTo>
                  <a:pt x="1667933" y="210584"/>
                  <a:pt x="1761067" y="644078"/>
                  <a:pt x="1503680" y="727051"/>
                </a:cubicBezTo>
                <a:cubicBezTo>
                  <a:pt x="1246293" y="810024"/>
                  <a:pt x="147320" y="464584"/>
                  <a:pt x="0" y="594971"/>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39373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7E9C0-EB8C-4B53-A7C7-090A494AF7B3}"/>
              </a:ext>
            </a:extLst>
          </p:cNvPr>
          <p:cNvSpPr>
            <a:spLocks noGrp="1"/>
          </p:cNvSpPr>
          <p:nvPr>
            <p:ph type="title"/>
          </p:nvPr>
        </p:nvSpPr>
        <p:spPr/>
        <p:txBody>
          <a:bodyPr/>
          <a:lstStyle/>
          <a:p>
            <a:r>
              <a:rPr lang="en-US" dirty="0" err="1"/>
              <a:t>DataSet</a:t>
            </a:r>
            <a:endParaRPr lang="en-US" dirty="0"/>
          </a:p>
        </p:txBody>
      </p:sp>
      <p:sp>
        <p:nvSpPr>
          <p:cNvPr id="3" name="Content Placeholder 2">
            <a:extLst>
              <a:ext uri="{FF2B5EF4-FFF2-40B4-BE49-F238E27FC236}">
                <a16:creationId xmlns:a16="http://schemas.microsoft.com/office/drawing/2014/main" id="{90CD2F10-EF2A-4E01-AED9-323F20301F5F}"/>
              </a:ext>
            </a:extLst>
          </p:cNvPr>
          <p:cNvSpPr>
            <a:spLocks noGrp="1"/>
          </p:cNvSpPr>
          <p:nvPr>
            <p:ph idx="1"/>
          </p:nvPr>
        </p:nvSpPr>
        <p:spPr/>
        <p:txBody>
          <a:bodyPr/>
          <a:lstStyle/>
          <a:p>
            <a:r>
              <a:rPr lang="en-US" dirty="0"/>
              <a:t>Enron was an American energy, commodities, and services company based in Houston, Texas. It was founded in 1985 and filed for bankruptcy on December 2, 2001.</a:t>
            </a:r>
          </a:p>
          <a:p>
            <a:r>
              <a:rPr lang="en-US" dirty="0"/>
              <a:t> Enron had approximately 20,000 employees with claimed revenues of ~$101 billion in 2000.</a:t>
            </a:r>
          </a:p>
          <a:p>
            <a:r>
              <a:rPr lang="en-US" dirty="0"/>
              <a:t>Fortune named Enron “</a:t>
            </a:r>
            <a:r>
              <a:rPr lang="en-US" i="1" dirty="0"/>
              <a:t>America's Most Innovative Company” </a:t>
            </a:r>
            <a:r>
              <a:rPr lang="en-US" dirty="0"/>
              <a:t>for six consecutive years.</a:t>
            </a:r>
          </a:p>
          <a:p>
            <a:endParaRPr lang="en-US" dirty="0"/>
          </a:p>
        </p:txBody>
      </p:sp>
    </p:spTree>
    <p:extLst>
      <p:ext uri="{BB962C8B-B14F-4D97-AF65-F5344CB8AC3E}">
        <p14:creationId xmlns:p14="http://schemas.microsoft.com/office/powerpoint/2010/main" val="667773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C464EEA0-C887-481A-B575-6995169E5A7E}"/>
              </a:ext>
            </a:extLst>
          </p:cNvPr>
          <p:cNvPicPr>
            <a:picLocks noChangeAspect="1"/>
          </p:cNvPicPr>
          <p:nvPr/>
        </p:nvPicPr>
        <p:blipFill>
          <a:blip r:embed="rId2"/>
          <a:stretch>
            <a:fillRect/>
          </a:stretch>
        </p:blipFill>
        <p:spPr>
          <a:xfrm>
            <a:off x="524105" y="1550114"/>
            <a:ext cx="6430704" cy="4575968"/>
          </a:xfrm>
          <a:prstGeom prst="rect">
            <a:avLst/>
          </a:prstGeom>
        </p:spPr>
      </p:pic>
      <p:sp>
        <p:nvSpPr>
          <p:cNvPr id="2" name="Title 1">
            <a:extLst>
              <a:ext uri="{FF2B5EF4-FFF2-40B4-BE49-F238E27FC236}">
                <a16:creationId xmlns:a16="http://schemas.microsoft.com/office/drawing/2014/main" id="{FF7A3C1A-E34C-4BAE-AD35-96D3EA85CD6D}"/>
              </a:ext>
            </a:extLst>
          </p:cNvPr>
          <p:cNvSpPr>
            <a:spLocks noGrp="1"/>
          </p:cNvSpPr>
          <p:nvPr>
            <p:ph type="title"/>
          </p:nvPr>
        </p:nvSpPr>
        <p:spPr/>
        <p:txBody>
          <a:bodyPr/>
          <a:lstStyle/>
          <a:p>
            <a:r>
              <a:rPr lang="en-US" dirty="0"/>
              <a:t>Correlation Between Subject &amp; Content Word Count</a:t>
            </a:r>
          </a:p>
        </p:txBody>
      </p:sp>
      <p:sp>
        <p:nvSpPr>
          <p:cNvPr id="4" name="Footer Placeholder 3">
            <a:extLst>
              <a:ext uri="{FF2B5EF4-FFF2-40B4-BE49-F238E27FC236}">
                <a16:creationId xmlns:a16="http://schemas.microsoft.com/office/drawing/2014/main" id="{75F9828A-BB83-4460-97AA-23C3B7F39964}"/>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6CB89013-7430-4039-9399-CEDA0DEDF3AD}"/>
              </a:ext>
            </a:extLst>
          </p:cNvPr>
          <p:cNvSpPr>
            <a:spLocks noGrp="1"/>
          </p:cNvSpPr>
          <p:nvPr>
            <p:ph type="sldNum" sz="quarter" idx="12"/>
          </p:nvPr>
        </p:nvSpPr>
        <p:spPr/>
        <p:txBody>
          <a:bodyPr/>
          <a:lstStyle/>
          <a:p>
            <a:fld id="{81F387E5-48F7-4464-94C9-16375A6BC0B4}" type="slidenum">
              <a:rPr lang="en-US" smtClean="0"/>
              <a:t>20</a:t>
            </a:fld>
            <a:endParaRPr lang="en-US"/>
          </a:p>
        </p:txBody>
      </p:sp>
      <p:pic>
        <p:nvPicPr>
          <p:cNvPr id="7" name="Picture 6">
            <a:extLst>
              <a:ext uri="{FF2B5EF4-FFF2-40B4-BE49-F238E27FC236}">
                <a16:creationId xmlns:a16="http://schemas.microsoft.com/office/drawing/2014/main" id="{9BB1F8BF-511D-418A-B56F-AA45D55952E4}"/>
              </a:ext>
            </a:extLst>
          </p:cNvPr>
          <p:cNvPicPr>
            <a:picLocks noChangeAspect="1"/>
          </p:cNvPicPr>
          <p:nvPr/>
        </p:nvPicPr>
        <p:blipFill>
          <a:blip r:embed="rId3"/>
          <a:stretch>
            <a:fillRect/>
          </a:stretch>
        </p:blipFill>
        <p:spPr>
          <a:xfrm>
            <a:off x="6993486" y="1846128"/>
            <a:ext cx="4991535" cy="1652881"/>
          </a:xfrm>
          <a:prstGeom prst="rect">
            <a:avLst/>
          </a:prstGeom>
        </p:spPr>
      </p:pic>
      <p:sp>
        <p:nvSpPr>
          <p:cNvPr id="13" name="Oval 12">
            <a:extLst>
              <a:ext uri="{FF2B5EF4-FFF2-40B4-BE49-F238E27FC236}">
                <a16:creationId xmlns:a16="http://schemas.microsoft.com/office/drawing/2014/main" id="{6B6A11CA-5D30-4FF6-94D9-4FB809387FD6}"/>
              </a:ext>
            </a:extLst>
          </p:cNvPr>
          <p:cNvSpPr/>
          <p:nvPr/>
        </p:nvSpPr>
        <p:spPr>
          <a:xfrm>
            <a:off x="2128883" y="4315301"/>
            <a:ext cx="1795203" cy="204104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FD5ED5B3-56EE-4D3C-9E46-C3D424CB6CCF}"/>
              </a:ext>
            </a:extLst>
          </p:cNvPr>
          <p:cNvSpPr/>
          <p:nvPr/>
        </p:nvSpPr>
        <p:spPr>
          <a:xfrm>
            <a:off x="3698566" y="2862421"/>
            <a:ext cx="1686560" cy="195135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BF958196-BE4A-4843-9C86-0E9CD36D6FDA}"/>
              </a:ext>
            </a:extLst>
          </p:cNvPr>
          <p:cNvSpPr/>
          <p:nvPr/>
        </p:nvSpPr>
        <p:spPr>
          <a:xfrm>
            <a:off x="10815970" y="2862421"/>
            <a:ext cx="1169052" cy="492993"/>
          </a:xfrm>
          <a:custGeom>
            <a:avLst/>
            <a:gdLst>
              <a:gd name="connsiteX0" fmla="*/ 1087120 w 1667540"/>
              <a:gd name="connsiteY0" fmla="*/ 1072491 h 1072491"/>
              <a:gd name="connsiteX1" fmla="*/ 518160 w 1667540"/>
              <a:gd name="connsiteY1" fmla="*/ 534011 h 1072491"/>
              <a:gd name="connsiteX2" fmla="*/ 762000 w 1667540"/>
              <a:gd name="connsiteY2" fmla="*/ 46331 h 1072491"/>
              <a:gd name="connsiteX3" fmla="*/ 1544320 w 1667540"/>
              <a:gd name="connsiteY3" fmla="*/ 97131 h 1072491"/>
              <a:gd name="connsiteX4" fmla="*/ 1503680 w 1667540"/>
              <a:gd name="connsiteY4" fmla="*/ 727051 h 1072491"/>
              <a:gd name="connsiteX5" fmla="*/ 0 w 1667540"/>
              <a:gd name="connsiteY5" fmla="*/ 594971 h 107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540" h="1072491">
                <a:moveTo>
                  <a:pt x="1087120" y="1072491"/>
                </a:moveTo>
                <a:cubicBezTo>
                  <a:pt x="829733" y="888764"/>
                  <a:pt x="572347" y="705038"/>
                  <a:pt x="518160" y="534011"/>
                </a:cubicBezTo>
                <a:cubicBezTo>
                  <a:pt x="463973" y="362984"/>
                  <a:pt x="590973" y="119144"/>
                  <a:pt x="762000" y="46331"/>
                </a:cubicBezTo>
                <a:cubicBezTo>
                  <a:pt x="933027" y="-26482"/>
                  <a:pt x="1420707" y="-16322"/>
                  <a:pt x="1544320" y="97131"/>
                </a:cubicBezTo>
                <a:cubicBezTo>
                  <a:pt x="1667933" y="210584"/>
                  <a:pt x="1761067" y="644078"/>
                  <a:pt x="1503680" y="727051"/>
                </a:cubicBezTo>
                <a:cubicBezTo>
                  <a:pt x="1246293" y="810024"/>
                  <a:pt x="147320" y="464584"/>
                  <a:pt x="0" y="594971"/>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4D97DFD-628B-4160-B944-C2D34310B99C}"/>
              </a:ext>
            </a:extLst>
          </p:cNvPr>
          <p:cNvSpPr/>
          <p:nvPr/>
        </p:nvSpPr>
        <p:spPr>
          <a:xfrm>
            <a:off x="9427264" y="3113270"/>
            <a:ext cx="1169052" cy="492993"/>
          </a:xfrm>
          <a:custGeom>
            <a:avLst/>
            <a:gdLst>
              <a:gd name="connsiteX0" fmla="*/ 1087120 w 1667540"/>
              <a:gd name="connsiteY0" fmla="*/ 1072491 h 1072491"/>
              <a:gd name="connsiteX1" fmla="*/ 518160 w 1667540"/>
              <a:gd name="connsiteY1" fmla="*/ 534011 h 1072491"/>
              <a:gd name="connsiteX2" fmla="*/ 762000 w 1667540"/>
              <a:gd name="connsiteY2" fmla="*/ 46331 h 1072491"/>
              <a:gd name="connsiteX3" fmla="*/ 1544320 w 1667540"/>
              <a:gd name="connsiteY3" fmla="*/ 97131 h 1072491"/>
              <a:gd name="connsiteX4" fmla="*/ 1503680 w 1667540"/>
              <a:gd name="connsiteY4" fmla="*/ 727051 h 1072491"/>
              <a:gd name="connsiteX5" fmla="*/ 0 w 1667540"/>
              <a:gd name="connsiteY5" fmla="*/ 594971 h 107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540" h="1072491">
                <a:moveTo>
                  <a:pt x="1087120" y="1072491"/>
                </a:moveTo>
                <a:cubicBezTo>
                  <a:pt x="829733" y="888764"/>
                  <a:pt x="572347" y="705038"/>
                  <a:pt x="518160" y="534011"/>
                </a:cubicBezTo>
                <a:cubicBezTo>
                  <a:pt x="463973" y="362984"/>
                  <a:pt x="590973" y="119144"/>
                  <a:pt x="762000" y="46331"/>
                </a:cubicBezTo>
                <a:cubicBezTo>
                  <a:pt x="933027" y="-26482"/>
                  <a:pt x="1420707" y="-16322"/>
                  <a:pt x="1544320" y="97131"/>
                </a:cubicBezTo>
                <a:cubicBezTo>
                  <a:pt x="1667933" y="210584"/>
                  <a:pt x="1761067" y="644078"/>
                  <a:pt x="1503680" y="727051"/>
                </a:cubicBezTo>
                <a:cubicBezTo>
                  <a:pt x="1246293" y="810024"/>
                  <a:pt x="147320" y="464584"/>
                  <a:pt x="0" y="594971"/>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611BA7B1-2CC2-4C86-BE99-4B392B622667}"/>
              </a:ext>
            </a:extLst>
          </p:cNvPr>
          <p:cNvSpPr txBox="1"/>
          <p:nvPr/>
        </p:nvSpPr>
        <p:spPr>
          <a:xfrm>
            <a:off x="7098547" y="3858210"/>
            <a:ext cx="4619021" cy="1815882"/>
          </a:xfrm>
          <a:prstGeom prst="rect">
            <a:avLst/>
          </a:prstGeom>
          <a:noFill/>
        </p:spPr>
        <p:txBody>
          <a:bodyPr wrap="square" rtlCol="0">
            <a:spAutoFit/>
          </a:bodyPr>
          <a:lstStyle/>
          <a:p>
            <a:pPr algn="ctr"/>
            <a:r>
              <a:rPr lang="en-US" sz="2800" dirty="0"/>
              <a:t>There is a positive correlation between </a:t>
            </a:r>
            <a:r>
              <a:rPr lang="en-US" sz="2800" dirty="0" err="1"/>
              <a:t>avg</a:t>
            </a:r>
            <a:r>
              <a:rPr lang="en-US" sz="2800" dirty="0"/>
              <a:t> subject count and contents word count for </a:t>
            </a:r>
            <a:r>
              <a:rPr lang="en-US" sz="2800" b="1" dirty="0"/>
              <a:t>top 30 email senders</a:t>
            </a:r>
          </a:p>
        </p:txBody>
      </p:sp>
      <p:sp>
        <p:nvSpPr>
          <p:cNvPr id="18" name="Rectangle 17">
            <a:extLst>
              <a:ext uri="{FF2B5EF4-FFF2-40B4-BE49-F238E27FC236}">
                <a16:creationId xmlns:a16="http://schemas.microsoft.com/office/drawing/2014/main" id="{40920F47-29EA-4B23-885D-ACF72F848D96}"/>
              </a:ext>
            </a:extLst>
          </p:cNvPr>
          <p:cNvSpPr/>
          <p:nvPr/>
        </p:nvSpPr>
        <p:spPr>
          <a:xfrm>
            <a:off x="1595839" y="6356350"/>
            <a:ext cx="2904321" cy="369332"/>
          </a:xfrm>
          <a:prstGeom prst="rect">
            <a:avLst/>
          </a:prstGeom>
        </p:spPr>
        <p:txBody>
          <a:bodyPr wrap="none">
            <a:spAutoFit/>
          </a:bodyPr>
          <a:lstStyle/>
          <a:p>
            <a:r>
              <a:rPr lang="en-US" dirty="0"/>
              <a:t>Pair plots for top 30 emailers</a:t>
            </a:r>
          </a:p>
        </p:txBody>
      </p:sp>
    </p:spTree>
    <p:extLst>
      <p:ext uri="{BB962C8B-B14F-4D97-AF65-F5344CB8AC3E}">
        <p14:creationId xmlns:p14="http://schemas.microsoft.com/office/powerpoint/2010/main" val="4144349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EE93-2208-4E5C-A22A-252B8A1F13E7}"/>
              </a:ext>
            </a:extLst>
          </p:cNvPr>
          <p:cNvSpPr>
            <a:spLocks noGrp="1"/>
          </p:cNvSpPr>
          <p:nvPr>
            <p:ph type="title"/>
          </p:nvPr>
        </p:nvSpPr>
        <p:spPr/>
        <p:txBody>
          <a:bodyPr/>
          <a:lstStyle/>
          <a:p>
            <a:r>
              <a:rPr lang="en-US" dirty="0"/>
              <a:t>Word Cloud</a:t>
            </a:r>
          </a:p>
        </p:txBody>
      </p:sp>
      <p:sp>
        <p:nvSpPr>
          <p:cNvPr id="3" name="Content Placeholder 2">
            <a:extLst>
              <a:ext uri="{FF2B5EF4-FFF2-40B4-BE49-F238E27FC236}">
                <a16:creationId xmlns:a16="http://schemas.microsoft.com/office/drawing/2014/main" id="{6800B8E0-9EA6-4784-B782-A22A5CC00071}"/>
              </a:ext>
            </a:extLst>
          </p:cNvPr>
          <p:cNvSpPr>
            <a:spLocks noGrp="1"/>
          </p:cNvSpPr>
          <p:nvPr>
            <p:ph idx="1"/>
          </p:nvPr>
        </p:nvSpPr>
        <p:spPr>
          <a:xfrm>
            <a:off x="838200" y="1825625"/>
            <a:ext cx="3672840" cy="4351338"/>
          </a:xfrm>
        </p:spPr>
        <p:txBody>
          <a:bodyPr/>
          <a:lstStyle/>
          <a:p>
            <a:r>
              <a:rPr lang="en-US" dirty="0"/>
              <a:t>The figure was produced using the Word Cloud library</a:t>
            </a:r>
          </a:p>
          <a:p>
            <a:r>
              <a:rPr lang="en-US" dirty="0"/>
              <a:t>The Stop Words to be removed were provided as an argument</a:t>
            </a:r>
          </a:p>
          <a:p>
            <a:endParaRPr lang="en-US" dirty="0"/>
          </a:p>
        </p:txBody>
      </p:sp>
      <p:sp>
        <p:nvSpPr>
          <p:cNvPr id="4" name="Footer Placeholder 3">
            <a:extLst>
              <a:ext uri="{FF2B5EF4-FFF2-40B4-BE49-F238E27FC236}">
                <a16:creationId xmlns:a16="http://schemas.microsoft.com/office/drawing/2014/main" id="{2A368448-8207-4964-820A-3D83C5AEFDD4}"/>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C86DCED4-D520-48F6-8159-0F2F83174DE4}"/>
              </a:ext>
            </a:extLst>
          </p:cNvPr>
          <p:cNvSpPr>
            <a:spLocks noGrp="1"/>
          </p:cNvSpPr>
          <p:nvPr>
            <p:ph type="sldNum" sz="quarter" idx="12"/>
          </p:nvPr>
        </p:nvSpPr>
        <p:spPr/>
        <p:txBody>
          <a:bodyPr/>
          <a:lstStyle/>
          <a:p>
            <a:fld id="{81F387E5-48F7-4464-94C9-16375A6BC0B4}" type="slidenum">
              <a:rPr lang="en-US" smtClean="0"/>
              <a:t>21</a:t>
            </a:fld>
            <a:endParaRPr lang="en-US"/>
          </a:p>
        </p:txBody>
      </p:sp>
      <p:sp>
        <p:nvSpPr>
          <p:cNvPr id="8" name="TextBox 7">
            <a:extLst>
              <a:ext uri="{FF2B5EF4-FFF2-40B4-BE49-F238E27FC236}">
                <a16:creationId xmlns:a16="http://schemas.microsoft.com/office/drawing/2014/main" id="{DFE4B182-4ACA-4FFB-9C6C-0DBCDB5AA166}"/>
              </a:ext>
            </a:extLst>
          </p:cNvPr>
          <p:cNvSpPr txBox="1"/>
          <p:nvPr/>
        </p:nvSpPr>
        <p:spPr>
          <a:xfrm>
            <a:off x="6612562" y="5737848"/>
            <a:ext cx="4866640" cy="461665"/>
          </a:xfrm>
          <a:prstGeom prst="rect">
            <a:avLst/>
          </a:prstGeom>
          <a:noFill/>
        </p:spPr>
        <p:txBody>
          <a:bodyPr wrap="square" rtlCol="0">
            <a:spAutoFit/>
          </a:bodyPr>
          <a:lstStyle/>
          <a:p>
            <a:r>
              <a:rPr lang="en-US" sz="2400" b="1" dirty="0"/>
              <a:t>Subject Line Word Cloud</a:t>
            </a:r>
          </a:p>
        </p:txBody>
      </p:sp>
      <p:pic>
        <p:nvPicPr>
          <p:cNvPr id="9" name="Picture 8">
            <a:extLst>
              <a:ext uri="{FF2B5EF4-FFF2-40B4-BE49-F238E27FC236}">
                <a16:creationId xmlns:a16="http://schemas.microsoft.com/office/drawing/2014/main" id="{6E696008-7498-4AD2-ADFD-6008238C755A}"/>
              </a:ext>
            </a:extLst>
          </p:cNvPr>
          <p:cNvPicPr>
            <a:picLocks noChangeAspect="1"/>
          </p:cNvPicPr>
          <p:nvPr/>
        </p:nvPicPr>
        <p:blipFill>
          <a:blip r:embed="rId2"/>
          <a:stretch>
            <a:fillRect/>
          </a:stretch>
        </p:blipFill>
        <p:spPr>
          <a:xfrm>
            <a:off x="4743486" y="658487"/>
            <a:ext cx="6819828" cy="5123491"/>
          </a:xfrm>
          <a:prstGeom prst="rect">
            <a:avLst/>
          </a:prstGeom>
        </p:spPr>
      </p:pic>
    </p:spTree>
    <p:extLst>
      <p:ext uri="{BB962C8B-B14F-4D97-AF65-F5344CB8AC3E}">
        <p14:creationId xmlns:p14="http://schemas.microsoft.com/office/powerpoint/2010/main" val="3389022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739EA-71CB-4C7A-87A0-F14B9FC33D65}"/>
              </a:ext>
            </a:extLst>
          </p:cNvPr>
          <p:cNvSpPr>
            <a:spLocks noGrp="1"/>
          </p:cNvSpPr>
          <p:nvPr>
            <p:ph type="title"/>
          </p:nvPr>
        </p:nvSpPr>
        <p:spPr/>
        <p:txBody>
          <a:bodyPr/>
          <a:lstStyle/>
          <a:p>
            <a:r>
              <a:rPr lang="en-US" dirty="0"/>
              <a:t>The Most Frequent Words’ Counts</a:t>
            </a:r>
          </a:p>
        </p:txBody>
      </p:sp>
      <p:sp>
        <p:nvSpPr>
          <p:cNvPr id="3" name="Content Placeholder 2">
            <a:extLst>
              <a:ext uri="{FF2B5EF4-FFF2-40B4-BE49-F238E27FC236}">
                <a16:creationId xmlns:a16="http://schemas.microsoft.com/office/drawing/2014/main" id="{22D51BD8-5D6C-47AB-A8C2-412EC4731F38}"/>
              </a:ext>
            </a:extLst>
          </p:cNvPr>
          <p:cNvSpPr>
            <a:spLocks noGrp="1"/>
          </p:cNvSpPr>
          <p:nvPr>
            <p:ph idx="1"/>
          </p:nvPr>
        </p:nvSpPr>
        <p:spPr/>
        <p:txBody>
          <a:bodyPr>
            <a:normAutofit fontScale="92500" lnSpcReduction="20000"/>
          </a:bodyPr>
          <a:lstStyle/>
          <a:p>
            <a:r>
              <a:rPr lang="en-US" dirty="0"/>
              <a:t>To find the most frequent words and their frequency in the subject fields. </a:t>
            </a:r>
          </a:p>
          <a:p>
            <a:r>
              <a:rPr lang="en-US" dirty="0"/>
              <a:t>Process:</a:t>
            </a:r>
          </a:p>
          <a:p>
            <a:pPr lvl="1"/>
            <a:r>
              <a:rPr lang="en-US" dirty="0"/>
              <a:t>Concatenating the columns to make a single long string</a:t>
            </a:r>
          </a:p>
          <a:p>
            <a:pPr lvl="1"/>
            <a:r>
              <a:rPr lang="en-US" dirty="0"/>
              <a:t>Tokenization</a:t>
            </a:r>
          </a:p>
          <a:p>
            <a:pPr lvl="1"/>
            <a:r>
              <a:rPr lang="en-US" dirty="0"/>
              <a:t>Lowercasing</a:t>
            </a:r>
          </a:p>
          <a:p>
            <a:pPr lvl="1"/>
            <a:r>
              <a:rPr lang="en-US" dirty="0"/>
              <a:t>Making a data frame from the tokens and their counts (using </a:t>
            </a:r>
            <a:r>
              <a:rPr lang="en-US" dirty="0" err="1"/>
              <a:t>Collections.Counter</a:t>
            </a:r>
            <a:r>
              <a:rPr lang="en-US" dirty="0"/>
              <a:t>)</a:t>
            </a:r>
          </a:p>
          <a:p>
            <a:pPr lvl="1"/>
            <a:r>
              <a:rPr lang="en-US" dirty="0" err="1"/>
              <a:t>Groupbying</a:t>
            </a:r>
            <a:r>
              <a:rPr lang="en-US" dirty="0"/>
              <a:t> tokens</a:t>
            </a:r>
          </a:p>
          <a:p>
            <a:pPr lvl="1"/>
            <a:r>
              <a:rPr lang="en-US" dirty="0"/>
              <a:t>Removing the English stop words (318 common words from </a:t>
            </a:r>
            <a:r>
              <a:rPr lang="en-US" dirty="0" err="1"/>
              <a:t>sklearn</a:t>
            </a:r>
            <a:r>
              <a:rPr lang="en-US" dirty="0"/>
              <a:t> library) </a:t>
            </a:r>
          </a:p>
          <a:p>
            <a:r>
              <a:rPr lang="en-US" dirty="0"/>
              <a:t>It is much faster to make a data frame from the tokens and </a:t>
            </a:r>
            <a:r>
              <a:rPr lang="en-US" dirty="0" err="1"/>
              <a:t>groupby</a:t>
            </a:r>
            <a:r>
              <a:rPr lang="en-US" dirty="0"/>
              <a:t> them to eliminate the stop words. Otherwise every token in the list of 2,309,634 tokens has to be checked against stop words. </a:t>
            </a:r>
          </a:p>
        </p:txBody>
      </p:sp>
      <p:sp>
        <p:nvSpPr>
          <p:cNvPr id="4" name="Footer Placeholder 3">
            <a:extLst>
              <a:ext uri="{FF2B5EF4-FFF2-40B4-BE49-F238E27FC236}">
                <a16:creationId xmlns:a16="http://schemas.microsoft.com/office/drawing/2014/main" id="{EF4EAA00-3554-400C-9187-CE5E9DF10FB1}"/>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51416438-57DD-4389-BBB1-A6829AE2057F}"/>
              </a:ext>
            </a:extLst>
          </p:cNvPr>
          <p:cNvSpPr>
            <a:spLocks noGrp="1"/>
          </p:cNvSpPr>
          <p:nvPr>
            <p:ph type="sldNum" sz="quarter" idx="12"/>
          </p:nvPr>
        </p:nvSpPr>
        <p:spPr/>
        <p:txBody>
          <a:bodyPr/>
          <a:lstStyle/>
          <a:p>
            <a:fld id="{81F387E5-48F7-4464-94C9-16375A6BC0B4}" type="slidenum">
              <a:rPr lang="en-US" smtClean="0"/>
              <a:t>22</a:t>
            </a:fld>
            <a:endParaRPr lang="en-US"/>
          </a:p>
        </p:txBody>
      </p:sp>
    </p:spTree>
    <p:extLst>
      <p:ext uri="{BB962C8B-B14F-4D97-AF65-F5344CB8AC3E}">
        <p14:creationId xmlns:p14="http://schemas.microsoft.com/office/powerpoint/2010/main" val="1284037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C9C8F-7BFA-4FB9-81AB-70E20B61E73D}"/>
              </a:ext>
            </a:extLst>
          </p:cNvPr>
          <p:cNvSpPr>
            <a:spLocks noGrp="1"/>
          </p:cNvSpPr>
          <p:nvPr>
            <p:ph type="title"/>
          </p:nvPr>
        </p:nvSpPr>
        <p:spPr>
          <a:xfrm>
            <a:off x="838200" y="365124"/>
            <a:ext cx="4333240" cy="5558155"/>
          </a:xfrm>
        </p:spPr>
        <p:txBody>
          <a:bodyPr>
            <a:normAutofit/>
          </a:bodyPr>
          <a:lstStyle/>
          <a:p>
            <a:r>
              <a:rPr lang="en-US" dirty="0"/>
              <a:t>The Most Frequent Words in the Subject Field &amp; Their Count in About 500,000 Emails</a:t>
            </a:r>
          </a:p>
        </p:txBody>
      </p:sp>
      <p:sp>
        <p:nvSpPr>
          <p:cNvPr id="4" name="Footer Placeholder 3">
            <a:extLst>
              <a:ext uri="{FF2B5EF4-FFF2-40B4-BE49-F238E27FC236}">
                <a16:creationId xmlns:a16="http://schemas.microsoft.com/office/drawing/2014/main" id="{7D6D2E0F-D5DF-4341-85B4-CAE21EC5D228}"/>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CF7E93BC-3565-46AA-BBCF-0A049D1EFC7D}"/>
              </a:ext>
            </a:extLst>
          </p:cNvPr>
          <p:cNvSpPr>
            <a:spLocks noGrp="1"/>
          </p:cNvSpPr>
          <p:nvPr>
            <p:ph type="sldNum" sz="quarter" idx="12"/>
          </p:nvPr>
        </p:nvSpPr>
        <p:spPr/>
        <p:txBody>
          <a:bodyPr/>
          <a:lstStyle/>
          <a:p>
            <a:fld id="{81F387E5-48F7-4464-94C9-16375A6BC0B4}" type="slidenum">
              <a:rPr lang="en-US" smtClean="0"/>
              <a:t>23</a:t>
            </a:fld>
            <a:endParaRPr lang="en-US"/>
          </a:p>
        </p:txBody>
      </p:sp>
      <p:pic>
        <p:nvPicPr>
          <p:cNvPr id="7" name="Picture 6">
            <a:extLst>
              <a:ext uri="{FF2B5EF4-FFF2-40B4-BE49-F238E27FC236}">
                <a16:creationId xmlns:a16="http://schemas.microsoft.com/office/drawing/2014/main" id="{CEC5855E-123D-4968-8179-059BA3F83B4B}"/>
              </a:ext>
            </a:extLst>
          </p:cNvPr>
          <p:cNvPicPr>
            <a:picLocks noChangeAspect="1"/>
          </p:cNvPicPr>
          <p:nvPr/>
        </p:nvPicPr>
        <p:blipFill>
          <a:blip r:embed="rId2"/>
          <a:stretch>
            <a:fillRect/>
          </a:stretch>
        </p:blipFill>
        <p:spPr>
          <a:xfrm>
            <a:off x="5251825" y="365124"/>
            <a:ext cx="6717549" cy="5810640"/>
          </a:xfrm>
          <a:prstGeom prst="rect">
            <a:avLst/>
          </a:prstGeom>
        </p:spPr>
      </p:pic>
    </p:spTree>
    <p:extLst>
      <p:ext uri="{BB962C8B-B14F-4D97-AF65-F5344CB8AC3E}">
        <p14:creationId xmlns:p14="http://schemas.microsoft.com/office/powerpoint/2010/main" val="450829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A6350-0C94-4BB4-BFB1-6CC377EFB6AB}"/>
              </a:ext>
            </a:extLst>
          </p:cNvPr>
          <p:cNvSpPr>
            <a:spLocks noGrp="1"/>
          </p:cNvSpPr>
          <p:nvPr>
            <p:ph type="title"/>
          </p:nvPr>
        </p:nvSpPr>
        <p:spPr/>
        <p:txBody>
          <a:bodyPr/>
          <a:lstStyle/>
          <a:p>
            <a:r>
              <a:rPr lang="en-US" dirty="0"/>
              <a:t>Machine Learning – Email Classifier</a:t>
            </a:r>
          </a:p>
        </p:txBody>
      </p:sp>
      <p:sp>
        <p:nvSpPr>
          <p:cNvPr id="3" name="Content Placeholder 2">
            <a:extLst>
              <a:ext uri="{FF2B5EF4-FFF2-40B4-BE49-F238E27FC236}">
                <a16:creationId xmlns:a16="http://schemas.microsoft.com/office/drawing/2014/main" id="{4CFDAB93-47F8-4B58-B09C-1FB82E9D672A}"/>
              </a:ext>
            </a:extLst>
          </p:cNvPr>
          <p:cNvSpPr>
            <a:spLocks noGrp="1"/>
          </p:cNvSpPr>
          <p:nvPr>
            <p:ph idx="1"/>
          </p:nvPr>
        </p:nvSpPr>
        <p:spPr/>
        <p:txBody>
          <a:bodyPr>
            <a:normAutofit fontScale="92500"/>
          </a:bodyPr>
          <a:lstStyle/>
          <a:p>
            <a:pPr marL="0" indent="0">
              <a:buNone/>
            </a:pPr>
            <a:r>
              <a:rPr lang="en-US" dirty="0"/>
              <a:t>I built a classifier for emails owned by a single employee based on the labels that he used to classify his own emails. I chose to work on the emails owned by the very top email user. The steps taken are as follows:</a:t>
            </a:r>
          </a:p>
          <a:p>
            <a:r>
              <a:rPr lang="en-US" dirty="0"/>
              <a:t>Extracting labels from the emails</a:t>
            </a:r>
          </a:p>
          <a:p>
            <a:r>
              <a:rPr lang="en-US" dirty="0"/>
              <a:t>Selecting not very general labels with about 200 data points or more</a:t>
            </a:r>
          </a:p>
          <a:p>
            <a:r>
              <a:rPr lang="en-US" dirty="0"/>
              <a:t>Cleaning the concatenated email subject and body</a:t>
            </a:r>
          </a:p>
          <a:p>
            <a:pPr lvl="1"/>
            <a:r>
              <a:rPr lang="en-US" dirty="0"/>
              <a:t>Removing digits</a:t>
            </a:r>
          </a:p>
          <a:p>
            <a:pPr lvl="1"/>
            <a:r>
              <a:rPr lang="en-US" dirty="0"/>
              <a:t>Tokenization</a:t>
            </a:r>
          </a:p>
          <a:p>
            <a:pPr lvl="1"/>
            <a:r>
              <a:rPr lang="en-US" dirty="0"/>
              <a:t>Lowercasing</a:t>
            </a:r>
          </a:p>
          <a:p>
            <a:pPr lvl="1"/>
            <a:r>
              <a:rPr lang="en-US" dirty="0"/>
              <a:t>Removing Stop Words</a:t>
            </a:r>
          </a:p>
          <a:p>
            <a:pPr lvl="1"/>
            <a:r>
              <a:rPr lang="en-US" dirty="0"/>
              <a:t>Removing “_” characters used as empty spaces to fill in</a:t>
            </a:r>
          </a:p>
          <a:p>
            <a:endParaRPr lang="en-US" dirty="0"/>
          </a:p>
        </p:txBody>
      </p:sp>
      <p:sp>
        <p:nvSpPr>
          <p:cNvPr id="4" name="Footer Placeholder 3">
            <a:extLst>
              <a:ext uri="{FF2B5EF4-FFF2-40B4-BE49-F238E27FC236}">
                <a16:creationId xmlns:a16="http://schemas.microsoft.com/office/drawing/2014/main" id="{A424EF5F-9C1B-4813-8318-77F75386CFC7}"/>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1E31D0A0-A762-4421-8DA5-1B89F6CFEB2C}"/>
              </a:ext>
            </a:extLst>
          </p:cNvPr>
          <p:cNvSpPr>
            <a:spLocks noGrp="1"/>
          </p:cNvSpPr>
          <p:nvPr>
            <p:ph type="sldNum" sz="quarter" idx="12"/>
          </p:nvPr>
        </p:nvSpPr>
        <p:spPr/>
        <p:txBody>
          <a:bodyPr/>
          <a:lstStyle/>
          <a:p>
            <a:fld id="{81F387E5-48F7-4464-94C9-16375A6BC0B4}" type="slidenum">
              <a:rPr lang="en-US" smtClean="0"/>
              <a:t>24</a:t>
            </a:fld>
            <a:endParaRPr lang="en-US"/>
          </a:p>
        </p:txBody>
      </p:sp>
    </p:spTree>
    <p:extLst>
      <p:ext uri="{BB962C8B-B14F-4D97-AF65-F5344CB8AC3E}">
        <p14:creationId xmlns:p14="http://schemas.microsoft.com/office/powerpoint/2010/main" val="1419685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F71D2-46D4-4C33-8D40-6E21AA67F024}"/>
              </a:ext>
            </a:extLst>
          </p:cNvPr>
          <p:cNvSpPr>
            <a:spLocks noGrp="1"/>
          </p:cNvSpPr>
          <p:nvPr>
            <p:ph type="title"/>
          </p:nvPr>
        </p:nvSpPr>
        <p:spPr/>
        <p:txBody>
          <a:bodyPr/>
          <a:lstStyle/>
          <a:p>
            <a:r>
              <a:rPr lang="en-US" dirty="0"/>
              <a:t>Machine Learning – Email Classifier</a:t>
            </a:r>
          </a:p>
        </p:txBody>
      </p:sp>
      <p:sp>
        <p:nvSpPr>
          <p:cNvPr id="3" name="Content Placeholder 2">
            <a:extLst>
              <a:ext uri="{FF2B5EF4-FFF2-40B4-BE49-F238E27FC236}">
                <a16:creationId xmlns:a16="http://schemas.microsoft.com/office/drawing/2014/main" id="{BF599B23-4509-4450-B6E7-58254447D44F}"/>
              </a:ext>
            </a:extLst>
          </p:cNvPr>
          <p:cNvSpPr>
            <a:spLocks noGrp="1"/>
          </p:cNvSpPr>
          <p:nvPr>
            <p:ph idx="1"/>
          </p:nvPr>
        </p:nvSpPr>
        <p:spPr/>
        <p:txBody>
          <a:bodyPr>
            <a:normAutofit/>
          </a:bodyPr>
          <a:lstStyle/>
          <a:p>
            <a:r>
              <a:rPr lang="en-US" dirty="0"/>
              <a:t>I used the bag of words model for feature extraction from text. In the bag of words model, each document is treated as a vector. Each element in the vector contains frequency of a particular word in the text or another statistics representing the word frequency. </a:t>
            </a:r>
          </a:p>
          <a:p>
            <a:r>
              <a:rPr lang="en-US" dirty="0"/>
              <a:t>For classification I used Multinomial Naive Bayes with two different types of vectorization (count &amp; TF-DIF), n-gram Naive Bayes, and Logistic Regression with TF-IDF featuring. Cross-validation to tune the regularization parameters was performed for all models. </a:t>
            </a:r>
          </a:p>
          <a:p>
            <a:endParaRPr lang="en-US" dirty="0"/>
          </a:p>
        </p:txBody>
      </p:sp>
      <p:sp>
        <p:nvSpPr>
          <p:cNvPr id="4" name="Footer Placeholder 3">
            <a:extLst>
              <a:ext uri="{FF2B5EF4-FFF2-40B4-BE49-F238E27FC236}">
                <a16:creationId xmlns:a16="http://schemas.microsoft.com/office/drawing/2014/main" id="{86095895-69C6-4DE6-8BCE-2676C4E207CB}"/>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29FCDD8A-0DDA-4CC2-8D9A-5B0EA52E6200}"/>
              </a:ext>
            </a:extLst>
          </p:cNvPr>
          <p:cNvSpPr>
            <a:spLocks noGrp="1"/>
          </p:cNvSpPr>
          <p:nvPr>
            <p:ph type="sldNum" sz="quarter" idx="12"/>
          </p:nvPr>
        </p:nvSpPr>
        <p:spPr/>
        <p:txBody>
          <a:bodyPr/>
          <a:lstStyle/>
          <a:p>
            <a:fld id="{81F387E5-48F7-4464-94C9-16375A6BC0B4}" type="slidenum">
              <a:rPr lang="en-US" smtClean="0"/>
              <a:t>25</a:t>
            </a:fld>
            <a:endParaRPr lang="en-US"/>
          </a:p>
        </p:txBody>
      </p:sp>
    </p:spTree>
    <p:extLst>
      <p:ext uri="{BB962C8B-B14F-4D97-AF65-F5344CB8AC3E}">
        <p14:creationId xmlns:p14="http://schemas.microsoft.com/office/powerpoint/2010/main" val="1667601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DDA21-9E09-4688-9E78-5920C7AE2208}"/>
              </a:ext>
            </a:extLst>
          </p:cNvPr>
          <p:cNvSpPr>
            <a:spLocks noGrp="1"/>
          </p:cNvSpPr>
          <p:nvPr>
            <p:ph type="title"/>
          </p:nvPr>
        </p:nvSpPr>
        <p:spPr/>
        <p:txBody>
          <a:bodyPr/>
          <a:lstStyle/>
          <a:p>
            <a:r>
              <a:rPr lang="en-US" dirty="0"/>
              <a:t>Classification Highlights</a:t>
            </a:r>
          </a:p>
        </p:txBody>
      </p:sp>
      <p:sp>
        <p:nvSpPr>
          <p:cNvPr id="3" name="Content Placeholder 2">
            <a:extLst>
              <a:ext uri="{FF2B5EF4-FFF2-40B4-BE49-F238E27FC236}">
                <a16:creationId xmlns:a16="http://schemas.microsoft.com/office/drawing/2014/main" id="{78DEEE2A-2BB2-4E43-8912-3DCF41983C93}"/>
              </a:ext>
            </a:extLst>
          </p:cNvPr>
          <p:cNvSpPr>
            <a:spLocks noGrp="1"/>
          </p:cNvSpPr>
          <p:nvPr>
            <p:ph idx="1"/>
          </p:nvPr>
        </p:nvSpPr>
        <p:spPr/>
        <p:txBody>
          <a:bodyPr/>
          <a:lstStyle/>
          <a:p>
            <a:r>
              <a:rPr lang="en-US" dirty="0"/>
              <a:t>To avoid having unbalanced training data and putting weight on more frequent labels I reduce the size of different categories to the minimum size which is 195 samples for each label.</a:t>
            </a:r>
          </a:p>
          <a:p>
            <a:r>
              <a:rPr lang="en-US" dirty="0"/>
              <a:t>Labels: conferences, </a:t>
            </a:r>
            <a:r>
              <a:rPr lang="en-US" dirty="0" err="1"/>
              <a:t>ene_ect</a:t>
            </a:r>
            <a:r>
              <a:rPr lang="en-US" dirty="0"/>
              <a:t>, London, management, projects, resumes, universities</a:t>
            </a:r>
          </a:p>
          <a:p>
            <a:r>
              <a:rPr lang="en-US" dirty="0"/>
              <a:t>There are 13,222 features (min-</a:t>
            </a:r>
            <a:r>
              <a:rPr lang="en-US" dirty="0" err="1"/>
              <a:t>df</a:t>
            </a:r>
            <a:r>
              <a:rPr lang="en-US" dirty="0"/>
              <a:t> = 1, keeping words with frequency &gt;= 1) </a:t>
            </a:r>
          </a:p>
          <a:p>
            <a:r>
              <a:rPr lang="en-US" dirty="0"/>
              <a:t>Some of the words in this bag are in Polish, not English.</a:t>
            </a:r>
          </a:p>
        </p:txBody>
      </p:sp>
      <p:sp>
        <p:nvSpPr>
          <p:cNvPr id="4" name="Footer Placeholder 3">
            <a:extLst>
              <a:ext uri="{FF2B5EF4-FFF2-40B4-BE49-F238E27FC236}">
                <a16:creationId xmlns:a16="http://schemas.microsoft.com/office/drawing/2014/main" id="{816AA6EB-6C21-4E67-B372-2D60827B3498}"/>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2441770F-76E6-4121-8CF4-51C0E8706E30}"/>
              </a:ext>
            </a:extLst>
          </p:cNvPr>
          <p:cNvSpPr>
            <a:spLocks noGrp="1"/>
          </p:cNvSpPr>
          <p:nvPr>
            <p:ph type="sldNum" sz="quarter" idx="12"/>
          </p:nvPr>
        </p:nvSpPr>
        <p:spPr/>
        <p:txBody>
          <a:bodyPr/>
          <a:lstStyle/>
          <a:p>
            <a:fld id="{81F387E5-48F7-4464-94C9-16375A6BC0B4}" type="slidenum">
              <a:rPr lang="en-US" smtClean="0"/>
              <a:t>26</a:t>
            </a:fld>
            <a:endParaRPr lang="en-US"/>
          </a:p>
        </p:txBody>
      </p:sp>
    </p:spTree>
    <p:extLst>
      <p:ext uri="{BB962C8B-B14F-4D97-AF65-F5344CB8AC3E}">
        <p14:creationId xmlns:p14="http://schemas.microsoft.com/office/powerpoint/2010/main" val="819168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D4D8-E1C4-448A-85E6-807878D8E44C}"/>
              </a:ext>
            </a:extLst>
          </p:cNvPr>
          <p:cNvSpPr>
            <a:spLocks noGrp="1"/>
          </p:cNvSpPr>
          <p:nvPr>
            <p:ph type="title"/>
          </p:nvPr>
        </p:nvSpPr>
        <p:spPr/>
        <p:txBody>
          <a:bodyPr/>
          <a:lstStyle/>
          <a:p>
            <a:r>
              <a:rPr lang="en-US" dirty="0"/>
              <a:t>Email Classification Results</a:t>
            </a:r>
          </a:p>
        </p:txBody>
      </p:sp>
      <p:sp>
        <p:nvSpPr>
          <p:cNvPr id="3" name="Content Placeholder 2">
            <a:extLst>
              <a:ext uri="{FF2B5EF4-FFF2-40B4-BE49-F238E27FC236}">
                <a16:creationId xmlns:a16="http://schemas.microsoft.com/office/drawing/2014/main" id="{2C1FBC47-40CF-4599-929E-27BD412B017E}"/>
              </a:ext>
            </a:extLst>
          </p:cNvPr>
          <p:cNvSpPr>
            <a:spLocks noGrp="1"/>
          </p:cNvSpPr>
          <p:nvPr>
            <p:ph idx="1"/>
          </p:nvPr>
        </p:nvSpPr>
        <p:spPr/>
        <p:txBody>
          <a:bodyPr>
            <a:normAutofit/>
          </a:bodyPr>
          <a:lstStyle/>
          <a:p>
            <a:pPr marL="0" indent="0">
              <a:buNone/>
            </a:pPr>
            <a:r>
              <a:rPr lang="en-US" dirty="0"/>
              <a:t>The accuracy score for training set for these four models varied between 93% and 97% while the accuracy score for the test set varied between 77% and 79%. Logistic Regression was the winner and had the highest accuracy score for the test set with a score of 79%.</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5E7BD566-8541-4B65-9277-A73B9C9F39D1}"/>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B61E952E-1D97-4D1B-9F49-F49526D67DAC}"/>
              </a:ext>
            </a:extLst>
          </p:cNvPr>
          <p:cNvSpPr>
            <a:spLocks noGrp="1"/>
          </p:cNvSpPr>
          <p:nvPr>
            <p:ph type="sldNum" sz="quarter" idx="12"/>
          </p:nvPr>
        </p:nvSpPr>
        <p:spPr/>
        <p:txBody>
          <a:bodyPr/>
          <a:lstStyle/>
          <a:p>
            <a:fld id="{81F387E5-48F7-4464-94C9-16375A6BC0B4}" type="slidenum">
              <a:rPr lang="en-US" smtClean="0"/>
              <a:t>27</a:t>
            </a:fld>
            <a:endParaRPr lang="en-US"/>
          </a:p>
        </p:txBody>
      </p:sp>
      <p:graphicFrame>
        <p:nvGraphicFramePr>
          <p:cNvPr id="6" name="Table 5">
            <a:extLst>
              <a:ext uri="{FF2B5EF4-FFF2-40B4-BE49-F238E27FC236}">
                <a16:creationId xmlns:a16="http://schemas.microsoft.com/office/drawing/2014/main" id="{E7A7C722-235C-4850-88A0-DEE28A49587A}"/>
              </a:ext>
            </a:extLst>
          </p:cNvPr>
          <p:cNvGraphicFramePr>
            <a:graphicFrameLocks noGrp="1"/>
          </p:cNvGraphicFramePr>
          <p:nvPr>
            <p:extLst/>
          </p:nvPr>
        </p:nvGraphicFramePr>
        <p:xfrm>
          <a:off x="1148080" y="3784283"/>
          <a:ext cx="9712960" cy="2397760"/>
        </p:xfrm>
        <a:graphic>
          <a:graphicData uri="http://schemas.openxmlformats.org/drawingml/2006/table">
            <a:tbl>
              <a:tblPr firstRow="1" bandRow="1">
                <a:tableStyleId>{5C22544A-7EE6-4342-B048-85BDC9FD1C3A}</a:tableStyleId>
              </a:tblPr>
              <a:tblGrid>
                <a:gridCol w="3332480">
                  <a:extLst>
                    <a:ext uri="{9D8B030D-6E8A-4147-A177-3AD203B41FA5}">
                      <a16:colId xmlns:a16="http://schemas.microsoft.com/office/drawing/2014/main" val="549340115"/>
                    </a:ext>
                  </a:extLst>
                </a:gridCol>
                <a:gridCol w="2489200">
                  <a:extLst>
                    <a:ext uri="{9D8B030D-6E8A-4147-A177-3AD203B41FA5}">
                      <a16:colId xmlns:a16="http://schemas.microsoft.com/office/drawing/2014/main" val="1235047737"/>
                    </a:ext>
                  </a:extLst>
                </a:gridCol>
                <a:gridCol w="2092960">
                  <a:extLst>
                    <a:ext uri="{9D8B030D-6E8A-4147-A177-3AD203B41FA5}">
                      <a16:colId xmlns:a16="http://schemas.microsoft.com/office/drawing/2014/main" val="2938328251"/>
                    </a:ext>
                  </a:extLst>
                </a:gridCol>
                <a:gridCol w="1798320">
                  <a:extLst>
                    <a:ext uri="{9D8B030D-6E8A-4147-A177-3AD203B41FA5}">
                      <a16:colId xmlns:a16="http://schemas.microsoft.com/office/drawing/2014/main" val="2449134675"/>
                    </a:ext>
                  </a:extLst>
                </a:gridCol>
              </a:tblGrid>
              <a:tr h="370840">
                <a:tc>
                  <a:txBody>
                    <a:bodyPr/>
                    <a:lstStyle/>
                    <a:p>
                      <a:pPr algn="ctr"/>
                      <a:r>
                        <a:rPr lang="en-US" dirty="0"/>
                        <a:t>Model</a:t>
                      </a:r>
                    </a:p>
                  </a:txBody>
                  <a:tcPr/>
                </a:tc>
                <a:tc>
                  <a:txBody>
                    <a:bodyPr/>
                    <a:lstStyle/>
                    <a:p>
                      <a:pPr algn="ctr"/>
                      <a:r>
                        <a:rPr lang="en-US" dirty="0"/>
                        <a:t>Bag of words featuring</a:t>
                      </a:r>
                    </a:p>
                  </a:txBody>
                  <a:tcPr/>
                </a:tc>
                <a:tc>
                  <a:txBody>
                    <a:bodyPr/>
                    <a:lstStyle/>
                    <a:p>
                      <a:pPr algn="ctr"/>
                      <a:r>
                        <a:rPr lang="en-US" dirty="0"/>
                        <a:t>Training Set Accuracy 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Test Set Accuracy Score</a:t>
                      </a:r>
                    </a:p>
                  </a:txBody>
                  <a:tcPr/>
                </a:tc>
                <a:extLst>
                  <a:ext uri="{0D108BD9-81ED-4DB2-BD59-A6C34878D82A}">
                    <a16:rowId xmlns:a16="http://schemas.microsoft.com/office/drawing/2014/main" val="3552749056"/>
                  </a:ext>
                </a:extLst>
              </a:tr>
              <a:tr h="370840">
                <a:tc>
                  <a:txBody>
                    <a:bodyPr/>
                    <a:lstStyle/>
                    <a:p>
                      <a:pPr algn="ctr"/>
                      <a:r>
                        <a:rPr lang="en-US" dirty="0"/>
                        <a:t>Multinomial Naive Bayes</a:t>
                      </a:r>
                    </a:p>
                  </a:txBody>
                  <a:tcPr/>
                </a:tc>
                <a:tc>
                  <a:txBody>
                    <a:bodyPr/>
                    <a:lstStyle/>
                    <a:p>
                      <a:pPr algn="ctr"/>
                      <a:r>
                        <a:rPr lang="en-US" dirty="0"/>
                        <a:t>Count</a:t>
                      </a:r>
                    </a:p>
                  </a:txBody>
                  <a:tcPr/>
                </a:tc>
                <a:tc>
                  <a:txBody>
                    <a:bodyPr/>
                    <a:lstStyle/>
                    <a:p>
                      <a:pPr algn="ctr"/>
                      <a:r>
                        <a:rPr lang="en-US" dirty="0"/>
                        <a:t>0.93</a:t>
                      </a:r>
                    </a:p>
                  </a:txBody>
                  <a:tcPr/>
                </a:tc>
                <a:tc>
                  <a:txBody>
                    <a:bodyPr/>
                    <a:lstStyle/>
                    <a:p>
                      <a:pPr algn="ctr"/>
                      <a:r>
                        <a:rPr lang="en-US" dirty="0"/>
                        <a:t>0.78</a:t>
                      </a:r>
                    </a:p>
                  </a:txBody>
                  <a:tcPr/>
                </a:tc>
                <a:extLst>
                  <a:ext uri="{0D108BD9-81ED-4DB2-BD59-A6C34878D82A}">
                    <a16:rowId xmlns:a16="http://schemas.microsoft.com/office/drawing/2014/main" val="186073101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Multinomial Naive Bayes</a:t>
                      </a:r>
                    </a:p>
                  </a:txBody>
                  <a:tcPr/>
                </a:tc>
                <a:tc>
                  <a:txBody>
                    <a:bodyPr/>
                    <a:lstStyle/>
                    <a:p>
                      <a:pPr algn="ctr"/>
                      <a:r>
                        <a:rPr lang="en-US" dirty="0"/>
                        <a:t>TF-IDF</a:t>
                      </a:r>
                    </a:p>
                  </a:txBody>
                  <a:tcPr/>
                </a:tc>
                <a:tc>
                  <a:txBody>
                    <a:bodyPr/>
                    <a:lstStyle/>
                    <a:p>
                      <a:pPr algn="ctr"/>
                      <a:r>
                        <a:rPr lang="en-US" dirty="0"/>
                        <a:t>0.93</a:t>
                      </a:r>
                    </a:p>
                  </a:txBody>
                  <a:tcPr/>
                </a:tc>
                <a:tc>
                  <a:txBody>
                    <a:bodyPr/>
                    <a:lstStyle/>
                    <a:p>
                      <a:pPr algn="ctr"/>
                      <a:r>
                        <a:rPr lang="en-US" dirty="0"/>
                        <a:t>0.77</a:t>
                      </a:r>
                    </a:p>
                  </a:txBody>
                  <a:tcPr/>
                </a:tc>
                <a:extLst>
                  <a:ext uri="{0D108BD9-81ED-4DB2-BD59-A6C34878D82A}">
                    <a16:rowId xmlns:a16="http://schemas.microsoft.com/office/drawing/2014/main" val="3681460252"/>
                  </a:ext>
                </a:extLst>
              </a:tr>
              <a:tr h="370840">
                <a:tc>
                  <a:txBody>
                    <a:bodyPr/>
                    <a:lstStyle/>
                    <a:p>
                      <a:pPr algn="ctr"/>
                      <a:r>
                        <a:rPr lang="en-US" dirty="0"/>
                        <a:t>Bigram Naive Bayes</a:t>
                      </a:r>
                    </a:p>
                  </a:txBody>
                  <a:tcPr/>
                </a:tc>
                <a:tc>
                  <a:txBody>
                    <a:bodyPr/>
                    <a:lstStyle/>
                    <a:p>
                      <a:pPr algn="ctr"/>
                      <a:r>
                        <a:rPr lang="en-US" dirty="0"/>
                        <a:t>Count</a:t>
                      </a:r>
                    </a:p>
                  </a:txBody>
                  <a:tcPr/>
                </a:tc>
                <a:tc>
                  <a:txBody>
                    <a:bodyPr/>
                    <a:lstStyle/>
                    <a:p>
                      <a:pPr algn="ctr"/>
                      <a:r>
                        <a:rPr lang="en-US" dirty="0"/>
                        <a:t>0.97</a:t>
                      </a:r>
                    </a:p>
                  </a:txBody>
                  <a:tcPr/>
                </a:tc>
                <a:tc>
                  <a:txBody>
                    <a:bodyPr/>
                    <a:lstStyle/>
                    <a:p>
                      <a:pPr algn="ctr"/>
                      <a:r>
                        <a:rPr lang="en-US" dirty="0"/>
                        <a:t>0.78</a:t>
                      </a:r>
                    </a:p>
                  </a:txBody>
                  <a:tcPr/>
                </a:tc>
                <a:extLst>
                  <a:ext uri="{0D108BD9-81ED-4DB2-BD59-A6C34878D82A}">
                    <a16:rowId xmlns:a16="http://schemas.microsoft.com/office/drawing/2014/main" val="3500319519"/>
                  </a:ext>
                </a:extLst>
              </a:tr>
              <a:tr h="370840">
                <a:tc>
                  <a:txBody>
                    <a:bodyPr/>
                    <a:lstStyle/>
                    <a:p>
                      <a:pPr algn="ctr"/>
                      <a:r>
                        <a:rPr lang="en-US" dirty="0"/>
                        <a:t>Logistic Regression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TF-IDF</a:t>
                      </a:r>
                    </a:p>
                  </a:txBody>
                  <a:tcPr/>
                </a:tc>
                <a:tc>
                  <a:txBody>
                    <a:bodyPr/>
                    <a:lstStyle/>
                    <a:p>
                      <a:pPr algn="ctr"/>
                      <a:r>
                        <a:rPr lang="en-US" dirty="0"/>
                        <a:t>0.94</a:t>
                      </a:r>
                    </a:p>
                  </a:txBody>
                  <a:tcPr/>
                </a:tc>
                <a:tc>
                  <a:txBody>
                    <a:bodyPr/>
                    <a:lstStyle/>
                    <a:p>
                      <a:pPr algn="ctr"/>
                      <a:r>
                        <a:rPr lang="en-US" dirty="0"/>
                        <a:t>0.79</a:t>
                      </a:r>
                    </a:p>
                  </a:txBody>
                  <a:tcPr/>
                </a:tc>
                <a:extLst>
                  <a:ext uri="{0D108BD9-81ED-4DB2-BD59-A6C34878D82A}">
                    <a16:rowId xmlns:a16="http://schemas.microsoft.com/office/drawing/2014/main" val="3538798253"/>
                  </a:ext>
                </a:extLst>
              </a:tr>
            </a:tbl>
          </a:graphicData>
        </a:graphic>
      </p:graphicFrame>
    </p:spTree>
    <p:extLst>
      <p:ext uri="{BB962C8B-B14F-4D97-AF65-F5344CB8AC3E}">
        <p14:creationId xmlns:p14="http://schemas.microsoft.com/office/powerpoint/2010/main" val="2263410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C8AE-1B6C-4D3D-A937-A4DACEAF0F7A}"/>
              </a:ext>
            </a:extLst>
          </p:cNvPr>
          <p:cNvSpPr>
            <a:spLocks noGrp="1"/>
          </p:cNvSpPr>
          <p:nvPr>
            <p:ph type="title"/>
          </p:nvPr>
        </p:nvSpPr>
        <p:spPr/>
        <p:txBody>
          <a:bodyPr/>
          <a:lstStyle/>
          <a:p>
            <a:r>
              <a:rPr lang="en-US" dirty="0"/>
              <a:t>Summary &amp; Recommendation</a:t>
            </a:r>
          </a:p>
        </p:txBody>
      </p:sp>
      <p:sp>
        <p:nvSpPr>
          <p:cNvPr id="3" name="Content Placeholder 2">
            <a:extLst>
              <a:ext uri="{FF2B5EF4-FFF2-40B4-BE49-F238E27FC236}">
                <a16:creationId xmlns:a16="http://schemas.microsoft.com/office/drawing/2014/main" id="{313A32F9-5776-4629-A736-474CDFA9E4A8}"/>
              </a:ext>
            </a:extLst>
          </p:cNvPr>
          <p:cNvSpPr>
            <a:spLocks noGrp="1"/>
          </p:cNvSpPr>
          <p:nvPr>
            <p:ph idx="1"/>
          </p:nvPr>
        </p:nvSpPr>
        <p:spPr/>
        <p:txBody>
          <a:bodyPr>
            <a:normAutofit fontScale="92500" lnSpcReduction="10000"/>
          </a:bodyPr>
          <a:lstStyle/>
          <a:p>
            <a:r>
              <a:rPr lang="en-US" dirty="0"/>
              <a:t>An email classifier for labeling emails of a particular employee has been built. This classifier or extended versions of it could be used to label his emails automatically. Building the classifier for a whole company would require predefined labels and data from at least a few employees but the process for building the classifier will be the same.</a:t>
            </a:r>
          </a:p>
          <a:p>
            <a:endParaRPr lang="en-US" dirty="0"/>
          </a:p>
          <a:p>
            <a:r>
              <a:rPr lang="en-US" dirty="0"/>
              <a:t>Any of the followings could help to improve the performance of the classifier: </a:t>
            </a:r>
          </a:p>
          <a:p>
            <a:pPr lvl="1"/>
            <a:r>
              <a:rPr lang="en-US" dirty="0"/>
              <a:t>Getting access to more data points and well labeled data - labels that were assigned by the user more thoughtfully</a:t>
            </a:r>
          </a:p>
          <a:p>
            <a:pPr lvl="1"/>
            <a:r>
              <a:rPr lang="en-US" dirty="0"/>
              <a:t>Expanding the stop words list</a:t>
            </a:r>
          </a:p>
          <a:p>
            <a:pPr lvl="1"/>
            <a:r>
              <a:rPr lang="en-US" dirty="0"/>
              <a:t>Stemming or </a:t>
            </a:r>
            <a:r>
              <a:rPr lang="en-US" dirty="0" err="1"/>
              <a:t>lemmazation</a:t>
            </a:r>
            <a:endParaRPr lang="en-US" dirty="0"/>
          </a:p>
          <a:p>
            <a:pPr lvl="1"/>
            <a:r>
              <a:rPr lang="en-US" dirty="0"/>
              <a:t>Working with data in one language, not two.</a:t>
            </a:r>
          </a:p>
        </p:txBody>
      </p:sp>
      <p:sp>
        <p:nvSpPr>
          <p:cNvPr id="4" name="Footer Placeholder 3">
            <a:extLst>
              <a:ext uri="{FF2B5EF4-FFF2-40B4-BE49-F238E27FC236}">
                <a16:creationId xmlns:a16="http://schemas.microsoft.com/office/drawing/2014/main" id="{F154496F-B174-4D4F-A9CA-14C6BCC6903F}"/>
              </a:ext>
            </a:extLst>
          </p:cNvPr>
          <p:cNvSpPr>
            <a:spLocks noGrp="1"/>
          </p:cNvSpPr>
          <p:nvPr>
            <p:ph type="ftr" sz="quarter" idx="11"/>
          </p:nvPr>
        </p:nvSpPr>
        <p:spPr/>
        <p:txBody>
          <a:bodyPr/>
          <a:lstStyle/>
          <a:p>
            <a:r>
              <a:rPr lang="en-US"/>
              <a:t>Exploring the Enron Email Dataset</a:t>
            </a:r>
          </a:p>
        </p:txBody>
      </p:sp>
      <p:sp>
        <p:nvSpPr>
          <p:cNvPr id="5" name="Slide Number Placeholder 4">
            <a:extLst>
              <a:ext uri="{FF2B5EF4-FFF2-40B4-BE49-F238E27FC236}">
                <a16:creationId xmlns:a16="http://schemas.microsoft.com/office/drawing/2014/main" id="{97B13286-86C0-4D6C-9158-3AE6CF791ED3}"/>
              </a:ext>
            </a:extLst>
          </p:cNvPr>
          <p:cNvSpPr>
            <a:spLocks noGrp="1"/>
          </p:cNvSpPr>
          <p:nvPr>
            <p:ph type="sldNum" sz="quarter" idx="12"/>
          </p:nvPr>
        </p:nvSpPr>
        <p:spPr/>
        <p:txBody>
          <a:bodyPr/>
          <a:lstStyle/>
          <a:p>
            <a:fld id="{81F387E5-48F7-4464-94C9-16375A6BC0B4}" type="slidenum">
              <a:rPr lang="en-US" smtClean="0"/>
              <a:t>28</a:t>
            </a:fld>
            <a:endParaRPr lang="en-US"/>
          </a:p>
        </p:txBody>
      </p:sp>
    </p:spTree>
    <p:extLst>
      <p:ext uri="{BB962C8B-B14F-4D97-AF65-F5344CB8AC3E}">
        <p14:creationId xmlns:p14="http://schemas.microsoft.com/office/powerpoint/2010/main" val="2472602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01B21-CDB7-4EDB-B018-70A7F7C64604}"/>
              </a:ext>
            </a:extLst>
          </p:cNvPr>
          <p:cNvSpPr>
            <a:spLocks noGrp="1"/>
          </p:cNvSpPr>
          <p:nvPr>
            <p:ph type="title"/>
          </p:nvPr>
        </p:nvSpPr>
        <p:spPr/>
        <p:txBody>
          <a:bodyPr/>
          <a:lstStyle/>
          <a:p>
            <a:r>
              <a:rPr lang="en-US" dirty="0"/>
              <a:t>Libraries</a:t>
            </a:r>
          </a:p>
        </p:txBody>
      </p:sp>
      <p:sp>
        <p:nvSpPr>
          <p:cNvPr id="3" name="Content Placeholder 2">
            <a:extLst>
              <a:ext uri="{FF2B5EF4-FFF2-40B4-BE49-F238E27FC236}">
                <a16:creationId xmlns:a16="http://schemas.microsoft.com/office/drawing/2014/main" id="{0B4A99E5-1DD2-4053-8D4A-80E0CAC2A03E}"/>
              </a:ext>
            </a:extLst>
          </p:cNvPr>
          <p:cNvSpPr>
            <a:spLocks noGrp="1"/>
          </p:cNvSpPr>
          <p:nvPr>
            <p:ph idx="1"/>
          </p:nvPr>
        </p:nvSpPr>
        <p:spPr/>
        <p:txBody>
          <a:bodyPr/>
          <a:lstStyle/>
          <a:p>
            <a:endParaRPr lang="en-US" dirty="0"/>
          </a:p>
        </p:txBody>
      </p:sp>
      <p:sp>
        <p:nvSpPr>
          <p:cNvPr id="4" name="Content Placeholder 2">
            <a:extLst>
              <a:ext uri="{FF2B5EF4-FFF2-40B4-BE49-F238E27FC236}">
                <a16:creationId xmlns:a16="http://schemas.microsoft.com/office/drawing/2014/main" id="{B91DF259-0014-4C03-A887-1D8931F12CE2}"/>
              </a:ext>
            </a:extLst>
          </p:cNvPr>
          <p:cNvSpPr txBox="1">
            <a:spLocks/>
          </p:cNvSpPr>
          <p:nvPr/>
        </p:nvSpPr>
        <p:spPr>
          <a:xfrm>
            <a:off x="838200" y="1825625"/>
            <a:ext cx="4983480" cy="43513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a:t>Numpy</a:t>
            </a:r>
          </a:p>
          <a:p>
            <a:r>
              <a:rPr lang="en-US"/>
              <a:t>Pandas</a:t>
            </a:r>
          </a:p>
          <a:p>
            <a:r>
              <a:rPr lang="en-US"/>
              <a:t>Matplotlib</a:t>
            </a:r>
          </a:p>
          <a:p>
            <a:r>
              <a:rPr lang="en-US"/>
              <a:t>Seaborn</a:t>
            </a:r>
          </a:p>
          <a:p>
            <a:r>
              <a:rPr lang="en-US"/>
              <a:t>Scipy.stats</a:t>
            </a:r>
          </a:p>
          <a:p>
            <a:r>
              <a:rPr lang="en-US"/>
              <a:t>Networkx</a:t>
            </a:r>
          </a:p>
          <a:p>
            <a:r>
              <a:rPr lang="en-US"/>
              <a:t>Sklearn</a:t>
            </a:r>
            <a:endParaRPr lang="en-US" dirty="0"/>
          </a:p>
        </p:txBody>
      </p:sp>
      <p:sp>
        <p:nvSpPr>
          <p:cNvPr id="5" name="Content Placeholder 2">
            <a:extLst>
              <a:ext uri="{FF2B5EF4-FFF2-40B4-BE49-F238E27FC236}">
                <a16:creationId xmlns:a16="http://schemas.microsoft.com/office/drawing/2014/main" id="{2D39FC9F-48AB-425F-B773-72DCC5A65315}"/>
              </a:ext>
            </a:extLst>
          </p:cNvPr>
          <p:cNvSpPr txBox="1">
            <a:spLocks/>
          </p:cNvSpPr>
          <p:nvPr/>
        </p:nvSpPr>
        <p:spPr>
          <a:xfrm>
            <a:off x="6370320" y="1825625"/>
            <a:ext cx="498348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Nltk.tokenize.regexp</a:t>
            </a:r>
            <a:endParaRPr lang="en-US" dirty="0"/>
          </a:p>
          <a:p>
            <a:r>
              <a:rPr lang="en-US" dirty="0" err="1"/>
              <a:t>Wordcloud</a:t>
            </a:r>
            <a:endParaRPr lang="en-US" dirty="0"/>
          </a:p>
          <a:p>
            <a:r>
              <a:rPr lang="en-US" dirty="0" err="1"/>
              <a:t>Collections.Counter</a:t>
            </a:r>
            <a:endParaRPr lang="en-US" dirty="0"/>
          </a:p>
        </p:txBody>
      </p:sp>
    </p:spTree>
    <p:extLst>
      <p:ext uri="{BB962C8B-B14F-4D97-AF65-F5344CB8AC3E}">
        <p14:creationId xmlns:p14="http://schemas.microsoft.com/office/powerpoint/2010/main" val="1769039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332D-385E-40FD-A6C3-8F6C667477A2}"/>
              </a:ext>
            </a:extLst>
          </p:cNvPr>
          <p:cNvSpPr>
            <a:spLocks noGrp="1"/>
          </p:cNvSpPr>
          <p:nvPr>
            <p:ph type="title"/>
          </p:nvPr>
        </p:nvSpPr>
        <p:spPr/>
        <p:txBody>
          <a:bodyPr/>
          <a:lstStyle/>
          <a:p>
            <a:r>
              <a:rPr lang="en-US" dirty="0"/>
              <a:t>Sample email</a:t>
            </a:r>
          </a:p>
        </p:txBody>
      </p:sp>
      <p:pic>
        <p:nvPicPr>
          <p:cNvPr id="4" name="Content Placeholder 5">
            <a:extLst>
              <a:ext uri="{FF2B5EF4-FFF2-40B4-BE49-F238E27FC236}">
                <a16:creationId xmlns:a16="http://schemas.microsoft.com/office/drawing/2014/main" id="{AD28E722-08E0-46FB-956E-BD848CE047D3}"/>
              </a:ext>
            </a:extLst>
          </p:cNvPr>
          <p:cNvPicPr>
            <a:picLocks noGrp="1" noChangeAspect="1"/>
          </p:cNvPicPr>
          <p:nvPr>
            <p:ph idx="1"/>
          </p:nvPr>
        </p:nvPicPr>
        <p:blipFill>
          <a:blip r:embed="rId2"/>
          <a:stretch>
            <a:fillRect/>
          </a:stretch>
        </p:blipFill>
        <p:spPr>
          <a:xfrm>
            <a:off x="2191022" y="2052638"/>
            <a:ext cx="6771731" cy="4195762"/>
          </a:xfrm>
          <a:prstGeom prst="rect">
            <a:avLst/>
          </a:prstGeom>
        </p:spPr>
      </p:pic>
    </p:spTree>
    <p:extLst>
      <p:ext uri="{BB962C8B-B14F-4D97-AF65-F5344CB8AC3E}">
        <p14:creationId xmlns:p14="http://schemas.microsoft.com/office/powerpoint/2010/main" val="1496334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B507D-CE80-48B5-9A68-F27BD441235F}"/>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DA61A45A-5F25-4A0F-93DF-09A162E62C1F}"/>
              </a:ext>
            </a:extLst>
          </p:cNvPr>
          <p:cNvSpPr>
            <a:spLocks noGrp="1"/>
          </p:cNvSpPr>
          <p:nvPr>
            <p:ph idx="1"/>
          </p:nvPr>
        </p:nvSpPr>
        <p:spPr/>
        <p:txBody>
          <a:bodyPr/>
          <a:lstStyle/>
          <a:p>
            <a:r>
              <a:rPr lang="en-US" dirty="0"/>
              <a:t>The purpose of this step is to break down the message column into separate columns for each field in the message body.</a:t>
            </a:r>
          </a:p>
          <a:p>
            <a:r>
              <a:rPr lang="en-US" dirty="0"/>
              <a:t>Since the dataset is pretty large (1.3 Gb) it was not possible to read and process the data in one step. The data was read and processed in 20,000 row chunks and the results were merged at the end.</a:t>
            </a:r>
          </a:p>
          <a:p>
            <a:r>
              <a:rPr lang="en-US" dirty="0"/>
              <a:t>In the end of the process, the clean data with 14 columns including the index was stored in a .csv file.</a:t>
            </a:r>
          </a:p>
          <a:p>
            <a:endParaRPr lang="en-US" dirty="0"/>
          </a:p>
        </p:txBody>
      </p:sp>
    </p:spTree>
    <p:extLst>
      <p:ext uri="{BB962C8B-B14F-4D97-AF65-F5344CB8AC3E}">
        <p14:creationId xmlns:p14="http://schemas.microsoft.com/office/powerpoint/2010/main" val="405555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9A870-6506-4E6E-B895-7AF24A26D2C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28F064F-3F20-443A-8D6E-D5E1BD0F47AE}"/>
              </a:ext>
            </a:extLst>
          </p:cNvPr>
          <p:cNvSpPr>
            <a:spLocks noGrp="1"/>
          </p:cNvSpPr>
          <p:nvPr>
            <p:ph idx="1"/>
          </p:nvPr>
        </p:nvSpPr>
        <p:spPr/>
        <p:txBody>
          <a:bodyPr/>
          <a:lstStyle/>
          <a:p>
            <a:endParaRPr lang="en-US"/>
          </a:p>
        </p:txBody>
      </p:sp>
      <p:sp>
        <p:nvSpPr>
          <p:cNvPr id="4" name="Title 1">
            <a:extLst>
              <a:ext uri="{FF2B5EF4-FFF2-40B4-BE49-F238E27FC236}">
                <a16:creationId xmlns:a16="http://schemas.microsoft.com/office/drawing/2014/main" id="{0FDB499D-37A3-4074-8825-5589F5FFD681}"/>
              </a:ext>
            </a:extLst>
          </p:cNvPr>
          <p:cNvSpPr txBox="1">
            <a:spLocks/>
          </p:cNvSpPr>
          <p:nvPr/>
        </p:nvSpPr>
        <p:spPr>
          <a:xfrm>
            <a:off x="838200" y="365125"/>
            <a:ext cx="10515600" cy="132556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Data Wrangling Highlights</a:t>
            </a:r>
            <a:endParaRPr lang="en-US" dirty="0"/>
          </a:p>
        </p:txBody>
      </p:sp>
      <p:sp>
        <p:nvSpPr>
          <p:cNvPr id="5" name="Content Placeholder 2">
            <a:extLst>
              <a:ext uri="{FF2B5EF4-FFF2-40B4-BE49-F238E27FC236}">
                <a16:creationId xmlns:a16="http://schemas.microsoft.com/office/drawing/2014/main" id="{47BB2B32-AF78-4458-AF13-E25E63935E17}"/>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a:t>Reading data in chunks of 20,000 rows</a:t>
            </a:r>
          </a:p>
          <a:p>
            <a:r>
              <a:rPr lang="en-US"/>
              <a:t>Using python email library for extracting the columns from message bodies</a:t>
            </a:r>
          </a:p>
          <a:p>
            <a:r>
              <a:rPr lang="en-US"/>
              <a:t>Extracting the user name from the original file column and adding a user column </a:t>
            </a:r>
          </a:p>
          <a:p>
            <a:r>
              <a:rPr lang="en-US"/>
              <a:t>Dropping 4 columns with useless data and keeping 14 columns</a:t>
            </a:r>
          </a:p>
          <a:p>
            <a:r>
              <a:rPr lang="en-US"/>
              <a:t>Appending the processed data frame chunks to a list</a:t>
            </a:r>
          </a:p>
          <a:p>
            <a:r>
              <a:rPr lang="en-US"/>
              <a:t>Concatenating the list to make a single connected data frame</a:t>
            </a:r>
          </a:p>
          <a:p>
            <a:r>
              <a:rPr lang="en-US"/>
              <a:t>Store the data frame in a .csv file </a:t>
            </a:r>
          </a:p>
          <a:p>
            <a:endParaRPr lang="en-US" dirty="0"/>
          </a:p>
        </p:txBody>
      </p:sp>
    </p:spTree>
    <p:extLst>
      <p:ext uri="{BB962C8B-B14F-4D97-AF65-F5344CB8AC3E}">
        <p14:creationId xmlns:p14="http://schemas.microsoft.com/office/powerpoint/2010/main" val="1945413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A1290-9F70-4BF7-A2D8-7F9E4A45AB0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4A686D8-F674-44C1-A905-D11188B417E1}"/>
              </a:ext>
            </a:extLst>
          </p:cNvPr>
          <p:cNvSpPr>
            <a:spLocks noGrp="1"/>
          </p:cNvSpPr>
          <p:nvPr>
            <p:ph idx="1"/>
          </p:nvPr>
        </p:nvSpPr>
        <p:spPr/>
        <p:txBody>
          <a:bodyPr/>
          <a:lstStyle/>
          <a:p>
            <a:endParaRPr lang="en-US"/>
          </a:p>
        </p:txBody>
      </p:sp>
      <p:sp>
        <p:nvSpPr>
          <p:cNvPr id="4" name="Title 1">
            <a:extLst>
              <a:ext uri="{FF2B5EF4-FFF2-40B4-BE49-F238E27FC236}">
                <a16:creationId xmlns:a16="http://schemas.microsoft.com/office/drawing/2014/main" id="{5C523565-FA5F-4F0C-877B-BD47C8AB19DE}"/>
              </a:ext>
            </a:extLst>
          </p:cNvPr>
          <p:cNvSpPr txBox="1">
            <a:spLocks/>
          </p:cNvSpPr>
          <p:nvPr/>
        </p:nvSpPr>
        <p:spPr>
          <a:xfrm>
            <a:off x="838200" y="365125"/>
            <a:ext cx="10515600" cy="132556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Final Data Frame</a:t>
            </a:r>
            <a:endParaRPr lang="en-US" dirty="0"/>
          </a:p>
        </p:txBody>
      </p:sp>
      <p:grpSp>
        <p:nvGrpSpPr>
          <p:cNvPr id="5" name="Group 4">
            <a:extLst>
              <a:ext uri="{FF2B5EF4-FFF2-40B4-BE49-F238E27FC236}">
                <a16:creationId xmlns:a16="http://schemas.microsoft.com/office/drawing/2014/main" id="{AC6E59F0-04C9-47BA-9609-FFC57EFFFD06}"/>
              </a:ext>
            </a:extLst>
          </p:cNvPr>
          <p:cNvGrpSpPr/>
          <p:nvPr/>
        </p:nvGrpSpPr>
        <p:grpSpPr>
          <a:xfrm>
            <a:off x="403542" y="2168663"/>
            <a:ext cx="11384915" cy="3227291"/>
            <a:chOff x="213360" y="2260103"/>
            <a:chExt cx="11384915" cy="3227291"/>
          </a:xfrm>
        </p:grpSpPr>
        <p:pic>
          <p:nvPicPr>
            <p:cNvPr id="6" name="Picture 5">
              <a:extLst>
                <a:ext uri="{FF2B5EF4-FFF2-40B4-BE49-F238E27FC236}">
                  <a16:creationId xmlns:a16="http://schemas.microsoft.com/office/drawing/2014/main" id="{40C0DCB5-7200-4674-BCC5-89CA7FA24A45}"/>
                </a:ext>
              </a:extLst>
            </p:cNvPr>
            <p:cNvPicPr>
              <a:picLocks noChangeAspect="1"/>
            </p:cNvPicPr>
            <p:nvPr/>
          </p:nvPicPr>
          <p:blipFill>
            <a:blip r:embed="rId2"/>
            <a:stretch>
              <a:fillRect/>
            </a:stretch>
          </p:blipFill>
          <p:spPr>
            <a:xfrm>
              <a:off x="213360" y="2260103"/>
              <a:ext cx="6431280" cy="3227291"/>
            </a:xfrm>
            <a:prstGeom prst="rect">
              <a:avLst/>
            </a:prstGeom>
          </p:spPr>
        </p:pic>
        <p:pic>
          <p:nvPicPr>
            <p:cNvPr id="7" name="Picture 6">
              <a:extLst>
                <a:ext uri="{FF2B5EF4-FFF2-40B4-BE49-F238E27FC236}">
                  <a16:creationId xmlns:a16="http://schemas.microsoft.com/office/drawing/2014/main" id="{530144A7-36D0-4189-A19F-461128243E56}"/>
                </a:ext>
              </a:extLst>
            </p:cNvPr>
            <p:cNvPicPr>
              <a:picLocks noChangeAspect="1"/>
            </p:cNvPicPr>
            <p:nvPr/>
          </p:nvPicPr>
          <p:blipFill>
            <a:blip r:embed="rId3"/>
            <a:stretch>
              <a:fillRect/>
            </a:stretch>
          </p:blipFill>
          <p:spPr>
            <a:xfrm>
              <a:off x="6644640" y="2319644"/>
              <a:ext cx="4953635" cy="3167750"/>
            </a:xfrm>
            <a:prstGeom prst="rect">
              <a:avLst/>
            </a:prstGeom>
          </p:spPr>
        </p:pic>
      </p:grpSp>
    </p:spTree>
    <p:extLst>
      <p:ext uri="{BB962C8B-B14F-4D97-AF65-F5344CB8AC3E}">
        <p14:creationId xmlns:p14="http://schemas.microsoft.com/office/powerpoint/2010/main" val="431111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E9096-20C2-47EE-889A-1FEBB2ADA56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7B55C12-8C34-4204-8152-43F75327EEA9}"/>
              </a:ext>
            </a:extLst>
          </p:cNvPr>
          <p:cNvSpPr>
            <a:spLocks noGrp="1"/>
          </p:cNvSpPr>
          <p:nvPr>
            <p:ph idx="1"/>
          </p:nvPr>
        </p:nvSpPr>
        <p:spPr/>
        <p:txBody>
          <a:bodyPr/>
          <a:lstStyle/>
          <a:p>
            <a:endParaRPr lang="en-US"/>
          </a:p>
        </p:txBody>
      </p:sp>
      <p:sp>
        <p:nvSpPr>
          <p:cNvPr id="4" name="Title 1">
            <a:extLst>
              <a:ext uri="{FF2B5EF4-FFF2-40B4-BE49-F238E27FC236}">
                <a16:creationId xmlns:a16="http://schemas.microsoft.com/office/drawing/2014/main" id="{E597E29E-2836-4E26-8430-51324653EA74}"/>
              </a:ext>
            </a:extLst>
          </p:cNvPr>
          <p:cNvSpPr txBox="1">
            <a:spLocks/>
          </p:cNvSpPr>
          <p:nvPr/>
        </p:nvSpPr>
        <p:spPr>
          <a:xfrm>
            <a:off x="838200" y="365125"/>
            <a:ext cx="10515600" cy="132556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Exploratory Data Analysis (EDA)</a:t>
            </a:r>
            <a:endParaRPr lang="en-US" dirty="0"/>
          </a:p>
        </p:txBody>
      </p:sp>
      <p:sp>
        <p:nvSpPr>
          <p:cNvPr id="5" name="Content Placeholder 2">
            <a:extLst>
              <a:ext uri="{FF2B5EF4-FFF2-40B4-BE49-F238E27FC236}">
                <a16:creationId xmlns:a16="http://schemas.microsoft.com/office/drawing/2014/main" id="{6485E7BD-EB64-4153-896D-8EE14490C098}"/>
              </a:ext>
            </a:extLst>
          </p:cNvPr>
          <p:cNvSpPr txBox="1">
            <a:spLocks/>
          </p:cNvSpPr>
          <p:nvPr/>
        </p:nvSpPr>
        <p:spPr>
          <a:xfrm>
            <a:off x="838200" y="1825625"/>
            <a:ext cx="5095240" cy="43513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a:t>The use of emails at Enron picked up in 1999 and increased steadily during 2000s. </a:t>
            </a:r>
          </a:p>
          <a:p>
            <a:endParaRPr lang="en-US"/>
          </a:p>
          <a:p>
            <a:r>
              <a:rPr lang="en-US"/>
              <a:t>In 2001, the year that Enron collapsed, there was a sudden drop in the volume of emails during summer months followed by a sharp peak in fall and a steady drop after the bankruptcy.</a:t>
            </a:r>
          </a:p>
          <a:p>
            <a:pPr marL="0" indent="0">
              <a:buFont typeface="Wingdings 3" charset="2"/>
              <a:buNone/>
            </a:pPr>
            <a:endParaRPr lang="en-US" dirty="0"/>
          </a:p>
        </p:txBody>
      </p:sp>
      <p:pic>
        <p:nvPicPr>
          <p:cNvPr id="6" name="Picture 5">
            <a:extLst>
              <a:ext uri="{FF2B5EF4-FFF2-40B4-BE49-F238E27FC236}">
                <a16:creationId xmlns:a16="http://schemas.microsoft.com/office/drawing/2014/main" id="{FE1445ED-DCF9-4F95-903F-C82F19901989}"/>
              </a:ext>
            </a:extLst>
          </p:cNvPr>
          <p:cNvPicPr>
            <a:picLocks noChangeAspect="1"/>
          </p:cNvPicPr>
          <p:nvPr/>
        </p:nvPicPr>
        <p:blipFill>
          <a:blip r:embed="rId2"/>
          <a:stretch>
            <a:fillRect/>
          </a:stretch>
        </p:blipFill>
        <p:spPr>
          <a:xfrm>
            <a:off x="6380480" y="1870075"/>
            <a:ext cx="5600700" cy="3829050"/>
          </a:xfrm>
          <a:prstGeom prst="rect">
            <a:avLst/>
          </a:prstGeom>
        </p:spPr>
      </p:pic>
    </p:spTree>
    <p:extLst>
      <p:ext uri="{BB962C8B-B14F-4D97-AF65-F5344CB8AC3E}">
        <p14:creationId xmlns:p14="http://schemas.microsoft.com/office/powerpoint/2010/main" val="1326608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664B5-B7B3-405C-B917-50036C1ADFE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9FD9580-8518-4E5A-AC04-08A732AF2749}"/>
              </a:ext>
            </a:extLst>
          </p:cNvPr>
          <p:cNvSpPr>
            <a:spLocks noGrp="1"/>
          </p:cNvSpPr>
          <p:nvPr>
            <p:ph idx="1"/>
          </p:nvPr>
        </p:nvSpPr>
        <p:spPr/>
        <p:txBody>
          <a:bodyPr/>
          <a:lstStyle/>
          <a:p>
            <a:endParaRPr lang="en-US"/>
          </a:p>
        </p:txBody>
      </p:sp>
      <p:sp>
        <p:nvSpPr>
          <p:cNvPr id="4" name="Title 1">
            <a:extLst>
              <a:ext uri="{FF2B5EF4-FFF2-40B4-BE49-F238E27FC236}">
                <a16:creationId xmlns:a16="http://schemas.microsoft.com/office/drawing/2014/main" id="{02823EC4-D4CC-4BE1-AA10-BF9D8558784A}"/>
              </a:ext>
            </a:extLst>
          </p:cNvPr>
          <p:cNvSpPr txBox="1">
            <a:spLocks/>
          </p:cNvSpPr>
          <p:nvPr/>
        </p:nvSpPr>
        <p:spPr>
          <a:xfrm>
            <a:off x="838200" y="365125"/>
            <a:ext cx="10515600" cy="132556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Exploratory Data Analysis (EDA)</a:t>
            </a:r>
            <a:endParaRPr lang="en-US" dirty="0"/>
          </a:p>
        </p:txBody>
      </p:sp>
      <p:sp>
        <p:nvSpPr>
          <p:cNvPr id="5" name="Content Placeholder 9">
            <a:extLst>
              <a:ext uri="{FF2B5EF4-FFF2-40B4-BE49-F238E27FC236}">
                <a16:creationId xmlns:a16="http://schemas.microsoft.com/office/drawing/2014/main" id="{6114A22B-4E99-4D06-9269-BA78A34E1471}"/>
              </a:ext>
            </a:extLst>
          </p:cNvPr>
          <p:cNvSpPr txBox="1">
            <a:spLocks/>
          </p:cNvSpPr>
          <p:nvPr/>
        </p:nvSpPr>
        <p:spPr>
          <a:xfrm>
            <a:off x="929640" y="5659979"/>
            <a:ext cx="6050280" cy="56038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The y axis represent the total email count during the livelihood of Enron, not the average daily volume</a:t>
            </a:r>
          </a:p>
        </p:txBody>
      </p:sp>
      <p:pic>
        <p:nvPicPr>
          <p:cNvPr id="6" name="Picture 5">
            <a:extLst>
              <a:ext uri="{FF2B5EF4-FFF2-40B4-BE49-F238E27FC236}">
                <a16:creationId xmlns:a16="http://schemas.microsoft.com/office/drawing/2014/main" id="{800A51DC-5087-4517-964E-35A5C3CC40A0}"/>
              </a:ext>
            </a:extLst>
          </p:cNvPr>
          <p:cNvPicPr>
            <a:picLocks noChangeAspect="1"/>
          </p:cNvPicPr>
          <p:nvPr/>
        </p:nvPicPr>
        <p:blipFill>
          <a:blip r:embed="rId2"/>
          <a:stretch>
            <a:fillRect/>
          </a:stretch>
        </p:blipFill>
        <p:spPr>
          <a:xfrm>
            <a:off x="6322697" y="2040479"/>
            <a:ext cx="5210175" cy="3619500"/>
          </a:xfrm>
          <a:prstGeom prst="rect">
            <a:avLst/>
          </a:prstGeom>
        </p:spPr>
      </p:pic>
      <p:pic>
        <p:nvPicPr>
          <p:cNvPr id="7" name="Picture 6">
            <a:extLst>
              <a:ext uri="{FF2B5EF4-FFF2-40B4-BE49-F238E27FC236}">
                <a16:creationId xmlns:a16="http://schemas.microsoft.com/office/drawing/2014/main" id="{FE1868A5-3BBA-4661-AC50-38384D8E5CCE}"/>
              </a:ext>
            </a:extLst>
          </p:cNvPr>
          <p:cNvPicPr>
            <a:picLocks noChangeAspect="1"/>
          </p:cNvPicPr>
          <p:nvPr/>
        </p:nvPicPr>
        <p:blipFill>
          <a:blip r:embed="rId3"/>
          <a:stretch>
            <a:fillRect/>
          </a:stretch>
        </p:blipFill>
        <p:spPr>
          <a:xfrm>
            <a:off x="659128" y="2090252"/>
            <a:ext cx="5073017" cy="3399811"/>
          </a:xfrm>
          <a:prstGeom prst="rect">
            <a:avLst/>
          </a:prstGeom>
        </p:spPr>
      </p:pic>
    </p:spTree>
    <p:extLst>
      <p:ext uri="{BB962C8B-B14F-4D97-AF65-F5344CB8AC3E}">
        <p14:creationId xmlns:p14="http://schemas.microsoft.com/office/powerpoint/2010/main" val="15273684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1887</TotalTime>
  <Words>1939</Words>
  <Application>Microsoft Office PowerPoint</Application>
  <PresentationFormat>Widescreen</PresentationFormat>
  <Paragraphs>186</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Century Gothic</vt:lpstr>
      <vt:lpstr>Wingdings 3</vt:lpstr>
      <vt:lpstr>Ion</vt:lpstr>
      <vt:lpstr>Exploring Enron Dataset</vt:lpstr>
      <vt:lpstr>DataSet</vt:lpstr>
      <vt:lpstr>Libraries</vt:lpstr>
      <vt:lpstr>Sample email</vt:lpstr>
      <vt:lpstr>Data Wrangling</vt:lpstr>
      <vt:lpstr>PowerPoint Presentation</vt:lpstr>
      <vt:lpstr>PowerPoint Presentation</vt:lpstr>
      <vt:lpstr>PowerPoint Presentation</vt:lpstr>
      <vt:lpstr>PowerPoint Presentation</vt:lpstr>
      <vt:lpstr>PowerPoint Presentation</vt:lpstr>
      <vt:lpstr>PowerPoint Presentation</vt:lpstr>
      <vt:lpstr>Statistical Summary (one-sample t-test) </vt:lpstr>
      <vt:lpstr>Network Visualization</vt:lpstr>
      <vt:lpstr>Interesting to know</vt:lpstr>
      <vt:lpstr>Inferential Statistics (Word Count)</vt:lpstr>
      <vt:lpstr>Data Wrangling before Tokenization</vt:lpstr>
      <vt:lpstr>Tokenization</vt:lpstr>
      <vt:lpstr>Inferential Statistics - Question 1:</vt:lpstr>
      <vt:lpstr>Inferential Statistics - Question 2:</vt:lpstr>
      <vt:lpstr>Correlation Between Subject &amp; Content Word Count</vt:lpstr>
      <vt:lpstr>Word Cloud</vt:lpstr>
      <vt:lpstr>The Most Frequent Words’ Counts</vt:lpstr>
      <vt:lpstr>The Most Frequent Words in the Subject Field &amp; Their Count in About 500,000 Emails</vt:lpstr>
      <vt:lpstr>Machine Learning – Email Classifier</vt:lpstr>
      <vt:lpstr>Machine Learning – Email Classifier</vt:lpstr>
      <vt:lpstr>Classification Highlights</vt:lpstr>
      <vt:lpstr>Email Classification Results</vt:lpstr>
      <vt:lpstr>Summary &amp;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Enron Dataset</dc:title>
  <dc:creator>Murugi</dc:creator>
  <cp:lastModifiedBy>Murugi</cp:lastModifiedBy>
  <cp:revision>5</cp:revision>
  <dcterms:created xsi:type="dcterms:W3CDTF">2018-12-12T19:31:21Z</dcterms:created>
  <dcterms:modified xsi:type="dcterms:W3CDTF">2018-12-14T02:58:33Z</dcterms:modified>
</cp:coreProperties>
</file>