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310" r:id="rId3"/>
    <p:sldId id="311" r:id="rId4"/>
    <p:sldId id="312" r:id="rId5"/>
    <p:sldId id="324" r:id="rId6"/>
    <p:sldId id="318" r:id="rId7"/>
    <p:sldId id="313" r:id="rId8"/>
    <p:sldId id="319" r:id="rId9"/>
    <p:sldId id="314" r:id="rId10"/>
    <p:sldId id="320" r:id="rId11"/>
    <p:sldId id="315" r:id="rId12"/>
    <p:sldId id="323" r:id="rId13"/>
    <p:sldId id="316" r:id="rId14"/>
    <p:sldId id="322" r:id="rId15"/>
    <p:sldId id="317" r:id="rId16"/>
    <p:sldId id="326" r:id="rId17"/>
    <p:sldId id="325" r:id="rId18"/>
    <p:sldId id="328" r:id="rId19"/>
    <p:sldId id="321" r:id="rId20"/>
    <p:sldId id="327" r:id="rId21"/>
  </p:sldIdLst>
  <p:sldSz cx="9144000" cy="5143500" type="screen16x9"/>
  <p:notesSz cx="6858000" cy="9144000"/>
  <p:embeddedFontLst>
    <p:embeddedFont>
      <p:font typeface="Barlow" panose="00000500000000000000" pitchFamily="2" charset="-70"/>
      <p:regular r:id="rId23"/>
      <p:bold r:id="rId24"/>
      <p:italic r:id="rId25"/>
      <p:boldItalic r:id="rId26"/>
    </p:embeddedFont>
    <p:embeddedFont>
      <p:font typeface="Epilogue" panose="020B0604020202020204" charset="-7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D3A1E7-9C55-4809-9806-DDBA31C9D24C}">
  <a:tblStyle styleId="{FAD3A1E7-9C55-4809-9806-DDBA31C9D2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1C13B2-78D6-4361-B1C4-72086765794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78246" autoAdjust="0"/>
  </p:normalViewPr>
  <p:slideViewPr>
    <p:cSldViewPr snapToGrid="0">
      <p:cViewPr varScale="1">
        <p:scale>
          <a:sx n="118" d="100"/>
          <a:sy n="118" d="100"/>
        </p:scale>
        <p:origin x="16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245bd6a573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245bd6a573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lv-LV" dirty="0"/>
          </a:p>
        </p:txBody>
      </p:sp>
    </p:spTree>
    <p:extLst>
      <p:ext uri="{BB962C8B-B14F-4D97-AF65-F5344CB8AC3E}">
        <p14:creationId xmlns:p14="http://schemas.microsoft.com/office/powerpoint/2010/main" val="396728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Programmēšanā bieži vien ir vēlme izpildīt noteiktu priekšrakstu bloku noteiktu skaitu reižu. Iespējamais risinājums būs rakstīt šos paziņojumus nepieciešamo reižu skaitu. Tomēr atkārtojumu skaits var nebūt zināms iepriekš (kompilēšanas laikā) vai varbūt pietiekami liels (piemēram, 10 000).</a:t>
            </a:r>
          </a:p>
          <a:p>
            <a:endParaRPr lang="lv-LV" dirty="0"/>
          </a:p>
          <a:p>
            <a:r>
              <a:rPr lang="lv-LV" dirty="0"/>
              <a:t>Labākais risinājums šādai problēmai ir </a:t>
            </a:r>
            <a:r>
              <a:rPr lang="lv-LV" dirty="0" err="1"/>
              <a:t>loop</a:t>
            </a:r>
            <a:r>
              <a:rPr lang="lv-LV" dirty="0"/>
              <a:t>. Programmēšanā tiek izmantoti </a:t>
            </a:r>
            <a:r>
              <a:rPr lang="lv-LV" dirty="0" err="1"/>
              <a:t>loops</a:t>
            </a:r>
            <a:r>
              <a:rPr lang="lv-LV" dirty="0"/>
              <a:t>, lai atkārtoti izpildītu noteiktu priekšrakstu bloku, līdz tiek izpildīts kāds nosacījums.</a:t>
            </a:r>
          </a:p>
          <a:p>
            <a:endParaRPr lang="lv-LV" dirty="0"/>
          </a:p>
          <a:p>
            <a:r>
              <a:rPr lang="lv-LV" dirty="0"/>
              <a:t>Šajā rakstā mēs apskatīsim cilpu C#.</a:t>
            </a:r>
          </a:p>
        </p:txBody>
      </p:sp>
    </p:spTree>
    <p:extLst>
      <p:ext uri="{BB962C8B-B14F-4D97-AF65-F5344CB8AC3E}">
        <p14:creationId xmlns:p14="http://schemas.microsoft.com/office/powerpoint/2010/main" val="186794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C# for </a:t>
            </a:r>
            <a:r>
              <a:rPr lang="lv-LV" dirty="0" err="1"/>
              <a:t>loop</a:t>
            </a:r>
            <a:r>
              <a:rPr lang="lv-LV" dirty="0"/>
              <a:t> ir trīs priekšraksti: inicializācija, nosacījums un iterators.</a:t>
            </a:r>
          </a:p>
          <a:p>
            <a:r>
              <a:rPr lang="lv-LV" dirty="0"/>
              <a:t>Inicializācijas paziņojums tiek izpildīts vispirms un tikai vienu reizi. Šeit mainīgais parasti tiek deklarēts un inicializēts.</a:t>
            </a:r>
          </a:p>
          <a:p>
            <a:r>
              <a:rPr lang="lv-LV" dirty="0"/>
              <a:t>Pēc tam tiek novērtēts stāvoklis. Nosacījums ir Būla izteiksme, t.i., tas atgriež vai nu patiesu, vai nepatiesu.</a:t>
            </a:r>
          </a:p>
          <a:p>
            <a:r>
              <a:rPr lang="lv-LV" dirty="0"/>
              <a:t>Ja nosacījums tiek novērtēts kā patiess:</a:t>
            </a:r>
          </a:p>
          <a:p>
            <a:r>
              <a:rPr lang="lv-LV" dirty="0"/>
              <a:t>Tiek izpildīti priekšraksti for cikla iekšpusē.</a:t>
            </a:r>
          </a:p>
          <a:p>
            <a:r>
              <a:rPr lang="lv-LV" dirty="0"/>
              <a:t>Pēc tam tiek izpildīts iteratora paziņojums, kas parasti maina inicializētā mainīgā vērtību.</a:t>
            </a:r>
          </a:p>
          <a:p>
            <a:r>
              <a:rPr lang="lv-LV" dirty="0"/>
              <a:t>Atkal tiek novērtēts stāvoklis.</a:t>
            </a:r>
          </a:p>
          <a:p>
            <a:r>
              <a:rPr lang="lv-LV" dirty="0"/>
              <a:t>Process turpinās, līdz nosacījums tiek novērtēts kā nepatiess.</a:t>
            </a:r>
          </a:p>
          <a:p>
            <a:r>
              <a:rPr lang="lv-LV" dirty="0"/>
              <a:t>Ja nosacījums tiek novērtēts kā nepatiess, for cikls tiek pārtraukts.</a:t>
            </a:r>
          </a:p>
        </p:txBody>
      </p:sp>
    </p:spTree>
    <p:extLst>
      <p:ext uri="{BB962C8B-B14F-4D97-AF65-F5344CB8AC3E}">
        <p14:creationId xmlns:p14="http://schemas.microsoft.com/office/powerpoint/2010/main" val="2930802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lv-LV" sz="1100" b="0" dirty="0">
                <a:solidFill>
                  <a:schemeClr val="dk1"/>
                </a:solidFill>
                <a:latin typeface="Epilogue"/>
              </a:rPr>
              <a:t>For cilpa ir vadības plūsmas paziņojums C# programmēšanas valodā, kas ļauj atkārtoti izpildīt koda bloku, pamatojoties uz noteiktu nosacījumu. </a:t>
            </a:r>
          </a:p>
          <a:p>
            <a:pPr marL="158750" indent="0" algn="l">
              <a:buNone/>
            </a:pPr>
            <a:r>
              <a:rPr lang="lv-LV" sz="1100" b="0" dirty="0">
                <a:solidFill>
                  <a:schemeClr val="dk1"/>
                </a:solidFill>
                <a:latin typeface="Epilogue"/>
              </a:rPr>
              <a:t>To parasti izmanto, ja iepriekš zināt iterāciju skaitu vai kad jums ir nepieciešams atkārtot kolekciju vai vērtību diapazonu.</a:t>
            </a:r>
          </a:p>
        </p:txBody>
      </p:sp>
    </p:spTree>
    <p:extLst>
      <p:ext uri="{BB962C8B-B14F-4D97-AF65-F5344CB8AC3E}">
        <p14:creationId xmlns:p14="http://schemas.microsoft.com/office/powerpoint/2010/main" val="145813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Kad programma darbojas,</a:t>
            </a:r>
          </a:p>
          <a:p>
            <a:endParaRPr lang="lv-LV" dirty="0"/>
          </a:p>
          <a:p>
            <a:r>
              <a:rPr lang="lv-LV" dirty="0"/>
              <a:t>Pirmkārt, mainīgais i tiek deklarēts un inicializēts uz 1.</a:t>
            </a:r>
          </a:p>
          <a:p>
            <a:r>
              <a:rPr lang="lv-LV" dirty="0"/>
              <a:t>Pēc tam tiek novērtēts nosacījums (i&lt;=5).</a:t>
            </a:r>
          </a:p>
          <a:p>
            <a:r>
              <a:rPr lang="lv-LV" dirty="0"/>
              <a:t>Tā kā nosacījums atgriež patieso vērtību, programma pēc tam izpilda for cilpas pamattekstu. Tas izdrukā doto rindu ar iterāciju 1 (Iterācija vienkārši nozīmē atkārtošanos).</a:t>
            </a:r>
          </a:p>
          <a:p>
            <a:r>
              <a:rPr lang="lv-LV" dirty="0"/>
              <a:t>Tagad tiek novērtēts iterators (i++). Tas palielina i vērtību līdz 2.</a:t>
            </a:r>
          </a:p>
          <a:p>
            <a:r>
              <a:rPr lang="lv-LV" dirty="0"/>
              <a:t>Nosacījums (i&lt;=5) tiek novērtēts vēlreiz, un beigās i vērtība tiek palielināta par 1. Nosacījums tiks novērtēts kā patiess pirmajās 5 reizēs.</a:t>
            </a:r>
          </a:p>
          <a:p>
            <a:r>
              <a:rPr lang="lv-LV" dirty="0"/>
              <a:t>Kad i vērtība būs 6 un nosacījums būs nepatiess, cilpa tiks pārtraukta.</a:t>
            </a:r>
          </a:p>
        </p:txBody>
      </p:sp>
    </p:spTree>
    <p:extLst>
      <p:ext uri="{BB962C8B-B14F-4D97-AF65-F5344CB8AC3E}">
        <p14:creationId xmlns:p14="http://schemas.microsoft.com/office/powerpoint/2010/main" val="3143453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For cilpa ir C# pamatkonstrukcija, un to plaši izmanto dažādiem cilpas scenārijiem, tostarp atkārtošanai pa masīviem, kolekciju apstrādi, aprēķinu veikšanu un atpakaļskaitīšanas vai atkārtojumu ieviešanu spēlēs un simulācijās.</a:t>
            </a:r>
          </a:p>
        </p:txBody>
      </p:sp>
    </p:spTree>
    <p:extLst>
      <p:ext uri="{BB962C8B-B14F-4D97-AF65-F5344CB8AC3E}">
        <p14:creationId xmlns:p14="http://schemas.microsoft.com/office/powerpoint/2010/main" val="41608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Programmā C# for cilpa ļauj cilpas sintaksē izmantot vairākus iteratorus un inicializācijas. Šī funkcija var būt noderīga, ja jums ir nepieciešams strādāt ar vairākiem mainīgajiem vai vienlaikus veikt dažādas darbības cilpā</a:t>
            </a:r>
          </a:p>
        </p:txBody>
      </p:sp>
    </p:spTree>
    <p:extLst>
      <p:ext uri="{BB962C8B-B14F-4D97-AF65-F5344CB8AC3E}">
        <p14:creationId xmlns:p14="http://schemas.microsoft.com/office/powerpoint/2010/main" val="100967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C# valodā ir iespējams for cikls bez iteratoriem un inicializācijas, lai gan to izmanto retāk, salīdzinot ar cikla sintakses standartu. Šo for ciklu variantu bieži dēvē par "bezgalīgu ciklu", jo tai trūkst parasto komponentu, kas kontrolē iterāciju skaitu. Tā vietā cikls paļaujas uz citiem mehānismiem, lai pārtrauktu, piemēram, pārtraukuma paziņojumu vai ārēju nosacījumu.</a:t>
            </a:r>
          </a:p>
        </p:txBody>
      </p:sp>
    </p:spTree>
    <p:extLst>
      <p:ext uri="{BB962C8B-B14F-4D97-AF65-F5344CB8AC3E}">
        <p14:creationId xmlns:p14="http://schemas.microsoft.com/office/powerpoint/2010/main" val="156446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Bezgalīgā for ciklā visas trīs for cilpas sintakses daļas (inicializācija, nosacījums un iterācija) tiek atstātas tukšas, kā rezultātā iekavās ir tukša deklarācija. Bez nosacījuma par pārbaudi vai atkārtojuma paziņojuma cikls turpināsies bezgalīgi, līdz to pārtrauc kāds ārējs faktors, piemēram, pārtraukuma paziņojums vai programmas pārtraukšana.</a:t>
            </a:r>
          </a:p>
        </p:txBody>
      </p:sp>
    </p:spTree>
    <p:extLst>
      <p:ext uri="{BB962C8B-B14F-4D97-AF65-F5344CB8AC3E}">
        <p14:creationId xmlns:p14="http://schemas.microsoft.com/office/powerpoint/2010/main" val="130629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300" y="4975"/>
            <a:ext cx="9137400" cy="5143399"/>
            <a:chOff x="3300" y="4975"/>
            <a:chExt cx="9137400" cy="5143399"/>
          </a:xfrm>
        </p:grpSpPr>
        <p:grpSp>
          <p:nvGrpSpPr>
            <p:cNvPr id="10" name="Google Shape;10;p2"/>
            <p:cNvGrpSpPr/>
            <p:nvPr/>
          </p:nvGrpSpPr>
          <p:grpSpPr>
            <a:xfrm>
              <a:off x="3300" y="256486"/>
              <a:ext cx="9137400" cy="4629802"/>
              <a:chOff x="3300" y="256486"/>
              <a:chExt cx="9137400" cy="4629802"/>
            </a:xfrm>
          </p:grpSpPr>
          <p:cxnSp>
            <p:nvCxnSpPr>
              <p:cNvPr id="11" name="Google Shape;11;p2"/>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30" name="Google Shape;30;p2"/>
            <p:cNvGrpSpPr/>
            <p:nvPr/>
          </p:nvGrpSpPr>
          <p:grpSpPr>
            <a:xfrm>
              <a:off x="272000" y="4975"/>
              <a:ext cx="8600000" cy="5143399"/>
              <a:chOff x="272000" y="4975"/>
              <a:chExt cx="8600000" cy="5180700"/>
            </a:xfrm>
          </p:grpSpPr>
          <p:cxnSp>
            <p:nvCxnSpPr>
              <p:cNvPr id="31" name="Google Shape;31;p2"/>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6" name="Google Shape;36;p2"/>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7" name="Google Shape;37;p2"/>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8" name="Google Shape;38;p2"/>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9" name="Google Shape;39;p2"/>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0" name="Google Shape;40;p2"/>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1" name="Google Shape;41;p2"/>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2" name="Google Shape;42;p2"/>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3" name="Google Shape;43;p2"/>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4" name="Google Shape;44;p2"/>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 name="Google Shape;45;p2"/>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 name="Google Shape;46;p2"/>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 name="Google Shape;47;p2"/>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8" name="Google Shape;48;p2"/>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9" name="Google Shape;49;p2"/>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0" name="Google Shape;50;p2"/>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1" name="Google Shape;51;p2"/>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2" name="Google Shape;52;p2"/>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3" name="Google Shape;53;p2"/>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4" name="Google Shape;54;p2"/>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5" name="Google Shape;55;p2"/>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6" name="Google Shape;56;p2"/>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7" name="Google Shape;57;p2"/>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 name="Google Shape;58;p2"/>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 name="Google Shape;59;p2"/>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 name="Google Shape;60;p2"/>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1" name="Google Shape;61;p2"/>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2" name="Google Shape;62;p2"/>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3" name="Google Shape;63;p2"/>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64" name="Google Shape;64;p2"/>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txBox="1">
            <a:spLocks noGrp="1"/>
          </p:cNvSpPr>
          <p:nvPr>
            <p:ph type="ctrTitle"/>
          </p:nvPr>
        </p:nvSpPr>
        <p:spPr>
          <a:xfrm>
            <a:off x="713225" y="615700"/>
            <a:ext cx="5379900" cy="17517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4000"/>
              <a:buNone/>
              <a:defRPr sz="4000"/>
            </a:lvl1pPr>
            <a:lvl2pPr lvl="1" algn="ctr">
              <a:spcBef>
                <a:spcPts val="0"/>
              </a:spcBef>
              <a:spcAft>
                <a:spcPts val="0"/>
              </a:spcAft>
              <a:buClr>
                <a:srgbClr val="191919"/>
              </a:buClr>
              <a:buSzPts val="4000"/>
              <a:buNone/>
              <a:defRPr sz="4000">
                <a:solidFill>
                  <a:srgbClr val="191919"/>
                </a:solidFill>
              </a:defRPr>
            </a:lvl2pPr>
            <a:lvl3pPr lvl="2" algn="ctr">
              <a:spcBef>
                <a:spcPts val="0"/>
              </a:spcBef>
              <a:spcAft>
                <a:spcPts val="0"/>
              </a:spcAft>
              <a:buClr>
                <a:srgbClr val="191919"/>
              </a:buClr>
              <a:buSzPts val="4000"/>
              <a:buNone/>
              <a:defRPr sz="4000">
                <a:solidFill>
                  <a:srgbClr val="191919"/>
                </a:solidFill>
              </a:defRPr>
            </a:lvl3pPr>
            <a:lvl4pPr lvl="3" algn="ctr">
              <a:spcBef>
                <a:spcPts val="0"/>
              </a:spcBef>
              <a:spcAft>
                <a:spcPts val="0"/>
              </a:spcAft>
              <a:buClr>
                <a:srgbClr val="191919"/>
              </a:buClr>
              <a:buSzPts val="4000"/>
              <a:buNone/>
              <a:defRPr sz="4000">
                <a:solidFill>
                  <a:srgbClr val="191919"/>
                </a:solidFill>
              </a:defRPr>
            </a:lvl4pPr>
            <a:lvl5pPr lvl="4" algn="ctr">
              <a:spcBef>
                <a:spcPts val="0"/>
              </a:spcBef>
              <a:spcAft>
                <a:spcPts val="0"/>
              </a:spcAft>
              <a:buClr>
                <a:srgbClr val="191919"/>
              </a:buClr>
              <a:buSzPts val="4000"/>
              <a:buNone/>
              <a:defRPr sz="4000">
                <a:solidFill>
                  <a:srgbClr val="191919"/>
                </a:solidFill>
              </a:defRPr>
            </a:lvl5pPr>
            <a:lvl6pPr lvl="5" algn="ctr">
              <a:spcBef>
                <a:spcPts val="0"/>
              </a:spcBef>
              <a:spcAft>
                <a:spcPts val="0"/>
              </a:spcAft>
              <a:buClr>
                <a:srgbClr val="191919"/>
              </a:buClr>
              <a:buSzPts val="4000"/>
              <a:buNone/>
              <a:defRPr sz="4000">
                <a:solidFill>
                  <a:srgbClr val="191919"/>
                </a:solidFill>
              </a:defRPr>
            </a:lvl6pPr>
            <a:lvl7pPr lvl="6" algn="ctr">
              <a:spcBef>
                <a:spcPts val="0"/>
              </a:spcBef>
              <a:spcAft>
                <a:spcPts val="0"/>
              </a:spcAft>
              <a:buClr>
                <a:srgbClr val="191919"/>
              </a:buClr>
              <a:buSzPts val="4000"/>
              <a:buNone/>
              <a:defRPr sz="4000">
                <a:solidFill>
                  <a:srgbClr val="191919"/>
                </a:solidFill>
              </a:defRPr>
            </a:lvl7pPr>
            <a:lvl8pPr lvl="7" algn="ctr">
              <a:spcBef>
                <a:spcPts val="0"/>
              </a:spcBef>
              <a:spcAft>
                <a:spcPts val="0"/>
              </a:spcAft>
              <a:buClr>
                <a:srgbClr val="191919"/>
              </a:buClr>
              <a:buSzPts val="4000"/>
              <a:buNone/>
              <a:defRPr sz="4000">
                <a:solidFill>
                  <a:srgbClr val="191919"/>
                </a:solidFill>
              </a:defRPr>
            </a:lvl8pPr>
            <a:lvl9pPr lvl="8" algn="ctr">
              <a:spcBef>
                <a:spcPts val="0"/>
              </a:spcBef>
              <a:spcAft>
                <a:spcPts val="0"/>
              </a:spcAft>
              <a:buClr>
                <a:srgbClr val="191919"/>
              </a:buClr>
              <a:buSzPts val="4000"/>
              <a:buNone/>
              <a:defRPr sz="4000">
                <a:solidFill>
                  <a:srgbClr val="191919"/>
                </a:solidFill>
              </a:defRPr>
            </a:lvl9pPr>
          </a:lstStyle>
          <a:p>
            <a:endParaRPr/>
          </a:p>
        </p:txBody>
      </p:sp>
      <p:sp>
        <p:nvSpPr>
          <p:cNvPr id="66" name="Google Shape;66;p2"/>
          <p:cNvSpPr txBox="1">
            <a:spLocks noGrp="1"/>
          </p:cNvSpPr>
          <p:nvPr>
            <p:ph type="subTitle" idx="1"/>
          </p:nvPr>
        </p:nvSpPr>
        <p:spPr>
          <a:xfrm>
            <a:off x="5946125" y="3796825"/>
            <a:ext cx="2484600" cy="731100"/>
          </a:xfrm>
          <a:prstGeom prst="rect">
            <a:avLst/>
          </a:prstGeom>
          <a:noFill/>
          <a:ln>
            <a:noFill/>
          </a:ln>
        </p:spPr>
        <p:txBody>
          <a:bodyPr spcFirstLastPara="1" wrap="square" lIns="91425" tIns="91425" rIns="91425" bIns="91425" anchor="b" anchorCtr="0">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3"/>
        <p:cNvGrpSpPr/>
        <p:nvPr/>
      </p:nvGrpSpPr>
      <p:grpSpPr>
        <a:xfrm>
          <a:off x="0" y="0"/>
          <a:ext cx="0" cy="0"/>
          <a:chOff x="0" y="0"/>
          <a:chExt cx="0" cy="0"/>
        </a:xfrm>
      </p:grpSpPr>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99"/>
        <p:cNvGrpSpPr/>
        <p:nvPr/>
      </p:nvGrpSpPr>
      <p:grpSpPr>
        <a:xfrm>
          <a:off x="0" y="0"/>
          <a:ext cx="0" cy="0"/>
          <a:chOff x="0" y="0"/>
          <a:chExt cx="0" cy="0"/>
        </a:xfrm>
      </p:grpSpPr>
      <p:grpSp>
        <p:nvGrpSpPr>
          <p:cNvPr id="1700" name="Google Shape;1700;p31"/>
          <p:cNvGrpSpPr/>
          <p:nvPr/>
        </p:nvGrpSpPr>
        <p:grpSpPr>
          <a:xfrm>
            <a:off x="3300" y="4975"/>
            <a:ext cx="9137400" cy="5143399"/>
            <a:chOff x="3300" y="4975"/>
            <a:chExt cx="9137400" cy="5143399"/>
          </a:xfrm>
        </p:grpSpPr>
        <p:grpSp>
          <p:nvGrpSpPr>
            <p:cNvPr id="1701" name="Google Shape;1701;p31"/>
            <p:cNvGrpSpPr/>
            <p:nvPr/>
          </p:nvGrpSpPr>
          <p:grpSpPr>
            <a:xfrm>
              <a:off x="3300" y="256486"/>
              <a:ext cx="9137400" cy="4629802"/>
              <a:chOff x="3300" y="256486"/>
              <a:chExt cx="9137400" cy="4629802"/>
            </a:xfrm>
          </p:grpSpPr>
          <p:cxnSp>
            <p:nvCxnSpPr>
              <p:cNvPr id="1702" name="Google Shape;1702;p31"/>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3" name="Google Shape;1703;p31"/>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4" name="Google Shape;1704;p31"/>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5" name="Google Shape;1705;p31"/>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6" name="Google Shape;1706;p31"/>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7" name="Google Shape;1707;p31"/>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8" name="Google Shape;1708;p31"/>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9" name="Google Shape;1709;p31"/>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0" name="Google Shape;1710;p31"/>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1" name="Google Shape;1711;p31"/>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2" name="Google Shape;1712;p31"/>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3" name="Google Shape;1713;p31"/>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4" name="Google Shape;1714;p31"/>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5" name="Google Shape;1715;p31"/>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6" name="Google Shape;1716;p31"/>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7" name="Google Shape;1717;p31"/>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8" name="Google Shape;1718;p31"/>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9" name="Google Shape;1719;p31"/>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20" name="Google Shape;1720;p31"/>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721" name="Google Shape;1721;p31"/>
            <p:cNvGrpSpPr/>
            <p:nvPr/>
          </p:nvGrpSpPr>
          <p:grpSpPr>
            <a:xfrm>
              <a:off x="272000" y="4975"/>
              <a:ext cx="8600000" cy="5143399"/>
              <a:chOff x="272000" y="4975"/>
              <a:chExt cx="8600000" cy="5180700"/>
            </a:xfrm>
          </p:grpSpPr>
          <p:cxnSp>
            <p:nvCxnSpPr>
              <p:cNvPr id="1722" name="Google Shape;1722;p31"/>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3" name="Google Shape;1723;p31"/>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4" name="Google Shape;1724;p31"/>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5" name="Google Shape;1725;p31"/>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6" name="Google Shape;1726;p31"/>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7" name="Google Shape;1727;p31"/>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8" name="Google Shape;1728;p31"/>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9" name="Google Shape;1729;p31"/>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0" name="Google Shape;1730;p31"/>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1" name="Google Shape;1731;p31"/>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2" name="Google Shape;1732;p31"/>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3" name="Google Shape;1733;p31"/>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4" name="Google Shape;1734;p31"/>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5" name="Google Shape;1735;p31"/>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6" name="Google Shape;1736;p31"/>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7" name="Google Shape;1737;p31"/>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8" name="Google Shape;1738;p31"/>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9" name="Google Shape;1739;p31"/>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0" name="Google Shape;1740;p31"/>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1" name="Google Shape;1741;p31"/>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2" name="Google Shape;1742;p31"/>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3" name="Google Shape;1743;p31"/>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4" name="Google Shape;1744;p31"/>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5" name="Google Shape;1745;p31"/>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6" name="Google Shape;1746;p31"/>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7" name="Google Shape;1747;p31"/>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8" name="Google Shape;1748;p31"/>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9" name="Google Shape;1749;p31"/>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0" name="Google Shape;1750;p31"/>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1" name="Google Shape;1751;p31"/>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2" name="Google Shape;1752;p31"/>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3" name="Google Shape;1753;p31"/>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4" name="Google Shape;1754;p31"/>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755" name="Google Shape;1755;p31"/>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1"/>
          <p:cNvSpPr/>
          <p:nvPr/>
        </p:nvSpPr>
        <p:spPr>
          <a:xfrm rot="10800000">
            <a:off x="7599525" y="-5477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1"/>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58"/>
        <p:cNvGrpSpPr/>
        <p:nvPr/>
      </p:nvGrpSpPr>
      <p:grpSpPr>
        <a:xfrm>
          <a:off x="0" y="0"/>
          <a:ext cx="0" cy="0"/>
          <a:chOff x="0" y="0"/>
          <a:chExt cx="0" cy="0"/>
        </a:xfrm>
      </p:grpSpPr>
      <p:grpSp>
        <p:nvGrpSpPr>
          <p:cNvPr id="1759" name="Google Shape;1759;p32"/>
          <p:cNvGrpSpPr/>
          <p:nvPr/>
        </p:nvGrpSpPr>
        <p:grpSpPr>
          <a:xfrm>
            <a:off x="3300" y="4975"/>
            <a:ext cx="9137400" cy="5143399"/>
            <a:chOff x="3300" y="4975"/>
            <a:chExt cx="9137400" cy="5143399"/>
          </a:xfrm>
        </p:grpSpPr>
        <p:grpSp>
          <p:nvGrpSpPr>
            <p:cNvPr id="1760" name="Google Shape;1760;p32"/>
            <p:cNvGrpSpPr/>
            <p:nvPr/>
          </p:nvGrpSpPr>
          <p:grpSpPr>
            <a:xfrm>
              <a:off x="3300" y="256486"/>
              <a:ext cx="9137400" cy="4629802"/>
              <a:chOff x="3300" y="256486"/>
              <a:chExt cx="9137400" cy="4629802"/>
            </a:xfrm>
          </p:grpSpPr>
          <p:cxnSp>
            <p:nvCxnSpPr>
              <p:cNvPr id="1761" name="Google Shape;1761;p32"/>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2" name="Google Shape;1762;p32"/>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3" name="Google Shape;1763;p32"/>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4" name="Google Shape;1764;p32"/>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5" name="Google Shape;1765;p32"/>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6" name="Google Shape;1766;p32"/>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7" name="Google Shape;1767;p32"/>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8" name="Google Shape;1768;p32"/>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9" name="Google Shape;1769;p32"/>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0" name="Google Shape;1770;p32"/>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1" name="Google Shape;1771;p32"/>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2" name="Google Shape;1772;p32"/>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3" name="Google Shape;1773;p32"/>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4" name="Google Shape;1774;p32"/>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5" name="Google Shape;1775;p32"/>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6" name="Google Shape;1776;p32"/>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7" name="Google Shape;1777;p32"/>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8" name="Google Shape;1778;p32"/>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9" name="Google Shape;1779;p32"/>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780" name="Google Shape;1780;p32"/>
            <p:cNvGrpSpPr/>
            <p:nvPr/>
          </p:nvGrpSpPr>
          <p:grpSpPr>
            <a:xfrm>
              <a:off x="272000" y="4975"/>
              <a:ext cx="8600000" cy="5143399"/>
              <a:chOff x="272000" y="4975"/>
              <a:chExt cx="8600000" cy="5180700"/>
            </a:xfrm>
          </p:grpSpPr>
          <p:cxnSp>
            <p:nvCxnSpPr>
              <p:cNvPr id="1781" name="Google Shape;1781;p32"/>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2" name="Google Shape;1782;p32"/>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3" name="Google Shape;1783;p32"/>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4" name="Google Shape;1784;p32"/>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5" name="Google Shape;1785;p32"/>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6" name="Google Shape;1786;p32"/>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7" name="Google Shape;1787;p32"/>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8" name="Google Shape;1788;p32"/>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9" name="Google Shape;1789;p32"/>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0" name="Google Shape;1790;p32"/>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1" name="Google Shape;1791;p32"/>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2" name="Google Shape;1792;p32"/>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3" name="Google Shape;1793;p32"/>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4" name="Google Shape;1794;p32"/>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5" name="Google Shape;1795;p32"/>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6" name="Google Shape;1796;p32"/>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7" name="Google Shape;1797;p32"/>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8" name="Google Shape;1798;p32"/>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9" name="Google Shape;1799;p32"/>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0" name="Google Shape;1800;p32"/>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1" name="Google Shape;1801;p32"/>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2" name="Google Shape;1802;p32"/>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3" name="Google Shape;1803;p32"/>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4" name="Google Shape;1804;p32"/>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5" name="Google Shape;1805;p32"/>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6" name="Google Shape;1806;p32"/>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7" name="Google Shape;1807;p32"/>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8" name="Google Shape;1808;p32"/>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9" name="Google Shape;1809;p32"/>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0" name="Google Shape;1810;p32"/>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1" name="Google Shape;1811;p32"/>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2" name="Google Shape;1812;p32"/>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3" name="Google Shape;1813;p32"/>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814" name="Google Shape;1814;p32"/>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2"/>
          <p:cNvSpPr/>
          <p:nvPr/>
        </p:nvSpPr>
        <p:spPr>
          <a:xfrm flipH="1">
            <a:off x="713225" y="43738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flipH="1">
            <a:off x="2260925" y="40236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2pPr>
            <a:lvl3pPr lvl="2"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3pPr>
            <a:lvl4pPr lvl="3"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4pPr>
            <a:lvl5pPr lvl="4"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5pPr>
            <a:lvl6pPr lvl="5"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6pPr>
            <a:lvl7pPr lvl="6"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7pPr>
            <a:lvl8pPr lvl="7"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8pPr>
            <a:lvl9pPr lvl="8"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7" r:id="rId3"/>
    <p:sldLayoutId id="2147483678" r:id="rId4"/>
  </p:sldLayoutIdLst>
  <p:transition spd="slow">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bitesizedtech.com/post/how-to-make-a-game-for-loop/" TargetMode="External"/><Relationship Id="rId2" Type="http://schemas.openxmlformats.org/officeDocument/2006/relationships/hyperlink" Target="https://www.programiz.com/csharp-programming/for-loop" TargetMode="External"/><Relationship Id="rId1" Type="http://schemas.openxmlformats.org/officeDocument/2006/relationships/slideLayout" Target="../slideLayouts/slideLayout4.xml"/><Relationship Id="rId4" Type="http://schemas.openxmlformats.org/officeDocument/2006/relationships/hyperlink" Target="https://www.tutorialsteacher.com/csharp/csharp-for-loo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36"/>
          <p:cNvSpPr txBox="1">
            <a:spLocks noGrp="1"/>
          </p:cNvSpPr>
          <p:nvPr>
            <p:ph type="ctrTitle"/>
          </p:nvPr>
        </p:nvSpPr>
        <p:spPr>
          <a:xfrm>
            <a:off x="713225" y="615699"/>
            <a:ext cx="5727622" cy="3181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2200" dirty="0"/>
              <a:t>Sistēmas Programmēšanas Eksāmens</a:t>
            </a:r>
            <a:r>
              <a:rPr lang="en-US" sz="2200" dirty="0"/>
              <a:t>:</a:t>
            </a:r>
            <a:br>
              <a:rPr lang="lv-LV" sz="2200" dirty="0"/>
            </a:br>
            <a:r>
              <a:rPr lang="en-US" sz="2200" dirty="0"/>
              <a:t> </a:t>
            </a:r>
          </a:p>
          <a:p>
            <a:pPr marL="0" lvl="0" indent="0" algn="l" rtl="0">
              <a:spcBef>
                <a:spcPts val="0"/>
              </a:spcBef>
              <a:spcAft>
                <a:spcPts val="0"/>
              </a:spcAft>
              <a:buNone/>
            </a:pPr>
            <a:r>
              <a:rPr lang="lv-LV" sz="3600" dirty="0">
                <a:solidFill>
                  <a:srgbClr val="9AA6FF"/>
                </a:solidFill>
              </a:rPr>
              <a:t>Cikls ar skaitītāju strādājot ar C# programmēšanas valodu Unity dzinī</a:t>
            </a:r>
            <a:endParaRPr lang="en-US" sz="3600" dirty="0">
              <a:solidFill>
                <a:srgbClr val="9AA6FF"/>
              </a:solidFill>
            </a:endParaRPr>
          </a:p>
        </p:txBody>
      </p:sp>
      <p:sp>
        <p:nvSpPr>
          <p:cNvPr id="1828" name="Google Shape;1828;p36"/>
          <p:cNvSpPr txBox="1">
            <a:spLocks noGrp="1"/>
          </p:cNvSpPr>
          <p:nvPr>
            <p:ph type="subTitle" idx="1"/>
          </p:nvPr>
        </p:nvSpPr>
        <p:spPr>
          <a:xfrm>
            <a:off x="5946125" y="3796825"/>
            <a:ext cx="2484600" cy="731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lv-LV" dirty="0"/>
              <a:t>Veidoja: Ulvis Roze 2PT1</a:t>
            </a:r>
            <a:endParaRPr dirty="0"/>
          </a:p>
        </p:txBody>
      </p:sp>
      <p:sp>
        <p:nvSpPr>
          <p:cNvPr id="1829" name="Google Shape;1829;p36"/>
          <p:cNvSpPr/>
          <p:nvPr/>
        </p:nvSpPr>
        <p:spPr>
          <a:xfrm rot="-5400000" flipH="1">
            <a:off x="8196926" y="189100"/>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0" name="Google Shape;1830;p36"/>
          <p:cNvCxnSpPr>
            <a:cxnSpLocks/>
          </p:cNvCxnSpPr>
          <p:nvPr/>
        </p:nvCxnSpPr>
        <p:spPr>
          <a:xfrm>
            <a:off x="839123" y="3710629"/>
            <a:ext cx="4053251" cy="0"/>
          </a:xfrm>
          <a:prstGeom prst="straightConnector1">
            <a:avLst/>
          </a:prstGeom>
          <a:noFill/>
          <a:ln w="19050" cap="flat" cmpd="sng">
            <a:solidFill>
              <a:schemeClr val="accent2"/>
            </a:solidFill>
            <a:prstDash val="solid"/>
            <a:round/>
            <a:headEnd type="none" w="med" len="med"/>
            <a:tailEnd type="none" w="med" len="med"/>
          </a:ln>
        </p:spPr>
      </p:cxnSp>
      <p:sp>
        <p:nvSpPr>
          <p:cNvPr id="1831" name="Google Shape;1831;p36"/>
          <p:cNvSpPr/>
          <p:nvPr/>
        </p:nvSpPr>
        <p:spPr>
          <a:xfrm>
            <a:off x="713225" y="43738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6"/>
          <p:cNvSpPr/>
          <p:nvPr/>
        </p:nvSpPr>
        <p:spPr>
          <a:xfrm>
            <a:off x="2071950" y="40236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432605-03A9-AD9A-6441-D59FFE24DD6A}"/>
              </a:ext>
            </a:extLst>
          </p:cNvPr>
          <p:cNvSpPr txBox="1"/>
          <p:nvPr/>
        </p:nvSpPr>
        <p:spPr>
          <a:xfrm>
            <a:off x="144645" y="578291"/>
            <a:ext cx="8854710" cy="830997"/>
          </a:xfrm>
          <a:prstGeom prst="rect">
            <a:avLst/>
          </a:prstGeom>
          <a:noFill/>
        </p:spPr>
        <p:txBody>
          <a:bodyPr wrap="square">
            <a:spAutoFit/>
          </a:bodyPr>
          <a:lstStyle/>
          <a:p>
            <a:pPr algn="ctr"/>
            <a:r>
              <a:rPr lang="en-US" sz="2400" b="1" dirty="0">
                <a:solidFill>
                  <a:schemeClr val="dk1"/>
                </a:solidFill>
                <a:latin typeface="Epilogue"/>
              </a:rPr>
              <a:t>C# for cikls </a:t>
            </a:r>
            <a:r>
              <a:rPr lang="lv-LV" sz="2400" b="1" dirty="0">
                <a:solidFill>
                  <a:schemeClr val="dk1"/>
                </a:solidFill>
                <a:latin typeface="Epilogue"/>
              </a:rPr>
              <a:t> ar vairākām inicializācijas </a:t>
            </a:r>
            <a:endParaRPr lang="en-US" sz="2400" b="1" dirty="0">
              <a:solidFill>
                <a:schemeClr val="dk1"/>
              </a:solidFill>
              <a:latin typeface="Epilogue"/>
            </a:endParaRPr>
          </a:p>
          <a:p>
            <a:pPr algn="ctr"/>
            <a:r>
              <a:rPr lang="lv-LV" sz="2400" b="1" dirty="0">
                <a:solidFill>
                  <a:schemeClr val="dk1"/>
                </a:solidFill>
                <a:latin typeface="Epilogue"/>
              </a:rPr>
              <a:t>un iteratora izteiksmēm</a:t>
            </a:r>
          </a:p>
        </p:txBody>
      </p:sp>
      <p:sp>
        <p:nvSpPr>
          <p:cNvPr id="4" name="TextBox 3">
            <a:extLst>
              <a:ext uri="{FF2B5EF4-FFF2-40B4-BE49-F238E27FC236}">
                <a16:creationId xmlns:a16="http://schemas.microsoft.com/office/drawing/2014/main" id="{251737C4-CABC-02C9-942E-49B22A20C611}"/>
              </a:ext>
            </a:extLst>
          </p:cNvPr>
          <p:cNvSpPr txBox="1"/>
          <p:nvPr/>
        </p:nvSpPr>
        <p:spPr>
          <a:xfrm>
            <a:off x="994309" y="1971585"/>
            <a:ext cx="7155382" cy="1754326"/>
          </a:xfrm>
          <a:prstGeom prst="rect">
            <a:avLst/>
          </a:prstGeom>
          <a:noFill/>
        </p:spPr>
        <p:txBody>
          <a:bodyPr wrap="square">
            <a:spAutoFit/>
          </a:bodyPr>
          <a:lstStyle/>
          <a:p>
            <a:pPr algn="ctr"/>
            <a:r>
              <a:rPr lang="lv-LV" sz="1800" b="1" dirty="0">
                <a:solidFill>
                  <a:schemeClr val="dk1"/>
                </a:solidFill>
                <a:latin typeface="Epilogue"/>
              </a:rPr>
              <a:t>Programmā C# for cikls ļauj cikla sintaksē izmantot vairākus iteratorus un inicializācijas. </a:t>
            </a:r>
          </a:p>
          <a:p>
            <a:pPr algn="ctr"/>
            <a:endParaRPr lang="lv-LV" sz="1800" b="1" dirty="0">
              <a:solidFill>
                <a:schemeClr val="dk1"/>
              </a:solidFill>
              <a:latin typeface="Epilogue"/>
            </a:endParaRPr>
          </a:p>
          <a:p>
            <a:pPr algn="ctr"/>
            <a:r>
              <a:rPr lang="lv-LV" sz="1800" b="1" dirty="0">
                <a:solidFill>
                  <a:schemeClr val="dk1"/>
                </a:solidFill>
                <a:latin typeface="Epilogue"/>
              </a:rPr>
              <a:t>Šī funkcija var būt noderīga, ja jums ir nepieciešams strādāt ar vairākiem mainīgajiem vai vienlaikus veikt dažādas darbības cilpā.</a:t>
            </a:r>
          </a:p>
        </p:txBody>
      </p:sp>
    </p:spTree>
    <p:extLst>
      <p:ext uri="{BB962C8B-B14F-4D97-AF65-F5344CB8AC3E}">
        <p14:creationId xmlns:p14="http://schemas.microsoft.com/office/powerpoint/2010/main" val="32198286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FB7343-8A30-9C7E-7C14-E034F72573F0}"/>
              </a:ext>
            </a:extLst>
          </p:cNvPr>
          <p:cNvPicPr>
            <a:picLocks noChangeAspect="1"/>
          </p:cNvPicPr>
          <p:nvPr/>
        </p:nvPicPr>
        <p:blipFill>
          <a:blip r:embed="rId2"/>
          <a:stretch>
            <a:fillRect/>
          </a:stretch>
        </p:blipFill>
        <p:spPr>
          <a:xfrm>
            <a:off x="888305" y="1714525"/>
            <a:ext cx="4082024" cy="17144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C76F9E56-78EC-796A-E95F-F521145BA66E}"/>
              </a:ext>
            </a:extLst>
          </p:cNvPr>
          <p:cNvPicPr>
            <a:picLocks noChangeAspect="1"/>
          </p:cNvPicPr>
          <p:nvPr/>
        </p:nvPicPr>
        <p:blipFill>
          <a:blip r:embed="rId3"/>
          <a:stretch>
            <a:fillRect/>
          </a:stretch>
        </p:blipFill>
        <p:spPr>
          <a:xfrm>
            <a:off x="5808863" y="1904907"/>
            <a:ext cx="2438740" cy="13336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TextBox 3">
            <a:extLst>
              <a:ext uri="{FF2B5EF4-FFF2-40B4-BE49-F238E27FC236}">
                <a16:creationId xmlns:a16="http://schemas.microsoft.com/office/drawing/2014/main" id="{78A90D9C-9434-3420-31F4-9E85DD5E274B}"/>
              </a:ext>
            </a:extLst>
          </p:cNvPr>
          <p:cNvSpPr txBox="1"/>
          <p:nvPr/>
        </p:nvSpPr>
        <p:spPr>
          <a:xfrm>
            <a:off x="144645" y="578291"/>
            <a:ext cx="8854710" cy="830997"/>
          </a:xfrm>
          <a:prstGeom prst="rect">
            <a:avLst/>
          </a:prstGeom>
          <a:noFill/>
        </p:spPr>
        <p:txBody>
          <a:bodyPr wrap="square">
            <a:spAutoFit/>
          </a:bodyPr>
          <a:lstStyle/>
          <a:p>
            <a:pPr algn="ctr"/>
            <a:r>
              <a:rPr lang="en-US" sz="2400" b="1" dirty="0">
                <a:solidFill>
                  <a:schemeClr val="dk1"/>
                </a:solidFill>
                <a:latin typeface="Epilogue"/>
              </a:rPr>
              <a:t>C# for cikls </a:t>
            </a:r>
            <a:r>
              <a:rPr lang="lv-LV" sz="2400" b="1" dirty="0">
                <a:solidFill>
                  <a:schemeClr val="dk1"/>
                </a:solidFill>
                <a:latin typeface="Epilogue"/>
              </a:rPr>
              <a:t> ar vairākām inicializācijas </a:t>
            </a:r>
            <a:endParaRPr lang="en-US" sz="2400" b="1" dirty="0">
              <a:solidFill>
                <a:schemeClr val="dk1"/>
              </a:solidFill>
              <a:latin typeface="Epilogue"/>
            </a:endParaRPr>
          </a:p>
          <a:p>
            <a:pPr algn="ctr"/>
            <a:r>
              <a:rPr lang="lv-LV" sz="2400" b="1" dirty="0">
                <a:solidFill>
                  <a:schemeClr val="dk1"/>
                </a:solidFill>
                <a:latin typeface="Epilogue"/>
              </a:rPr>
              <a:t>un iteratora izteiksmēm</a:t>
            </a:r>
          </a:p>
        </p:txBody>
      </p:sp>
    </p:spTree>
    <p:extLst>
      <p:ext uri="{BB962C8B-B14F-4D97-AF65-F5344CB8AC3E}">
        <p14:creationId xmlns:p14="http://schemas.microsoft.com/office/powerpoint/2010/main" val="319438925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69D809-008B-C883-2821-B53E65A83A52}"/>
              </a:ext>
            </a:extLst>
          </p:cNvPr>
          <p:cNvSpPr txBox="1"/>
          <p:nvPr/>
        </p:nvSpPr>
        <p:spPr>
          <a:xfrm>
            <a:off x="144645" y="510018"/>
            <a:ext cx="8854710" cy="830997"/>
          </a:xfrm>
          <a:prstGeom prst="rect">
            <a:avLst/>
          </a:prstGeom>
          <a:noFill/>
        </p:spPr>
        <p:txBody>
          <a:bodyPr wrap="square">
            <a:spAutoFit/>
          </a:bodyPr>
          <a:lstStyle/>
          <a:p>
            <a:pPr algn="ctr"/>
            <a:r>
              <a:rPr lang="en-US" sz="2400" b="1" dirty="0">
                <a:solidFill>
                  <a:schemeClr val="dk1"/>
                </a:solidFill>
                <a:latin typeface="Epilogue"/>
              </a:rPr>
              <a:t>C# for cikls</a:t>
            </a:r>
            <a:r>
              <a:rPr lang="lv-LV" sz="2400" b="1" dirty="0">
                <a:solidFill>
                  <a:schemeClr val="dk1"/>
                </a:solidFill>
                <a:latin typeface="Epilogue"/>
              </a:rPr>
              <a:t> bez inicializācijas</a:t>
            </a:r>
            <a:endParaRPr lang="en-US" sz="2400" b="1" dirty="0">
              <a:solidFill>
                <a:schemeClr val="dk1"/>
              </a:solidFill>
              <a:latin typeface="Epilogue"/>
            </a:endParaRPr>
          </a:p>
          <a:p>
            <a:pPr algn="ctr"/>
            <a:r>
              <a:rPr lang="lv-LV" sz="2400" b="1" dirty="0">
                <a:solidFill>
                  <a:schemeClr val="dk1"/>
                </a:solidFill>
                <a:latin typeface="Epilogue"/>
              </a:rPr>
              <a:t> un iteratora priekšraksta</a:t>
            </a:r>
          </a:p>
        </p:txBody>
      </p:sp>
      <p:sp>
        <p:nvSpPr>
          <p:cNvPr id="4" name="TextBox 3">
            <a:extLst>
              <a:ext uri="{FF2B5EF4-FFF2-40B4-BE49-F238E27FC236}">
                <a16:creationId xmlns:a16="http://schemas.microsoft.com/office/drawing/2014/main" id="{8763C5D7-EA4D-92E4-479E-AAE60A843DD9}"/>
              </a:ext>
            </a:extLst>
          </p:cNvPr>
          <p:cNvSpPr txBox="1"/>
          <p:nvPr/>
        </p:nvSpPr>
        <p:spPr>
          <a:xfrm>
            <a:off x="678719" y="1971585"/>
            <a:ext cx="7786561" cy="1200329"/>
          </a:xfrm>
          <a:prstGeom prst="rect">
            <a:avLst/>
          </a:prstGeom>
          <a:noFill/>
        </p:spPr>
        <p:txBody>
          <a:bodyPr wrap="square">
            <a:spAutoFit/>
          </a:bodyPr>
          <a:lstStyle/>
          <a:p>
            <a:pPr algn="ctr"/>
            <a:r>
              <a:rPr lang="lv-LV" sz="1800" b="1" dirty="0">
                <a:solidFill>
                  <a:schemeClr val="dk1"/>
                </a:solidFill>
                <a:latin typeface="Epilogue"/>
              </a:rPr>
              <a:t>C# valodā ir iespējams for cikls bez iteratoriem un inicializācijas, lai gan to izmanto retāk, salīdzinot ar cikla sintakses standartu.</a:t>
            </a:r>
          </a:p>
          <a:p>
            <a:pPr algn="ctr"/>
            <a:endParaRPr lang="lv-LV" sz="1800" b="1" dirty="0">
              <a:solidFill>
                <a:schemeClr val="dk1"/>
              </a:solidFill>
              <a:latin typeface="Epilogue"/>
            </a:endParaRPr>
          </a:p>
          <a:p>
            <a:pPr algn="ctr"/>
            <a:r>
              <a:rPr lang="lv-LV" sz="1800" b="1" dirty="0">
                <a:solidFill>
                  <a:schemeClr val="dk1"/>
                </a:solidFill>
                <a:latin typeface="Epilogue"/>
              </a:rPr>
              <a:t>Tā vietā cikls paļaujas uz citiem mehānismiem lai pārtrauktu sevi.</a:t>
            </a:r>
          </a:p>
        </p:txBody>
      </p:sp>
    </p:spTree>
    <p:extLst>
      <p:ext uri="{BB962C8B-B14F-4D97-AF65-F5344CB8AC3E}">
        <p14:creationId xmlns:p14="http://schemas.microsoft.com/office/powerpoint/2010/main" val="285512910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A66EF-4A98-74C7-4EA9-7A01118E5E74}"/>
              </a:ext>
            </a:extLst>
          </p:cNvPr>
          <p:cNvPicPr>
            <a:picLocks noChangeAspect="1"/>
          </p:cNvPicPr>
          <p:nvPr/>
        </p:nvPicPr>
        <p:blipFill>
          <a:blip r:embed="rId2"/>
          <a:stretch>
            <a:fillRect/>
          </a:stretch>
        </p:blipFill>
        <p:spPr>
          <a:xfrm>
            <a:off x="869835" y="1720563"/>
            <a:ext cx="4264619" cy="17023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1F2019C3-A26D-1722-6546-B34A16F03F1F}"/>
              </a:ext>
            </a:extLst>
          </p:cNvPr>
          <p:cNvPicPr>
            <a:picLocks noChangeAspect="1"/>
          </p:cNvPicPr>
          <p:nvPr/>
        </p:nvPicPr>
        <p:blipFill rotWithShape="1">
          <a:blip r:embed="rId3"/>
          <a:srcRect l="2239" r="15702" b="6666"/>
          <a:stretch/>
        </p:blipFill>
        <p:spPr>
          <a:xfrm>
            <a:off x="6121682" y="1689224"/>
            <a:ext cx="1958274" cy="176505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9DEB7B59-4BBD-5FFC-A0EF-05FFE4DA53AC}"/>
              </a:ext>
            </a:extLst>
          </p:cNvPr>
          <p:cNvSpPr txBox="1"/>
          <p:nvPr/>
        </p:nvSpPr>
        <p:spPr>
          <a:xfrm>
            <a:off x="144645" y="510018"/>
            <a:ext cx="8854710" cy="830997"/>
          </a:xfrm>
          <a:prstGeom prst="rect">
            <a:avLst/>
          </a:prstGeom>
          <a:noFill/>
        </p:spPr>
        <p:txBody>
          <a:bodyPr wrap="square">
            <a:spAutoFit/>
          </a:bodyPr>
          <a:lstStyle/>
          <a:p>
            <a:pPr algn="ctr"/>
            <a:r>
              <a:rPr lang="en-US" sz="2400" b="1" dirty="0">
                <a:solidFill>
                  <a:schemeClr val="dk1"/>
                </a:solidFill>
                <a:latin typeface="Epilogue"/>
              </a:rPr>
              <a:t>C# for cikls</a:t>
            </a:r>
            <a:r>
              <a:rPr lang="lv-LV" sz="2400" b="1" dirty="0">
                <a:solidFill>
                  <a:schemeClr val="dk1"/>
                </a:solidFill>
                <a:latin typeface="Epilogue"/>
              </a:rPr>
              <a:t> bez inicializācijas</a:t>
            </a:r>
            <a:endParaRPr lang="en-US" sz="2400" b="1" dirty="0">
              <a:solidFill>
                <a:schemeClr val="dk1"/>
              </a:solidFill>
              <a:latin typeface="Epilogue"/>
            </a:endParaRPr>
          </a:p>
          <a:p>
            <a:pPr algn="ctr"/>
            <a:r>
              <a:rPr lang="lv-LV" sz="2400" b="1" dirty="0">
                <a:solidFill>
                  <a:schemeClr val="dk1"/>
                </a:solidFill>
                <a:latin typeface="Epilogue"/>
              </a:rPr>
              <a:t> un iteratora priekšraksta</a:t>
            </a:r>
          </a:p>
        </p:txBody>
      </p:sp>
    </p:spTree>
    <p:extLst>
      <p:ext uri="{BB962C8B-B14F-4D97-AF65-F5344CB8AC3E}">
        <p14:creationId xmlns:p14="http://schemas.microsoft.com/office/powerpoint/2010/main" val="28059521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16FF03-6C34-A63B-FC8A-8094D898E5D9}"/>
              </a:ext>
            </a:extLst>
          </p:cNvPr>
          <p:cNvSpPr txBox="1"/>
          <p:nvPr/>
        </p:nvSpPr>
        <p:spPr>
          <a:xfrm>
            <a:off x="144644" y="623307"/>
            <a:ext cx="8854710" cy="461665"/>
          </a:xfrm>
          <a:prstGeom prst="rect">
            <a:avLst/>
          </a:prstGeom>
          <a:noFill/>
        </p:spPr>
        <p:txBody>
          <a:bodyPr wrap="square">
            <a:spAutoFit/>
          </a:bodyPr>
          <a:lstStyle/>
          <a:p>
            <a:pPr algn="ctr"/>
            <a:r>
              <a:rPr lang="en-US" sz="2400" b="1" dirty="0">
                <a:solidFill>
                  <a:schemeClr val="dk1"/>
                </a:solidFill>
                <a:latin typeface="Epilogue"/>
              </a:rPr>
              <a:t>Bezgalīgs C# for cikls</a:t>
            </a:r>
            <a:endParaRPr lang="lv-LV" sz="2400" b="1" dirty="0">
              <a:solidFill>
                <a:schemeClr val="dk1"/>
              </a:solidFill>
              <a:latin typeface="Epilogue"/>
            </a:endParaRPr>
          </a:p>
        </p:txBody>
      </p:sp>
      <p:sp>
        <p:nvSpPr>
          <p:cNvPr id="4" name="TextBox 3">
            <a:extLst>
              <a:ext uri="{FF2B5EF4-FFF2-40B4-BE49-F238E27FC236}">
                <a16:creationId xmlns:a16="http://schemas.microsoft.com/office/drawing/2014/main" id="{03BC2E8A-3A1D-9A5D-E2B4-4180C8CE4C42}"/>
              </a:ext>
            </a:extLst>
          </p:cNvPr>
          <p:cNvSpPr txBox="1"/>
          <p:nvPr/>
        </p:nvSpPr>
        <p:spPr>
          <a:xfrm>
            <a:off x="364141" y="1694587"/>
            <a:ext cx="8415716" cy="1754326"/>
          </a:xfrm>
          <a:prstGeom prst="rect">
            <a:avLst/>
          </a:prstGeom>
          <a:noFill/>
        </p:spPr>
        <p:txBody>
          <a:bodyPr wrap="square">
            <a:spAutoFit/>
          </a:bodyPr>
          <a:lstStyle/>
          <a:p>
            <a:pPr algn="ctr"/>
            <a:r>
              <a:rPr lang="lv-LV" sz="1800" b="1" dirty="0">
                <a:solidFill>
                  <a:schemeClr val="dk1"/>
                </a:solidFill>
                <a:latin typeface="Epilogue"/>
              </a:rPr>
              <a:t>Bezgalīgā for ciklā visas trīs for cilpas sintakses daļas (inicializācija, nosacījums un iterācija) tiek atstātas tukšas, kā rezultātā iekavās ir tukša deklarācija. </a:t>
            </a:r>
          </a:p>
          <a:p>
            <a:pPr algn="ctr"/>
            <a:endParaRPr lang="lv-LV" sz="1800" b="1" dirty="0">
              <a:solidFill>
                <a:schemeClr val="dk1"/>
              </a:solidFill>
              <a:latin typeface="Epilogue"/>
            </a:endParaRPr>
          </a:p>
          <a:p>
            <a:pPr algn="ctr"/>
            <a:r>
              <a:rPr lang="lv-LV" sz="1800" b="1" dirty="0">
                <a:solidFill>
                  <a:schemeClr val="dk1"/>
                </a:solidFill>
                <a:latin typeface="Epilogue"/>
              </a:rPr>
              <a:t>Bez nosacījuma par pārbaudi vai atkārtojuma paziņojuma cikls turpināsies bezgalīgi, līdz to pārtrauc kāds ārējs faktors.</a:t>
            </a:r>
          </a:p>
        </p:txBody>
      </p:sp>
    </p:spTree>
    <p:extLst>
      <p:ext uri="{BB962C8B-B14F-4D97-AF65-F5344CB8AC3E}">
        <p14:creationId xmlns:p14="http://schemas.microsoft.com/office/powerpoint/2010/main" val="422876455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BEBE28-383B-03CC-A31A-709DA2B80C10}"/>
              </a:ext>
            </a:extLst>
          </p:cNvPr>
          <p:cNvSpPr txBox="1"/>
          <p:nvPr/>
        </p:nvSpPr>
        <p:spPr>
          <a:xfrm>
            <a:off x="144644" y="623307"/>
            <a:ext cx="8854710" cy="461665"/>
          </a:xfrm>
          <a:prstGeom prst="rect">
            <a:avLst/>
          </a:prstGeom>
          <a:noFill/>
        </p:spPr>
        <p:txBody>
          <a:bodyPr wrap="square">
            <a:spAutoFit/>
          </a:bodyPr>
          <a:lstStyle/>
          <a:p>
            <a:pPr algn="ctr"/>
            <a:r>
              <a:rPr lang="en-US" sz="2400" b="1" dirty="0">
                <a:solidFill>
                  <a:schemeClr val="dk1"/>
                </a:solidFill>
                <a:latin typeface="Epilogue"/>
              </a:rPr>
              <a:t>Bezgalīgs C# for cikls</a:t>
            </a:r>
            <a:endParaRPr lang="lv-LV" sz="2400" b="1" dirty="0">
              <a:solidFill>
                <a:schemeClr val="dk1"/>
              </a:solidFill>
              <a:latin typeface="Epilogue"/>
            </a:endParaRPr>
          </a:p>
        </p:txBody>
      </p:sp>
      <p:pic>
        <p:nvPicPr>
          <p:cNvPr id="5" name="Picture 4">
            <a:extLst>
              <a:ext uri="{FF2B5EF4-FFF2-40B4-BE49-F238E27FC236}">
                <a16:creationId xmlns:a16="http://schemas.microsoft.com/office/drawing/2014/main" id="{37E51FF0-3FA8-A210-10CB-321DE3E5313B}"/>
              </a:ext>
            </a:extLst>
          </p:cNvPr>
          <p:cNvPicPr>
            <a:picLocks noChangeAspect="1"/>
          </p:cNvPicPr>
          <p:nvPr/>
        </p:nvPicPr>
        <p:blipFill>
          <a:blip r:embed="rId2"/>
          <a:stretch>
            <a:fillRect/>
          </a:stretch>
        </p:blipFill>
        <p:spPr>
          <a:xfrm>
            <a:off x="2977831" y="1885266"/>
            <a:ext cx="3188335" cy="13729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28994111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F0C4B-BFC1-5928-45EB-31C61DFD888A}"/>
              </a:ext>
            </a:extLst>
          </p:cNvPr>
          <p:cNvSpPr txBox="1"/>
          <p:nvPr/>
        </p:nvSpPr>
        <p:spPr>
          <a:xfrm>
            <a:off x="1692728" y="2063918"/>
            <a:ext cx="5758543" cy="1015663"/>
          </a:xfrm>
          <a:prstGeom prst="rect">
            <a:avLst/>
          </a:prstGeom>
          <a:noFill/>
        </p:spPr>
        <p:txBody>
          <a:bodyPr wrap="square">
            <a:spAutoFit/>
          </a:bodyPr>
          <a:lstStyle/>
          <a:p>
            <a:pPr algn="ctr"/>
            <a:r>
              <a:rPr lang="lv-LV" sz="6000" b="1" dirty="0">
                <a:solidFill>
                  <a:schemeClr val="dk1"/>
                </a:solidFill>
                <a:latin typeface="Epilogue"/>
                <a:sym typeface="Epilogue"/>
              </a:rPr>
              <a:t>Diagrammas</a:t>
            </a:r>
          </a:p>
        </p:txBody>
      </p:sp>
    </p:spTree>
    <p:extLst>
      <p:ext uri="{BB962C8B-B14F-4D97-AF65-F5344CB8AC3E}">
        <p14:creationId xmlns:p14="http://schemas.microsoft.com/office/powerpoint/2010/main" val="412102982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CA4980-C9EF-9556-1FEC-93C506B6920A}"/>
              </a:ext>
            </a:extLst>
          </p:cNvPr>
          <p:cNvPicPr>
            <a:picLocks noChangeAspect="1"/>
          </p:cNvPicPr>
          <p:nvPr/>
        </p:nvPicPr>
        <p:blipFill>
          <a:blip r:embed="rId3"/>
          <a:stretch>
            <a:fillRect/>
          </a:stretch>
        </p:blipFill>
        <p:spPr>
          <a:xfrm>
            <a:off x="3213119" y="633868"/>
            <a:ext cx="2717762" cy="3875764"/>
          </a:xfrm>
          <a:prstGeom prst="rect">
            <a:avLst/>
          </a:prstGeom>
          <a:ln>
            <a:solidFill>
              <a:schemeClr val="bg1"/>
            </a:solidFill>
          </a:ln>
        </p:spPr>
      </p:pic>
      <p:sp>
        <p:nvSpPr>
          <p:cNvPr id="5" name="TextBox 4">
            <a:extLst>
              <a:ext uri="{FF2B5EF4-FFF2-40B4-BE49-F238E27FC236}">
                <a16:creationId xmlns:a16="http://schemas.microsoft.com/office/drawing/2014/main" id="{518A40C7-A8B2-0978-89C9-DDF28390E2EB}"/>
              </a:ext>
            </a:extLst>
          </p:cNvPr>
          <p:cNvSpPr txBox="1"/>
          <p:nvPr/>
        </p:nvSpPr>
        <p:spPr>
          <a:xfrm>
            <a:off x="144645" y="105416"/>
            <a:ext cx="8854710" cy="461665"/>
          </a:xfrm>
          <a:prstGeom prst="rect">
            <a:avLst/>
          </a:prstGeom>
          <a:noFill/>
        </p:spPr>
        <p:txBody>
          <a:bodyPr wrap="square">
            <a:spAutoFit/>
          </a:bodyPr>
          <a:lstStyle/>
          <a:p>
            <a:pPr algn="ctr"/>
            <a:r>
              <a:rPr lang="lv-LV" sz="2400" b="1" dirty="0">
                <a:solidFill>
                  <a:schemeClr val="dk1"/>
                </a:solidFill>
                <a:latin typeface="Epilogue"/>
              </a:rPr>
              <a:t>Aktivitāšu diagramma</a:t>
            </a:r>
          </a:p>
        </p:txBody>
      </p:sp>
    </p:spTree>
    <p:extLst>
      <p:ext uri="{BB962C8B-B14F-4D97-AF65-F5344CB8AC3E}">
        <p14:creationId xmlns:p14="http://schemas.microsoft.com/office/powerpoint/2010/main" val="16724883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219A7-2492-F4A7-2269-AB005B0B6462}"/>
              </a:ext>
            </a:extLst>
          </p:cNvPr>
          <p:cNvPicPr>
            <a:picLocks noChangeAspect="1"/>
          </p:cNvPicPr>
          <p:nvPr/>
        </p:nvPicPr>
        <p:blipFill>
          <a:blip r:embed="rId2"/>
          <a:stretch>
            <a:fillRect/>
          </a:stretch>
        </p:blipFill>
        <p:spPr>
          <a:xfrm>
            <a:off x="1957613" y="1075334"/>
            <a:ext cx="5228774" cy="2992831"/>
          </a:xfrm>
          <a:prstGeom prst="rect">
            <a:avLst/>
          </a:prstGeom>
        </p:spPr>
      </p:pic>
      <p:sp>
        <p:nvSpPr>
          <p:cNvPr id="4" name="TextBox 3">
            <a:extLst>
              <a:ext uri="{FF2B5EF4-FFF2-40B4-BE49-F238E27FC236}">
                <a16:creationId xmlns:a16="http://schemas.microsoft.com/office/drawing/2014/main" id="{A8D89B73-C9AF-BDA4-8C9D-000922503CB4}"/>
              </a:ext>
            </a:extLst>
          </p:cNvPr>
          <p:cNvSpPr txBox="1"/>
          <p:nvPr/>
        </p:nvSpPr>
        <p:spPr>
          <a:xfrm>
            <a:off x="144645" y="518110"/>
            <a:ext cx="8854710" cy="461665"/>
          </a:xfrm>
          <a:prstGeom prst="rect">
            <a:avLst/>
          </a:prstGeom>
          <a:noFill/>
        </p:spPr>
        <p:txBody>
          <a:bodyPr wrap="square">
            <a:spAutoFit/>
          </a:bodyPr>
          <a:lstStyle/>
          <a:p>
            <a:pPr algn="ctr"/>
            <a:r>
              <a:rPr lang="lv-LV" sz="2400" b="1" dirty="0">
                <a:solidFill>
                  <a:schemeClr val="dk1"/>
                </a:solidFill>
                <a:latin typeface="Epilogue"/>
              </a:rPr>
              <a:t>UseCase diagramma</a:t>
            </a:r>
          </a:p>
        </p:txBody>
      </p:sp>
    </p:spTree>
    <p:extLst>
      <p:ext uri="{BB962C8B-B14F-4D97-AF65-F5344CB8AC3E}">
        <p14:creationId xmlns:p14="http://schemas.microsoft.com/office/powerpoint/2010/main" val="48452336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C480F-4BC3-8A4B-CC8E-D284E6AC66C2}"/>
              </a:ext>
            </a:extLst>
          </p:cNvPr>
          <p:cNvSpPr txBox="1"/>
          <p:nvPr/>
        </p:nvSpPr>
        <p:spPr>
          <a:xfrm>
            <a:off x="144644" y="623307"/>
            <a:ext cx="8854710" cy="553998"/>
          </a:xfrm>
          <a:prstGeom prst="rect">
            <a:avLst/>
          </a:prstGeom>
          <a:noFill/>
        </p:spPr>
        <p:txBody>
          <a:bodyPr wrap="square">
            <a:spAutoFit/>
          </a:bodyPr>
          <a:lstStyle/>
          <a:p>
            <a:pPr algn="ctr"/>
            <a:r>
              <a:rPr lang="en-US" sz="3000" b="1" dirty="0">
                <a:solidFill>
                  <a:schemeClr val="dk1"/>
                </a:solidFill>
                <a:latin typeface="Epilogue"/>
              </a:rPr>
              <a:t>Izmantotā literatūra</a:t>
            </a:r>
            <a:endParaRPr lang="lv-LV" sz="3000" b="1" dirty="0">
              <a:solidFill>
                <a:schemeClr val="dk1"/>
              </a:solidFill>
              <a:latin typeface="Epilogue"/>
            </a:endParaRPr>
          </a:p>
        </p:txBody>
      </p:sp>
      <p:sp>
        <p:nvSpPr>
          <p:cNvPr id="4" name="TextBox 3">
            <a:extLst>
              <a:ext uri="{FF2B5EF4-FFF2-40B4-BE49-F238E27FC236}">
                <a16:creationId xmlns:a16="http://schemas.microsoft.com/office/drawing/2014/main" id="{7C3CF05E-BA3D-1ADA-B1DA-C400438E7702}"/>
              </a:ext>
            </a:extLst>
          </p:cNvPr>
          <p:cNvSpPr txBox="1"/>
          <p:nvPr/>
        </p:nvSpPr>
        <p:spPr>
          <a:xfrm>
            <a:off x="1042859" y="1866595"/>
            <a:ext cx="7058279"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lv-LV" dirty="0">
                <a:solidFill>
                  <a:schemeClr val="tx1"/>
                </a:solidFill>
                <a:hlinkClick r:id="rId2"/>
              </a:rPr>
              <a:t>https://www.programiz.com/csharp-programming/for-loop</a:t>
            </a:r>
            <a:endParaRPr lang="en-US" dirty="0">
              <a:solidFill>
                <a:schemeClr val="tx1"/>
              </a:solidFill>
            </a:endParaRPr>
          </a:p>
          <a:p>
            <a:pPr marL="285750" indent="-285750">
              <a:buClr>
                <a:schemeClr val="tx1"/>
              </a:buClr>
              <a:buFont typeface="Arial" panose="020B0604020202020204" pitchFamily="34" charset="0"/>
              <a:buChar char="•"/>
            </a:pPr>
            <a:endParaRPr lang="en-US" dirty="0">
              <a:solidFill>
                <a:schemeClr val="tx1"/>
              </a:solidFill>
            </a:endParaRPr>
          </a:p>
          <a:p>
            <a:pPr marL="285750" indent="-285750">
              <a:buClr>
                <a:schemeClr val="tx1"/>
              </a:buClr>
              <a:buFont typeface="Arial" panose="020B0604020202020204" pitchFamily="34" charset="0"/>
              <a:buChar char="•"/>
            </a:pPr>
            <a:r>
              <a:rPr lang="lv-LV" dirty="0">
                <a:solidFill>
                  <a:schemeClr val="tx1"/>
                </a:solidFill>
                <a:hlinkClick r:id="rId3"/>
              </a:rPr>
              <a:t>https://bitesizedtech.com/post/how-to-make-a-game-for-loop/</a:t>
            </a:r>
            <a:endParaRPr lang="lv-LV" dirty="0">
              <a:solidFill>
                <a:schemeClr val="tx1"/>
              </a:solidFill>
            </a:endParaRPr>
          </a:p>
          <a:p>
            <a:pPr marL="285750" indent="-285750">
              <a:buClr>
                <a:schemeClr val="tx1"/>
              </a:buClr>
              <a:buFont typeface="Arial" panose="020B0604020202020204" pitchFamily="34" charset="0"/>
              <a:buChar char="•"/>
            </a:pPr>
            <a:endParaRPr lang="lv-LV"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hlinkClick r:id="rId4"/>
              </a:rPr>
              <a:t>https://www.tutorialsteacher.com/csharp/csharp-for-loop</a:t>
            </a:r>
            <a:endParaRPr lang="lv-LV" dirty="0">
              <a:solidFill>
                <a:schemeClr val="tx1"/>
              </a:solidFill>
            </a:endParaRPr>
          </a:p>
          <a:p>
            <a:pPr>
              <a:buClr>
                <a:schemeClr val="tx1"/>
              </a:buClr>
            </a:pPr>
            <a:endParaRPr lang="en-US" dirty="0">
              <a:solidFill>
                <a:schemeClr val="tx1"/>
              </a:solidFill>
            </a:endParaRPr>
          </a:p>
          <a:p>
            <a:pPr marL="285750" indent="-285750">
              <a:buClr>
                <a:schemeClr val="tx1"/>
              </a:buClr>
              <a:buFont typeface="Arial" panose="020B0604020202020204" pitchFamily="34" charset="0"/>
              <a:buChar char="•"/>
            </a:pPr>
            <a:endParaRPr lang="en-US" dirty="0">
              <a:solidFill>
                <a:schemeClr val="tx1"/>
              </a:solidFill>
            </a:endParaRPr>
          </a:p>
          <a:p>
            <a:pPr>
              <a:buClr>
                <a:schemeClr val="tx1"/>
              </a:buClr>
            </a:pPr>
            <a:endParaRPr lang="lv-LV" dirty="0">
              <a:solidFill>
                <a:schemeClr val="tx1"/>
              </a:solidFill>
            </a:endParaRPr>
          </a:p>
        </p:txBody>
      </p:sp>
    </p:spTree>
    <p:extLst>
      <p:ext uri="{BB962C8B-B14F-4D97-AF65-F5344CB8AC3E}">
        <p14:creationId xmlns:p14="http://schemas.microsoft.com/office/powerpoint/2010/main" val="168261882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FA744B-55E4-EDD7-30FE-2B6BDBBE583C}"/>
              </a:ext>
            </a:extLst>
          </p:cNvPr>
          <p:cNvSpPr txBox="1"/>
          <p:nvPr/>
        </p:nvSpPr>
        <p:spPr>
          <a:xfrm>
            <a:off x="1692728" y="625529"/>
            <a:ext cx="5758543" cy="477054"/>
          </a:xfrm>
          <a:prstGeom prst="rect">
            <a:avLst/>
          </a:prstGeom>
          <a:noFill/>
        </p:spPr>
        <p:txBody>
          <a:bodyPr wrap="square">
            <a:spAutoFit/>
          </a:bodyPr>
          <a:lstStyle/>
          <a:p>
            <a:pPr algn="ctr"/>
            <a:r>
              <a:rPr lang="lv-LV" sz="2500" b="1" dirty="0">
                <a:solidFill>
                  <a:schemeClr val="dk1"/>
                </a:solidFill>
                <a:latin typeface="Epilogue"/>
                <a:sym typeface="Epilogue"/>
              </a:rPr>
              <a:t>Kas ir Cikls?</a:t>
            </a:r>
          </a:p>
        </p:txBody>
      </p:sp>
      <p:pic>
        <p:nvPicPr>
          <p:cNvPr id="5" name="Picture 4">
            <a:extLst>
              <a:ext uri="{FF2B5EF4-FFF2-40B4-BE49-F238E27FC236}">
                <a16:creationId xmlns:a16="http://schemas.microsoft.com/office/drawing/2014/main" id="{541F7987-D92E-4050-D09D-112DEBEE774B}"/>
              </a:ext>
            </a:extLst>
          </p:cNvPr>
          <p:cNvPicPr>
            <a:picLocks noChangeAspect="1"/>
          </p:cNvPicPr>
          <p:nvPr/>
        </p:nvPicPr>
        <p:blipFill rotWithShape="1">
          <a:blip r:embed="rId3"/>
          <a:srcRect r="5247"/>
          <a:stretch/>
        </p:blipFill>
        <p:spPr>
          <a:xfrm>
            <a:off x="2964763" y="1248239"/>
            <a:ext cx="3214471" cy="3129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3017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58988-5B25-6FE0-799B-2E8FF414728D}"/>
              </a:ext>
            </a:extLst>
          </p:cNvPr>
          <p:cNvSpPr txBox="1"/>
          <p:nvPr/>
        </p:nvSpPr>
        <p:spPr>
          <a:xfrm>
            <a:off x="1692728" y="1602254"/>
            <a:ext cx="5758543" cy="1938992"/>
          </a:xfrm>
          <a:prstGeom prst="rect">
            <a:avLst/>
          </a:prstGeom>
          <a:noFill/>
        </p:spPr>
        <p:txBody>
          <a:bodyPr wrap="square">
            <a:spAutoFit/>
          </a:bodyPr>
          <a:lstStyle/>
          <a:p>
            <a:pPr algn="ctr"/>
            <a:r>
              <a:rPr lang="lv-LV" sz="6000" b="1" dirty="0">
                <a:solidFill>
                  <a:schemeClr val="dk1"/>
                </a:solidFill>
                <a:latin typeface="Epilogue"/>
                <a:sym typeface="Epilogue"/>
              </a:rPr>
              <a:t>Paldies par uzmanību</a:t>
            </a:r>
          </a:p>
        </p:txBody>
      </p:sp>
    </p:spTree>
    <p:extLst>
      <p:ext uri="{BB962C8B-B14F-4D97-AF65-F5344CB8AC3E}">
        <p14:creationId xmlns:p14="http://schemas.microsoft.com/office/powerpoint/2010/main" val="34921876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324F6-E609-933F-3D1E-838558CE6FBE}"/>
              </a:ext>
            </a:extLst>
          </p:cNvPr>
          <p:cNvSpPr txBox="1"/>
          <p:nvPr/>
        </p:nvSpPr>
        <p:spPr>
          <a:xfrm>
            <a:off x="1692728" y="625529"/>
            <a:ext cx="5758543"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p>
        </p:txBody>
      </p:sp>
      <p:sp>
        <p:nvSpPr>
          <p:cNvPr id="4" name="TextBox 3">
            <a:extLst>
              <a:ext uri="{FF2B5EF4-FFF2-40B4-BE49-F238E27FC236}">
                <a16:creationId xmlns:a16="http://schemas.microsoft.com/office/drawing/2014/main" id="{465CF9CE-AE2A-BB8A-AA43-4691728FBF3F}"/>
              </a:ext>
            </a:extLst>
          </p:cNvPr>
          <p:cNvSpPr txBox="1"/>
          <p:nvPr/>
        </p:nvSpPr>
        <p:spPr>
          <a:xfrm>
            <a:off x="1692725" y="3177129"/>
            <a:ext cx="5758543" cy="707886"/>
          </a:xfrm>
          <a:prstGeom prst="rect">
            <a:avLst/>
          </a:prstGeom>
          <a:noFill/>
        </p:spPr>
        <p:txBody>
          <a:bodyPr wrap="square">
            <a:spAutoFit/>
          </a:bodyPr>
          <a:lstStyle/>
          <a:p>
            <a:pPr algn="ctr"/>
            <a:r>
              <a:rPr lang="lv-LV" sz="2000" b="1" dirty="0">
                <a:solidFill>
                  <a:schemeClr val="dk1"/>
                </a:solidFill>
                <a:latin typeface="Epilogue"/>
              </a:rPr>
              <a:t>Atslēgvārdu for izmanto, lai izveidotu ciklu C# skriptā</a:t>
            </a:r>
          </a:p>
        </p:txBody>
      </p:sp>
      <p:pic>
        <p:nvPicPr>
          <p:cNvPr id="6" name="Picture 5">
            <a:extLst>
              <a:ext uri="{FF2B5EF4-FFF2-40B4-BE49-F238E27FC236}">
                <a16:creationId xmlns:a16="http://schemas.microsoft.com/office/drawing/2014/main" id="{1FACE0E0-292B-AB18-EFC1-BE222AAC2707}"/>
              </a:ext>
            </a:extLst>
          </p:cNvPr>
          <p:cNvPicPr>
            <a:picLocks noChangeAspect="1"/>
          </p:cNvPicPr>
          <p:nvPr/>
        </p:nvPicPr>
        <p:blipFill>
          <a:blip r:embed="rId2"/>
          <a:stretch>
            <a:fillRect/>
          </a:stretch>
        </p:blipFill>
        <p:spPr>
          <a:xfrm>
            <a:off x="2133257" y="1683150"/>
            <a:ext cx="4877481" cy="1066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1038542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AECFB6-C68F-8D9B-A3BB-7DB05A0958AC}"/>
              </a:ext>
            </a:extLst>
          </p:cNvPr>
          <p:cNvSpPr txBox="1"/>
          <p:nvPr/>
        </p:nvSpPr>
        <p:spPr>
          <a:xfrm>
            <a:off x="2283977" y="631040"/>
            <a:ext cx="4576046" cy="477054"/>
          </a:xfrm>
          <a:prstGeom prst="rect">
            <a:avLst/>
          </a:prstGeom>
          <a:noFill/>
        </p:spPr>
        <p:txBody>
          <a:bodyPr wrap="square">
            <a:spAutoFit/>
          </a:bodyPr>
          <a:lstStyle/>
          <a:p>
            <a:pPr algn="ctr"/>
            <a:r>
              <a:rPr lang="lv-LV" sz="2500" b="1" dirty="0">
                <a:solidFill>
                  <a:schemeClr val="dk1"/>
                </a:solidFill>
                <a:latin typeface="Epilogue"/>
              </a:rPr>
              <a:t>Kā for cikls darbojas?</a:t>
            </a:r>
          </a:p>
        </p:txBody>
      </p:sp>
      <p:sp>
        <p:nvSpPr>
          <p:cNvPr id="4" name="Rectangle 3">
            <a:extLst>
              <a:ext uri="{FF2B5EF4-FFF2-40B4-BE49-F238E27FC236}">
                <a16:creationId xmlns:a16="http://schemas.microsoft.com/office/drawing/2014/main" id="{76EDE792-37D6-559E-BC61-DDAE8A74EE3C}"/>
              </a:ext>
            </a:extLst>
          </p:cNvPr>
          <p:cNvSpPr/>
          <p:nvPr/>
        </p:nvSpPr>
        <p:spPr>
          <a:xfrm>
            <a:off x="1149070" y="1448474"/>
            <a:ext cx="2071561" cy="61499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dirty="0"/>
              <a:t>inicializācija</a:t>
            </a:r>
          </a:p>
        </p:txBody>
      </p:sp>
      <p:sp>
        <p:nvSpPr>
          <p:cNvPr id="5" name="Rectangle 4">
            <a:extLst>
              <a:ext uri="{FF2B5EF4-FFF2-40B4-BE49-F238E27FC236}">
                <a16:creationId xmlns:a16="http://schemas.microsoft.com/office/drawing/2014/main" id="{1DE57650-DD1D-5758-A603-DA2F4DC06953}"/>
              </a:ext>
            </a:extLst>
          </p:cNvPr>
          <p:cNvSpPr/>
          <p:nvPr/>
        </p:nvSpPr>
        <p:spPr>
          <a:xfrm>
            <a:off x="3544314" y="1448473"/>
            <a:ext cx="2071561" cy="61499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dirty="0"/>
              <a:t>nosacījums</a:t>
            </a:r>
          </a:p>
        </p:txBody>
      </p:sp>
      <p:sp>
        <p:nvSpPr>
          <p:cNvPr id="6" name="Rectangle 5">
            <a:extLst>
              <a:ext uri="{FF2B5EF4-FFF2-40B4-BE49-F238E27FC236}">
                <a16:creationId xmlns:a16="http://schemas.microsoft.com/office/drawing/2014/main" id="{573ABAE3-F3B1-F1CA-34FD-FE6DF2F2FA61}"/>
              </a:ext>
            </a:extLst>
          </p:cNvPr>
          <p:cNvSpPr/>
          <p:nvPr/>
        </p:nvSpPr>
        <p:spPr>
          <a:xfrm>
            <a:off x="5939558" y="1448472"/>
            <a:ext cx="2071561" cy="61499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dirty="0"/>
              <a:t>iterators</a:t>
            </a:r>
          </a:p>
        </p:txBody>
      </p:sp>
      <p:sp>
        <p:nvSpPr>
          <p:cNvPr id="10" name="Arrow: Up 9">
            <a:extLst>
              <a:ext uri="{FF2B5EF4-FFF2-40B4-BE49-F238E27FC236}">
                <a16:creationId xmlns:a16="http://schemas.microsoft.com/office/drawing/2014/main" id="{D71FB468-1E77-2ACC-0CB5-8F9DBA2E3693}"/>
              </a:ext>
            </a:extLst>
          </p:cNvPr>
          <p:cNvSpPr/>
          <p:nvPr/>
        </p:nvSpPr>
        <p:spPr>
          <a:xfrm>
            <a:off x="1998733" y="2063466"/>
            <a:ext cx="285244" cy="1416109"/>
          </a:xfrm>
          <a:prstGeom prst="upArrow">
            <a:avLst>
              <a:gd name="adj1" fmla="val 50000"/>
              <a:gd name="adj2" fmla="val 50000"/>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 name="TextBox 10">
            <a:extLst>
              <a:ext uri="{FF2B5EF4-FFF2-40B4-BE49-F238E27FC236}">
                <a16:creationId xmlns:a16="http://schemas.microsoft.com/office/drawing/2014/main" id="{9F0D3804-7BBE-FFF6-BC49-D0B95721B4DA}"/>
              </a:ext>
            </a:extLst>
          </p:cNvPr>
          <p:cNvSpPr txBox="1"/>
          <p:nvPr/>
        </p:nvSpPr>
        <p:spPr>
          <a:xfrm>
            <a:off x="1639649" y="2535334"/>
            <a:ext cx="501706" cy="477054"/>
          </a:xfrm>
          <a:prstGeom prst="rect">
            <a:avLst/>
          </a:prstGeom>
          <a:noFill/>
        </p:spPr>
        <p:txBody>
          <a:bodyPr wrap="square" rtlCol="0">
            <a:spAutoFit/>
          </a:bodyPr>
          <a:lstStyle/>
          <a:p>
            <a:r>
              <a:rPr lang="lv-LV" sz="2500" b="1" dirty="0">
                <a:solidFill>
                  <a:schemeClr val="dk1"/>
                </a:solidFill>
                <a:latin typeface="Epilogue"/>
              </a:rPr>
              <a:t>1.</a:t>
            </a:r>
          </a:p>
        </p:txBody>
      </p:sp>
      <p:sp>
        <p:nvSpPr>
          <p:cNvPr id="12" name="TextBox 11">
            <a:extLst>
              <a:ext uri="{FF2B5EF4-FFF2-40B4-BE49-F238E27FC236}">
                <a16:creationId xmlns:a16="http://schemas.microsoft.com/office/drawing/2014/main" id="{AFA30333-0FC8-701A-3F4E-6CD0C16E00F3}"/>
              </a:ext>
            </a:extLst>
          </p:cNvPr>
          <p:cNvSpPr txBox="1"/>
          <p:nvPr/>
        </p:nvSpPr>
        <p:spPr>
          <a:xfrm>
            <a:off x="1237576" y="3598570"/>
            <a:ext cx="1807558" cy="830997"/>
          </a:xfrm>
          <a:prstGeom prst="rect">
            <a:avLst/>
          </a:prstGeom>
          <a:noFill/>
        </p:spPr>
        <p:txBody>
          <a:bodyPr wrap="square" rtlCol="0">
            <a:spAutoFit/>
          </a:bodyPr>
          <a:lstStyle/>
          <a:p>
            <a:pPr algn="ctr"/>
            <a:r>
              <a:rPr lang="lv-LV" sz="1600" b="1" dirty="0">
                <a:solidFill>
                  <a:schemeClr val="dk1"/>
                </a:solidFill>
                <a:latin typeface="Epilogue"/>
              </a:rPr>
              <a:t>Mainīgais tiek deklarēts un inicializēts.</a:t>
            </a:r>
          </a:p>
        </p:txBody>
      </p:sp>
      <p:sp>
        <p:nvSpPr>
          <p:cNvPr id="13" name="Arrow: Bent-Up 12">
            <a:extLst>
              <a:ext uri="{FF2B5EF4-FFF2-40B4-BE49-F238E27FC236}">
                <a16:creationId xmlns:a16="http://schemas.microsoft.com/office/drawing/2014/main" id="{52119D9A-A59C-03E4-40D8-AFECCDB35C79}"/>
              </a:ext>
            </a:extLst>
          </p:cNvPr>
          <p:cNvSpPr/>
          <p:nvPr/>
        </p:nvSpPr>
        <p:spPr>
          <a:xfrm>
            <a:off x="2283977" y="2168665"/>
            <a:ext cx="2449864" cy="614995"/>
          </a:xfrm>
          <a:prstGeom prst="bentUp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 name="TextBox 13">
            <a:extLst>
              <a:ext uri="{FF2B5EF4-FFF2-40B4-BE49-F238E27FC236}">
                <a16:creationId xmlns:a16="http://schemas.microsoft.com/office/drawing/2014/main" id="{313F68F2-CDE7-75E5-CF2A-CDCCD580C0C2}"/>
              </a:ext>
            </a:extLst>
          </p:cNvPr>
          <p:cNvSpPr txBox="1"/>
          <p:nvPr/>
        </p:nvSpPr>
        <p:spPr>
          <a:xfrm>
            <a:off x="3917559" y="2168664"/>
            <a:ext cx="501706" cy="477054"/>
          </a:xfrm>
          <a:prstGeom prst="rect">
            <a:avLst/>
          </a:prstGeom>
          <a:noFill/>
        </p:spPr>
        <p:txBody>
          <a:bodyPr wrap="square" rtlCol="0">
            <a:spAutoFit/>
          </a:bodyPr>
          <a:lstStyle/>
          <a:p>
            <a:r>
              <a:rPr lang="lv-LV" sz="2500" b="1" dirty="0">
                <a:solidFill>
                  <a:schemeClr val="dk1"/>
                </a:solidFill>
                <a:latin typeface="Epilogue"/>
              </a:rPr>
              <a:t>2.</a:t>
            </a:r>
          </a:p>
        </p:txBody>
      </p:sp>
      <p:sp>
        <p:nvSpPr>
          <p:cNvPr id="15" name="TextBox 14">
            <a:extLst>
              <a:ext uri="{FF2B5EF4-FFF2-40B4-BE49-F238E27FC236}">
                <a16:creationId xmlns:a16="http://schemas.microsoft.com/office/drawing/2014/main" id="{070188EB-B36B-4CE9-2B27-F08E36310988}"/>
              </a:ext>
            </a:extLst>
          </p:cNvPr>
          <p:cNvSpPr txBox="1"/>
          <p:nvPr/>
        </p:nvSpPr>
        <p:spPr>
          <a:xfrm>
            <a:off x="3917559" y="2875292"/>
            <a:ext cx="1202677" cy="830997"/>
          </a:xfrm>
          <a:prstGeom prst="rect">
            <a:avLst/>
          </a:prstGeom>
          <a:noFill/>
        </p:spPr>
        <p:txBody>
          <a:bodyPr wrap="square">
            <a:spAutoFit/>
          </a:bodyPr>
          <a:lstStyle/>
          <a:p>
            <a:pPr algn="ctr"/>
            <a:r>
              <a:rPr lang="lv-LV" sz="1600" b="1" dirty="0">
                <a:solidFill>
                  <a:schemeClr val="dk1"/>
                </a:solidFill>
                <a:latin typeface="Epilogue"/>
              </a:rPr>
              <a:t>Atgriež true vai false</a:t>
            </a:r>
          </a:p>
        </p:txBody>
      </p:sp>
      <p:sp>
        <p:nvSpPr>
          <p:cNvPr id="16" name="Arrow: Bent-Up 15">
            <a:extLst>
              <a:ext uri="{FF2B5EF4-FFF2-40B4-BE49-F238E27FC236}">
                <a16:creationId xmlns:a16="http://schemas.microsoft.com/office/drawing/2014/main" id="{24E8E373-883A-FFCA-B92B-C7E70F29FAEB}"/>
              </a:ext>
            </a:extLst>
          </p:cNvPr>
          <p:cNvSpPr/>
          <p:nvPr/>
        </p:nvSpPr>
        <p:spPr>
          <a:xfrm>
            <a:off x="4733841" y="2155098"/>
            <a:ext cx="2573267" cy="628562"/>
          </a:xfrm>
          <a:prstGeom prst="bentUpArrow">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 name="TextBox 16">
            <a:extLst>
              <a:ext uri="{FF2B5EF4-FFF2-40B4-BE49-F238E27FC236}">
                <a16:creationId xmlns:a16="http://schemas.microsoft.com/office/drawing/2014/main" id="{8490A9DE-E62B-D767-2734-32185BE0BB72}"/>
              </a:ext>
            </a:extLst>
          </p:cNvPr>
          <p:cNvSpPr txBox="1"/>
          <p:nvPr/>
        </p:nvSpPr>
        <p:spPr>
          <a:xfrm>
            <a:off x="6600069" y="2168664"/>
            <a:ext cx="519908" cy="477054"/>
          </a:xfrm>
          <a:prstGeom prst="rect">
            <a:avLst/>
          </a:prstGeom>
          <a:noFill/>
        </p:spPr>
        <p:txBody>
          <a:bodyPr wrap="square" rtlCol="0">
            <a:spAutoFit/>
          </a:bodyPr>
          <a:lstStyle/>
          <a:p>
            <a:r>
              <a:rPr lang="lv-LV" sz="2500" b="1" dirty="0">
                <a:solidFill>
                  <a:schemeClr val="dk1"/>
                </a:solidFill>
                <a:latin typeface="Epilogue"/>
              </a:rPr>
              <a:t>3.</a:t>
            </a:r>
          </a:p>
        </p:txBody>
      </p:sp>
      <p:sp>
        <p:nvSpPr>
          <p:cNvPr id="18" name="TextBox 17">
            <a:extLst>
              <a:ext uri="{FF2B5EF4-FFF2-40B4-BE49-F238E27FC236}">
                <a16:creationId xmlns:a16="http://schemas.microsoft.com/office/drawing/2014/main" id="{0031AE26-DFA0-21D1-DAC3-0F05652694FC}"/>
              </a:ext>
            </a:extLst>
          </p:cNvPr>
          <p:cNvSpPr txBox="1"/>
          <p:nvPr/>
        </p:nvSpPr>
        <p:spPr>
          <a:xfrm>
            <a:off x="6387647" y="2875290"/>
            <a:ext cx="1464659" cy="1077218"/>
          </a:xfrm>
          <a:prstGeom prst="rect">
            <a:avLst/>
          </a:prstGeom>
          <a:noFill/>
        </p:spPr>
        <p:txBody>
          <a:bodyPr wrap="square" rtlCol="0">
            <a:spAutoFit/>
          </a:bodyPr>
          <a:lstStyle/>
          <a:p>
            <a:pPr algn="ctr"/>
            <a:r>
              <a:rPr lang="lv-LV" sz="1600" b="1" dirty="0">
                <a:solidFill>
                  <a:schemeClr val="dk1"/>
                </a:solidFill>
                <a:latin typeface="Epilogue"/>
              </a:rPr>
              <a:t>Maina inicializētā mainīgā vertību</a:t>
            </a:r>
          </a:p>
        </p:txBody>
      </p:sp>
    </p:spTree>
    <p:extLst>
      <p:ext uri="{BB962C8B-B14F-4D97-AF65-F5344CB8AC3E}">
        <p14:creationId xmlns:p14="http://schemas.microsoft.com/office/powerpoint/2010/main" val="19595990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500"/>
                            </p:stCondLst>
                            <p:childTnLst>
                              <p:par>
                                <p:cTn id="17" presetID="42" presetClass="entr" presetSubtype="0" fill="hold" grpId="0"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5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6000"/>
                            </p:stCondLst>
                            <p:childTnLst>
                              <p:par>
                                <p:cTn id="27" presetID="42" presetClass="entr" presetSubtype="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7500"/>
                            </p:stCondLst>
                            <p:childTnLst>
                              <p:par>
                                <p:cTn id="33" presetID="47" presetClass="entr" presetSubtype="0" fill="hold" grpId="0" nodeType="afterEffect">
                                  <p:stCondLst>
                                    <p:cond delay="200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10500"/>
                            </p:stCondLst>
                            <p:childTnLst>
                              <p:par>
                                <p:cTn id="39" presetID="10" presetClass="entr" presetSubtype="0" fill="hold" grpId="0" nodeType="afterEffect">
                                  <p:stCondLst>
                                    <p:cond delay="50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11500"/>
                            </p:stCondLst>
                            <p:childTnLst>
                              <p:par>
                                <p:cTn id="43" presetID="42" presetClass="entr" presetSubtype="0" fill="hold" grpId="0" nodeType="afterEffect">
                                  <p:stCondLst>
                                    <p:cond delay="50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13000"/>
                            </p:stCondLst>
                            <p:childTnLst>
                              <p:par>
                                <p:cTn id="49" presetID="10" presetClass="entr" presetSubtype="0" fill="hold" grpId="0" nodeType="afterEffect">
                                  <p:stCondLst>
                                    <p:cond delay="200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15500"/>
                            </p:stCondLst>
                            <p:childTnLst>
                              <p:par>
                                <p:cTn id="53" presetID="10" presetClass="entr" presetSubtype="0" fill="hold" grpId="0" nodeType="after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16500"/>
                            </p:stCondLst>
                            <p:childTnLst>
                              <p:par>
                                <p:cTn id="57" presetID="10" presetClass="entr" presetSubtype="0" fill="hold" grpId="0" nodeType="afterEffect">
                                  <p:stCondLst>
                                    <p:cond delay="5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p:bldP spid="12" grpId="0"/>
      <p:bldP spid="13" grpId="0" animBg="1"/>
      <p:bldP spid="14" grpId="0"/>
      <p:bldP spid="15" grpId="0"/>
      <p:bldP spid="16" grpId="0" animBg="1"/>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CFB7C-5EA0-4FB9-E32E-635EE50781CC}"/>
              </a:ext>
            </a:extLst>
          </p:cNvPr>
          <p:cNvSpPr txBox="1"/>
          <p:nvPr/>
        </p:nvSpPr>
        <p:spPr>
          <a:xfrm>
            <a:off x="1692728" y="1786920"/>
            <a:ext cx="5758543" cy="1569660"/>
          </a:xfrm>
          <a:prstGeom prst="rect">
            <a:avLst/>
          </a:prstGeom>
          <a:noFill/>
        </p:spPr>
        <p:txBody>
          <a:bodyPr wrap="square">
            <a:spAutoFit/>
          </a:bodyPr>
          <a:lstStyle/>
          <a:p>
            <a:pPr algn="ctr"/>
            <a:r>
              <a:rPr lang="lv-LV" sz="4800" b="1" dirty="0">
                <a:solidFill>
                  <a:schemeClr val="dk1"/>
                </a:solidFill>
                <a:latin typeface="Epilogue"/>
                <a:sym typeface="Epilogue"/>
              </a:rPr>
              <a:t>C# for ciklu</a:t>
            </a:r>
          </a:p>
          <a:p>
            <a:pPr algn="ctr"/>
            <a:r>
              <a:rPr lang="lv-LV" sz="4800" b="1" dirty="0">
                <a:solidFill>
                  <a:schemeClr val="dk1"/>
                </a:solidFill>
                <a:latin typeface="Epilogue"/>
                <a:sym typeface="Epilogue"/>
              </a:rPr>
              <a:t>piemēri</a:t>
            </a:r>
          </a:p>
        </p:txBody>
      </p:sp>
    </p:spTree>
    <p:extLst>
      <p:ext uri="{BB962C8B-B14F-4D97-AF65-F5344CB8AC3E}">
        <p14:creationId xmlns:p14="http://schemas.microsoft.com/office/powerpoint/2010/main" val="192046980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28A45-C296-527F-348B-241119BBB806}"/>
              </a:ext>
            </a:extLst>
          </p:cNvPr>
          <p:cNvSpPr txBox="1"/>
          <p:nvPr/>
        </p:nvSpPr>
        <p:spPr>
          <a:xfrm>
            <a:off x="1692727" y="609345"/>
            <a:ext cx="5758543"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p>
        </p:txBody>
      </p:sp>
      <p:sp>
        <p:nvSpPr>
          <p:cNvPr id="4" name="TextBox 3">
            <a:extLst>
              <a:ext uri="{FF2B5EF4-FFF2-40B4-BE49-F238E27FC236}">
                <a16:creationId xmlns:a16="http://schemas.microsoft.com/office/drawing/2014/main" id="{91D3488A-FD7F-9CCF-E240-C17035C60F3C}"/>
              </a:ext>
            </a:extLst>
          </p:cNvPr>
          <p:cNvSpPr txBox="1"/>
          <p:nvPr/>
        </p:nvSpPr>
        <p:spPr>
          <a:xfrm>
            <a:off x="1030722" y="2063918"/>
            <a:ext cx="7082554" cy="1015663"/>
          </a:xfrm>
          <a:prstGeom prst="rect">
            <a:avLst/>
          </a:prstGeom>
          <a:noFill/>
        </p:spPr>
        <p:txBody>
          <a:bodyPr wrap="square">
            <a:spAutoFit/>
          </a:bodyPr>
          <a:lstStyle/>
          <a:p>
            <a:pPr algn="ctr"/>
            <a:r>
              <a:rPr lang="lv-LV" sz="2000" b="1" dirty="0">
                <a:solidFill>
                  <a:schemeClr val="dk1"/>
                </a:solidFill>
                <a:latin typeface="Epilogue"/>
              </a:rPr>
              <a:t>For cikls ļauj atkārtoti izpildīt koda bloku, pamatojoties uz noteiktu nosacījumu. To parasti izmanto, ja iepriekš zināt iterāciju skaitu.</a:t>
            </a:r>
          </a:p>
        </p:txBody>
      </p:sp>
    </p:spTree>
    <p:extLst>
      <p:ext uri="{BB962C8B-B14F-4D97-AF65-F5344CB8AC3E}">
        <p14:creationId xmlns:p14="http://schemas.microsoft.com/office/powerpoint/2010/main" val="354340944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E36EB-625C-33F6-3C34-CE0F3C410D88}"/>
              </a:ext>
            </a:extLst>
          </p:cNvPr>
          <p:cNvPicPr>
            <a:picLocks noChangeAspect="1"/>
          </p:cNvPicPr>
          <p:nvPr/>
        </p:nvPicPr>
        <p:blipFill>
          <a:blip r:embed="rId3"/>
          <a:stretch>
            <a:fillRect/>
          </a:stretch>
        </p:blipFill>
        <p:spPr>
          <a:xfrm>
            <a:off x="1906402" y="954074"/>
            <a:ext cx="5331187" cy="17035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E0596B8E-FDEC-DAD9-6FA3-AC71AC5A530B}"/>
              </a:ext>
            </a:extLst>
          </p:cNvPr>
          <p:cNvPicPr>
            <a:picLocks noChangeAspect="1"/>
          </p:cNvPicPr>
          <p:nvPr/>
        </p:nvPicPr>
        <p:blipFill>
          <a:blip r:embed="rId4"/>
          <a:stretch>
            <a:fillRect/>
          </a:stretch>
        </p:blipFill>
        <p:spPr>
          <a:xfrm>
            <a:off x="3224021" y="2950303"/>
            <a:ext cx="2695951" cy="1590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57F72FF8-4C67-211D-4A50-EB852269CF30}"/>
              </a:ext>
            </a:extLst>
          </p:cNvPr>
          <p:cNvSpPr txBox="1"/>
          <p:nvPr/>
        </p:nvSpPr>
        <p:spPr>
          <a:xfrm>
            <a:off x="1692723" y="330670"/>
            <a:ext cx="5758543"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p>
        </p:txBody>
      </p:sp>
    </p:spTree>
    <p:extLst>
      <p:ext uri="{BB962C8B-B14F-4D97-AF65-F5344CB8AC3E}">
        <p14:creationId xmlns:p14="http://schemas.microsoft.com/office/powerpoint/2010/main" val="103859019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173573-743A-8057-5553-9CFE476303F8}"/>
              </a:ext>
            </a:extLst>
          </p:cNvPr>
          <p:cNvSpPr txBox="1"/>
          <p:nvPr/>
        </p:nvSpPr>
        <p:spPr>
          <a:xfrm>
            <a:off x="1153858" y="609345"/>
            <a:ext cx="6836282"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r>
              <a:rPr lang="en-US" sz="2500" b="1" dirty="0">
                <a:solidFill>
                  <a:schemeClr val="dk1"/>
                </a:solidFill>
                <a:latin typeface="Epilogue"/>
                <a:sym typeface="Epilogue"/>
              </a:rPr>
              <a:t>, kas aprēķina skaitļu summu</a:t>
            </a:r>
            <a:endParaRPr lang="lv-LV" sz="2500" b="1" dirty="0">
              <a:solidFill>
                <a:schemeClr val="dk1"/>
              </a:solidFill>
              <a:latin typeface="Epilogue"/>
              <a:sym typeface="Epilogue"/>
            </a:endParaRPr>
          </a:p>
        </p:txBody>
      </p:sp>
      <p:sp>
        <p:nvSpPr>
          <p:cNvPr id="4" name="TextBox 3">
            <a:extLst>
              <a:ext uri="{FF2B5EF4-FFF2-40B4-BE49-F238E27FC236}">
                <a16:creationId xmlns:a16="http://schemas.microsoft.com/office/drawing/2014/main" id="{BAF34427-FC1D-5607-C282-54EC804654E0}"/>
              </a:ext>
            </a:extLst>
          </p:cNvPr>
          <p:cNvSpPr txBox="1"/>
          <p:nvPr/>
        </p:nvSpPr>
        <p:spPr>
          <a:xfrm>
            <a:off x="890124" y="1677116"/>
            <a:ext cx="7363751" cy="1631216"/>
          </a:xfrm>
          <a:prstGeom prst="rect">
            <a:avLst/>
          </a:prstGeom>
          <a:noFill/>
        </p:spPr>
        <p:txBody>
          <a:bodyPr wrap="square">
            <a:spAutoFit/>
          </a:bodyPr>
          <a:lstStyle/>
          <a:p>
            <a:pPr algn="ctr"/>
            <a:r>
              <a:rPr lang="lv-LV" sz="2000" b="1" dirty="0">
                <a:solidFill>
                  <a:schemeClr val="dk1"/>
                </a:solidFill>
                <a:latin typeface="Epilogue"/>
              </a:rPr>
              <a:t>For cikls ir C# pamatkonstrukcija, un to plaši izmanto dažādiem cikla scenārijiem </a:t>
            </a:r>
          </a:p>
          <a:p>
            <a:pPr algn="ctr"/>
            <a:r>
              <a:rPr lang="lv-LV" sz="2000" b="1" dirty="0">
                <a:solidFill>
                  <a:schemeClr val="dk1"/>
                </a:solidFill>
                <a:latin typeface="Epilogue"/>
              </a:rPr>
              <a:t>(atkārtošanai pa masīviem, kolekciju apstrādi, aprēķinu veikšanu un atpakaļskaitīšanas vai atkārtojumu ieviešanu spēlēs un simulācijās).</a:t>
            </a:r>
          </a:p>
        </p:txBody>
      </p:sp>
    </p:spTree>
    <p:extLst>
      <p:ext uri="{BB962C8B-B14F-4D97-AF65-F5344CB8AC3E}">
        <p14:creationId xmlns:p14="http://schemas.microsoft.com/office/powerpoint/2010/main" val="42913208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B34389-868D-2BCE-2334-F3F4582C13CE}"/>
              </a:ext>
            </a:extLst>
          </p:cNvPr>
          <p:cNvPicPr>
            <a:picLocks noChangeAspect="1"/>
          </p:cNvPicPr>
          <p:nvPr/>
        </p:nvPicPr>
        <p:blipFill>
          <a:blip r:embed="rId2"/>
          <a:stretch>
            <a:fillRect/>
          </a:stretch>
        </p:blipFill>
        <p:spPr>
          <a:xfrm>
            <a:off x="2528596" y="1211571"/>
            <a:ext cx="4086795" cy="20195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CFEF8508-1780-AFF2-29C8-83D15613378A}"/>
              </a:ext>
            </a:extLst>
          </p:cNvPr>
          <p:cNvPicPr>
            <a:picLocks noChangeAspect="1"/>
          </p:cNvPicPr>
          <p:nvPr/>
        </p:nvPicPr>
        <p:blipFill>
          <a:blip r:embed="rId3"/>
          <a:stretch>
            <a:fillRect/>
          </a:stretch>
        </p:blipFill>
        <p:spPr>
          <a:xfrm>
            <a:off x="2847729" y="3712376"/>
            <a:ext cx="3448531" cy="79068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BD699E48-1472-CAFD-A624-24FD897E14A6}"/>
              </a:ext>
            </a:extLst>
          </p:cNvPr>
          <p:cNvSpPr txBox="1"/>
          <p:nvPr/>
        </p:nvSpPr>
        <p:spPr>
          <a:xfrm>
            <a:off x="1153852" y="491821"/>
            <a:ext cx="6836282"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r>
              <a:rPr lang="en-US" sz="2500" b="1" dirty="0">
                <a:solidFill>
                  <a:schemeClr val="dk1"/>
                </a:solidFill>
                <a:latin typeface="Epilogue"/>
                <a:sym typeface="Epilogue"/>
              </a:rPr>
              <a:t>, kas aprēķina skaitļu summu</a:t>
            </a:r>
            <a:endParaRPr lang="lv-LV" sz="2500" b="1" dirty="0">
              <a:solidFill>
                <a:schemeClr val="dk1"/>
              </a:solidFill>
              <a:latin typeface="Epilogue"/>
              <a:sym typeface="Epilogue"/>
            </a:endParaRPr>
          </a:p>
        </p:txBody>
      </p:sp>
    </p:spTree>
    <p:extLst>
      <p:ext uri="{BB962C8B-B14F-4D97-AF65-F5344CB8AC3E}">
        <p14:creationId xmlns:p14="http://schemas.microsoft.com/office/powerpoint/2010/main" val="1371618803"/>
      </p:ext>
    </p:extLst>
  </p:cSld>
  <p:clrMapOvr>
    <a:masterClrMapping/>
  </p:clrMapOvr>
  <p:transition spd="slow">
    <p:wipe/>
  </p:transition>
</p:sld>
</file>

<file path=ppt/theme/theme1.xml><?xml version="1.0" encoding="utf-8"?>
<a:theme xmlns:a="http://schemas.openxmlformats.org/drawingml/2006/main" name="Conclusions and Recommendations: A Summary of Key Findings for College by Slidesgo">
  <a:themeElements>
    <a:clrScheme name="Simple Light">
      <a:dk1>
        <a:srgbClr val="FFFFFF"/>
      </a:dk1>
      <a:lt1>
        <a:srgbClr val="211F34"/>
      </a:lt1>
      <a:dk2>
        <a:srgbClr val="818FF9"/>
      </a:dk2>
      <a:lt2>
        <a:srgbClr val="FFDE6F"/>
      </a:lt2>
      <a:accent1>
        <a:srgbClr val="5C6ACF"/>
      </a:accent1>
      <a:accent2>
        <a:srgbClr val="F3B0F3"/>
      </a:accent2>
      <a:accent3>
        <a:srgbClr val="2E2D4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887</Words>
  <Application>Microsoft Office PowerPoint</Application>
  <PresentationFormat>On-screen Show (16:9)</PresentationFormat>
  <Paragraphs>83</Paragraphs>
  <Slides>20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Epilogue</vt:lpstr>
      <vt:lpstr>Barlow</vt:lpstr>
      <vt:lpstr>Conclusions and Recommendations: A Summary of Key Findings for College by Slidesgo</vt:lpstr>
      <vt:lpstr>Sistēmas Programmēšanas Eksāmens:   Cikls ar skaitītāju strādājot ar C# programmēšanas valodu Unity dzinī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Sistēmas Programmēšanas Eksāmens:   Cikls ar skaitītāju strādājot ar C# programmēšanas valodu Unity dzinī</dc:title>
  <dc:creator>User</dc:creator>
  <cp:lastModifiedBy>Ulvis Roze</cp:lastModifiedBy>
  <cp:revision>6</cp:revision>
  <dcterms:modified xsi:type="dcterms:W3CDTF">2023-06-10T23:36:39Z</dcterms:modified>
</cp:coreProperties>
</file>