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ca211f27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ca211f27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 - seasonality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Rose - trend, April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ca211f27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ca211f27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ca211f27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ca211f27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ca211f27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ca211f27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ca211f27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ca211f27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Decrease in February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ca211f27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ca211f27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drift - eventually it will stop increasing we would think - the technology can only get so good, demand so high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Passes check residuals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a211f27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a211f27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ca211f27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ca211f27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Forecasts are similar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is in millions, Billions of pounds of cheese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ca211f27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ca211f27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ca211f27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ca211f27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ca211f27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ca211f27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Source Sans Pro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urce Sans Pro"/>
              <a:buNone/>
              <a:defRPr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urce Sans Pro"/>
              <a:buNone/>
              <a:defRPr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urce Sans Pro"/>
              <a:buNone/>
              <a:defRPr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urce Sans Pro"/>
              <a:buNone/>
              <a:defRPr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urce Sans Pro"/>
              <a:buNone/>
              <a:defRPr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urce Sans Pro"/>
              <a:buNone/>
              <a:defRPr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urce Sans Pro"/>
              <a:buNone/>
              <a:defRPr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urce Sans Pro"/>
              <a:buNone/>
              <a:defRPr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urce Sans Pro"/>
              <a:buNone/>
              <a:defRPr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usda.library.cornell.edu/concern/publications/m326m1757?locale=en#release-items" TargetMode="External"/><Relationship Id="rId4" Type="http://schemas.openxmlformats.org/officeDocument/2006/relationships/hyperlink" Target="https://curd-nerd.com/is-cheese-making-seasonal/" TargetMode="External"/><Relationship Id="rId5" Type="http://schemas.openxmlformats.org/officeDocument/2006/relationships/hyperlink" Target="https://www.cheesesociety.org/covid-19-impact-survey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Cheese Production</a:t>
            </a:r>
            <a:endParaRPr b="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 Hendley and Rose Wilson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Seasonality - exists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 - increasing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April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https://usda.library.cornell.edu/concern/publications/m326m1757?locale=en#release-items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https://curd-nerd.com/is-cheese-making-seasonal/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https://www.cheesesociety.org/covid-19-impact-survey/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Cheese?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obtained from USDA</a:t>
            </a:r>
            <a:endParaRPr sz="20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3968638"/>
            <a:ext cx="60579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575" y="1144125"/>
            <a:ext cx="2312390" cy="26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Analysis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50" y="1493275"/>
            <a:ext cx="8757076" cy="20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Analysis - Random Walk with Drift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828525" cy="20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87900" y="3426275"/>
            <a:ext cx="85929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Pass All Residual Checks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RMSE: 125,491,132		MAE: 106,493,990		MAPE: 1.119201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Analysi</a:t>
            </a:r>
            <a:r>
              <a:rPr lang="en"/>
              <a:t>s - Holt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732449" cy="20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87900" y="3426275"/>
            <a:ext cx="85929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Pass All Residual Checks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RMSE: 124,400,554		MAE: 106,400,001		MAPE: 1.11248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Yearly Forecast Comparisons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3390" r="0" t="9543"/>
          <a:stretch/>
        </p:blipFill>
        <p:spPr>
          <a:xfrm>
            <a:off x="387900" y="1547925"/>
            <a:ext cx="4628675" cy="7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53125" y="1144125"/>
            <a:ext cx="150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RWF - 5 year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15973"/>
          <a:stretch/>
        </p:blipFill>
        <p:spPr>
          <a:xfrm>
            <a:off x="387900" y="2891475"/>
            <a:ext cx="4914900" cy="8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87900" y="2372663"/>
            <a:ext cx="150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Holt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- 5 year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</a:t>
            </a:r>
            <a:r>
              <a:rPr lang="en"/>
              <a:t> Analysis - ETS(A,A,A)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87900" y="3786575"/>
            <a:ext cx="85929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Fails Autocorrelation Check!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RMSE: 13,467.73		MAE: 10,837.25		MAPE: 1.11248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828400" cy="249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</a:t>
            </a:r>
            <a:r>
              <a:rPr lang="en"/>
              <a:t>Analysis - ARIMA(1,0,1)(0,1,1)[12] w/ drift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87900" y="3791500"/>
            <a:ext cx="85929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Pass All Residual Checks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RMSE: 13,046.61		MAE: 10,160.61		MAPE: 1.28317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592900" cy="2423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2297525" y="4430675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Monthly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Forecast Comparisons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87900" y="583225"/>
            <a:ext cx="150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ETS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 year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87900" y="2727138"/>
            <a:ext cx="150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Arima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 year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0" y="3103025"/>
            <a:ext cx="4457700" cy="19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25" y="951588"/>
            <a:ext cx="45148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9700" y="1533525"/>
            <a:ext cx="161925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6239700" y="1064013"/>
            <a:ext cx="150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Actual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- 2020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6132525" y="2174025"/>
            <a:ext cx="1813200" cy="300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2D72"/>
      </a:dk1>
      <a:lt1>
        <a:srgbClr val="FFFFFF"/>
      </a:lt1>
      <a:dk2>
        <a:srgbClr val="005440"/>
      </a:dk2>
      <a:lt2>
        <a:srgbClr val="CFD8DC"/>
      </a:lt2>
      <a:accent1>
        <a:srgbClr val="002D72"/>
      </a:accent1>
      <a:accent2>
        <a:srgbClr val="558B2F"/>
      </a:accent2>
      <a:accent3>
        <a:srgbClr val="009688"/>
      </a:accent3>
      <a:accent4>
        <a:srgbClr val="005440"/>
      </a:accent4>
      <a:accent5>
        <a:srgbClr val="005440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