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2D1B5A-7519-4E06-BF47-D238D8ABC57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EF6E72-0F60-48C3-B670-1D25A896C1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How to increase sales in City code 6 – Flagship Store?	</a:t>
          </a:r>
        </a:p>
      </dgm:t>
    </dgm:pt>
    <dgm:pt modelId="{EE2B8C2B-1167-4DEC-8D09-3F6CC8C495C1}" type="parTrans" cxnId="{B4FD81B4-6F37-48D0-9FCB-73019B5422AF}">
      <dgm:prSet/>
      <dgm:spPr/>
      <dgm:t>
        <a:bodyPr/>
        <a:lstStyle/>
        <a:p>
          <a:endParaRPr lang="en-US"/>
        </a:p>
      </dgm:t>
    </dgm:pt>
    <dgm:pt modelId="{23D07706-275B-4DF6-8383-C5FCF4669399}" type="sibTrans" cxnId="{B4FD81B4-6F37-48D0-9FCB-73019B5422AF}">
      <dgm:prSet/>
      <dgm:spPr/>
      <dgm:t>
        <a:bodyPr/>
        <a:lstStyle/>
        <a:p>
          <a:endParaRPr lang="en-US"/>
        </a:p>
      </dgm:t>
    </dgm:pt>
    <dgm:pt modelId="{5400A027-96C6-4E48-B14B-49368C0CD7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How to reduce the volume of returned good by customers?</a:t>
          </a:r>
        </a:p>
      </dgm:t>
    </dgm:pt>
    <dgm:pt modelId="{37F783FC-535E-4A19-9AD5-21E434A524F2}" type="parTrans" cxnId="{4DF7D84F-3309-4518-A341-46A414630927}">
      <dgm:prSet/>
      <dgm:spPr/>
      <dgm:t>
        <a:bodyPr/>
        <a:lstStyle/>
        <a:p>
          <a:endParaRPr lang="en-US"/>
        </a:p>
      </dgm:t>
    </dgm:pt>
    <dgm:pt modelId="{6E080849-C126-4D9A-914C-6D58F162C761}" type="sibTrans" cxnId="{4DF7D84F-3309-4518-A341-46A414630927}">
      <dgm:prSet/>
      <dgm:spPr/>
      <dgm:t>
        <a:bodyPr/>
        <a:lstStyle/>
        <a:p>
          <a:endParaRPr lang="en-US"/>
        </a:p>
      </dgm:t>
    </dgm:pt>
    <dgm:pt modelId="{D5030BFC-1908-4DCE-90AB-97FA71AC6E75}" type="pres">
      <dgm:prSet presAssocID="{CB2D1B5A-7519-4E06-BF47-D238D8ABC579}" presName="root" presStyleCnt="0">
        <dgm:presLayoutVars>
          <dgm:dir/>
          <dgm:resizeHandles val="exact"/>
        </dgm:presLayoutVars>
      </dgm:prSet>
      <dgm:spPr/>
    </dgm:pt>
    <dgm:pt modelId="{77932BB6-7C80-4ADC-9B0C-1B5C4EFFEBD7}" type="pres">
      <dgm:prSet presAssocID="{30EF6E72-0F60-48C3-B670-1D25A896C198}" presName="compNode" presStyleCnt="0"/>
      <dgm:spPr/>
    </dgm:pt>
    <dgm:pt modelId="{0A586F00-0517-4738-A832-8ED36BDF57DD}" type="pres">
      <dgm:prSet presAssocID="{30EF6E72-0F60-48C3-B670-1D25A896C198}" presName="bgRect" presStyleLbl="bgShp" presStyleIdx="0" presStyleCnt="2"/>
      <dgm:spPr/>
    </dgm:pt>
    <dgm:pt modelId="{42D53CB7-DE81-46DE-8347-A7B8619E11E5}" type="pres">
      <dgm:prSet presAssocID="{30EF6E72-0F60-48C3-B670-1D25A896C19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5040384A-499B-4C9D-AAAC-EA3277F1A8DF}" type="pres">
      <dgm:prSet presAssocID="{30EF6E72-0F60-48C3-B670-1D25A896C198}" presName="spaceRect" presStyleCnt="0"/>
      <dgm:spPr/>
    </dgm:pt>
    <dgm:pt modelId="{AB2CC714-21D6-48CB-AC77-27C6213AF243}" type="pres">
      <dgm:prSet presAssocID="{30EF6E72-0F60-48C3-B670-1D25A896C198}" presName="parTx" presStyleLbl="revTx" presStyleIdx="0" presStyleCnt="2">
        <dgm:presLayoutVars>
          <dgm:chMax val="0"/>
          <dgm:chPref val="0"/>
        </dgm:presLayoutVars>
      </dgm:prSet>
      <dgm:spPr/>
    </dgm:pt>
    <dgm:pt modelId="{142AD9FD-14B8-4C8A-9889-867E5E1F2F48}" type="pres">
      <dgm:prSet presAssocID="{23D07706-275B-4DF6-8383-C5FCF4669399}" presName="sibTrans" presStyleCnt="0"/>
      <dgm:spPr/>
    </dgm:pt>
    <dgm:pt modelId="{5106D2D2-7D2A-4B07-807F-11592B09F11F}" type="pres">
      <dgm:prSet presAssocID="{5400A027-96C6-4E48-B14B-49368C0CD76A}" presName="compNode" presStyleCnt="0"/>
      <dgm:spPr/>
    </dgm:pt>
    <dgm:pt modelId="{F7545334-9A4E-4B0B-B8B7-50C3A96B4EB6}" type="pres">
      <dgm:prSet presAssocID="{5400A027-96C6-4E48-B14B-49368C0CD76A}" presName="bgRect" presStyleLbl="bgShp" presStyleIdx="1" presStyleCnt="2"/>
      <dgm:spPr/>
    </dgm:pt>
    <dgm:pt modelId="{68C8F767-BDC0-4416-8674-E5D4CC9A7C10}" type="pres">
      <dgm:prSet presAssocID="{5400A027-96C6-4E48-B14B-49368C0CD76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BCCE8517-DE01-4C3C-9287-5901889808FA}" type="pres">
      <dgm:prSet presAssocID="{5400A027-96C6-4E48-B14B-49368C0CD76A}" presName="spaceRect" presStyleCnt="0"/>
      <dgm:spPr/>
    </dgm:pt>
    <dgm:pt modelId="{5FB1F398-4150-446C-99F3-610973AB20DE}" type="pres">
      <dgm:prSet presAssocID="{5400A027-96C6-4E48-B14B-49368C0CD76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5E37429-ECB6-461A-B9E4-EA7C39D12DF3}" type="presOf" srcId="{CB2D1B5A-7519-4E06-BF47-D238D8ABC579}" destId="{D5030BFC-1908-4DCE-90AB-97FA71AC6E75}" srcOrd="0" destOrd="0" presId="urn:microsoft.com/office/officeart/2018/2/layout/IconVerticalSolidList"/>
    <dgm:cxn modelId="{4DF7D84F-3309-4518-A341-46A414630927}" srcId="{CB2D1B5A-7519-4E06-BF47-D238D8ABC579}" destId="{5400A027-96C6-4E48-B14B-49368C0CD76A}" srcOrd="1" destOrd="0" parTransId="{37F783FC-535E-4A19-9AD5-21E434A524F2}" sibTransId="{6E080849-C126-4D9A-914C-6D58F162C761}"/>
    <dgm:cxn modelId="{B4FD81B4-6F37-48D0-9FCB-73019B5422AF}" srcId="{CB2D1B5A-7519-4E06-BF47-D238D8ABC579}" destId="{30EF6E72-0F60-48C3-B670-1D25A896C198}" srcOrd="0" destOrd="0" parTransId="{EE2B8C2B-1167-4DEC-8D09-3F6CC8C495C1}" sibTransId="{23D07706-275B-4DF6-8383-C5FCF4669399}"/>
    <dgm:cxn modelId="{0FB7F9D2-C88A-4660-8A3F-0AAEBA87D5F3}" type="presOf" srcId="{5400A027-96C6-4E48-B14B-49368C0CD76A}" destId="{5FB1F398-4150-446C-99F3-610973AB20DE}" srcOrd="0" destOrd="0" presId="urn:microsoft.com/office/officeart/2018/2/layout/IconVerticalSolidList"/>
    <dgm:cxn modelId="{5B4341FF-9B64-4C13-BDE6-5C345507884D}" type="presOf" srcId="{30EF6E72-0F60-48C3-B670-1D25A896C198}" destId="{AB2CC714-21D6-48CB-AC77-27C6213AF243}" srcOrd="0" destOrd="0" presId="urn:microsoft.com/office/officeart/2018/2/layout/IconVerticalSolidList"/>
    <dgm:cxn modelId="{22FA094E-35C6-4041-B2F3-FC000C605F98}" type="presParOf" srcId="{D5030BFC-1908-4DCE-90AB-97FA71AC6E75}" destId="{77932BB6-7C80-4ADC-9B0C-1B5C4EFFEBD7}" srcOrd="0" destOrd="0" presId="urn:microsoft.com/office/officeart/2018/2/layout/IconVerticalSolidList"/>
    <dgm:cxn modelId="{90BAEF57-BDA8-4AE1-B2E1-E45376CD54A6}" type="presParOf" srcId="{77932BB6-7C80-4ADC-9B0C-1B5C4EFFEBD7}" destId="{0A586F00-0517-4738-A832-8ED36BDF57DD}" srcOrd="0" destOrd="0" presId="urn:microsoft.com/office/officeart/2018/2/layout/IconVerticalSolidList"/>
    <dgm:cxn modelId="{5B9C24D5-FDDE-4E6D-8EB7-BAB4DAE69CF5}" type="presParOf" srcId="{77932BB6-7C80-4ADC-9B0C-1B5C4EFFEBD7}" destId="{42D53CB7-DE81-46DE-8347-A7B8619E11E5}" srcOrd="1" destOrd="0" presId="urn:microsoft.com/office/officeart/2018/2/layout/IconVerticalSolidList"/>
    <dgm:cxn modelId="{C1F21AD1-DC71-4209-A880-A827BC9C3F24}" type="presParOf" srcId="{77932BB6-7C80-4ADC-9B0C-1B5C4EFFEBD7}" destId="{5040384A-499B-4C9D-AAAC-EA3277F1A8DF}" srcOrd="2" destOrd="0" presId="urn:microsoft.com/office/officeart/2018/2/layout/IconVerticalSolidList"/>
    <dgm:cxn modelId="{7C3BAE1B-CB85-4A7B-A7F9-B6BDBA665EAC}" type="presParOf" srcId="{77932BB6-7C80-4ADC-9B0C-1B5C4EFFEBD7}" destId="{AB2CC714-21D6-48CB-AC77-27C6213AF243}" srcOrd="3" destOrd="0" presId="urn:microsoft.com/office/officeart/2018/2/layout/IconVerticalSolidList"/>
    <dgm:cxn modelId="{DDA7EE4A-A3D3-4AB9-95AF-70E0D18327AF}" type="presParOf" srcId="{D5030BFC-1908-4DCE-90AB-97FA71AC6E75}" destId="{142AD9FD-14B8-4C8A-9889-867E5E1F2F48}" srcOrd="1" destOrd="0" presId="urn:microsoft.com/office/officeart/2018/2/layout/IconVerticalSolidList"/>
    <dgm:cxn modelId="{9EBC3FA7-9AC4-4CB5-B426-2ADE59AA9D19}" type="presParOf" srcId="{D5030BFC-1908-4DCE-90AB-97FA71AC6E75}" destId="{5106D2D2-7D2A-4B07-807F-11592B09F11F}" srcOrd="2" destOrd="0" presId="urn:microsoft.com/office/officeart/2018/2/layout/IconVerticalSolidList"/>
    <dgm:cxn modelId="{B0C03882-6C14-4400-BCF3-4ECCAD679EA2}" type="presParOf" srcId="{5106D2D2-7D2A-4B07-807F-11592B09F11F}" destId="{F7545334-9A4E-4B0B-B8B7-50C3A96B4EB6}" srcOrd="0" destOrd="0" presId="urn:microsoft.com/office/officeart/2018/2/layout/IconVerticalSolidList"/>
    <dgm:cxn modelId="{1F0C8DEE-38AD-4A5E-903F-61DD4B220581}" type="presParOf" srcId="{5106D2D2-7D2A-4B07-807F-11592B09F11F}" destId="{68C8F767-BDC0-4416-8674-E5D4CC9A7C10}" srcOrd="1" destOrd="0" presId="urn:microsoft.com/office/officeart/2018/2/layout/IconVerticalSolidList"/>
    <dgm:cxn modelId="{176CBEB2-C9D7-444A-8493-F40524B6B047}" type="presParOf" srcId="{5106D2D2-7D2A-4B07-807F-11592B09F11F}" destId="{BCCE8517-DE01-4C3C-9287-5901889808FA}" srcOrd="2" destOrd="0" presId="urn:microsoft.com/office/officeart/2018/2/layout/IconVerticalSolidList"/>
    <dgm:cxn modelId="{45E63BC6-3CCD-464B-8B3F-CB44E7F2F1E8}" type="presParOf" srcId="{5106D2D2-7D2A-4B07-807F-11592B09F11F}" destId="{5FB1F398-4150-446C-99F3-610973AB20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86F00-0517-4738-A832-8ED36BDF57DD}">
      <dsp:nvSpPr>
        <dsp:cNvPr id="0" name=""/>
        <dsp:cNvSpPr/>
      </dsp:nvSpPr>
      <dsp:spPr>
        <a:xfrm>
          <a:off x="0" y="669428"/>
          <a:ext cx="5181600" cy="12358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D53CB7-DE81-46DE-8347-A7B8619E11E5}">
      <dsp:nvSpPr>
        <dsp:cNvPr id="0" name=""/>
        <dsp:cNvSpPr/>
      </dsp:nvSpPr>
      <dsp:spPr>
        <a:xfrm>
          <a:off x="373850" y="947499"/>
          <a:ext cx="679727" cy="6797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CC714-21D6-48CB-AC77-27C6213AF243}">
      <dsp:nvSpPr>
        <dsp:cNvPr id="0" name=""/>
        <dsp:cNvSpPr/>
      </dsp:nvSpPr>
      <dsp:spPr>
        <a:xfrm>
          <a:off x="1427428" y="669428"/>
          <a:ext cx="3754171" cy="1235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96" tIns="130796" rIns="130796" bIns="13079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How to increase sales in City code 6 – Flagship Store?	</a:t>
          </a:r>
        </a:p>
      </dsp:txBody>
      <dsp:txXfrm>
        <a:off x="1427428" y="669428"/>
        <a:ext cx="3754171" cy="1235868"/>
      </dsp:txXfrm>
    </dsp:sp>
    <dsp:sp modelId="{F7545334-9A4E-4B0B-B8B7-50C3A96B4EB6}">
      <dsp:nvSpPr>
        <dsp:cNvPr id="0" name=""/>
        <dsp:cNvSpPr/>
      </dsp:nvSpPr>
      <dsp:spPr>
        <a:xfrm>
          <a:off x="0" y="2214265"/>
          <a:ext cx="5181600" cy="12358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C8F767-BDC0-4416-8674-E5D4CC9A7C10}">
      <dsp:nvSpPr>
        <dsp:cNvPr id="0" name=""/>
        <dsp:cNvSpPr/>
      </dsp:nvSpPr>
      <dsp:spPr>
        <a:xfrm>
          <a:off x="373850" y="2492335"/>
          <a:ext cx="679727" cy="6797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B1F398-4150-446C-99F3-610973AB20DE}">
      <dsp:nvSpPr>
        <dsp:cNvPr id="0" name=""/>
        <dsp:cNvSpPr/>
      </dsp:nvSpPr>
      <dsp:spPr>
        <a:xfrm>
          <a:off x="1427428" y="2214265"/>
          <a:ext cx="3754171" cy="1235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96" tIns="130796" rIns="130796" bIns="13079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How to reduce the volume of returned good by customers?</a:t>
          </a:r>
        </a:p>
      </dsp:txBody>
      <dsp:txXfrm>
        <a:off x="1427428" y="2214265"/>
        <a:ext cx="3754171" cy="12358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4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8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2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1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2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7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6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1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2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8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3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0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08" r:id="rId6"/>
    <p:sldLayoutId id="2147483804" r:id="rId7"/>
    <p:sldLayoutId id="2147483805" r:id="rId8"/>
    <p:sldLayoutId id="2147483806" r:id="rId9"/>
    <p:sldLayoutId id="2147483807" r:id="rId10"/>
    <p:sldLayoutId id="2147483809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40">
            <a:extLst>
              <a:ext uri="{FF2B5EF4-FFF2-40B4-BE49-F238E27FC236}">
                <a16:creationId xmlns:a16="http://schemas.microsoft.com/office/drawing/2014/main" id="{C3E06833-B59C-442F-9A6A-F8F55936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55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ame 42">
            <a:extLst>
              <a:ext uri="{FF2B5EF4-FFF2-40B4-BE49-F238E27FC236}">
                <a16:creationId xmlns:a16="http://schemas.microsoft.com/office/drawing/2014/main" id="{FA2016CF-2F24-4AE4-8A87-D9B6A3DE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EE914-319A-4D69-ACE1-673C194FC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5162550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Customer Analysis for Retail Sales</a:t>
            </a:r>
            <a:endParaRPr lang="en-SG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27AE4-2718-40F3-94A4-255E06DFE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5162550" cy="1655762"/>
          </a:xfrm>
        </p:spPr>
        <p:txBody>
          <a:bodyPr>
            <a:normAutofit/>
          </a:bodyPr>
          <a:lstStyle/>
          <a:p>
            <a:pPr algn="l"/>
            <a:r>
              <a:rPr lang="en-US" sz="2200">
                <a:solidFill>
                  <a:schemeClr val="tx2">
                    <a:alpha val="60000"/>
                  </a:schemeClr>
                </a:solidFill>
              </a:rPr>
              <a:t>By Rose Yong</a:t>
            </a:r>
            <a:endParaRPr lang="en-SG" sz="220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57" name="Rectangle 44">
            <a:extLst>
              <a:ext uri="{FF2B5EF4-FFF2-40B4-BE49-F238E27FC236}">
                <a16:creationId xmlns:a16="http://schemas.microsoft.com/office/drawing/2014/main" id="{14AE4EC7-16FA-4A67-84A0-F079B4BC8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876" y="495300"/>
            <a:ext cx="5229214" cy="5870576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28CCC5C3-8D9E-4708-B16E-28E6E414B2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7336" r="24202" b="-1"/>
          <a:stretch/>
        </p:blipFill>
        <p:spPr>
          <a:xfrm>
            <a:off x="6539876" y="488577"/>
            <a:ext cx="5229214" cy="588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91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4FEB06-84DE-43CF-A28C-594639AE6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EB068-00F3-4DEB-BBFA-1DE61035E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0">
              <a:buNone/>
            </a:pPr>
            <a:r>
              <a:rPr lang="en-US" dirty="0"/>
              <a:t>1. Source of Data Set</a:t>
            </a:r>
          </a:p>
          <a:p>
            <a:pPr marL="228600" indent="0">
              <a:buNone/>
            </a:pPr>
            <a:r>
              <a:rPr lang="en-US" dirty="0"/>
              <a:t>2. Business Problems</a:t>
            </a:r>
          </a:p>
          <a:p>
            <a:pPr marL="228600" indent="0">
              <a:buNone/>
            </a:pPr>
            <a:r>
              <a:rPr lang="en-US" dirty="0"/>
              <a:t>3. Exploratory Data Analysis</a:t>
            </a:r>
          </a:p>
          <a:p>
            <a:pPr marL="228600" indent="0">
              <a:buNone/>
            </a:pPr>
            <a:r>
              <a:rPr lang="en-US" dirty="0"/>
              <a:t>3.  Business Questions </a:t>
            </a:r>
          </a:p>
          <a:p>
            <a:pPr marL="228600" indent="0">
              <a:buNone/>
            </a:pPr>
            <a:r>
              <a:rPr lang="en-US" dirty="0"/>
              <a:t>4. Recommendations</a:t>
            </a:r>
          </a:p>
          <a:p>
            <a:pPr marL="228600" indent="0">
              <a:buNone/>
            </a:pPr>
            <a:endParaRPr lang="en-US" dirty="0"/>
          </a:p>
          <a:p>
            <a:pPr marL="228600" indent="0">
              <a:buNone/>
            </a:pPr>
            <a:endParaRPr lang="en-SG" dirty="0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13F6BE6D-2986-401A-9382-4885BC574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257" y="681037"/>
            <a:ext cx="5837796" cy="549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16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ame 48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9B36E71-93BD-4984-AC9C-CC9FB9CC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ame 52">
            <a:extLst>
              <a:ext uri="{FF2B5EF4-FFF2-40B4-BE49-F238E27FC236}">
                <a16:creationId xmlns:a16="http://schemas.microsoft.com/office/drawing/2014/main" id="{1566AC62-7AC7-4ED5-A03D-E28AC560E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D473F-2620-4AF3-8C38-9D5CF44BC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52"/>
            <a:ext cx="5992550" cy="23193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Source of Data Set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EEF93A-5DA9-48B3-BCBC-DEE4E6695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0" y="647953"/>
            <a:ext cx="5257799" cy="23193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2">
                  <a:alpha val="60000"/>
                </a:schemeClr>
              </a:solidFill>
            </a:endParaRPr>
          </a:p>
          <a:p>
            <a:pPr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2">
                    <a:alpha val="60000"/>
                  </a:schemeClr>
                </a:solidFill>
              </a:rPr>
              <a:t>Source from Kaggle</a:t>
            </a:r>
          </a:p>
          <a:p>
            <a:pPr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>
                    <a:alpha val="60000"/>
                  </a:schemeClr>
                </a:solidFill>
              </a:rPr>
              <a:t> 3 Files : Customer, Product, Transactions</a:t>
            </a:r>
          </a:p>
          <a:p>
            <a:pPr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>
                    <a:alpha val="60000"/>
                  </a:schemeClr>
                </a:solidFill>
              </a:rPr>
              <a:t> 18 columns , 23054 rows</a:t>
            </a:r>
          </a:p>
          <a:p>
            <a:pPr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>
                    <a:alpha val="60000"/>
                  </a:schemeClr>
                </a:solidFill>
              </a:rPr>
              <a:t>  Data for Year 2011 - 2014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8C1C8CA2-FF71-4B6F-A83F-919EC26A0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98" r="1" b="20998"/>
          <a:stretch/>
        </p:blipFill>
        <p:spPr>
          <a:xfrm>
            <a:off x="490506" y="3187595"/>
            <a:ext cx="11211919" cy="318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4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E38E9-2F28-4159-A2BE-09275306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57251"/>
            <a:ext cx="4581525" cy="2076450"/>
          </a:xfrm>
        </p:spPr>
        <p:txBody>
          <a:bodyPr anchor="b">
            <a:normAutofit/>
          </a:bodyPr>
          <a:lstStyle/>
          <a:p>
            <a:r>
              <a:rPr lang="en-US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Business Problems</a:t>
            </a:r>
            <a:endParaRPr lang="en-SG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8C79D-5AD2-43FF-839E-DC7031BE2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90875"/>
            <a:ext cx="4581526" cy="2986087"/>
          </a:xfrm>
        </p:spPr>
        <p:txBody>
          <a:bodyPr>
            <a:normAutofit/>
          </a:bodyPr>
          <a:lstStyle/>
          <a:p>
            <a:r>
              <a:rPr lang="en-US" sz="2000" b="1" i="0" dirty="0">
                <a:solidFill>
                  <a:schemeClr val="tx2">
                    <a:alpha val="60000"/>
                  </a:schemeClr>
                </a:solidFill>
                <a:effectLst/>
                <a:latin typeface="Avenir Next LT Pro Light" panose="020B0304020202020204" pitchFamily="34" charset="0"/>
              </a:rPr>
              <a:t>A Retail store is required to analyze the day-to-day transactions and keep a track of its customers spread across various locations along with their purchases/returns across various categories.</a:t>
            </a:r>
            <a:endParaRPr lang="en-SG" sz="2000" dirty="0">
              <a:solidFill>
                <a:schemeClr val="tx2">
                  <a:alpha val="60000"/>
                </a:schemeClr>
              </a:solidFill>
              <a:latin typeface="Avenir Next LT Pro Light" panose="020B03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097B0E-05DF-43C5-87A3-5A21BC2893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23" r="19179" b="-2"/>
          <a:stretch/>
        </p:blipFill>
        <p:spPr>
          <a:xfrm>
            <a:off x="6096000" y="488577"/>
            <a:ext cx="5606425" cy="588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81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79A18-EE4E-4820-8688-A51083010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E6FFF-EF27-4D1B-8FF4-14CB4DE189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Export data from SQL server to </a:t>
            </a:r>
            <a:r>
              <a:rPr lang="en-US" sz="2000" dirty="0" err="1"/>
              <a:t>PowerBi</a:t>
            </a:r>
            <a:endParaRPr lang="en-US" sz="2000" dirty="0"/>
          </a:p>
          <a:p>
            <a:endParaRPr lang="en-US" dirty="0"/>
          </a:p>
          <a:p>
            <a:endParaRPr lang="en-SG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D87DD2-3A9D-4AE3-8138-0C94B16A62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Look out for Null values and duplicate</a:t>
            </a:r>
          </a:p>
          <a:p>
            <a:r>
              <a:rPr lang="en-US" sz="2000" dirty="0"/>
              <a:t>Change data type for amount column to currency</a:t>
            </a:r>
          </a:p>
          <a:p>
            <a:endParaRPr lang="en-SG" sz="2000" dirty="0"/>
          </a:p>
        </p:txBody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348CC2-B2A6-4FCA-B0BF-047CC19D5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610" y="3099662"/>
            <a:ext cx="3930617" cy="2881070"/>
          </a:xfrm>
          <a:prstGeom prst="rect">
            <a:avLst/>
          </a:prstGeom>
        </p:spPr>
      </p:pic>
      <p:pic>
        <p:nvPicPr>
          <p:cNvPr id="13" name="Picture 12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4BE63A40-6AA7-4FDA-836D-87443C4E4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716" y="3429000"/>
            <a:ext cx="4316569" cy="281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388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79A18-EE4E-4820-8688-A51083010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E6FFF-EF27-4D1B-8FF4-14CB4DE189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Convert date of birth data to age and group to 3 age categories</a:t>
            </a:r>
          </a:p>
          <a:p>
            <a:endParaRPr lang="en-US" dirty="0"/>
          </a:p>
          <a:p>
            <a:endParaRPr lang="en-SG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D87DD2-3A9D-4AE3-8138-0C94B16A62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Create a new column(Order Status) to analyze which products are returned by customers </a:t>
            </a:r>
          </a:p>
          <a:p>
            <a:endParaRPr lang="en-US" sz="2000" dirty="0"/>
          </a:p>
          <a:p>
            <a:endParaRPr lang="en-SG" sz="2000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74EC992-DF11-4929-AECC-635C496A4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15" y="2968813"/>
            <a:ext cx="4927891" cy="320814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54661DF-E896-4E9D-883F-918F37E8E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53" y="3223647"/>
            <a:ext cx="4452032" cy="295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12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DE3E-7898-4BCC-B12B-8B4BB856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Questions    Recommendations</a:t>
            </a:r>
            <a:endParaRPr lang="en-SG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72341FD8-A864-4AE0-A817-034A93C3740B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2057399"/>
          <a:ext cx="5181600" cy="4119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C74CD-F4CB-4C80-9566-DCD9DA79B0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SG" sz="2000" dirty="0"/>
              <a:t>- Improve customer experience –Understand who are your customer. </a:t>
            </a:r>
          </a:p>
          <a:p>
            <a:pPr marL="228600" indent="0">
              <a:buNone/>
            </a:pPr>
            <a:r>
              <a:rPr lang="en-SG" sz="2000" dirty="0"/>
              <a:t>One way to do this is to segment customer and create personas(or customer profile) giving each  persona a name and personality.</a:t>
            </a:r>
          </a:p>
          <a:p>
            <a:pPr marL="228600" indent="0">
              <a:buNone/>
            </a:pPr>
            <a:r>
              <a:rPr lang="en-SG" sz="2000" dirty="0"/>
              <a:t> - providing 360 degree product images especially for electronics and furniture products</a:t>
            </a:r>
          </a:p>
          <a:p>
            <a:pPr marL="228600" indent="0">
              <a:buNone/>
            </a:pP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409088115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227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Avenir Next LT Pro Light</vt:lpstr>
      <vt:lpstr>Sabon Next LT</vt:lpstr>
      <vt:lpstr>Wingdings</vt:lpstr>
      <vt:lpstr>LuminousVTI</vt:lpstr>
      <vt:lpstr>Customer Analysis for Retail Sales</vt:lpstr>
      <vt:lpstr>CONTENTS</vt:lpstr>
      <vt:lpstr>Source of Data Set</vt:lpstr>
      <vt:lpstr>Business Problems</vt:lpstr>
      <vt:lpstr>Exploratory Data Analysis</vt:lpstr>
      <vt:lpstr>Exploratory Data Analysis</vt:lpstr>
      <vt:lpstr>Business Questions   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Analysis for Retail Sales</dc:title>
  <dc:creator>Rose Yong</dc:creator>
  <cp:lastModifiedBy>Rose Yong</cp:lastModifiedBy>
  <cp:revision>2</cp:revision>
  <dcterms:created xsi:type="dcterms:W3CDTF">2021-01-22T09:58:10Z</dcterms:created>
  <dcterms:modified xsi:type="dcterms:W3CDTF">2021-01-22T14:04:21Z</dcterms:modified>
</cp:coreProperties>
</file>