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18"/>
  </p:notesMasterIdLst>
  <p:sldIdLst>
    <p:sldId id="302" r:id="rId5"/>
    <p:sldId id="303" r:id="rId6"/>
    <p:sldId id="304" r:id="rId7"/>
    <p:sldId id="305" r:id="rId8"/>
    <p:sldId id="306" r:id="rId9"/>
    <p:sldId id="310" r:id="rId10"/>
    <p:sldId id="309" r:id="rId11"/>
    <p:sldId id="311" r:id="rId12"/>
    <p:sldId id="312" r:id="rId13"/>
    <p:sldId id="313" r:id="rId14"/>
    <p:sldId id="270" r:id="rId15"/>
    <p:sldId id="308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9" autoAdjust="0"/>
    <p:restoredTop sz="95033" autoAdjust="0"/>
  </p:normalViewPr>
  <p:slideViewPr>
    <p:cSldViewPr snapToGrid="0">
      <p:cViewPr varScale="1">
        <p:scale>
          <a:sx n="67" d="100"/>
          <a:sy n="67" d="100"/>
        </p:scale>
        <p:origin x="77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290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e Yong" userId="6a70844a20c95860" providerId="LiveId" clId="{7550CD33-B315-4610-B9EE-4297AEFDBA16}"/>
    <pc:docChg chg="custSel delSld modSld">
      <pc:chgData name="Rose Yong" userId="6a70844a20c95860" providerId="LiveId" clId="{7550CD33-B315-4610-B9EE-4297AEFDBA16}" dt="2021-03-30T15:05:35.601" v="4" actId="2696"/>
      <pc:docMkLst>
        <pc:docMk/>
      </pc:docMkLst>
      <pc:sldChg chg="del">
        <pc:chgData name="Rose Yong" userId="6a70844a20c95860" providerId="LiveId" clId="{7550CD33-B315-4610-B9EE-4297AEFDBA16}" dt="2021-03-30T15:05:26.994" v="1" actId="2696"/>
        <pc:sldMkLst>
          <pc:docMk/>
          <pc:sldMk cId="252531004" sldId="293"/>
        </pc:sldMkLst>
      </pc:sldChg>
      <pc:sldChg chg="addSp delSp modSp del mod chgLayout">
        <pc:chgData name="Rose Yong" userId="6a70844a20c95860" providerId="LiveId" clId="{7550CD33-B315-4610-B9EE-4297AEFDBA16}" dt="2021-03-30T15:05:32.980" v="3" actId="2696"/>
        <pc:sldMkLst>
          <pc:docMk/>
          <pc:sldMk cId="2158566791" sldId="299"/>
        </pc:sldMkLst>
        <pc:spChg chg="mod ord">
          <ac:chgData name="Rose Yong" userId="6a70844a20c95860" providerId="LiveId" clId="{7550CD33-B315-4610-B9EE-4297AEFDBA16}" dt="2021-03-30T15:05:29.752" v="2" actId="6264"/>
          <ac:spMkLst>
            <pc:docMk/>
            <pc:sldMk cId="2158566791" sldId="299"/>
            <ac:spMk id="2" creationId="{9D43C25A-D042-4987-97D9-F3BBAC4080B0}"/>
          </ac:spMkLst>
        </pc:spChg>
        <pc:spChg chg="add del mod">
          <ac:chgData name="Rose Yong" userId="6a70844a20c95860" providerId="LiveId" clId="{7550CD33-B315-4610-B9EE-4297AEFDBA16}" dt="2021-03-30T15:05:29.752" v="2" actId="6264"/>
          <ac:spMkLst>
            <pc:docMk/>
            <pc:sldMk cId="2158566791" sldId="299"/>
            <ac:spMk id="3" creationId="{44500A8C-E657-4397-80CA-C2F04FC7E7A6}"/>
          </ac:spMkLst>
        </pc:spChg>
        <pc:spChg chg="mod ord">
          <ac:chgData name="Rose Yong" userId="6a70844a20c95860" providerId="LiveId" clId="{7550CD33-B315-4610-B9EE-4297AEFDBA16}" dt="2021-03-30T15:05:29.752" v="2" actId="6264"/>
          <ac:spMkLst>
            <pc:docMk/>
            <pc:sldMk cId="2158566791" sldId="299"/>
            <ac:spMk id="4" creationId="{E2945FC7-439A-40DA-B026-5B5E4960EF32}"/>
          </ac:spMkLst>
        </pc:spChg>
        <pc:spChg chg="mod ord">
          <ac:chgData name="Rose Yong" userId="6a70844a20c95860" providerId="LiveId" clId="{7550CD33-B315-4610-B9EE-4297AEFDBA16}" dt="2021-03-30T15:05:29.752" v="2" actId="6264"/>
          <ac:spMkLst>
            <pc:docMk/>
            <pc:sldMk cId="2158566791" sldId="299"/>
            <ac:spMk id="5" creationId="{5142D1AD-663E-4E90-912B-333FDFC3D2D8}"/>
          </ac:spMkLst>
        </pc:spChg>
        <pc:spChg chg="mod ord">
          <ac:chgData name="Rose Yong" userId="6a70844a20c95860" providerId="LiveId" clId="{7550CD33-B315-4610-B9EE-4297AEFDBA16}" dt="2021-03-30T15:05:29.752" v="2" actId="6264"/>
          <ac:spMkLst>
            <pc:docMk/>
            <pc:sldMk cId="2158566791" sldId="299"/>
            <ac:spMk id="6" creationId="{3D07EA24-97F4-4B33-B2B4-0E79200374D8}"/>
          </ac:spMkLst>
        </pc:spChg>
        <pc:spChg chg="add del mod">
          <ac:chgData name="Rose Yong" userId="6a70844a20c95860" providerId="LiveId" clId="{7550CD33-B315-4610-B9EE-4297AEFDBA16}" dt="2021-03-30T15:05:29.752" v="2" actId="6264"/>
          <ac:spMkLst>
            <pc:docMk/>
            <pc:sldMk cId="2158566791" sldId="299"/>
            <ac:spMk id="7" creationId="{2F42E9EB-5C88-4F56-A526-7E5A7BE30F79}"/>
          </ac:spMkLst>
        </pc:spChg>
        <pc:spChg chg="add del mod">
          <ac:chgData name="Rose Yong" userId="6a70844a20c95860" providerId="LiveId" clId="{7550CD33-B315-4610-B9EE-4297AEFDBA16}" dt="2021-03-30T15:05:29.752" v="2" actId="6264"/>
          <ac:spMkLst>
            <pc:docMk/>
            <pc:sldMk cId="2158566791" sldId="299"/>
            <ac:spMk id="8" creationId="{556BF90C-E73D-43D1-A72C-943FA9EE011D}"/>
          </ac:spMkLst>
        </pc:spChg>
        <pc:spChg chg="add del mod">
          <ac:chgData name="Rose Yong" userId="6a70844a20c95860" providerId="LiveId" clId="{7550CD33-B315-4610-B9EE-4297AEFDBA16}" dt="2021-03-30T15:05:29.752" v="2" actId="6264"/>
          <ac:spMkLst>
            <pc:docMk/>
            <pc:sldMk cId="2158566791" sldId="299"/>
            <ac:spMk id="9" creationId="{2ECF1808-9AF6-49B4-9054-D3CBD8791A6F}"/>
          </ac:spMkLst>
        </pc:spChg>
        <pc:spChg chg="add del mod">
          <ac:chgData name="Rose Yong" userId="6a70844a20c95860" providerId="LiveId" clId="{7550CD33-B315-4610-B9EE-4297AEFDBA16}" dt="2021-03-30T15:05:29.752" v="2" actId="6264"/>
          <ac:spMkLst>
            <pc:docMk/>
            <pc:sldMk cId="2158566791" sldId="299"/>
            <ac:spMk id="10" creationId="{D6F2DA3F-E5DD-4B23-9ACC-8802BED2319C}"/>
          </ac:spMkLst>
        </pc:spChg>
        <pc:graphicFrameChg chg="mod ord">
          <ac:chgData name="Rose Yong" userId="6a70844a20c95860" providerId="LiveId" clId="{7550CD33-B315-4610-B9EE-4297AEFDBA16}" dt="2021-03-30T15:05:29.752" v="2" actId="6264"/>
          <ac:graphicFrameMkLst>
            <pc:docMk/>
            <pc:sldMk cId="2158566791" sldId="299"/>
            <ac:graphicFrameMk id="22" creationId="{A22F0302-B74F-4558-AECA-75F02662C585}"/>
          </ac:graphicFrameMkLst>
        </pc:graphicFrameChg>
      </pc:sldChg>
      <pc:sldChg chg="del">
        <pc:chgData name="Rose Yong" userId="6a70844a20c95860" providerId="LiveId" clId="{7550CD33-B315-4610-B9EE-4297AEFDBA16}" dt="2021-03-30T15:05:23.871" v="0" actId="2696"/>
        <pc:sldMkLst>
          <pc:docMk/>
          <pc:sldMk cId="1275258314" sldId="300"/>
        </pc:sldMkLst>
      </pc:sldChg>
      <pc:sldChg chg="del">
        <pc:chgData name="Rose Yong" userId="6a70844a20c95860" providerId="LiveId" clId="{7550CD33-B315-4610-B9EE-4297AEFDBA16}" dt="2021-03-30T15:05:35.601" v="4" actId="2696"/>
        <pc:sldMkLst>
          <pc:docMk/>
          <pc:sldMk cId="3892335562" sldId="30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A65C34-A6F2-464A-B974-265B7A9971C8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F8FBF1-7237-4205-AC5B-7108B32A9A9B}">
      <dgm:prSet/>
      <dgm:spPr/>
      <dgm:t>
        <a:bodyPr/>
        <a:lstStyle/>
        <a:p>
          <a:r>
            <a:rPr lang="en-US"/>
            <a:t>Total passengers were 891, 577 (65%) are males and females are 314 (35%)</a:t>
          </a:r>
        </a:p>
      </dgm:t>
    </dgm:pt>
    <dgm:pt modelId="{F7512D5D-19CB-4EA0-BB2D-B40A5D71E32B}" type="parTrans" cxnId="{648DE7AB-3299-48B5-906F-EE02F0347376}">
      <dgm:prSet/>
      <dgm:spPr/>
      <dgm:t>
        <a:bodyPr/>
        <a:lstStyle/>
        <a:p>
          <a:endParaRPr lang="en-US"/>
        </a:p>
      </dgm:t>
    </dgm:pt>
    <dgm:pt modelId="{F1A56A10-91ED-4FA9-8713-03AD74B3F9E2}" type="sibTrans" cxnId="{648DE7AB-3299-48B5-906F-EE02F0347376}">
      <dgm:prSet/>
      <dgm:spPr/>
      <dgm:t>
        <a:bodyPr/>
        <a:lstStyle/>
        <a:p>
          <a:endParaRPr lang="en-US"/>
        </a:p>
      </dgm:t>
    </dgm:pt>
    <dgm:pt modelId="{92843070-4461-4C70-9BA7-A0D9A48E5D27}">
      <dgm:prSet/>
      <dgm:spPr/>
      <dgm:t>
        <a:bodyPr/>
        <a:lstStyle/>
        <a:p>
          <a:r>
            <a:rPr lang="en-US"/>
            <a:t>Only 342 (38%) passengers survived. Most survivor are females, 233 compared to males, 109. </a:t>
          </a:r>
        </a:p>
      </dgm:t>
    </dgm:pt>
    <dgm:pt modelId="{0C96F575-475C-4F07-A3E8-A13F2E63B9E4}" type="parTrans" cxnId="{F0B0CFD1-F0DE-4AE8-9FA2-6D592DB417BE}">
      <dgm:prSet/>
      <dgm:spPr/>
      <dgm:t>
        <a:bodyPr/>
        <a:lstStyle/>
        <a:p>
          <a:endParaRPr lang="en-US"/>
        </a:p>
      </dgm:t>
    </dgm:pt>
    <dgm:pt modelId="{243AEA19-92F9-40A9-8F1E-DECFAE53A99D}" type="sibTrans" cxnId="{F0B0CFD1-F0DE-4AE8-9FA2-6D592DB417BE}">
      <dgm:prSet/>
      <dgm:spPr/>
      <dgm:t>
        <a:bodyPr/>
        <a:lstStyle/>
        <a:p>
          <a:endParaRPr lang="en-US"/>
        </a:p>
      </dgm:t>
    </dgm:pt>
    <dgm:pt modelId="{8966D8D0-420D-456A-B143-FFA57D4B9659}">
      <dgm:prSet/>
      <dgm:spPr/>
      <dgm:t>
        <a:bodyPr/>
        <a:lstStyle/>
        <a:p>
          <a:r>
            <a:rPr lang="en-US" dirty="0"/>
            <a:t>Over 55% passengers are in Class 3,paying the lowest fare below $20, while 24% passengers in class 1 and the balance in class 2.</a:t>
          </a:r>
        </a:p>
      </dgm:t>
    </dgm:pt>
    <dgm:pt modelId="{51B699BD-DC44-4F0A-B568-EF112B085A98}" type="parTrans" cxnId="{CAD0E303-7EC2-4BD3-B39B-2D4792D82E8C}">
      <dgm:prSet/>
      <dgm:spPr/>
      <dgm:t>
        <a:bodyPr/>
        <a:lstStyle/>
        <a:p>
          <a:endParaRPr lang="en-US"/>
        </a:p>
      </dgm:t>
    </dgm:pt>
    <dgm:pt modelId="{0AC55D25-70DA-4290-A922-5A9F5AD3E07E}" type="sibTrans" cxnId="{CAD0E303-7EC2-4BD3-B39B-2D4792D82E8C}">
      <dgm:prSet/>
      <dgm:spPr/>
      <dgm:t>
        <a:bodyPr/>
        <a:lstStyle/>
        <a:p>
          <a:endParaRPr lang="en-US"/>
        </a:p>
      </dgm:t>
    </dgm:pt>
    <dgm:pt modelId="{94F3EC57-AC21-4147-9BF8-112D92649EB1}">
      <dgm:prSet/>
      <dgm:spPr/>
      <dgm:t>
        <a:bodyPr/>
        <a:lstStyle/>
        <a:p>
          <a:r>
            <a:rPr lang="en-US" dirty="0"/>
            <a:t>Majority of passengers in Class 3 are males and travel alone. Sadly, only less than 25% of them survived.</a:t>
          </a:r>
        </a:p>
      </dgm:t>
    </dgm:pt>
    <dgm:pt modelId="{2A5EDB12-BDFA-4362-A641-85EB2F4C8866}" type="parTrans" cxnId="{D8DAFC75-D268-4EB6-A584-62C685F3F959}">
      <dgm:prSet/>
      <dgm:spPr/>
      <dgm:t>
        <a:bodyPr/>
        <a:lstStyle/>
        <a:p>
          <a:endParaRPr lang="en-US"/>
        </a:p>
      </dgm:t>
    </dgm:pt>
    <dgm:pt modelId="{3D1E76C6-EEDD-49E7-A057-CCB32112B831}" type="sibTrans" cxnId="{D8DAFC75-D268-4EB6-A584-62C685F3F959}">
      <dgm:prSet/>
      <dgm:spPr/>
      <dgm:t>
        <a:bodyPr/>
        <a:lstStyle/>
        <a:p>
          <a:endParaRPr lang="en-US"/>
        </a:p>
      </dgm:t>
    </dgm:pt>
    <dgm:pt modelId="{CA406F4A-964C-4058-90CA-E6D3788E1750}">
      <dgm:prSet/>
      <dgm:spPr/>
      <dgm:t>
        <a:bodyPr/>
        <a:lstStyle/>
        <a:p>
          <a:r>
            <a:rPr lang="en-US" dirty="0"/>
            <a:t>Passenger in class 1 were older than the rest and people in 3</a:t>
          </a:r>
          <a:r>
            <a:rPr lang="en-US" baseline="30000" dirty="0"/>
            <a:t>rd</a:t>
          </a:r>
          <a:r>
            <a:rPr lang="en-US" dirty="0"/>
            <a:t> class were younger.</a:t>
          </a:r>
        </a:p>
      </dgm:t>
    </dgm:pt>
    <dgm:pt modelId="{C50227FA-395D-4820-B5F8-2F85889408FA}" type="parTrans" cxnId="{17D77A89-892A-43E1-8EF7-BE0C8E6B625F}">
      <dgm:prSet/>
      <dgm:spPr/>
      <dgm:t>
        <a:bodyPr/>
        <a:lstStyle/>
        <a:p>
          <a:endParaRPr lang="en-SG"/>
        </a:p>
      </dgm:t>
    </dgm:pt>
    <dgm:pt modelId="{3F400BDA-1B8A-4FCE-930D-11F24DC0DDDD}" type="sibTrans" cxnId="{17D77A89-892A-43E1-8EF7-BE0C8E6B625F}">
      <dgm:prSet/>
      <dgm:spPr/>
      <dgm:t>
        <a:bodyPr/>
        <a:lstStyle/>
        <a:p>
          <a:endParaRPr lang="en-SG"/>
        </a:p>
      </dgm:t>
    </dgm:pt>
    <dgm:pt modelId="{7D959F8A-1A62-41BF-A18E-504C6396C8FC}">
      <dgm:prSet/>
      <dgm:spPr/>
      <dgm:t>
        <a:bodyPr/>
        <a:lstStyle/>
        <a:p>
          <a:pPr algn="l"/>
          <a:r>
            <a:rPr lang="en-US" dirty="0"/>
            <a:t>Women on port Q and on port S have a higher chance of survival</a:t>
          </a:r>
        </a:p>
      </dgm:t>
    </dgm:pt>
    <dgm:pt modelId="{5388074F-A4E2-4C65-88DB-E1482312796C}" type="parTrans" cxnId="{F1CE50EC-D1B7-4738-BEC4-EC153DC2FA1C}">
      <dgm:prSet/>
      <dgm:spPr/>
      <dgm:t>
        <a:bodyPr/>
        <a:lstStyle/>
        <a:p>
          <a:endParaRPr lang="en-SG"/>
        </a:p>
      </dgm:t>
    </dgm:pt>
    <dgm:pt modelId="{EDA234DA-91A6-40A4-A5DE-18F33E99059E}" type="sibTrans" cxnId="{F1CE50EC-D1B7-4738-BEC4-EC153DC2FA1C}">
      <dgm:prSet/>
      <dgm:spPr/>
      <dgm:t>
        <a:bodyPr/>
        <a:lstStyle/>
        <a:p>
          <a:endParaRPr lang="en-SG"/>
        </a:p>
      </dgm:t>
    </dgm:pt>
    <dgm:pt modelId="{1073EE82-2BFF-49A8-9C9F-C85E55D25B24}" type="pres">
      <dgm:prSet presAssocID="{18A65C34-A6F2-464A-B974-265B7A9971C8}" presName="diagram" presStyleCnt="0">
        <dgm:presLayoutVars>
          <dgm:dir/>
          <dgm:resizeHandles val="exact"/>
        </dgm:presLayoutVars>
      </dgm:prSet>
      <dgm:spPr/>
    </dgm:pt>
    <dgm:pt modelId="{292B0414-7023-4E91-9BF9-CE61D1A166AF}" type="pres">
      <dgm:prSet presAssocID="{7FF8FBF1-7237-4205-AC5B-7108B32A9A9B}" presName="node" presStyleLbl="node1" presStyleIdx="0" presStyleCnt="6">
        <dgm:presLayoutVars>
          <dgm:bulletEnabled val="1"/>
        </dgm:presLayoutVars>
      </dgm:prSet>
      <dgm:spPr/>
    </dgm:pt>
    <dgm:pt modelId="{7B224119-CF33-44A5-BFFD-5B5E7A41159B}" type="pres">
      <dgm:prSet presAssocID="{F1A56A10-91ED-4FA9-8713-03AD74B3F9E2}" presName="sibTrans" presStyleCnt="0"/>
      <dgm:spPr/>
    </dgm:pt>
    <dgm:pt modelId="{C0CC3823-93D4-43CA-BD05-7F80E1786084}" type="pres">
      <dgm:prSet presAssocID="{92843070-4461-4C70-9BA7-A0D9A48E5D27}" presName="node" presStyleLbl="node1" presStyleIdx="1" presStyleCnt="6">
        <dgm:presLayoutVars>
          <dgm:bulletEnabled val="1"/>
        </dgm:presLayoutVars>
      </dgm:prSet>
      <dgm:spPr/>
    </dgm:pt>
    <dgm:pt modelId="{DA8E9286-510A-4C2C-9564-89EBAE0B74D7}" type="pres">
      <dgm:prSet presAssocID="{243AEA19-92F9-40A9-8F1E-DECFAE53A99D}" presName="sibTrans" presStyleCnt="0"/>
      <dgm:spPr/>
    </dgm:pt>
    <dgm:pt modelId="{5BD5ACCD-D499-4174-B74C-FF0BF237B614}" type="pres">
      <dgm:prSet presAssocID="{8966D8D0-420D-456A-B143-FFA57D4B9659}" presName="node" presStyleLbl="node1" presStyleIdx="2" presStyleCnt="6">
        <dgm:presLayoutVars>
          <dgm:bulletEnabled val="1"/>
        </dgm:presLayoutVars>
      </dgm:prSet>
      <dgm:spPr/>
    </dgm:pt>
    <dgm:pt modelId="{B3265344-5A08-4C5F-A0C3-7CC81C0C9A25}" type="pres">
      <dgm:prSet presAssocID="{0AC55D25-70DA-4290-A922-5A9F5AD3E07E}" presName="sibTrans" presStyleCnt="0"/>
      <dgm:spPr/>
    </dgm:pt>
    <dgm:pt modelId="{91D99A5D-E2E0-4F36-8658-FAFDC1AAC3BA}" type="pres">
      <dgm:prSet presAssocID="{94F3EC57-AC21-4147-9BF8-112D92649EB1}" presName="node" presStyleLbl="node1" presStyleIdx="3" presStyleCnt="6" custLinFactX="14404" custLinFactNeighborX="100000" custLinFactNeighborY="171">
        <dgm:presLayoutVars>
          <dgm:bulletEnabled val="1"/>
        </dgm:presLayoutVars>
      </dgm:prSet>
      <dgm:spPr/>
    </dgm:pt>
    <dgm:pt modelId="{0337E2DA-A2E7-45FD-9619-895314F9637A}" type="pres">
      <dgm:prSet presAssocID="{3D1E76C6-EEDD-49E7-A057-CCB32112B831}" presName="sibTrans" presStyleCnt="0"/>
      <dgm:spPr/>
    </dgm:pt>
    <dgm:pt modelId="{965845AC-5C29-4227-B2B6-C7C2169DF630}" type="pres">
      <dgm:prSet presAssocID="{CA406F4A-964C-4058-90CA-E6D3788E1750}" presName="node" presStyleLbl="node1" presStyleIdx="4" presStyleCnt="6" custLinFactX="-8916" custLinFactNeighborX="-100000" custLinFactNeighborY="171">
        <dgm:presLayoutVars>
          <dgm:bulletEnabled val="1"/>
        </dgm:presLayoutVars>
      </dgm:prSet>
      <dgm:spPr/>
    </dgm:pt>
    <dgm:pt modelId="{B18B4D32-5BD1-4F56-8151-4D1E6D422C4B}" type="pres">
      <dgm:prSet presAssocID="{3F400BDA-1B8A-4FCE-930D-11F24DC0DDDD}" presName="sibTrans" presStyleCnt="0"/>
      <dgm:spPr/>
    </dgm:pt>
    <dgm:pt modelId="{F84D3B01-EB92-4DE9-A508-A1A60FCB6629}" type="pres">
      <dgm:prSet presAssocID="{7D959F8A-1A62-41BF-A18E-504C6396C8FC}" presName="node" presStyleLbl="node1" presStyleIdx="5" presStyleCnt="6" custLinFactNeighborX="4093" custLinFactNeighborY="171">
        <dgm:presLayoutVars>
          <dgm:bulletEnabled val="1"/>
        </dgm:presLayoutVars>
      </dgm:prSet>
      <dgm:spPr/>
    </dgm:pt>
  </dgm:ptLst>
  <dgm:cxnLst>
    <dgm:cxn modelId="{CAD0E303-7EC2-4BD3-B39B-2D4792D82E8C}" srcId="{18A65C34-A6F2-464A-B974-265B7A9971C8}" destId="{8966D8D0-420D-456A-B143-FFA57D4B9659}" srcOrd="2" destOrd="0" parTransId="{51B699BD-DC44-4F0A-B568-EF112B085A98}" sibTransId="{0AC55D25-70DA-4290-A922-5A9F5AD3E07E}"/>
    <dgm:cxn modelId="{6936E40A-D887-4A15-8277-7F9FB747CA63}" type="presOf" srcId="{7FF8FBF1-7237-4205-AC5B-7108B32A9A9B}" destId="{292B0414-7023-4E91-9BF9-CE61D1A166AF}" srcOrd="0" destOrd="0" presId="urn:microsoft.com/office/officeart/2005/8/layout/default"/>
    <dgm:cxn modelId="{1EA4DD29-393A-4E7C-B23B-6AF8989D8A1F}" type="presOf" srcId="{94F3EC57-AC21-4147-9BF8-112D92649EB1}" destId="{91D99A5D-E2E0-4F36-8658-FAFDC1AAC3BA}" srcOrd="0" destOrd="0" presId="urn:microsoft.com/office/officeart/2005/8/layout/default"/>
    <dgm:cxn modelId="{FC037F2B-6F54-42D4-828E-E4E94EBB147A}" type="presOf" srcId="{8966D8D0-420D-456A-B143-FFA57D4B9659}" destId="{5BD5ACCD-D499-4174-B74C-FF0BF237B614}" srcOrd="0" destOrd="0" presId="urn:microsoft.com/office/officeart/2005/8/layout/default"/>
    <dgm:cxn modelId="{6075D732-7553-461C-ACAC-42D5C00EDB25}" type="presOf" srcId="{7D959F8A-1A62-41BF-A18E-504C6396C8FC}" destId="{F84D3B01-EB92-4DE9-A508-A1A60FCB6629}" srcOrd="0" destOrd="0" presId="urn:microsoft.com/office/officeart/2005/8/layout/default"/>
    <dgm:cxn modelId="{5C690A4B-BAAE-4B8E-91F9-F26CC9F6AA3A}" type="presOf" srcId="{92843070-4461-4C70-9BA7-A0D9A48E5D27}" destId="{C0CC3823-93D4-43CA-BD05-7F80E1786084}" srcOrd="0" destOrd="0" presId="urn:microsoft.com/office/officeart/2005/8/layout/default"/>
    <dgm:cxn modelId="{D8DAFC75-D268-4EB6-A584-62C685F3F959}" srcId="{18A65C34-A6F2-464A-B974-265B7A9971C8}" destId="{94F3EC57-AC21-4147-9BF8-112D92649EB1}" srcOrd="3" destOrd="0" parTransId="{2A5EDB12-BDFA-4362-A641-85EB2F4C8866}" sibTransId="{3D1E76C6-EEDD-49E7-A057-CCB32112B831}"/>
    <dgm:cxn modelId="{17D77A89-892A-43E1-8EF7-BE0C8E6B625F}" srcId="{18A65C34-A6F2-464A-B974-265B7A9971C8}" destId="{CA406F4A-964C-4058-90CA-E6D3788E1750}" srcOrd="4" destOrd="0" parTransId="{C50227FA-395D-4820-B5F8-2F85889408FA}" sibTransId="{3F400BDA-1B8A-4FCE-930D-11F24DC0DDDD}"/>
    <dgm:cxn modelId="{A958678E-0C24-4FFB-967E-51F36D13861C}" type="presOf" srcId="{CA406F4A-964C-4058-90CA-E6D3788E1750}" destId="{965845AC-5C29-4227-B2B6-C7C2169DF630}" srcOrd="0" destOrd="0" presId="urn:microsoft.com/office/officeart/2005/8/layout/default"/>
    <dgm:cxn modelId="{314C7F9B-34D2-4C92-A5C7-91144871702C}" type="presOf" srcId="{18A65C34-A6F2-464A-B974-265B7A9971C8}" destId="{1073EE82-2BFF-49A8-9C9F-C85E55D25B24}" srcOrd="0" destOrd="0" presId="urn:microsoft.com/office/officeart/2005/8/layout/default"/>
    <dgm:cxn modelId="{648DE7AB-3299-48B5-906F-EE02F0347376}" srcId="{18A65C34-A6F2-464A-B974-265B7A9971C8}" destId="{7FF8FBF1-7237-4205-AC5B-7108B32A9A9B}" srcOrd="0" destOrd="0" parTransId="{F7512D5D-19CB-4EA0-BB2D-B40A5D71E32B}" sibTransId="{F1A56A10-91ED-4FA9-8713-03AD74B3F9E2}"/>
    <dgm:cxn modelId="{F0B0CFD1-F0DE-4AE8-9FA2-6D592DB417BE}" srcId="{18A65C34-A6F2-464A-B974-265B7A9971C8}" destId="{92843070-4461-4C70-9BA7-A0D9A48E5D27}" srcOrd="1" destOrd="0" parTransId="{0C96F575-475C-4F07-A3E8-A13F2E63B9E4}" sibTransId="{243AEA19-92F9-40A9-8F1E-DECFAE53A99D}"/>
    <dgm:cxn modelId="{F1CE50EC-D1B7-4738-BEC4-EC153DC2FA1C}" srcId="{18A65C34-A6F2-464A-B974-265B7A9971C8}" destId="{7D959F8A-1A62-41BF-A18E-504C6396C8FC}" srcOrd="5" destOrd="0" parTransId="{5388074F-A4E2-4C65-88DB-E1482312796C}" sibTransId="{EDA234DA-91A6-40A4-A5DE-18F33E99059E}"/>
    <dgm:cxn modelId="{B5FD673C-876E-433A-B234-CA3D79F7398C}" type="presParOf" srcId="{1073EE82-2BFF-49A8-9C9F-C85E55D25B24}" destId="{292B0414-7023-4E91-9BF9-CE61D1A166AF}" srcOrd="0" destOrd="0" presId="urn:microsoft.com/office/officeart/2005/8/layout/default"/>
    <dgm:cxn modelId="{5C26B527-7230-443F-B56B-270532DEA07E}" type="presParOf" srcId="{1073EE82-2BFF-49A8-9C9F-C85E55D25B24}" destId="{7B224119-CF33-44A5-BFFD-5B5E7A41159B}" srcOrd="1" destOrd="0" presId="urn:microsoft.com/office/officeart/2005/8/layout/default"/>
    <dgm:cxn modelId="{BAE64907-0322-469B-BF7D-5A109CF19577}" type="presParOf" srcId="{1073EE82-2BFF-49A8-9C9F-C85E55D25B24}" destId="{C0CC3823-93D4-43CA-BD05-7F80E1786084}" srcOrd="2" destOrd="0" presId="urn:microsoft.com/office/officeart/2005/8/layout/default"/>
    <dgm:cxn modelId="{DB4AE42E-3258-4D4B-B39E-9D8B48CE03F0}" type="presParOf" srcId="{1073EE82-2BFF-49A8-9C9F-C85E55D25B24}" destId="{DA8E9286-510A-4C2C-9564-89EBAE0B74D7}" srcOrd="3" destOrd="0" presId="urn:microsoft.com/office/officeart/2005/8/layout/default"/>
    <dgm:cxn modelId="{70D0493F-355B-464B-BA19-6DB060E494CC}" type="presParOf" srcId="{1073EE82-2BFF-49A8-9C9F-C85E55D25B24}" destId="{5BD5ACCD-D499-4174-B74C-FF0BF237B614}" srcOrd="4" destOrd="0" presId="urn:microsoft.com/office/officeart/2005/8/layout/default"/>
    <dgm:cxn modelId="{6C7A96AC-81E1-4490-AC97-2D8D7E2760A1}" type="presParOf" srcId="{1073EE82-2BFF-49A8-9C9F-C85E55D25B24}" destId="{B3265344-5A08-4C5F-A0C3-7CC81C0C9A25}" srcOrd="5" destOrd="0" presId="urn:microsoft.com/office/officeart/2005/8/layout/default"/>
    <dgm:cxn modelId="{8C3BAD46-14A3-4ED1-B303-52034C0C73DD}" type="presParOf" srcId="{1073EE82-2BFF-49A8-9C9F-C85E55D25B24}" destId="{91D99A5D-E2E0-4F36-8658-FAFDC1AAC3BA}" srcOrd="6" destOrd="0" presId="urn:microsoft.com/office/officeart/2005/8/layout/default"/>
    <dgm:cxn modelId="{D95D0BBF-B1A4-4233-A8D7-E8CEB1DB6039}" type="presParOf" srcId="{1073EE82-2BFF-49A8-9C9F-C85E55D25B24}" destId="{0337E2DA-A2E7-45FD-9619-895314F9637A}" srcOrd="7" destOrd="0" presId="urn:microsoft.com/office/officeart/2005/8/layout/default"/>
    <dgm:cxn modelId="{CE00585A-3FD1-4EC5-8883-51AB6CA675A0}" type="presParOf" srcId="{1073EE82-2BFF-49A8-9C9F-C85E55D25B24}" destId="{965845AC-5C29-4227-B2B6-C7C2169DF630}" srcOrd="8" destOrd="0" presId="urn:microsoft.com/office/officeart/2005/8/layout/default"/>
    <dgm:cxn modelId="{246DC402-5F2B-497E-BD9E-58F709E68910}" type="presParOf" srcId="{1073EE82-2BFF-49A8-9C9F-C85E55D25B24}" destId="{B18B4D32-5BD1-4F56-8151-4D1E6D422C4B}" srcOrd="9" destOrd="0" presId="urn:microsoft.com/office/officeart/2005/8/layout/default"/>
    <dgm:cxn modelId="{9D07D6EF-1735-49DC-950E-4F81413F8DF7}" type="presParOf" srcId="{1073EE82-2BFF-49A8-9C9F-C85E55D25B24}" destId="{F84D3B01-EB92-4DE9-A508-A1A60FCB662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B0414-7023-4E91-9BF9-CE61D1A166AF}">
      <dsp:nvSpPr>
        <dsp:cNvPr id="0" name=""/>
        <dsp:cNvSpPr/>
      </dsp:nvSpPr>
      <dsp:spPr>
        <a:xfrm>
          <a:off x="395972" y="1438"/>
          <a:ext cx="2740986" cy="164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Total passengers were 891, 577 (65%) are males and females are 314 (35%)</a:t>
          </a:r>
        </a:p>
      </dsp:txBody>
      <dsp:txXfrm>
        <a:off x="395972" y="1438"/>
        <a:ext cx="2740986" cy="1644591"/>
      </dsp:txXfrm>
    </dsp:sp>
    <dsp:sp modelId="{C0CC3823-93D4-43CA-BD05-7F80E1786084}">
      <dsp:nvSpPr>
        <dsp:cNvPr id="0" name=""/>
        <dsp:cNvSpPr/>
      </dsp:nvSpPr>
      <dsp:spPr>
        <a:xfrm>
          <a:off x="3411056" y="1438"/>
          <a:ext cx="2740986" cy="164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Only 342 (38%) passengers survived. Most survivor are females, 233 compared to males, 109. </a:t>
          </a:r>
        </a:p>
      </dsp:txBody>
      <dsp:txXfrm>
        <a:off x="3411056" y="1438"/>
        <a:ext cx="2740986" cy="1644591"/>
      </dsp:txXfrm>
    </dsp:sp>
    <dsp:sp modelId="{5BD5ACCD-D499-4174-B74C-FF0BF237B614}">
      <dsp:nvSpPr>
        <dsp:cNvPr id="0" name=""/>
        <dsp:cNvSpPr/>
      </dsp:nvSpPr>
      <dsp:spPr>
        <a:xfrm>
          <a:off x="6426141" y="1438"/>
          <a:ext cx="2740986" cy="164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 55% passengers are in Class 3,paying the lowest fare below $20, while 24% passengers in class 1 and the balance in class 2.</a:t>
          </a:r>
        </a:p>
      </dsp:txBody>
      <dsp:txXfrm>
        <a:off x="6426141" y="1438"/>
        <a:ext cx="2740986" cy="1644591"/>
      </dsp:txXfrm>
    </dsp:sp>
    <dsp:sp modelId="{91D99A5D-E2E0-4F36-8658-FAFDC1AAC3BA}">
      <dsp:nvSpPr>
        <dsp:cNvPr id="0" name=""/>
        <dsp:cNvSpPr/>
      </dsp:nvSpPr>
      <dsp:spPr>
        <a:xfrm>
          <a:off x="3531769" y="1921568"/>
          <a:ext cx="2740986" cy="164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Majority of passengers in Class 3 are males and travel alone. Sadly, only less than 25% of them survived.</a:t>
          </a:r>
        </a:p>
      </dsp:txBody>
      <dsp:txXfrm>
        <a:off x="3531769" y="1921568"/>
        <a:ext cx="2740986" cy="1644591"/>
      </dsp:txXfrm>
    </dsp:sp>
    <dsp:sp modelId="{965845AC-5C29-4227-B2B6-C7C2169DF630}">
      <dsp:nvSpPr>
        <dsp:cNvPr id="0" name=""/>
        <dsp:cNvSpPr/>
      </dsp:nvSpPr>
      <dsp:spPr>
        <a:xfrm>
          <a:off x="425684" y="1921568"/>
          <a:ext cx="2740986" cy="164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Passenger in class 1 were older than the rest and people in 3</a:t>
          </a:r>
          <a:r>
            <a:rPr lang="en-US" sz="1800" kern="1200" baseline="30000" dirty="0"/>
            <a:t>rd</a:t>
          </a:r>
          <a:r>
            <a:rPr lang="en-US" sz="1800" kern="1200" dirty="0"/>
            <a:t> class were younger.</a:t>
          </a:r>
        </a:p>
      </dsp:txBody>
      <dsp:txXfrm>
        <a:off x="425684" y="1921568"/>
        <a:ext cx="2740986" cy="1644591"/>
      </dsp:txXfrm>
    </dsp:sp>
    <dsp:sp modelId="{F84D3B01-EB92-4DE9-A508-A1A60FCB6629}">
      <dsp:nvSpPr>
        <dsp:cNvPr id="0" name=""/>
        <dsp:cNvSpPr/>
      </dsp:nvSpPr>
      <dsp:spPr>
        <a:xfrm>
          <a:off x="6538330" y="1921568"/>
          <a:ext cx="2740986" cy="16445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Women on port Q and on port S have a higher chance of survival</a:t>
          </a:r>
        </a:p>
      </dsp:txBody>
      <dsp:txXfrm>
        <a:off x="6538330" y="1921568"/>
        <a:ext cx="2740986" cy="1644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26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99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D3540-47EC-47F1-9DF7-C96EE8190A0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91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9E73B-FDAC-4E35-BEF3-863D7586D27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7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49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43293-0820-4BC8-BD8F-B5AE10C4A4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77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D3540-47EC-47F1-9DF7-C96EE8190A0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4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9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ID=dd91c577-f997-49fe-a5eb-611d59b20eb8
Recipe=crop
Type=Foreground
Variant=0
FamilyID=ClassicFrameGoudy_Zero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D3540-47EC-47F1-9DF7-C96EE8190A0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71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56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39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6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f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f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f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859FB18-B421-43A7-A91C-76D12F25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" y="4259766"/>
            <a:ext cx="10830560" cy="1912434"/>
          </a:xfrm>
        </p:spPr>
        <p:txBody>
          <a:bodyPr/>
          <a:lstStyle/>
          <a:p>
            <a:r>
              <a:rPr lang="en-US" dirty="0"/>
              <a:t>Titanic Data Analysis using Machine Learning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AEA8BC-D222-4C73-871D-A64D23C1F4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508701"/>
            <a:ext cx="9486902" cy="3568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By Rose Yong</a:t>
            </a:r>
          </a:p>
        </p:txBody>
      </p:sp>
      <p:pic>
        <p:nvPicPr>
          <p:cNvPr id="6" name="Picture Placeholder 5" descr="A picture containing sky, boat, water, outdoor&#10;&#10;Description automatically generated">
            <a:extLst>
              <a:ext uri="{FF2B5EF4-FFF2-40B4-BE49-F238E27FC236}">
                <a16:creationId xmlns:a16="http://schemas.microsoft.com/office/drawing/2014/main" id="{19168E47-0A66-429F-A05E-46CEA87CCEA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24670" b="24670"/>
          <a:stretch>
            <a:fillRect/>
          </a:stretch>
        </p:blipFill>
        <p:spPr>
          <a:xfrm>
            <a:off x="680720" y="685799"/>
            <a:ext cx="10830560" cy="4176133"/>
          </a:xfrm>
        </p:spPr>
      </p:pic>
    </p:spTree>
    <p:extLst>
      <p:ext uri="{BB962C8B-B14F-4D97-AF65-F5344CB8AC3E}">
        <p14:creationId xmlns:p14="http://schemas.microsoft.com/office/powerpoint/2010/main" val="185265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4FCBFEA-BFCB-45AF-8A78-0281FA23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Results from ML model evaluation – Confusion matrix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197A67FA-58C8-4DCC-99A8-16511B96BB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453" y="2353490"/>
            <a:ext cx="2888156" cy="683565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en-US" sz="2800" dirty="0"/>
              <a:t>Logistic Regression 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EF147F15-6530-4ED2-A33B-CE06A3309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6547" y="2351313"/>
            <a:ext cx="3173531" cy="683565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Random Forest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B2AB177D-B2D4-4CB3-9FEF-70C978F7CB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9120" y="2314374"/>
            <a:ext cx="2888156" cy="683565"/>
          </a:xfrm>
        </p:spPr>
        <p:txBody>
          <a:bodyPr anchor="ctr">
            <a:noAutofit/>
          </a:bodyPr>
          <a:lstStyle/>
          <a:p>
            <a:pPr algn="ctr"/>
            <a:r>
              <a:rPr lang="en-US" sz="2800" dirty="0"/>
              <a:t>Decision Tress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18F8813C-0002-4C3C-B747-318975B8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8E28480-1C08-4458-AD97-0283E6FFD09D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0F853B75-2A17-4617-8C3F-27C1BD6FE16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16453" y="3034879"/>
            <a:ext cx="3084060" cy="2713460"/>
          </a:xfrm>
        </p:spPr>
      </p:pic>
      <p:pic>
        <p:nvPicPr>
          <p:cNvPr id="11" name="Content Placeholder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DD0F4B8-1ADE-441F-9370-10B54AC25F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441194" y="3034876"/>
            <a:ext cx="3173531" cy="2713459"/>
          </a:xfrm>
        </p:spPr>
      </p:pic>
      <p:pic>
        <p:nvPicPr>
          <p:cNvPr id="13" name="Content Placeholder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F2683761-4B1C-49B5-9431-DD64093A097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5"/>
          <a:stretch>
            <a:fillRect/>
          </a:stretch>
        </p:blipFill>
        <p:spPr>
          <a:xfrm>
            <a:off x="8070056" y="3034877"/>
            <a:ext cx="3046284" cy="2713459"/>
          </a:xfrm>
        </p:spPr>
      </p:pic>
    </p:spTree>
    <p:extLst>
      <p:ext uri="{BB962C8B-B14F-4D97-AF65-F5344CB8AC3E}">
        <p14:creationId xmlns:p14="http://schemas.microsoft.com/office/powerpoint/2010/main" val="232575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>
            <a:extLst>
              <a:ext uri="{FF2B5EF4-FFF2-40B4-BE49-F238E27FC236}">
                <a16:creationId xmlns:a16="http://schemas.microsoft.com/office/drawing/2014/main" id="{F311589D-80A2-49DE-B70B-25A1F203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170" y="974829"/>
            <a:ext cx="5600700" cy="91928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859F0-75FD-4814-B407-4CD21623F4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7462" y="2135939"/>
            <a:ext cx="5933091" cy="374723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The likelihood of survival depends largely on the sex, passenger class and whether the passenger travel alone or with family.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Women and children, their chance of survival is very high especially those in Class 1 and Class 2 as most likely they are being saved by lifeboat.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Those people especially men who travel alone and staying in Class 3, most likely died either freezing at the sea or sinking together with Titanic ship.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7970EA-4EC5-4783-B609-7C461D13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6613E9FD-500B-4FA6-89C3-3A998652D3A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Placeholder 10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5F729D92-F96D-4790-8904-1B8FF4F4AE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9877" r="9877"/>
          <a:stretch>
            <a:fillRect/>
          </a:stretch>
        </p:blipFill>
        <p:spPr/>
      </p:pic>
      <p:pic>
        <p:nvPicPr>
          <p:cNvPr id="15" name="Picture Placeholder 14" descr="A picture containing text, watercraft, transport, old&#10;&#10;Description automatically generated">
            <a:extLst>
              <a:ext uri="{FF2B5EF4-FFF2-40B4-BE49-F238E27FC236}">
                <a16:creationId xmlns:a16="http://schemas.microsoft.com/office/drawing/2014/main" id="{86F501AD-AC5D-4BD8-A96C-4113B40246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12813" r="128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209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61">
            <a:extLst>
              <a:ext uri="{FF2B5EF4-FFF2-40B4-BE49-F238E27FC236}">
                <a16:creationId xmlns:a16="http://schemas.microsoft.com/office/drawing/2014/main" id="{31E6A6FE-BCB5-41FB-9FD7-B82E49C4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064" y="479117"/>
            <a:ext cx="4744137" cy="630622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Opportunities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DAB33-0920-43CE-89B2-8F33F37830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050" y="1371601"/>
            <a:ext cx="5324130" cy="5155323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800" i="0" dirty="0"/>
              <a:t>Apply the feature importance to Random Forest model to get a more higher accurate score.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i="0" dirty="0"/>
              <a:t>Using other machine learning models for example Naïve Bayes, K-Nearest Neighbors 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i="0" dirty="0"/>
              <a:t>The accuracy could be improved by tuning the hyper parameters of the classifier, adding new features.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DA777-AF2F-425E-B212-BA31C699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5BFEE-FB6E-4ACB-BD9A-74F6EE2B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54B97B59-3B2F-4E46-A216-C2A7D249F47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4" name="Picture Placeholder 33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65835F9A-1E95-46DF-A189-11EF52FF7D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2420" b="32420"/>
          <a:stretch>
            <a:fillRect/>
          </a:stretch>
        </p:blipFill>
        <p:spPr>
          <a:xfrm>
            <a:off x="6781800" y="682625"/>
            <a:ext cx="4870450" cy="2573338"/>
          </a:xfrm>
        </p:spPr>
      </p:pic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048F2701-3FD7-4240-B78D-91975EE257B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10042" r="10042"/>
          <a:stretch>
            <a:fillRect/>
          </a:stretch>
        </p:blipFill>
        <p:spPr>
          <a:xfrm>
            <a:off x="6781800" y="3598863"/>
            <a:ext cx="4724400" cy="2573337"/>
          </a:xfrm>
        </p:spPr>
      </p:pic>
    </p:spTree>
    <p:extLst>
      <p:ext uri="{BB962C8B-B14F-4D97-AF65-F5344CB8AC3E}">
        <p14:creationId xmlns:p14="http://schemas.microsoft.com/office/powerpoint/2010/main" val="2828801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AA1B78CF-69EF-488D-9E11-54555922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5303" y="2250261"/>
            <a:ext cx="3221037" cy="2011362"/>
          </a:xfrm>
        </p:spPr>
        <p:txBody>
          <a:bodyPr anchor="ctr"/>
          <a:lstStyle/>
          <a:p>
            <a:r>
              <a:rPr lang="en-US" sz="3600" b="1" dirty="0"/>
              <a:t>THANK </a:t>
            </a:r>
            <a:br>
              <a:rPr lang="en-US" sz="3600" b="1" dirty="0"/>
            </a:br>
            <a:r>
              <a:rPr lang="en-US" sz="3600" b="1" dirty="0"/>
              <a:t>YOU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508AA-4AE1-40FB-BD47-E744984D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0D134-9C71-4C1F-825B-EED6794C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6C7FC-07D2-40DD-88A9-1319ECB4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AB056D73-D4A0-4773-A7B6-51933967D3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1" name="Picture Placeholder 30" descr="A picture containing text, boat, watercraft, old&#10;&#10;Description automatically generated">
            <a:extLst>
              <a:ext uri="{FF2B5EF4-FFF2-40B4-BE49-F238E27FC236}">
                <a16:creationId xmlns:a16="http://schemas.microsoft.com/office/drawing/2014/main" id="{B730FE13-3CBA-4013-8A59-504DFACB247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3841" b="138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888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FDB4262B-1C09-42D6-A637-D364A352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239" y="904683"/>
            <a:ext cx="3043238" cy="768000"/>
          </a:xfrm>
        </p:spPr>
        <p:txBody>
          <a:bodyPr>
            <a:normAutofit/>
          </a:bodyPr>
          <a:lstStyle/>
          <a:p>
            <a:r>
              <a:rPr lang="en-US" sz="3200" b="1" dirty="0"/>
              <a:t>AGENDA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AC9F1A2-11D4-4B57-AB31-534E21CA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3977A-6FCD-459E-92BB-8BD5B3EDAC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9559" y="1984917"/>
            <a:ext cx="3390900" cy="3747489"/>
          </a:xfrm>
        </p:spPr>
        <p:txBody>
          <a:bodyPr>
            <a:normAutofit/>
          </a:bodyPr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Methodology</a:t>
            </a:r>
          </a:p>
          <a:p>
            <a:r>
              <a:rPr lang="en-US" sz="2800" dirty="0"/>
              <a:t>Process Workflow</a:t>
            </a:r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Conclusions</a:t>
            </a:r>
          </a:p>
          <a:p>
            <a:r>
              <a:rPr lang="en-US" sz="2800" dirty="0"/>
              <a:t>Future Opportunities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5FA28-0FC2-4B15-83D2-879A6F49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89AED2E-780E-464D-867D-1756DC80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6613E9FD-500B-4FA6-89C3-3A998652D3A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Placeholder 6" descr="A picture containing text, ship, watercraft, transport&#10;&#10;Description automatically generated">
            <a:extLst>
              <a:ext uri="{FF2B5EF4-FFF2-40B4-BE49-F238E27FC236}">
                <a16:creationId xmlns:a16="http://schemas.microsoft.com/office/drawing/2014/main" id="{3342F87B-38CD-4B64-8304-99073FCE6E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698" r="14698"/>
          <a:stretch>
            <a:fillRect/>
          </a:stretch>
        </p:blipFill>
        <p:spPr/>
      </p:pic>
      <p:pic>
        <p:nvPicPr>
          <p:cNvPr id="13" name="Picture Placeholder 12" descr="A picture containing text&#10;&#10;Description automatically generated">
            <a:extLst>
              <a:ext uri="{FF2B5EF4-FFF2-40B4-BE49-F238E27FC236}">
                <a16:creationId xmlns:a16="http://schemas.microsoft.com/office/drawing/2014/main" id="{09BE67C8-C339-46DA-BEF7-5708F5293C2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16264" r="162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03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4FCBFEA-BFCB-45AF-8A78-0281FA23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197A67FA-58C8-4DCC-99A8-16511B96BB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453" y="2353490"/>
            <a:ext cx="2888156" cy="683565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Who are 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7450-77CD-4E5B-8703-7AA0BC23ED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455" y="3152910"/>
            <a:ext cx="3173530" cy="26078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Competitor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Joining the Titanic ML competition organized by Kaggle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EF147F15-6530-4ED2-A33B-CE06A3309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6547" y="2351313"/>
            <a:ext cx="3173531" cy="683565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Business Case</a:t>
            </a:r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9D3412CF-AA00-4317-BD90-8C89B2DC3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20207" y="3150733"/>
            <a:ext cx="3519871" cy="260781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Use machine learning to build a predictive model that answers: “</a:t>
            </a:r>
            <a:r>
              <a:rPr lang="en-US" sz="2400" b="1" dirty="0"/>
              <a:t>What sort of people were more likely to survive?</a:t>
            </a:r>
            <a:r>
              <a:rPr lang="en-US" sz="2400" dirty="0"/>
              <a:t>” using the passenger data(</a:t>
            </a:r>
            <a:r>
              <a:rPr lang="en-US" sz="2400" dirty="0" err="1"/>
              <a:t>ie</a:t>
            </a:r>
            <a:r>
              <a:rPr lang="en-US" sz="2400" dirty="0"/>
              <a:t> name, age, sex, class </a:t>
            </a:r>
            <a:r>
              <a:rPr lang="en-US" sz="2400" dirty="0" err="1"/>
              <a:t>etc</a:t>
            </a:r>
            <a:r>
              <a:rPr lang="en-US" sz="2400" dirty="0"/>
              <a:t>).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B2AB177D-B2D4-4CB3-9FEF-70C978F7CB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>
            <a:noAutofit/>
          </a:bodyPr>
          <a:lstStyle/>
          <a:p>
            <a:r>
              <a:rPr lang="en-US" sz="2300" dirty="0"/>
              <a:t>How will the prediction work help?</a:t>
            </a:r>
          </a:p>
        </p:txBody>
      </p:sp>
      <p:sp>
        <p:nvSpPr>
          <p:cNvPr id="67" name="Content Placeholder 8">
            <a:extLst>
              <a:ext uri="{FF2B5EF4-FFF2-40B4-BE49-F238E27FC236}">
                <a16:creationId xmlns:a16="http://schemas.microsoft.com/office/drawing/2014/main" id="{7445BBE2-A91A-4B51-B266-1CC71E5E0E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/>
          <a:p>
            <a:r>
              <a:rPr lang="en-US" sz="2400" dirty="0"/>
              <a:t>The factors that made people more likely to survive the sinking Titanic.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18F8813C-0002-4C3C-B747-318975B8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8E28480-1C08-4458-AD97-0283E6FFD09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54ED37-D56C-4D45-820A-79419F5E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683" y="288486"/>
            <a:ext cx="3987209" cy="515555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62" name="Footer Placeholder 2">
            <a:extLst>
              <a:ext uri="{FF2B5EF4-FFF2-40B4-BE49-F238E27FC236}">
                <a16:creationId xmlns:a16="http://schemas.microsoft.com/office/drawing/2014/main" id="{7A2BFC8D-380E-4517-92DF-C5F17B6D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FAF1641-E549-4564-B607-F445A2D8B2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9903" y="1076764"/>
            <a:ext cx="5297214" cy="5279586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Datasets </a:t>
            </a:r>
          </a:p>
          <a:p>
            <a:pPr marL="0" indent="0" algn="l"/>
            <a:r>
              <a:rPr lang="en-US" sz="3200" dirty="0"/>
              <a:t>    - Kaggle , 891 rows 12 columns</a:t>
            </a:r>
          </a:p>
          <a:p>
            <a:pPr marL="0" indent="0" algn="l"/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Models</a:t>
            </a:r>
          </a:p>
          <a:p>
            <a:pPr marL="0" indent="0" algn="l"/>
            <a:r>
              <a:rPr lang="en-US" sz="3200" dirty="0"/>
              <a:t>     -  Logistic Regression - baseline</a:t>
            </a:r>
          </a:p>
          <a:p>
            <a:pPr marL="0" indent="0" algn="l"/>
            <a:r>
              <a:rPr lang="en-US" sz="3200" dirty="0"/>
              <a:t>     -  Random Forests</a:t>
            </a:r>
          </a:p>
          <a:p>
            <a:pPr marL="0" indent="0" algn="l"/>
            <a:r>
              <a:rPr lang="en-US" sz="3200" dirty="0"/>
              <a:t>     -  Decision Tree</a:t>
            </a:r>
          </a:p>
          <a:p>
            <a:pPr marL="0" indent="0" algn="l"/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Metrics</a:t>
            </a:r>
          </a:p>
          <a:p>
            <a:pPr marL="0" indent="0" algn="l"/>
            <a:r>
              <a:rPr lang="en-US" sz="3200" dirty="0"/>
              <a:t>     - Accuracy , Confusion Matrix, Recall,</a:t>
            </a:r>
          </a:p>
          <a:p>
            <a:pPr marL="0" indent="0" algn="l"/>
            <a:r>
              <a:rPr lang="en-US" sz="3200" dirty="0"/>
              <a:t>     -Precision, F1 score</a:t>
            </a:r>
          </a:p>
          <a:p>
            <a:pPr marL="0" indent="0" algn="l"/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Tools</a:t>
            </a:r>
          </a:p>
          <a:p>
            <a:pPr marL="0" indent="0" algn="l"/>
            <a:r>
              <a:rPr lang="en-US" sz="3200" dirty="0"/>
              <a:t>     - Scikit - Learn</a:t>
            </a:r>
          </a:p>
          <a:p>
            <a:pPr marL="0" indent="0" algn="l"/>
            <a:r>
              <a:rPr lang="en-US" sz="2700" dirty="0"/>
              <a:t>   </a:t>
            </a:r>
          </a:p>
          <a:p>
            <a:pPr marL="0" indent="0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" name="Picture Placeholder 19" descr="Graphical user interface, treemap chart&#10;&#10;Description automatically generated">
            <a:extLst>
              <a:ext uri="{FF2B5EF4-FFF2-40B4-BE49-F238E27FC236}">
                <a16:creationId xmlns:a16="http://schemas.microsoft.com/office/drawing/2014/main" id="{F3842C06-0F3E-42F6-A963-0F203EB3ED3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6735" r="16735"/>
          <a:stretch>
            <a:fillRect/>
          </a:stretch>
        </p:blipFill>
        <p:spPr>
          <a:xfrm>
            <a:off x="6781800" y="3598863"/>
            <a:ext cx="2230438" cy="2573337"/>
          </a:xfrm>
        </p:spPr>
      </p:pic>
      <p:sp>
        <p:nvSpPr>
          <p:cNvPr id="67" name="Slide Number Placeholder 9">
            <a:extLst>
              <a:ext uri="{FF2B5EF4-FFF2-40B4-BE49-F238E27FC236}">
                <a16:creationId xmlns:a16="http://schemas.microsoft.com/office/drawing/2014/main" id="{B15971D5-174A-4935-9DF6-223F2F6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8E28480-1C08-4458-AD97-0283E6FFD09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5" name="Picture Placeholder 14" descr="Logo, company name&#10;&#10;Description automatically generated">
            <a:extLst>
              <a:ext uri="{FF2B5EF4-FFF2-40B4-BE49-F238E27FC236}">
                <a16:creationId xmlns:a16="http://schemas.microsoft.com/office/drawing/2014/main" id="{01BB66E9-FC30-4113-B65F-10EA4E127B5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7539" r="17539"/>
          <a:stretch>
            <a:fillRect/>
          </a:stretch>
        </p:blipFill>
        <p:spPr/>
      </p:pic>
      <p:pic>
        <p:nvPicPr>
          <p:cNvPr id="17" name="Picture Placeholder 16" descr="Diagram&#10;&#10;Description automatically generated">
            <a:extLst>
              <a:ext uri="{FF2B5EF4-FFF2-40B4-BE49-F238E27FC236}">
                <a16:creationId xmlns:a16="http://schemas.microsoft.com/office/drawing/2014/main" id="{4E6013D7-116E-4160-A051-6DA0CDFF241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24799" r="24799"/>
          <a:stretch>
            <a:fillRect/>
          </a:stretch>
        </p:blipFill>
        <p:spPr/>
      </p:pic>
      <p:pic>
        <p:nvPicPr>
          <p:cNvPr id="30" name="Picture Placeholder 29" descr="Chart, bubble chart&#10;&#10;Description automatically generated">
            <a:extLst>
              <a:ext uri="{FF2B5EF4-FFF2-40B4-BE49-F238E27FC236}">
                <a16:creationId xmlns:a16="http://schemas.microsoft.com/office/drawing/2014/main" id="{5852B0B9-AD7C-4AA0-9B25-30CBEC5E50F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/>
          <a:srcRect l="25512" r="25512"/>
          <a:stretch>
            <a:fillRect/>
          </a:stretch>
        </p:blipFill>
        <p:spPr>
          <a:xfrm>
            <a:off x="9398000" y="3598863"/>
            <a:ext cx="2154238" cy="2573337"/>
          </a:xfrm>
        </p:spPr>
      </p:pic>
    </p:spTree>
    <p:extLst>
      <p:ext uri="{BB962C8B-B14F-4D97-AF65-F5344CB8AC3E}">
        <p14:creationId xmlns:p14="http://schemas.microsoft.com/office/powerpoint/2010/main" val="318369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C25A-D042-4987-97D9-F3BBAC40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/>
          <a:lstStyle/>
          <a:p>
            <a:r>
              <a:rPr lang="en-US" dirty="0"/>
              <a:t>Process workflow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B0923E6-C7CD-4908-95C7-D82212F911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157925"/>
            <a:ext cx="2011363" cy="832837"/>
          </a:xfrm>
        </p:spPr>
        <p:txBody>
          <a:bodyPr>
            <a:normAutofit/>
          </a:bodyPr>
          <a:lstStyle/>
          <a:p>
            <a:r>
              <a:rPr lang="en-US" dirty="0"/>
              <a:t>Exploratory Data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1628C7-687F-4EB0-8DDF-B5F7810582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65794" y="5078391"/>
            <a:ext cx="2011363" cy="545126"/>
          </a:xfrm>
        </p:spPr>
        <p:txBody>
          <a:bodyPr>
            <a:normAutofit/>
          </a:bodyPr>
          <a:lstStyle/>
          <a:p>
            <a:r>
              <a:rPr lang="en-US" sz="2400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BD98D-1D9A-4397-ABA0-43A5B5AF7D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254139"/>
            <a:ext cx="2011363" cy="545126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E3E8865-FD00-4669-AAA3-6C0F63E63E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4990762"/>
            <a:ext cx="2011363" cy="545126"/>
          </a:xfrm>
        </p:spPr>
        <p:txBody>
          <a:bodyPr anchor="ctr">
            <a:noAutofit/>
          </a:bodyPr>
          <a:lstStyle/>
          <a:p>
            <a:r>
              <a:rPr lang="en-US" sz="2000" dirty="0"/>
              <a:t>Feature Engineering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3CB3448-ACC1-4B05-AA89-D8228B1F78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254139"/>
            <a:ext cx="2011363" cy="545126"/>
          </a:xfrm>
        </p:spPr>
        <p:txBody>
          <a:bodyPr/>
          <a:lstStyle/>
          <a:p>
            <a:r>
              <a:rPr lang="en-US" dirty="0"/>
              <a:t>Train &amp; Test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D51E86-2062-45AC-9867-17E14F1FB2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4846906"/>
            <a:ext cx="2011363" cy="72902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/>
              <a:t>Data using ML Model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53651E4-E296-4B66-93C4-B1682316BC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50669" y="4301780"/>
            <a:ext cx="2011363" cy="545126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5F740A4-657D-49C2-9C66-6BC93763460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4799265"/>
            <a:ext cx="2011363" cy="776670"/>
          </a:xfrm>
        </p:spPr>
        <p:txBody>
          <a:bodyPr anchor="ctr"/>
          <a:lstStyle/>
          <a:p>
            <a:r>
              <a:rPr lang="en-US" dirty="0"/>
              <a:t>Model for Accuracy</a:t>
            </a:r>
          </a:p>
        </p:txBody>
      </p:sp>
      <p:sp>
        <p:nvSpPr>
          <p:cNvPr id="21" name="Slide Number Placeholder 18">
            <a:extLst>
              <a:ext uri="{FF2B5EF4-FFF2-40B4-BE49-F238E27FC236}">
                <a16:creationId xmlns:a16="http://schemas.microsoft.com/office/drawing/2014/main" id="{12552C27-281E-473E-8CC4-8F42B6224148}"/>
              </a:ext>
            </a:extLst>
          </p:cNvPr>
          <p:cNvSpPr txBox="1">
            <a:spLocks/>
          </p:cNvSpPr>
          <p:nvPr/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fld id="{C6518F3C-CC40-4C0E-931C-53467D4C3266}" type="slidenum">
              <a:rPr lang="en-US"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pPr marL="0" indent="0" algn="r">
                <a:buNone/>
              </a:pPr>
              <a:t>5</a:t>
            </a:fld>
            <a:endParaRPr lang="en-US" sz="900" spc="30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D9B7E-0060-4E37-B12D-BAACA50A02E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7" name="Picture Placeholder 6" descr="A green rectangle with a white letter on it&#10;&#10;Description automatically generated with medium confidence">
            <a:extLst>
              <a:ext uri="{FF2B5EF4-FFF2-40B4-BE49-F238E27FC236}">
                <a16:creationId xmlns:a16="http://schemas.microsoft.com/office/drawing/2014/main" id="{1CEFBC8E-1816-4B18-98F8-0E57FF3017C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40" b="40"/>
          <a:stretch>
            <a:fillRect/>
          </a:stretch>
        </p:blipFill>
        <p:spPr>
          <a:xfrm>
            <a:off x="1279525" y="2155389"/>
            <a:ext cx="1734467" cy="1733697"/>
          </a:xfrm>
        </p:spPr>
      </p:pic>
      <p:pic>
        <p:nvPicPr>
          <p:cNvPr id="13" name="Picture Placeholder 12" descr="Icon&#10;&#10;Description automatically generated">
            <a:extLst>
              <a:ext uri="{FF2B5EF4-FFF2-40B4-BE49-F238E27FC236}">
                <a16:creationId xmlns:a16="http://schemas.microsoft.com/office/drawing/2014/main" id="{185B7C25-AAFA-4888-A6DE-D624B5F28D0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t="40" b="40"/>
          <a:stretch>
            <a:fillRect/>
          </a:stretch>
        </p:blipFill>
        <p:spPr>
          <a:xfrm>
            <a:off x="3804133" y="2155389"/>
            <a:ext cx="1734468" cy="1733698"/>
          </a:xfrm>
        </p:spPr>
      </p:pic>
      <p:pic>
        <p:nvPicPr>
          <p:cNvPr id="22" name="Picture Placeholder 21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52AB2517-34BD-4804-95F9-A72CBDA5612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/>
          <a:srcRect t="40" b="40"/>
          <a:stretch>
            <a:fillRect/>
          </a:stretch>
        </p:blipFill>
        <p:spPr>
          <a:xfrm>
            <a:off x="6332269" y="2155389"/>
            <a:ext cx="1734467" cy="1733697"/>
          </a:xfrm>
        </p:spPr>
      </p:pic>
      <p:pic>
        <p:nvPicPr>
          <p:cNvPr id="24" name="Picture Placeholder 23" descr="Icon&#10;&#10;Description automatically generated">
            <a:extLst>
              <a:ext uri="{FF2B5EF4-FFF2-40B4-BE49-F238E27FC236}">
                <a16:creationId xmlns:a16="http://schemas.microsoft.com/office/drawing/2014/main" id="{AD42B604-3468-4126-9977-FA9C5125A9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t="40" b="40"/>
          <a:stretch>
            <a:fillRect/>
          </a:stretch>
        </p:blipFill>
        <p:spPr>
          <a:xfrm>
            <a:off x="8858607" y="2155389"/>
            <a:ext cx="1734467" cy="1733697"/>
          </a:xfrm>
        </p:spPr>
      </p:pic>
    </p:spTree>
    <p:extLst>
      <p:ext uri="{BB962C8B-B14F-4D97-AF65-F5344CB8AC3E}">
        <p14:creationId xmlns:p14="http://schemas.microsoft.com/office/powerpoint/2010/main" val="450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4FCBFEA-BFCB-45AF-8A78-0281FA23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 anchor="b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197A67FA-58C8-4DCC-99A8-16511B96BB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453" y="2353490"/>
            <a:ext cx="2888156" cy="683565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Survived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6ED5D3FF-CF0D-4033-9A44-EBEC7463F00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86150" y="3034878"/>
            <a:ext cx="2888156" cy="2723666"/>
          </a:xfrm>
        </p:spPr>
      </p:pic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EF147F15-6530-4ED2-A33B-CE06A3309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6547" y="2351313"/>
            <a:ext cx="3173531" cy="683565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Sex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A30C1B0C-C3CF-45A4-9593-EB18703981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574683" y="3034878"/>
            <a:ext cx="2888156" cy="2723666"/>
          </a:xfrm>
        </p:spPr>
      </p:pic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B2AB177D-B2D4-4CB3-9FEF-70C978F7CB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ctr">
            <a:noAutofit/>
          </a:bodyPr>
          <a:lstStyle/>
          <a:p>
            <a:pPr algn="ctr"/>
            <a:r>
              <a:rPr lang="en-US" sz="2300" dirty="0"/>
              <a:t>Passenger Class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A8251E64-4612-4E46-B6F4-6389663976E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5"/>
          <a:stretch>
            <a:fillRect/>
          </a:stretch>
        </p:blipFill>
        <p:spPr>
          <a:xfrm>
            <a:off x="8051006" y="3034878"/>
            <a:ext cx="3065334" cy="2713460"/>
          </a:xfrm>
        </p:spPr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18F8813C-0002-4C3C-B747-318975B8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8E28480-1C08-4458-AD97-0283E6FFD09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2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99E374D-0626-4D9E-8631-87A544AA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7EA24-97F4-4B33-B2B4-0E792003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4B97B59-3B2F-4E46-A216-C2A7D249F47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834639B8-A83D-4665-86B7-4A5448175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971075"/>
              </p:ext>
            </p:extLst>
          </p:nvPr>
        </p:nvGraphicFramePr>
        <p:xfrm>
          <a:off x="1341581" y="2258568"/>
          <a:ext cx="956310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344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4FCBFEA-BFCB-45AF-8A78-0281FA23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 anchor="b">
            <a:normAutofit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197A67FA-58C8-4DCC-99A8-16511B96BB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453" y="2353490"/>
            <a:ext cx="2888156" cy="683565"/>
          </a:xfrm>
        </p:spPr>
        <p:txBody>
          <a:bodyPr anchor="ctr">
            <a:normAutofit fontScale="85000" lnSpcReduction="20000"/>
          </a:bodyPr>
          <a:lstStyle/>
          <a:p>
            <a:pPr algn="ctr"/>
            <a:r>
              <a:rPr lang="en-US" sz="2800" dirty="0"/>
              <a:t>Process null and duplicate values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EF147F15-6530-4ED2-A33B-CE06A3309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6547" y="2351313"/>
            <a:ext cx="3173531" cy="683565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en-US" sz="2800" dirty="0"/>
              <a:t>Fill in missing values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B2AB177D-B2D4-4CB3-9FEF-70C978F7CB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ctr">
            <a:noAutofit/>
          </a:bodyPr>
          <a:lstStyle/>
          <a:p>
            <a:pPr algn="ctr"/>
            <a:r>
              <a:rPr lang="en-US" sz="2300" dirty="0"/>
              <a:t>Create new features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18F8813C-0002-4C3C-B747-318975B8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8E28480-1C08-4458-AD97-0283E6FFD09D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2" name="Content Placeholder 11" descr="A picture containing chart&#10;&#10;Description automatically generated">
            <a:extLst>
              <a:ext uri="{FF2B5EF4-FFF2-40B4-BE49-F238E27FC236}">
                <a16:creationId xmlns:a16="http://schemas.microsoft.com/office/drawing/2014/main" id="{674A773C-2AA8-41B9-B1BF-711B64E9D6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16453" y="3428206"/>
            <a:ext cx="2685752" cy="2320132"/>
          </a:xfrm>
        </p:spPr>
      </p:pic>
      <p:pic>
        <p:nvPicPr>
          <p:cNvPr id="14" name="Content Placeholder 13" descr="Text&#10;&#10;Description automatically generated">
            <a:extLst>
              <a:ext uri="{FF2B5EF4-FFF2-40B4-BE49-F238E27FC236}">
                <a16:creationId xmlns:a16="http://schemas.microsoft.com/office/drawing/2014/main" id="{84920F84-245E-4B60-A4B3-A6169742AB0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189414" y="3428206"/>
            <a:ext cx="2947365" cy="2320132"/>
          </a:xfrm>
        </p:spPr>
      </p:pic>
      <p:pic>
        <p:nvPicPr>
          <p:cNvPr id="18" name="Content Placeholder 17" descr="Table&#10;&#10;Description automatically generated">
            <a:extLst>
              <a:ext uri="{FF2B5EF4-FFF2-40B4-BE49-F238E27FC236}">
                <a16:creationId xmlns:a16="http://schemas.microsoft.com/office/drawing/2014/main" id="{390CE88E-FBBA-4993-83BE-253B6B26577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5"/>
          <a:stretch>
            <a:fillRect/>
          </a:stretch>
        </p:blipFill>
        <p:spPr>
          <a:xfrm>
            <a:off x="8002587" y="3256156"/>
            <a:ext cx="3172959" cy="2492182"/>
          </a:xfrm>
        </p:spPr>
      </p:pic>
    </p:spTree>
    <p:extLst>
      <p:ext uri="{BB962C8B-B14F-4D97-AF65-F5344CB8AC3E}">
        <p14:creationId xmlns:p14="http://schemas.microsoft.com/office/powerpoint/2010/main" val="243770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4FCBFEA-BFCB-45AF-8A78-0281FA23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 anchor="b">
            <a:normAutofit/>
          </a:bodyPr>
          <a:lstStyle/>
          <a:p>
            <a:r>
              <a:rPr lang="en-US" dirty="0"/>
              <a:t>Results from ML model evaluation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197A67FA-58C8-4DCC-99A8-16511B96BB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453" y="2353490"/>
            <a:ext cx="2888156" cy="683565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en-US" sz="2800" dirty="0"/>
              <a:t>Logistic Regression 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EF147F15-6530-4ED2-A33B-CE06A3309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6547" y="2351313"/>
            <a:ext cx="3173531" cy="683565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Random Forest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B2AB177D-B2D4-4CB3-9FEF-70C978F7CB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ctr">
            <a:noAutofit/>
          </a:bodyPr>
          <a:lstStyle/>
          <a:p>
            <a:pPr algn="ctr"/>
            <a:r>
              <a:rPr lang="en-US" sz="2800" dirty="0"/>
              <a:t>Decision Tress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18F8813C-0002-4C3C-B747-318975B8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8E28480-1C08-4458-AD97-0283E6FFD09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29" name="Content Placeholder 28" descr="Calendar&#10;&#10;Description automatically generated">
            <a:extLst>
              <a:ext uri="{FF2B5EF4-FFF2-40B4-BE49-F238E27FC236}">
                <a16:creationId xmlns:a16="http://schemas.microsoft.com/office/drawing/2014/main" id="{7C2D0D46-DF06-403B-B222-F6E1CF80CB7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8002587" y="3034878"/>
            <a:ext cx="3348975" cy="2713460"/>
          </a:xfrm>
        </p:spPr>
      </p:pic>
      <p:pic>
        <p:nvPicPr>
          <p:cNvPr id="27" name="Content Placeholder 26" descr="Calendar&#10;&#10;Description automatically generated">
            <a:extLst>
              <a:ext uri="{FF2B5EF4-FFF2-40B4-BE49-F238E27FC236}">
                <a16:creationId xmlns:a16="http://schemas.microsoft.com/office/drawing/2014/main" id="{9A6B5680-444D-43C0-9DC3-1A0FC86474D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365977" y="3034878"/>
            <a:ext cx="3348974" cy="2964478"/>
          </a:xfrm>
        </p:spPr>
      </p:pic>
      <p:pic>
        <p:nvPicPr>
          <p:cNvPr id="25" name="Content Placeholder 24" descr="Calendar&#10;&#10;Description automatically generated">
            <a:extLst>
              <a:ext uri="{FF2B5EF4-FFF2-40B4-BE49-F238E27FC236}">
                <a16:creationId xmlns:a16="http://schemas.microsoft.com/office/drawing/2014/main" id="{B099D7A9-9418-45D8-BEDC-3B9A931EDA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1014789" y="3034878"/>
            <a:ext cx="2889250" cy="2964478"/>
          </a:xfrm>
        </p:spPr>
      </p:pic>
    </p:spTree>
    <p:extLst>
      <p:ext uri="{BB962C8B-B14F-4D97-AF65-F5344CB8AC3E}">
        <p14:creationId xmlns:p14="http://schemas.microsoft.com/office/powerpoint/2010/main" val="274188578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F64E11-8065-459A-925E-8BCBA6259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1FE383-FFC9-4E8F-AF11-1EACEDE7E2A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7132AF9-3F4B-4CF7-B0A1-5A88F3E95F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frame design</Template>
  <TotalTime>1150</TotalTime>
  <Words>519</Words>
  <Application>Microsoft Office PowerPoint</Application>
  <PresentationFormat>Widescreen</PresentationFormat>
  <Paragraphs>108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Goudy Old Style</vt:lpstr>
      <vt:lpstr>ClassicFrameVTI</vt:lpstr>
      <vt:lpstr>Titanic Data Analysis using Machine Learning</vt:lpstr>
      <vt:lpstr>AGENDA</vt:lpstr>
      <vt:lpstr>INTRODUCTION</vt:lpstr>
      <vt:lpstr>Methodology</vt:lpstr>
      <vt:lpstr>Process workflow</vt:lpstr>
      <vt:lpstr>Exploratory Data Analysis</vt:lpstr>
      <vt:lpstr>Exploratory Data Analysis</vt:lpstr>
      <vt:lpstr>Data Wrangling</vt:lpstr>
      <vt:lpstr>Results from ML model evaluation</vt:lpstr>
      <vt:lpstr>Results from ML model evaluation – Confusion matrix</vt:lpstr>
      <vt:lpstr>CONCLUSION</vt:lpstr>
      <vt:lpstr>Future Opportunities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Rose Yong</dc:creator>
  <cp:lastModifiedBy>Rose Yong</cp:lastModifiedBy>
  <cp:revision>8</cp:revision>
  <dcterms:created xsi:type="dcterms:W3CDTF">2021-03-15T07:06:14Z</dcterms:created>
  <dcterms:modified xsi:type="dcterms:W3CDTF">2021-03-30T15:05:39Z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