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Miki</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Donovan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Miki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Donovan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Miki</a:t>
            </a:r>
          </a:p>
          <a:p>
            <a:pPr lvl="0">
              <a:spcBef>
                <a:spcPts val="0"/>
              </a:spcBef>
              <a:buNone/>
            </a:pPr>
            <a:r>
              <a:rPr lang="en"/>
              <a:t>Talk about how the app would not connect to the server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MAC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Mention that having a flexible object for recording dates is important when reporting time sensitive human rights violations in different countries </a:t>
            </a:r>
          </a:p>
          <a:p>
            <a:pPr lvl="0">
              <a:spcBef>
                <a:spcPts val="0"/>
              </a:spcBef>
              <a:buNone/>
            </a:pPr>
            <a:r>
              <a:rPr lang="en"/>
              <a:t>Donovan</a:t>
            </a:r>
          </a:p>
          <a:p>
            <a:pPr lvl="0">
              <a:spcBef>
                <a:spcPts val="0"/>
              </a:spcBef>
              <a:buNone/>
            </a:pPr>
            <a:r>
              <a:rPr lang="en"/>
              <a:t>Flexidate is an improvment on javas calendar object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Miki</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Talk about the the reason for each line</a:t>
            </a:r>
          </a:p>
          <a:p>
            <a:pPr lvl="0">
              <a:spcBef>
                <a:spcPts val="0"/>
              </a:spcBef>
              <a:buNone/>
            </a:pPr>
            <a:r>
              <a:rPr lang="en"/>
              <a:t>Talk about the importance of version control</a:t>
            </a:r>
          </a:p>
          <a:p>
            <a:pPr lvl="0">
              <a:spcBef>
                <a:spcPts val="0"/>
              </a:spcBef>
              <a:buNone/>
            </a:pPr>
            <a:r>
              <a:rPr lang="en"/>
              <a:t>Donovan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 Id="rId4"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Martus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Information is Power</a:t>
            </a:r>
          </a:p>
          <a:p>
            <a:pPr lvl="0" rtl="0">
              <a:spcBef>
                <a:spcPts val="0"/>
              </a:spcBef>
              <a:buNone/>
            </a:pPr>
            <a:r>
              <a:rPr lang="en" sz="1800"/>
              <a:t>Mac Knight, Donovan Roseau, Miki Sugimoto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Testing Framework (cont.)</a:t>
            </a:r>
          </a:p>
          <a:p>
            <a:pPr lvl="0">
              <a:spcBef>
                <a:spcPts val="0"/>
              </a:spcBef>
              <a:buNone/>
            </a:pPr>
            <a:r>
              <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One issue that we ran into was that our script was re compiling the same java files over and over which significantly decreased the speed of the runAllTests script as more test cases were added.</a:t>
            </a:r>
          </a:p>
          <a:p>
            <a:pPr indent="-228600" lvl="0" marL="457200" rtl="0">
              <a:spcBef>
                <a:spcPts val="0"/>
              </a:spcBef>
            </a:pPr>
            <a:r>
              <a:rPr lang="en"/>
              <a:t>This was an easy fix by keeping track of which java files were compiled and only compiling when necessary</a:t>
            </a:r>
          </a:p>
          <a:p>
            <a:pPr indent="-228600" lvl="0" marL="457200" rtl="0">
              <a:spcBef>
                <a:spcPts val="0"/>
              </a:spcBef>
            </a:pPr>
            <a:r>
              <a:rPr lang="en"/>
              <a:t>Over the course of the semester we improved the runAllTests script and added more test cases.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pic>
        <p:nvPicPr>
          <p:cNvPr descr="Screen Shot 2016-11-30 at 7.47.44 PM.png" id="116" name="Shape 116"/>
          <p:cNvPicPr preferRelativeResize="0"/>
          <p:nvPr/>
        </p:nvPicPr>
        <p:blipFill>
          <a:blip r:embed="rId3">
            <a:alphaModFix/>
          </a:blip>
          <a:stretch>
            <a:fillRect/>
          </a:stretch>
        </p:blipFill>
        <p:spPr>
          <a:xfrm>
            <a:off x="1724225" y="128675"/>
            <a:ext cx="5373573" cy="2957135"/>
          </a:xfrm>
          <a:prstGeom prst="rect">
            <a:avLst/>
          </a:prstGeom>
          <a:noFill/>
          <a:ln>
            <a:noFill/>
          </a:ln>
        </p:spPr>
      </p:pic>
      <p:pic>
        <p:nvPicPr>
          <p:cNvPr descr="Screen Shot 2016-11-30 at 7.49.05 PM.png" id="117" name="Shape 117"/>
          <p:cNvPicPr preferRelativeResize="0"/>
          <p:nvPr/>
        </p:nvPicPr>
        <p:blipFill>
          <a:blip r:embed="rId4">
            <a:alphaModFix/>
          </a:blip>
          <a:stretch>
            <a:fillRect/>
          </a:stretch>
        </p:blipFill>
        <p:spPr>
          <a:xfrm>
            <a:off x="1724225" y="3015549"/>
            <a:ext cx="5373584" cy="194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Fault Injections</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Java’s Calendar object starts the month of january with 0, which made it an easy target for fault injection. </a:t>
            </a:r>
          </a:p>
        </p:txBody>
      </p:sp>
      <p:pic>
        <p:nvPicPr>
          <p:cNvPr descr="Screen Shot 2016-11-30 at 7.51.16 PM.png" id="124" name="Shape 124"/>
          <p:cNvPicPr preferRelativeResize="0"/>
          <p:nvPr/>
        </p:nvPicPr>
        <p:blipFill>
          <a:blip r:embed="rId3">
            <a:alphaModFix/>
          </a:blip>
          <a:stretch>
            <a:fillRect/>
          </a:stretch>
        </p:blipFill>
        <p:spPr>
          <a:xfrm>
            <a:off x="402462" y="2212874"/>
            <a:ext cx="8339074" cy="129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Fault Injections (cont.)</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Another example of a fault injection we performed was switching the logic for setting the correct date as the low date</a:t>
            </a:r>
          </a:p>
        </p:txBody>
      </p:sp>
      <p:pic>
        <p:nvPicPr>
          <p:cNvPr descr="Screen Shot 2016-11-30 at 8.00.31 PM.png" id="131" name="Shape 131"/>
          <p:cNvPicPr preferRelativeResize="0"/>
          <p:nvPr/>
        </p:nvPicPr>
        <p:blipFill>
          <a:blip r:embed="rId3">
            <a:alphaModFix/>
          </a:blip>
          <a:stretch>
            <a:fillRect/>
          </a:stretch>
        </p:blipFill>
        <p:spPr>
          <a:xfrm>
            <a:off x="311700" y="2573075"/>
            <a:ext cx="8520600" cy="20309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98275"/>
            <a:ext cx="8520600" cy="572700"/>
          </a:xfrm>
          <a:prstGeom prst="rect">
            <a:avLst/>
          </a:prstGeom>
        </p:spPr>
        <p:txBody>
          <a:bodyPr anchorCtr="0" anchor="t" bIns="91425" lIns="91425" rIns="91425" tIns="91425">
            <a:noAutofit/>
          </a:bodyPr>
          <a:lstStyle/>
          <a:p>
            <a:pPr lvl="0">
              <a:spcBef>
                <a:spcPts val="0"/>
              </a:spcBef>
              <a:buNone/>
            </a:pPr>
            <a:r>
              <a:rPr lang="en"/>
              <a:t>What did we learn?</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Set small achievable goals and build on them</a:t>
            </a:r>
          </a:p>
          <a:p>
            <a:pPr indent="-228600" lvl="0" marL="457200" rtl="0">
              <a:spcBef>
                <a:spcPts val="0"/>
              </a:spcBef>
            </a:pPr>
            <a:r>
              <a:rPr lang="en"/>
              <a:t>It will take longer than you think</a:t>
            </a:r>
          </a:p>
          <a:p>
            <a:pPr indent="-228600" lvl="0" marL="457200" rtl="0">
              <a:spcBef>
                <a:spcPts val="0"/>
              </a:spcBef>
            </a:pPr>
            <a:r>
              <a:rPr lang="en"/>
              <a:t>Benefits of meeting face to face</a:t>
            </a:r>
          </a:p>
          <a:p>
            <a:pPr indent="-228600" lvl="0" marL="457200" rtl="0">
              <a:spcBef>
                <a:spcPts val="0"/>
              </a:spcBef>
            </a:pPr>
            <a:r>
              <a:rPr lang="en"/>
              <a:t>Communication is key (SLACK)</a:t>
            </a:r>
          </a:p>
          <a:p>
            <a:pPr indent="-228600" lvl="0" marL="457200" rtl="0">
              <a:spcBef>
                <a:spcPts val="0"/>
              </a:spcBef>
            </a:pPr>
            <a:r>
              <a:rPr lang="en"/>
              <a:t>Github is a valuable tool</a:t>
            </a:r>
          </a:p>
          <a:p>
            <a:pPr lvl="0" rt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Martus?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Martus is a tool for individuals to store, protect, and share information about human rights abuses.</a:t>
            </a:r>
          </a:p>
          <a:p>
            <a:pPr indent="-228600" lvl="0" marL="457200" rtl="0">
              <a:spcBef>
                <a:spcPts val="0"/>
              </a:spcBef>
            </a:pPr>
            <a:r>
              <a:rPr lang="en"/>
              <a:t>Martus is a free and open source piece of software</a:t>
            </a:r>
          </a:p>
          <a:p>
            <a:pPr indent="-228600" lvl="0" marL="457200">
              <a:spcBef>
                <a:spcPts val="0"/>
              </a:spcBef>
            </a:pPr>
            <a:r>
              <a:rPr lang="en"/>
              <a:t>Martus encrypts all data that is uploaded to their network, so only authorized users can view the sensitive information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First things First</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Trouble downloading Ubuntu because our computers could only run the 64 bit version and not the 32</a:t>
            </a:r>
          </a:p>
          <a:p>
            <a:pPr indent="-228600" lvl="0" marL="457200" rtl="0">
              <a:spcBef>
                <a:spcPts val="0"/>
              </a:spcBef>
            </a:pPr>
            <a:r>
              <a:rPr lang="en"/>
              <a:t>After downloading the repository, the first virtual machine slowed completely down and we had to make a new. And allocate more memory to it</a:t>
            </a:r>
          </a:p>
          <a:p>
            <a:pPr indent="-228600" lvl="0" marL="457200" rtl="0">
              <a:spcBef>
                <a:spcPts val="0"/>
              </a:spcBef>
            </a:pPr>
            <a:r>
              <a:rPr lang="en"/>
              <a:t>Learn the different commands to navigate the Linux command line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Hopeful Beginnings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After finalizing martus as our project, we wanted to try something new and explore the android platform for martus.</a:t>
            </a:r>
          </a:p>
          <a:p>
            <a:pPr indent="-228600" lvl="0" marL="457200" rtl="0">
              <a:spcBef>
                <a:spcPts val="0"/>
              </a:spcBef>
            </a:pPr>
            <a:r>
              <a:rPr lang="en"/>
              <a:t> Building the android app was a very streamlined process using the gradle build system</a:t>
            </a:r>
          </a:p>
          <a:p>
            <a:pPr indent="-228600" lvl="0" marL="457200" rtl="0">
              <a:spcBef>
                <a:spcPts val="0"/>
              </a:spcBef>
            </a:pPr>
            <a:r>
              <a:rPr lang="en"/>
              <a:t>We were able to get the app to run on a Nexus 4 emulator</a:t>
            </a:r>
          </a:p>
          <a:p>
            <a:pPr lvl="0" rtl="0">
              <a:spcBef>
                <a:spcPts val="0"/>
              </a:spcBef>
              <a:buNone/>
            </a:pPr>
            <a:r>
              <a:t/>
            </a:r>
            <a:endParaRPr/>
          </a:p>
          <a:p>
            <a:pPr lvl="0" rtl="0">
              <a:spcBef>
                <a:spcPts val="0"/>
              </a:spcBef>
              <a:buNone/>
            </a:pPr>
            <a:r>
              <a:t/>
            </a:r>
            <a:endParaRPr/>
          </a:p>
        </p:txBody>
      </p:sp>
      <p:pic>
        <p:nvPicPr>
          <p:cNvPr descr="martus-android-screenshot.png" id="74" name="Shape 74"/>
          <p:cNvPicPr preferRelativeResize="0"/>
          <p:nvPr/>
        </p:nvPicPr>
        <p:blipFill>
          <a:blip r:embed="rId3">
            <a:alphaModFix/>
          </a:blip>
          <a:stretch>
            <a:fillRect/>
          </a:stretch>
        </p:blipFill>
        <p:spPr>
          <a:xfrm>
            <a:off x="1779000" y="2849550"/>
            <a:ext cx="4181675" cy="2013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Cruel realizations</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Our original first five test cases were getter and onClick methods that related to the menu widgets in the application</a:t>
            </a:r>
          </a:p>
          <a:p>
            <a:pPr indent="-228600" lvl="0" marL="457200" rtl="0">
              <a:spcBef>
                <a:spcPts val="0"/>
              </a:spcBef>
            </a:pPr>
            <a:r>
              <a:rPr lang="en"/>
              <a:t>It seemed rather easy on paper…</a:t>
            </a:r>
          </a:p>
          <a:p>
            <a:pPr indent="-228600" lvl="0" marL="457200" rtl="0">
              <a:spcBef>
                <a:spcPts val="0"/>
              </a:spcBef>
            </a:pPr>
            <a:r>
              <a:rPr lang="en"/>
              <a:t>Figuring out a way to compile the dependencies became incredibly difficult and time consuming especially with the lack of documentation</a:t>
            </a:r>
          </a:p>
          <a:p>
            <a:pPr indent="-228600" lvl="0" marL="457200" rtl="0">
              <a:spcBef>
                <a:spcPts val="0"/>
              </a:spcBef>
            </a:pPr>
            <a:r>
              <a:rPr lang="en"/>
              <a:t>On top of that we had to figure out a way to interact with the GUI to run several of the tests</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Rome wasn’t built in a day</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We had to be Flexible…</a:t>
            </a:r>
          </a:p>
          <a:p>
            <a:pPr indent="-228600" lvl="0" marL="457200" rtl="0">
              <a:spcBef>
                <a:spcPts val="0"/>
              </a:spcBef>
            </a:pPr>
            <a:r>
              <a:rPr lang="en"/>
              <a:t>..or should we say Flexidate</a:t>
            </a:r>
          </a:p>
          <a:p>
            <a:pPr indent="-228600" lvl="0" marL="457200" rtl="0">
              <a:spcBef>
                <a:spcPts val="0"/>
              </a:spcBef>
            </a:pPr>
            <a:r>
              <a:rPr lang="en"/>
              <a:t>We moved our sights to starting small and testing the functionality of the a utility class Flexidate.java. </a:t>
            </a:r>
          </a:p>
          <a:p>
            <a:pPr indent="-228600" lvl="0" marL="457200" rtl="0">
              <a:spcBef>
                <a:spcPts val="0"/>
              </a:spcBef>
            </a:pPr>
            <a:r>
              <a:rPr lang="en"/>
              <a:t>The class is used in the application to offer more functionality when recording dates as opposed to java’s built in calendar object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000"/>
                                        <p:tgtEl>
                                          <p:spTgt spid="8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Let’s get flexible </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flexidate object takes in two calendar objects and sets the earlier date as the low date, and the other as the high.</a:t>
            </a:r>
          </a:p>
          <a:p>
            <a:pPr indent="-228600" lvl="0" marL="457200" rtl="0">
              <a:spcBef>
                <a:spcPts val="0"/>
              </a:spcBef>
            </a:pPr>
            <a:r>
              <a:rPr lang="en"/>
              <a:t>With that in mind the we changed our first five test cases to test the getRange() method</a:t>
            </a:r>
          </a:p>
          <a:p>
            <a:pPr indent="-228600" lvl="0" marL="457200" rtl="0">
              <a:spcBef>
                <a:spcPts val="0"/>
              </a:spcBef>
            </a:pPr>
            <a:r>
              <a:rPr lang="en"/>
              <a:t>The method returns the number of days between two dates</a:t>
            </a:r>
          </a:p>
          <a:p>
            <a:pPr indent="-228600" lvl="0" marL="457200" rtl="0">
              <a:spcBef>
                <a:spcPts val="0"/>
              </a:spcBef>
            </a:pPr>
            <a:r>
              <a:rPr lang="en"/>
              <a:t>Proved to be very flexible, even recognizing the extra day from leap years</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Testing Framework</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Small iterations that led to successful results were key in the development for our testing framework</a:t>
            </a:r>
          </a:p>
          <a:p>
            <a:pPr indent="-228600" lvl="0" marL="457200" rtl="0">
              <a:spcBef>
                <a:spcPts val="0"/>
              </a:spcBef>
            </a:pPr>
            <a:r>
              <a:rPr lang="en"/>
              <a:t>We started with creating a simple test driver with hard coded inputs and method calls</a:t>
            </a:r>
          </a:p>
          <a:p>
            <a:pPr indent="-228600" lvl="0" marL="457200" rtl="0">
              <a:spcBef>
                <a:spcPts val="0"/>
              </a:spcBef>
            </a:pPr>
            <a:r>
              <a:rPr lang="en"/>
              <a:t>The driver would write the result to a text file and we would compare it to the oracle ourselves</a:t>
            </a:r>
          </a:p>
          <a:p>
            <a:pPr indent="-228600" lvl="0" marL="457200">
              <a:spcBef>
                <a:spcPts val="0"/>
              </a:spcBef>
            </a:pPr>
            <a:r>
              <a:rPr lang="en"/>
              <a:t>Once we knew our driver was behaving correctly we moved onto writing a script that would collect all the necessary information to run the tests from the testCase files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3827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Testing Framework (cont.)</a:t>
            </a:r>
          </a:p>
          <a:p>
            <a:pPr lvl="0">
              <a:spcBef>
                <a:spcPts val="0"/>
              </a:spcBef>
              <a:buNone/>
            </a:pPr>
            <a:r>
              <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Below is an example of one of our test case files</a:t>
            </a:r>
          </a:p>
        </p:txBody>
      </p:sp>
      <p:pic>
        <p:nvPicPr>
          <p:cNvPr id="105" name="Shape 105"/>
          <p:cNvPicPr preferRelativeResize="0"/>
          <p:nvPr/>
        </p:nvPicPr>
        <p:blipFill>
          <a:blip r:embed="rId3">
            <a:alphaModFix/>
          </a:blip>
          <a:stretch>
            <a:fillRect/>
          </a:stretch>
        </p:blipFill>
        <p:spPr>
          <a:xfrm>
            <a:off x="1177225" y="1711375"/>
            <a:ext cx="573405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