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embeddedFontLst>
    <p:embeddedFont>
      <p:font typeface="Comforta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jLAq8HyNnphnCuQ3rJPOt36z2t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Comfortaa-bold.fntdata"/><Relationship Id="rId10" Type="http://schemas.openxmlformats.org/officeDocument/2006/relationships/slide" Target="slides/slide6.xml"/><Relationship Id="rId32" Type="http://schemas.openxmlformats.org/officeDocument/2006/relationships/font" Target="fonts/Comfortaa-regular.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fdc4ef3ad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fdc4ef3ad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7863c3391_2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7863c3391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ce2d9f3f4_1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ce2d9f3f4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d10ffe818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d10ffe81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ce2d9f3f4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ce2d9f3f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t>sahithi</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ce2d9f3f4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ce2d9f3f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t>sneha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cff186daa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cff186da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t>sneha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ce2d9f3f4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ce2d9f3f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cff186daa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cff186da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t>sahithi</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ce2d9f3f4_1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ce2d9f3f4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cff186daa_1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cff186daa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ce2d9f3f4_1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ce2d9f3f4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ce2d9f3f4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ce2d9f3f4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dcff186daa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dcff186da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cff186daa_1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dcff186da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ce2d9f3f4_1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dce2d9f3f4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cff186daa_1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dcff186daa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fdc4ef3ad_2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fdc4ef3ad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t>sahithi</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cff186daa_0_2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cff186daa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t>sneha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7863c3391_2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7863c3391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fdc4ef3ad_2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fdc4ef3ad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7863c3391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7863c339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d10ffe81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d10ffe8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7" name="Google Shape;7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 name="Google Shape;2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6" name="Google Shape;2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2" name="Google Shape;32;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9" name="Google Shape;39;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0" name="Google Shape;40;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1" name="Google Shape;41;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2" name="Google Shape;4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57" name="Google Shape;57;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58" name="Google Shape;5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64" name="Google Shape;64;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5" name="Google Shape;6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 name="Google Shape;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 Id="rId11" Type="http://schemas.openxmlformats.org/officeDocument/2006/relationships/image" Target="../media/image17.png"/><Relationship Id="rId10" Type="http://schemas.openxmlformats.org/officeDocument/2006/relationships/image" Target="../media/image5.png"/><Relationship Id="rId12" Type="http://schemas.openxmlformats.org/officeDocument/2006/relationships/image" Target="../media/image3.png"/><Relationship Id="rId9" Type="http://schemas.openxmlformats.org/officeDocument/2006/relationships/image" Target="../media/image1.png"/><Relationship Id="rId5" Type="http://schemas.openxmlformats.org/officeDocument/2006/relationships/image" Target="../media/image12.gif"/><Relationship Id="rId6" Type="http://schemas.openxmlformats.org/officeDocument/2006/relationships/hyperlink" Target="http://wiobyrne.com/teaching-learning-assessing-with-technology/" TargetMode="External"/><Relationship Id="rId7" Type="http://schemas.openxmlformats.org/officeDocument/2006/relationships/hyperlink" Target="https://creativecommons.org/licenses/by-sa/3.0/" TargetMode="External"/><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jpg"/><Relationship Id="rId4" Type="http://schemas.openxmlformats.org/officeDocument/2006/relationships/image" Target="../media/image21.jpg"/><Relationship Id="rId5" Type="http://schemas.openxmlformats.org/officeDocument/2006/relationships/image" Target="../media/image1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jpg"/><Relationship Id="rId4"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jpg"/><Relationship Id="rId4" Type="http://schemas.openxmlformats.org/officeDocument/2006/relationships/image" Target="../media/image2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8.jp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3.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1.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hyperlink" Target="https://freesvg.org/training-icon-vector-image" TargetMode="External"/><Relationship Id="rId5"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idx="1" type="subTitle"/>
          </p:nvPr>
        </p:nvSpPr>
        <p:spPr>
          <a:xfrm>
            <a:off x="7131475" y="3265626"/>
            <a:ext cx="4323600" cy="3132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lt1"/>
              </a:buClr>
              <a:buSzPts val="2400"/>
              <a:buNone/>
            </a:pPr>
            <a:r>
              <a:t/>
            </a:r>
            <a:endParaRPr/>
          </a:p>
          <a:p>
            <a:pPr indent="0" lvl="0" marL="0" rtl="0" algn="ctr">
              <a:lnSpc>
                <a:spcPct val="90000"/>
              </a:lnSpc>
              <a:spcBef>
                <a:spcPts val="1000"/>
              </a:spcBef>
              <a:spcAft>
                <a:spcPts val="0"/>
              </a:spcAft>
              <a:buClr>
                <a:schemeClr val="lt1"/>
              </a:buClr>
              <a:buSzPts val="2400"/>
              <a:buNone/>
            </a:pPr>
            <a:r>
              <a:rPr b="1" lang="en-IN" sz="2800">
                <a:latin typeface="Comfortaa"/>
                <a:ea typeface="Comfortaa"/>
                <a:cs typeface="Comfortaa"/>
                <a:sym typeface="Comfortaa"/>
              </a:rPr>
              <a:t>Team Members</a:t>
            </a:r>
            <a:endParaRPr b="1" sz="2800">
              <a:latin typeface="Comfortaa"/>
              <a:ea typeface="Comfortaa"/>
              <a:cs typeface="Comfortaa"/>
              <a:sym typeface="Comfortaa"/>
            </a:endParaRPr>
          </a:p>
          <a:p>
            <a:pPr indent="0" lvl="0" marL="0" rtl="0" algn="ctr">
              <a:lnSpc>
                <a:spcPct val="90000"/>
              </a:lnSpc>
              <a:spcBef>
                <a:spcPts val="1000"/>
              </a:spcBef>
              <a:spcAft>
                <a:spcPts val="0"/>
              </a:spcAft>
              <a:buClr>
                <a:schemeClr val="lt1"/>
              </a:buClr>
              <a:buSzPts val="2400"/>
              <a:buNone/>
            </a:pPr>
            <a:r>
              <a:rPr lang="en-IN" sz="2000">
                <a:latin typeface="Comfortaa"/>
                <a:ea typeface="Comfortaa"/>
                <a:cs typeface="Comfortaa"/>
                <a:sym typeface="Comfortaa"/>
              </a:rPr>
              <a:t>     </a:t>
            </a:r>
            <a:endParaRPr>
              <a:latin typeface="Comfortaa"/>
              <a:ea typeface="Comfortaa"/>
              <a:cs typeface="Comfortaa"/>
              <a:sym typeface="Comfortaa"/>
            </a:endParaRPr>
          </a:p>
          <a:p>
            <a:pPr indent="0" lvl="0" marL="0" rtl="0" algn="l">
              <a:lnSpc>
                <a:spcPct val="90000"/>
              </a:lnSpc>
              <a:spcBef>
                <a:spcPts val="1000"/>
              </a:spcBef>
              <a:spcAft>
                <a:spcPts val="0"/>
              </a:spcAft>
              <a:buClr>
                <a:schemeClr val="lt1"/>
              </a:buClr>
              <a:buSzPts val="2000"/>
              <a:buNone/>
            </a:pPr>
            <a:r>
              <a:rPr lang="en-IN" sz="2000">
                <a:latin typeface="Comfortaa"/>
                <a:ea typeface="Comfortaa"/>
                <a:cs typeface="Comfortaa"/>
                <a:sym typeface="Comfortaa"/>
              </a:rPr>
              <a:t>     </a:t>
            </a:r>
            <a:r>
              <a:rPr lang="en-IN" sz="2000">
                <a:latin typeface="Comfortaa"/>
                <a:ea typeface="Comfortaa"/>
                <a:cs typeface="Comfortaa"/>
                <a:sym typeface="Comfortaa"/>
              </a:rPr>
              <a:t>19XJ1A0572  Sneha Potluri</a:t>
            </a:r>
            <a:endParaRPr>
              <a:latin typeface="Comfortaa"/>
              <a:ea typeface="Comfortaa"/>
              <a:cs typeface="Comfortaa"/>
              <a:sym typeface="Comfortaa"/>
            </a:endParaRPr>
          </a:p>
          <a:p>
            <a:pPr indent="0" lvl="0" marL="0" rtl="0" algn="ctr">
              <a:lnSpc>
                <a:spcPct val="90000"/>
              </a:lnSpc>
              <a:spcBef>
                <a:spcPts val="1000"/>
              </a:spcBef>
              <a:spcAft>
                <a:spcPts val="0"/>
              </a:spcAft>
              <a:buClr>
                <a:schemeClr val="lt1"/>
              </a:buClr>
              <a:buSzPts val="2000"/>
              <a:buNone/>
            </a:pPr>
            <a:r>
              <a:rPr lang="en-IN" sz="2000">
                <a:latin typeface="Comfortaa"/>
                <a:ea typeface="Comfortaa"/>
                <a:cs typeface="Comfortaa"/>
                <a:sym typeface="Comfortaa"/>
              </a:rPr>
              <a:t>   </a:t>
            </a:r>
            <a:r>
              <a:rPr lang="en-IN" sz="2000">
                <a:latin typeface="Comfortaa"/>
                <a:ea typeface="Comfortaa"/>
                <a:cs typeface="Comfortaa"/>
                <a:sym typeface="Comfortaa"/>
              </a:rPr>
              <a:t>19XJ1A0562  Sahithi Josyula</a:t>
            </a:r>
            <a:endParaRPr sz="2000">
              <a:latin typeface="Comfortaa"/>
              <a:ea typeface="Comfortaa"/>
              <a:cs typeface="Comfortaa"/>
              <a:sym typeface="Comfortaa"/>
            </a:endParaRPr>
          </a:p>
          <a:p>
            <a:pPr indent="0" lvl="0" marL="0" rtl="0" algn="ctr">
              <a:lnSpc>
                <a:spcPct val="90000"/>
              </a:lnSpc>
              <a:spcBef>
                <a:spcPts val="1000"/>
              </a:spcBef>
              <a:spcAft>
                <a:spcPts val="0"/>
              </a:spcAft>
              <a:buClr>
                <a:schemeClr val="lt1"/>
              </a:buClr>
              <a:buSzPts val="2000"/>
              <a:buNone/>
            </a:pPr>
            <a:r>
              <a:rPr lang="en-IN" sz="2000">
                <a:latin typeface="Comfortaa"/>
                <a:ea typeface="Comfortaa"/>
                <a:cs typeface="Comfortaa"/>
                <a:sym typeface="Comfortaa"/>
              </a:rPr>
              <a:t>19XJ1A0523 E. Manushree</a:t>
            </a:r>
            <a:endParaRPr sz="2000">
              <a:latin typeface="Comfortaa"/>
              <a:ea typeface="Comfortaa"/>
              <a:cs typeface="Comfortaa"/>
              <a:sym typeface="Comfortaa"/>
            </a:endParaRPr>
          </a:p>
        </p:txBody>
      </p:sp>
      <p:pic>
        <p:nvPicPr>
          <p:cNvPr descr="Open book" id="85" name="Google Shape;85;p1"/>
          <p:cNvPicPr preferRelativeResize="0"/>
          <p:nvPr/>
        </p:nvPicPr>
        <p:blipFill rotWithShape="1">
          <a:blip r:embed="rId3">
            <a:alphaModFix/>
          </a:blip>
          <a:srcRect b="0" l="0" r="0" t="0"/>
          <a:stretch/>
        </p:blipFill>
        <p:spPr>
          <a:xfrm>
            <a:off x="294122" y="1419175"/>
            <a:ext cx="1223909" cy="1445022"/>
          </a:xfrm>
          <a:prstGeom prst="rect">
            <a:avLst/>
          </a:prstGeom>
          <a:noFill/>
          <a:ln>
            <a:noFill/>
          </a:ln>
        </p:spPr>
      </p:pic>
      <p:pic>
        <p:nvPicPr>
          <p:cNvPr descr="Programmer" id="86" name="Google Shape;86;p1"/>
          <p:cNvPicPr preferRelativeResize="0"/>
          <p:nvPr/>
        </p:nvPicPr>
        <p:blipFill rotWithShape="1">
          <a:blip r:embed="rId4">
            <a:alphaModFix/>
          </a:blip>
          <a:srcRect b="0" l="0" r="0" t="0"/>
          <a:stretch/>
        </p:blipFill>
        <p:spPr>
          <a:xfrm>
            <a:off x="3933823" y="-178455"/>
            <a:ext cx="1376043" cy="1376043"/>
          </a:xfrm>
          <a:prstGeom prst="rect">
            <a:avLst/>
          </a:prstGeom>
          <a:noFill/>
          <a:ln>
            <a:noFill/>
          </a:ln>
        </p:spPr>
      </p:pic>
      <p:pic>
        <p:nvPicPr>
          <p:cNvPr id="87" name="Google Shape;87;p1"/>
          <p:cNvPicPr preferRelativeResize="0"/>
          <p:nvPr/>
        </p:nvPicPr>
        <p:blipFill rotWithShape="1">
          <a:blip r:embed="rId5">
            <a:alphaModFix/>
          </a:blip>
          <a:srcRect b="0" l="0" r="0" t="0"/>
          <a:stretch/>
        </p:blipFill>
        <p:spPr>
          <a:xfrm>
            <a:off x="1303317" y="2792388"/>
            <a:ext cx="5717883" cy="3604750"/>
          </a:xfrm>
          <a:prstGeom prst="rect">
            <a:avLst/>
          </a:prstGeom>
          <a:noFill/>
          <a:ln>
            <a:noFill/>
          </a:ln>
        </p:spPr>
      </p:pic>
      <p:sp>
        <p:nvSpPr>
          <p:cNvPr id="88" name="Google Shape;88;p1"/>
          <p:cNvSpPr txBox="1"/>
          <p:nvPr/>
        </p:nvSpPr>
        <p:spPr>
          <a:xfrm>
            <a:off x="1076325" y="7268558"/>
            <a:ext cx="9886949"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900" u="sng" cap="none" strike="noStrike">
                <a:solidFill>
                  <a:schemeClr val="lt1"/>
                </a:solidFill>
                <a:latin typeface="Calibri"/>
                <a:ea typeface="Calibri"/>
                <a:cs typeface="Calibri"/>
                <a:sym typeface="Calibri"/>
                <a:hlinkClick r:id="rId6">
                  <a:extLst>
                    <a:ext uri="{A12FA001-AC4F-418D-AE19-62706E023703}">
                      <ahyp:hlinkClr val="tx"/>
                    </a:ext>
                  </a:extLst>
                </a:hlinkClick>
              </a:rPr>
              <a:t>This Photo</a:t>
            </a:r>
            <a:r>
              <a:rPr b="0" i="0" lang="en-IN" sz="900" u="none" cap="none" strike="noStrike">
                <a:solidFill>
                  <a:schemeClr val="lt1"/>
                </a:solidFill>
                <a:latin typeface="Calibri"/>
                <a:ea typeface="Calibri"/>
                <a:cs typeface="Calibri"/>
                <a:sym typeface="Calibri"/>
              </a:rPr>
              <a:t> by Unknown Author is licensed under </a:t>
            </a:r>
            <a:r>
              <a:rPr b="0" i="0" lang="en-IN" sz="900" u="sng" cap="none" strike="noStrike">
                <a:solidFill>
                  <a:schemeClr val="lt1"/>
                </a:solidFill>
                <a:latin typeface="Calibri"/>
                <a:ea typeface="Calibri"/>
                <a:cs typeface="Calibri"/>
                <a:sym typeface="Calibri"/>
                <a:hlinkClick r:id="rId7">
                  <a:extLst>
                    <a:ext uri="{A12FA001-AC4F-418D-AE19-62706E023703}">
                      <ahyp:hlinkClr val="tx"/>
                    </a:ext>
                  </a:extLst>
                </a:hlinkClick>
              </a:rPr>
              <a:t>CC BY-SA</a:t>
            </a:r>
            <a:endParaRPr sz="900">
              <a:solidFill>
                <a:schemeClr val="lt1"/>
              </a:solidFill>
              <a:latin typeface="Calibri"/>
              <a:ea typeface="Calibri"/>
              <a:cs typeface="Calibri"/>
              <a:sym typeface="Calibri"/>
            </a:endParaRPr>
          </a:p>
        </p:txBody>
      </p:sp>
      <p:pic>
        <p:nvPicPr>
          <p:cNvPr descr="Internet" id="89" name="Google Shape;89;p1"/>
          <p:cNvPicPr preferRelativeResize="0"/>
          <p:nvPr/>
        </p:nvPicPr>
        <p:blipFill rotWithShape="1">
          <a:blip r:embed="rId8">
            <a:alphaModFix/>
          </a:blip>
          <a:srcRect b="0" l="0" r="0" t="0"/>
          <a:stretch/>
        </p:blipFill>
        <p:spPr>
          <a:xfrm>
            <a:off x="6591411" y="-236592"/>
            <a:ext cx="1625009" cy="1655761"/>
          </a:xfrm>
          <a:prstGeom prst="rect">
            <a:avLst/>
          </a:prstGeom>
          <a:noFill/>
          <a:ln>
            <a:noFill/>
          </a:ln>
        </p:spPr>
      </p:pic>
      <p:pic>
        <p:nvPicPr>
          <p:cNvPr descr="Checklist" id="90" name="Google Shape;90;p1"/>
          <p:cNvPicPr preferRelativeResize="0"/>
          <p:nvPr/>
        </p:nvPicPr>
        <p:blipFill rotWithShape="1">
          <a:blip r:embed="rId9">
            <a:alphaModFix/>
          </a:blip>
          <a:srcRect b="0" l="0" r="0" t="0"/>
          <a:stretch/>
        </p:blipFill>
        <p:spPr>
          <a:xfrm>
            <a:off x="10673964" y="1627454"/>
            <a:ext cx="1354494" cy="1233724"/>
          </a:xfrm>
          <a:prstGeom prst="rect">
            <a:avLst/>
          </a:prstGeom>
          <a:noFill/>
          <a:ln>
            <a:noFill/>
          </a:ln>
        </p:spPr>
      </p:pic>
      <p:pic>
        <p:nvPicPr>
          <p:cNvPr id="91" name="Google Shape;91;p1"/>
          <p:cNvPicPr preferRelativeResize="0"/>
          <p:nvPr/>
        </p:nvPicPr>
        <p:blipFill rotWithShape="1">
          <a:blip r:embed="rId10">
            <a:alphaModFix/>
          </a:blip>
          <a:srcRect b="0" l="0" r="0" t="0"/>
          <a:stretch/>
        </p:blipFill>
        <p:spPr>
          <a:xfrm rot="-1739622">
            <a:off x="8204975" y="1899580"/>
            <a:ext cx="1514475" cy="1514475"/>
          </a:xfrm>
          <a:prstGeom prst="rect">
            <a:avLst/>
          </a:prstGeom>
          <a:noFill/>
          <a:ln>
            <a:noFill/>
          </a:ln>
        </p:spPr>
      </p:pic>
      <p:sp>
        <p:nvSpPr>
          <p:cNvPr id="92" name="Google Shape;92;p1"/>
          <p:cNvSpPr txBox="1"/>
          <p:nvPr>
            <p:ph type="ctrTitle"/>
          </p:nvPr>
        </p:nvSpPr>
        <p:spPr>
          <a:xfrm>
            <a:off x="1152525" y="1387697"/>
            <a:ext cx="9886800" cy="822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Arial"/>
              <a:buNone/>
            </a:pPr>
            <a:r>
              <a:rPr b="1" lang="en-IN" sz="4400">
                <a:latin typeface="Comfortaa"/>
                <a:ea typeface="Comfortaa"/>
                <a:cs typeface="Comfortaa"/>
                <a:sym typeface="Comfortaa"/>
              </a:rPr>
              <a:t>The MU Virtual Classroom</a:t>
            </a:r>
            <a:endParaRPr b="1">
              <a:latin typeface="Comfortaa"/>
              <a:ea typeface="Comfortaa"/>
              <a:cs typeface="Comfortaa"/>
              <a:sym typeface="Comfortaa"/>
            </a:endParaRPr>
          </a:p>
        </p:txBody>
      </p:sp>
      <p:pic>
        <p:nvPicPr>
          <p:cNvPr descr="Wireless" id="93" name="Google Shape;93;p1"/>
          <p:cNvPicPr preferRelativeResize="0"/>
          <p:nvPr/>
        </p:nvPicPr>
        <p:blipFill rotWithShape="1">
          <a:blip r:embed="rId11">
            <a:alphaModFix/>
          </a:blip>
          <a:srcRect b="0" l="0" r="0" t="0"/>
          <a:stretch/>
        </p:blipFill>
        <p:spPr>
          <a:xfrm>
            <a:off x="1518046" y="381717"/>
            <a:ext cx="1134258" cy="1134258"/>
          </a:xfrm>
          <a:prstGeom prst="rect">
            <a:avLst/>
          </a:prstGeom>
          <a:noFill/>
          <a:ln>
            <a:noFill/>
          </a:ln>
        </p:spPr>
      </p:pic>
      <p:pic>
        <p:nvPicPr>
          <p:cNvPr descr="Browser window" id="94" name="Google Shape;94;p1"/>
          <p:cNvPicPr preferRelativeResize="0"/>
          <p:nvPr/>
        </p:nvPicPr>
        <p:blipFill rotWithShape="1">
          <a:blip r:embed="rId12">
            <a:alphaModFix/>
          </a:blip>
          <a:srcRect b="0" l="0" r="0" t="0"/>
          <a:stretch/>
        </p:blipFill>
        <p:spPr>
          <a:xfrm>
            <a:off x="9403417" y="274434"/>
            <a:ext cx="1270562" cy="134882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cfdc4ef3ad_2_1"/>
          <p:cNvSpPr txBox="1"/>
          <p:nvPr>
            <p:ph type="title"/>
          </p:nvPr>
        </p:nvSpPr>
        <p:spPr>
          <a:xfrm>
            <a:off x="838200" y="365125"/>
            <a:ext cx="10515600" cy="6351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IN"/>
              <a:t>CONNECTIVITY  (API endpoints)</a:t>
            </a:r>
            <a:endParaRPr/>
          </a:p>
        </p:txBody>
      </p:sp>
      <p:sp>
        <p:nvSpPr>
          <p:cNvPr id="154" name="Google Shape;154;gcfdc4ef3ad_2_1"/>
          <p:cNvSpPr txBox="1"/>
          <p:nvPr>
            <p:ph idx="1" type="body"/>
          </p:nvPr>
        </p:nvSpPr>
        <p:spPr>
          <a:xfrm>
            <a:off x="649500" y="1000125"/>
            <a:ext cx="10704300" cy="5176800"/>
          </a:xfrm>
          <a:prstGeom prst="rect">
            <a:avLst/>
          </a:prstGeom>
        </p:spPr>
        <p:txBody>
          <a:bodyPr anchorCtr="0" anchor="t" bIns="45700" lIns="91425" spcFirstLastPara="1" rIns="91425" wrap="square" tIns="45700">
            <a:normAutofit fontScale="25000" lnSpcReduction="20000"/>
          </a:bodyPr>
          <a:lstStyle/>
          <a:p>
            <a:pPr indent="0" lvl="0" marL="0" rtl="0" algn="l">
              <a:spcBef>
                <a:spcPts val="1000"/>
              </a:spcBef>
              <a:spcAft>
                <a:spcPts val="0"/>
              </a:spcAft>
              <a:buNone/>
            </a:pPr>
            <a:r>
              <a:t/>
            </a:r>
            <a:endParaRPr sz="6092">
              <a:latin typeface="Arial"/>
              <a:ea typeface="Arial"/>
              <a:cs typeface="Arial"/>
              <a:sym typeface="Arial"/>
            </a:endParaRPr>
          </a:p>
          <a:p>
            <a:pPr indent="0" lvl="0" marL="0" rtl="0" algn="l">
              <a:lnSpc>
                <a:spcPct val="115000"/>
              </a:lnSpc>
              <a:spcBef>
                <a:spcPts val="0"/>
              </a:spcBef>
              <a:spcAft>
                <a:spcPts val="0"/>
              </a:spcAft>
              <a:buClr>
                <a:schemeClr val="dk1"/>
              </a:buClr>
              <a:buSzPts val="275"/>
              <a:buFont typeface="Arial"/>
              <a:buNone/>
            </a:pPr>
            <a:r>
              <a:rPr lang="en-IN" sz="6092">
                <a:latin typeface="Arial"/>
                <a:ea typeface="Arial"/>
                <a:cs typeface="Arial"/>
                <a:sym typeface="Arial"/>
              </a:rPr>
              <a:t>--&gt; /hello/ </a:t>
            </a:r>
            <a:endParaRPr sz="6092">
              <a:latin typeface="Arial"/>
              <a:ea typeface="Arial"/>
              <a:cs typeface="Arial"/>
              <a:sym typeface="Arial"/>
            </a:endParaRPr>
          </a:p>
          <a:p>
            <a:pPr indent="0" lvl="0" marL="0" rtl="0" algn="l">
              <a:lnSpc>
                <a:spcPct val="115000"/>
              </a:lnSpc>
              <a:spcBef>
                <a:spcPts val="0"/>
              </a:spcBef>
              <a:spcAft>
                <a:spcPts val="0"/>
              </a:spcAft>
              <a:buClr>
                <a:schemeClr val="dk1"/>
              </a:buClr>
              <a:buSzPts val="275"/>
              <a:buFont typeface="Arial"/>
              <a:buNone/>
            </a:pPr>
            <a:r>
              <a:rPr lang="en-IN" sz="6092">
                <a:latin typeface="Arial"/>
                <a:ea typeface="Arial"/>
                <a:cs typeface="Arial"/>
                <a:sym typeface="Arial"/>
              </a:rPr>
              <a:t>this api is use to test the api status it has GET and POST methods</a:t>
            </a:r>
            <a:endParaRPr sz="6092">
              <a:latin typeface="Arial"/>
              <a:ea typeface="Arial"/>
              <a:cs typeface="Arial"/>
              <a:sym typeface="Arial"/>
            </a:endParaRPr>
          </a:p>
          <a:p>
            <a:pPr indent="0" lvl="0" marL="0" rtl="0" algn="l">
              <a:lnSpc>
                <a:spcPct val="115000"/>
              </a:lnSpc>
              <a:spcBef>
                <a:spcPts val="0"/>
              </a:spcBef>
              <a:spcAft>
                <a:spcPts val="0"/>
              </a:spcAft>
              <a:buClr>
                <a:schemeClr val="dk1"/>
              </a:buClr>
              <a:buSzPts val="275"/>
              <a:buFont typeface="Arial"/>
              <a:buNone/>
            </a:pPr>
            <a:r>
              <a:t/>
            </a:r>
            <a:endParaRPr sz="6092">
              <a:latin typeface="Arial"/>
              <a:ea typeface="Arial"/>
              <a:cs typeface="Arial"/>
              <a:sym typeface="Arial"/>
            </a:endParaRPr>
          </a:p>
          <a:p>
            <a:pPr indent="0" lvl="0" marL="0" rtl="0" algn="l">
              <a:lnSpc>
                <a:spcPct val="115000"/>
              </a:lnSpc>
              <a:spcBef>
                <a:spcPts val="0"/>
              </a:spcBef>
              <a:spcAft>
                <a:spcPts val="0"/>
              </a:spcAft>
              <a:buClr>
                <a:schemeClr val="dk1"/>
              </a:buClr>
              <a:buSzPts val="275"/>
              <a:buFont typeface="Arial"/>
              <a:buNone/>
            </a:pPr>
            <a:r>
              <a:rPr lang="en-IN" sz="6092">
                <a:latin typeface="Arial"/>
                <a:ea typeface="Arial"/>
                <a:cs typeface="Arial"/>
                <a:sym typeface="Arial"/>
              </a:rPr>
              <a:t>--&gt;/student/login/</a:t>
            </a:r>
            <a:endParaRPr sz="6092">
              <a:latin typeface="Arial"/>
              <a:ea typeface="Arial"/>
              <a:cs typeface="Arial"/>
              <a:sym typeface="Arial"/>
            </a:endParaRPr>
          </a:p>
          <a:p>
            <a:pPr indent="0" lvl="0" marL="0" rtl="0" algn="l">
              <a:lnSpc>
                <a:spcPct val="115000"/>
              </a:lnSpc>
              <a:spcBef>
                <a:spcPts val="0"/>
              </a:spcBef>
              <a:spcAft>
                <a:spcPts val="0"/>
              </a:spcAft>
              <a:buClr>
                <a:schemeClr val="dk1"/>
              </a:buClr>
              <a:buSzPts val="275"/>
              <a:buFont typeface="Arial"/>
              <a:buNone/>
            </a:pPr>
            <a:r>
              <a:rPr lang="en-IN" sz="6092">
                <a:latin typeface="Arial"/>
                <a:ea typeface="Arial"/>
                <a:cs typeface="Arial"/>
                <a:sym typeface="Arial"/>
              </a:rPr>
              <a:t>this api is used to verify the student login. It takes roll number and password as arguments and verifies if the student is registered by scanning the student database.</a:t>
            </a:r>
            <a:endParaRPr sz="6092">
              <a:latin typeface="Arial"/>
              <a:ea typeface="Arial"/>
              <a:cs typeface="Arial"/>
              <a:sym typeface="Arial"/>
            </a:endParaRPr>
          </a:p>
          <a:p>
            <a:pPr indent="0" lvl="0" marL="0" rtl="0" algn="l">
              <a:lnSpc>
                <a:spcPct val="115000"/>
              </a:lnSpc>
              <a:spcBef>
                <a:spcPts val="0"/>
              </a:spcBef>
              <a:spcAft>
                <a:spcPts val="0"/>
              </a:spcAft>
              <a:buClr>
                <a:schemeClr val="dk1"/>
              </a:buClr>
              <a:buSzPts val="275"/>
              <a:buFont typeface="Arial"/>
              <a:buNone/>
            </a:pPr>
            <a:r>
              <a:rPr lang="en-IN" sz="6092">
                <a:latin typeface="Arial"/>
                <a:ea typeface="Arial"/>
                <a:cs typeface="Arial"/>
                <a:sym typeface="Arial"/>
              </a:rPr>
              <a:t>                      Arguments: -&gt; password </a:t>
            </a:r>
            <a:endParaRPr sz="6092">
              <a:latin typeface="Arial"/>
              <a:ea typeface="Arial"/>
              <a:cs typeface="Arial"/>
              <a:sym typeface="Arial"/>
            </a:endParaRPr>
          </a:p>
          <a:p>
            <a:pPr indent="0" lvl="0" marL="0" rtl="0" algn="l">
              <a:lnSpc>
                <a:spcPct val="115000"/>
              </a:lnSpc>
              <a:spcBef>
                <a:spcPts val="0"/>
              </a:spcBef>
              <a:spcAft>
                <a:spcPts val="0"/>
              </a:spcAft>
              <a:buClr>
                <a:schemeClr val="dk1"/>
              </a:buClr>
              <a:buSzPts val="275"/>
              <a:buFont typeface="Arial"/>
              <a:buNone/>
            </a:pPr>
            <a:r>
              <a:rPr lang="en-IN" sz="6092">
                <a:latin typeface="Arial"/>
                <a:ea typeface="Arial"/>
                <a:cs typeface="Arial"/>
                <a:sym typeface="Arial"/>
              </a:rPr>
              <a:t>                                         -&gt; Rollnum</a:t>
            </a:r>
            <a:endParaRPr sz="6092">
              <a:latin typeface="Arial"/>
              <a:ea typeface="Arial"/>
              <a:cs typeface="Arial"/>
              <a:sym typeface="Arial"/>
            </a:endParaRPr>
          </a:p>
          <a:p>
            <a:pPr indent="0" lvl="0" marL="0" rtl="0" algn="l">
              <a:lnSpc>
                <a:spcPct val="115000"/>
              </a:lnSpc>
              <a:spcBef>
                <a:spcPts val="0"/>
              </a:spcBef>
              <a:spcAft>
                <a:spcPts val="0"/>
              </a:spcAft>
              <a:buClr>
                <a:schemeClr val="dk1"/>
              </a:buClr>
              <a:buSzPts val="275"/>
              <a:buFont typeface="Arial"/>
              <a:buNone/>
            </a:pPr>
            <a:r>
              <a:t/>
            </a:r>
            <a:endParaRPr sz="6092">
              <a:latin typeface="Arial"/>
              <a:ea typeface="Arial"/>
              <a:cs typeface="Arial"/>
              <a:sym typeface="Arial"/>
            </a:endParaRPr>
          </a:p>
          <a:p>
            <a:pPr indent="0" lvl="0" marL="0" rtl="0" algn="l">
              <a:lnSpc>
                <a:spcPct val="115000"/>
              </a:lnSpc>
              <a:spcBef>
                <a:spcPts val="0"/>
              </a:spcBef>
              <a:spcAft>
                <a:spcPts val="0"/>
              </a:spcAft>
              <a:buClr>
                <a:schemeClr val="dk1"/>
              </a:buClr>
              <a:buSzPts val="275"/>
              <a:buFont typeface="Arial"/>
              <a:buNone/>
            </a:pPr>
            <a:r>
              <a:rPr lang="en-IN" sz="6092">
                <a:latin typeface="Arial"/>
                <a:ea typeface="Arial"/>
                <a:cs typeface="Arial"/>
                <a:sym typeface="Arial"/>
              </a:rPr>
              <a:t>--&gt; /student/signup/</a:t>
            </a:r>
            <a:endParaRPr sz="6092">
              <a:latin typeface="Arial"/>
              <a:ea typeface="Arial"/>
              <a:cs typeface="Arial"/>
              <a:sym typeface="Arial"/>
            </a:endParaRPr>
          </a:p>
          <a:p>
            <a:pPr indent="0" lvl="0" marL="0" rtl="0" algn="l">
              <a:lnSpc>
                <a:spcPct val="115000"/>
              </a:lnSpc>
              <a:spcBef>
                <a:spcPts val="0"/>
              </a:spcBef>
              <a:spcAft>
                <a:spcPts val="0"/>
              </a:spcAft>
              <a:buClr>
                <a:schemeClr val="dk1"/>
              </a:buClr>
              <a:buSzPts val="275"/>
              <a:buFont typeface="Arial"/>
              <a:buNone/>
            </a:pPr>
            <a:r>
              <a:rPr lang="en-IN" sz="6092">
                <a:latin typeface="Arial"/>
                <a:ea typeface="Arial"/>
                <a:cs typeface="Arial"/>
                <a:sym typeface="Arial"/>
              </a:rPr>
              <a:t>this api is used to create a new student user  using GET AND POST methods </a:t>
            </a:r>
            <a:endParaRPr sz="6092">
              <a:latin typeface="Arial"/>
              <a:ea typeface="Arial"/>
              <a:cs typeface="Arial"/>
              <a:sym typeface="Arial"/>
            </a:endParaRPr>
          </a:p>
          <a:p>
            <a:pPr indent="0" lvl="0" marL="0" rtl="0" algn="l">
              <a:lnSpc>
                <a:spcPct val="115000"/>
              </a:lnSpc>
              <a:spcBef>
                <a:spcPts val="0"/>
              </a:spcBef>
              <a:spcAft>
                <a:spcPts val="0"/>
              </a:spcAft>
              <a:buClr>
                <a:schemeClr val="dk1"/>
              </a:buClr>
              <a:buSzPts val="275"/>
              <a:buFont typeface="Arial"/>
              <a:buNone/>
            </a:pPr>
            <a:r>
              <a:rPr lang="en-IN" sz="6092">
                <a:latin typeface="Arial"/>
                <a:ea typeface="Arial"/>
                <a:cs typeface="Arial"/>
                <a:sym typeface="Arial"/>
              </a:rPr>
              <a:t>it takes the student details as arguments and sends it to DB connector to store it into the database</a:t>
            </a:r>
            <a:endParaRPr sz="6092">
              <a:latin typeface="Arial"/>
              <a:ea typeface="Arial"/>
              <a:cs typeface="Arial"/>
              <a:sym typeface="Arial"/>
            </a:endParaRPr>
          </a:p>
          <a:p>
            <a:pPr indent="0" lvl="0" marL="0" rtl="0" algn="l">
              <a:lnSpc>
                <a:spcPct val="115000"/>
              </a:lnSpc>
              <a:spcBef>
                <a:spcPts val="0"/>
              </a:spcBef>
              <a:spcAft>
                <a:spcPts val="0"/>
              </a:spcAft>
              <a:buClr>
                <a:schemeClr val="dk1"/>
              </a:buClr>
              <a:buSzPts val="275"/>
              <a:buFont typeface="Arial"/>
              <a:buNone/>
            </a:pPr>
            <a:r>
              <a:rPr lang="en-IN" sz="6092">
                <a:latin typeface="Arial"/>
                <a:ea typeface="Arial"/>
                <a:cs typeface="Arial"/>
                <a:sym typeface="Arial"/>
              </a:rPr>
              <a:t>             Arguments: -&gt; rollno</a:t>
            </a:r>
            <a:endParaRPr sz="6092">
              <a:latin typeface="Arial"/>
              <a:ea typeface="Arial"/>
              <a:cs typeface="Arial"/>
              <a:sym typeface="Arial"/>
            </a:endParaRPr>
          </a:p>
          <a:p>
            <a:pPr indent="0" lvl="0" marL="0" rtl="0" algn="l">
              <a:lnSpc>
                <a:spcPct val="115000"/>
              </a:lnSpc>
              <a:spcBef>
                <a:spcPts val="0"/>
              </a:spcBef>
              <a:spcAft>
                <a:spcPts val="0"/>
              </a:spcAft>
              <a:buClr>
                <a:schemeClr val="dk1"/>
              </a:buClr>
              <a:buSzPts val="275"/>
              <a:buFont typeface="Arial"/>
              <a:buNone/>
            </a:pPr>
            <a:r>
              <a:rPr lang="en-IN" sz="6092">
                <a:latin typeface="Arial"/>
                <a:ea typeface="Arial"/>
                <a:cs typeface="Arial"/>
                <a:sym typeface="Arial"/>
              </a:rPr>
              <a:t>                                -&gt; name </a:t>
            </a:r>
            <a:endParaRPr sz="6092">
              <a:latin typeface="Arial"/>
              <a:ea typeface="Arial"/>
              <a:cs typeface="Arial"/>
              <a:sym typeface="Arial"/>
            </a:endParaRPr>
          </a:p>
          <a:p>
            <a:pPr indent="0" lvl="0" marL="0" rtl="0" algn="l">
              <a:lnSpc>
                <a:spcPct val="115000"/>
              </a:lnSpc>
              <a:spcBef>
                <a:spcPts val="0"/>
              </a:spcBef>
              <a:spcAft>
                <a:spcPts val="0"/>
              </a:spcAft>
              <a:buClr>
                <a:schemeClr val="dk1"/>
              </a:buClr>
              <a:buSzPts val="275"/>
              <a:buFont typeface="Arial"/>
              <a:buNone/>
            </a:pPr>
            <a:r>
              <a:rPr lang="en-IN" sz="6092">
                <a:latin typeface="Arial"/>
                <a:ea typeface="Arial"/>
                <a:cs typeface="Arial"/>
                <a:sym typeface="Arial"/>
              </a:rPr>
              <a:t>                               -&gt; password </a:t>
            </a:r>
            <a:endParaRPr sz="6092">
              <a:latin typeface="Arial"/>
              <a:ea typeface="Arial"/>
              <a:cs typeface="Arial"/>
              <a:sym typeface="Arial"/>
            </a:endParaRPr>
          </a:p>
          <a:p>
            <a:pPr indent="0" lvl="0" marL="0" rtl="0" algn="l">
              <a:lnSpc>
                <a:spcPct val="115000"/>
              </a:lnSpc>
              <a:spcBef>
                <a:spcPts val="0"/>
              </a:spcBef>
              <a:spcAft>
                <a:spcPts val="0"/>
              </a:spcAft>
              <a:buClr>
                <a:schemeClr val="dk1"/>
              </a:buClr>
              <a:buSzPts val="275"/>
              <a:buFont typeface="Arial"/>
              <a:buNone/>
            </a:pPr>
            <a:r>
              <a:rPr lang="en-IN" sz="6092">
                <a:latin typeface="Arial"/>
                <a:ea typeface="Arial"/>
                <a:cs typeface="Arial"/>
                <a:sym typeface="Arial"/>
              </a:rPr>
              <a:t>                                -&gt;   year </a:t>
            </a:r>
            <a:endParaRPr sz="6092">
              <a:latin typeface="Arial"/>
              <a:ea typeface="Arial"/>
              <a:cs typeface="Arial"/>
              <a:sym typeface="Arial"/>
            </a:endParaRPr>
          </a:p>
          <a:p>
            <a:pPr indent="0" lvl="0" marL="0" rtl="0" algn="l">
              <a:lnSpc>
                <a:spcPct val="115000"/>
              </a:lnSpc>
              <a:spcBef>
                <a:spcPts val="0"/>
              </a:spcBef>
              <a:spcAft>
                <a:spcPts val="0"/>
              </a:spcAft>
              <a:buClr>
                <a:schemeClr val="dk1"/>
              </a:buClr>
              <a:buSzPts val="275"/>
              <a:buFont typeface="Arial"/>
              <a:buNone/>
            </a:pPr>
            <a:r>
              <a:rPr lang="en-IN" sz="6092">
                <a:latin typeface="Arial"/>
                <a:ea typeface="Arial"/>
                <a:cs typeface="Arial"/>
                <a:sym typeface="Arial"/>
              </a:rPr>
              <a:t>                               -&gt; branch </a:t>
            </a:r>
            <a:endParaRPr sz="6092">
              <a:latin typeface="Arial"/>
              <a:ea typeface="Arial"/>
              <a:cs typeface="Arial"/>
              <a:sym typeface="Arial"/>
            </a:endParaRPr>
          </a:p>
          <a:p>
            <a:pPr indent="0" lvl="0" marL="0" rtl="0" algn="l">
              <a:lnSpc>
                <a:spcPct val="115000"/>
              </a:lnSpc>
              <a:spcBef>
                <a:spcPts val="0"/>
              </a:spcBef>
              <a:spcAft>
                <a:spcPts val="0"/>
              </a:spcAft>
              <a:buClr>
                <a:schemeClr val="dk1"/>
              </a:buClr>
              <a:buSzPts val="275"/>
              <a:buFont typeface="Arial"/>
              <a:buNone/>
            </a:pPr>
            <a:r>
              <a:t/>
            </a:r>
            <a:endParaRPr sz="6092">
              <a:latin typeface="Arial"/>
              <a:ea typeface="Arial"/>
              <a:cs typeface="Arial"/>
              <a:sym typeface="Arial"/>
            </a:endParaRPr>
          </a:p>
          <a:p>
            <a:pPr indent="0" lvl="0" marL="0" rtl="0" algn="l">
              <a:lnSpc>
                <a:spcPct val="115000"/>
              </a:lnSpc>
              <a:spcBef>
                <a:spcPts val="0"/>
              </a:spcBef>
              <a:spcAft>
                <a:spcPts val="0"/>
              </a:spcAft>
              <a:buClr>
                <a:schemeClr val="dk1"/>
              </a:buClr>
              <a:buSzPts val="275"/>
              <a:buFont typeface="Arial"/>
              <a:buNone/>
            </a:pPr>
            <a:r>
              <a:rPr lang="en-IN" sz="6092">
                <a:latin typeface="Arial"/>
                <a:ea typeface="Arial"/>
                <a:cs typeface="Arial"/>
                <a:sym typeface="Arial"/>
              </a:rPr>
              <a:t>---&gt;/student/getall/</a:t>
            </a:r>
            <a:endParaRPr sz="6092">
              <a:latin typeface="Arial"/>
              <a:ea typeface="Arial"/>
              <a:cs typeface="Arial"/>
              <a:sym typeface="Arial"/>
            </a:endParaRPr>
          </a:p>
          <a:p>
            <a:pPr indent="0" lvl="0" marL="0" rtl="0" algn="l">
              <a:lnSpc>
                <a:spcPct val="115000"/>
              </a:lnSpc>
              <a:spcBef>
                <a:spcPts val="0"/>
              </a:spcBef>
              <a:spcAft>
                <a:spcPts val="0"/>
              </a:spcAft>
              <a:buClr>
                <a:schemeClr val="dk1"/>
              </a:buClr>
              <a:buSzPts val="275"/>
              <a:buFont typeface="Arial"/>
              <a:buNone/>
            </a:pPr>
            <a:r>
              <a:rPr lang="en-IN" sz="6092">
                <a:latin typeface="Arial"/>
                <a:ea typeface="Arial"/>
                <a:cs typeface="Arial"/>
                <a:sym typeface="Arial"/>
              </a:rPr>
              <a:t>      This api uses the .GET method  </a:t>
            </a:r>
            <a:endParaRPr sz="6092">
              <a:latin typeface="Arial"/>
              <a:ea typeface="Arial"/>
              <a:cs typeface="Arial"/>
              <a:sym typeface="Arial"/>
            </a:endParaRPr>
          </a:p>
          <a:p>
            <a:pPr indent="0" lvl="0" marL="0" rtl="0" algn="l">
              <a:lnSpc>
                <a:spcPct val="115000"/>
              </a:lnSpc>
              <a:spcBef>
                <a:spcPts val="0"/>
              </a:spcBef>
              <a:spcAft>
                <a:spcPts val="0"/>
              </a:spcAft>
              <a:buClr>
                <a:schemeClr val="dk1"/>
              </a:buClr>
              <a:buSzPts val="275"/>
              <a:buFont typeface="Arial"/>
              <a:buNone/>
            </a:pPr>
            <a:r>
              <a:rPr lang="en-IN" sz="6092">
                <a:latin typeface="Arial"/>
                <a:ea typeface="Arial"/>
                <a:cs typeface="Arial"/>
                <a:sym typeface="Arial"/>
              </a:rPr>
              <a:t>            Arguments: -&gt;name </a:t>
            </a:r>
            <a:endParaRPr sz="6092">
              <a:latin typeface="Arial"/>
              <a:ea typeface="Arial"/>
              <a:cs typeface="Arial"/>
              <a:sym typeface="Arial"/>
            </a:endParaRPr>
          </a:p>
          <a:p>
            <a:pPr indent="0" lvl="0" marL="0" rtl="0" algn="l">
              <a:lnSpc>
                <a:spcPct val="115000"/>
              </a:lnSpc>
              <a:spcBef>
                <a:spcPts val="0"/>
              </a:spcBef>
              <a:spcAft>
                <a:spcPts val="0"/>
              </a:spcAft>
              <a:buClr>
                <a:schemeClr val="dk1"/>
              </a:buClr>
              <a:buSzPts val="275"/>
              <a:buFont typeface="Arial"/>
              <a:buNone/>
            </a:pPr>
            <a:r>
              <a:rPr lang="en-IN" sz="6092">
                <a:latin typeface="Arial"/>
                <a:ea typeface="Arial"/>
                <a:cs typeface="Arial"/>
                <a:sym typeface="Arial"/>
              </a:rPr>
              <a:t>                               -&gt; rollnum</a:t>
            </a:r>
            <a:endParaRPr sz="6092">
              <a:latin typeface="Arial"/>
              <a:ea typeface="Arial"/>
              <a:cs typeface="Arial"/>
              <a:sym typeface="Arial"/>
            </a:endParaRPr>
          </a:p>
          <a:p>
            <a:pPr indent="0" lvl="0" marL="0" rtl="0" algn="l">
              <a:lnSpc>
                <a:spcPct val="115000"/>
              </a:lnSpc>
              <a:spcBef>
                <a:spcPts val="0"/>
              </a:spcBef>
              <a:spcAft>
                <a:spcPts val="0"/>
              </a:spcAft>
              <a:buClr>
                <a:schemeClr val="dk1"/>
              </a:buClr>
              <a:buSzPts val="275"/>
              <a:buFont typeface="Arial"/>
              <a:buNone/>
            </a:pPr>
            <a:r>
              <a:rPr lang="en-IN" sz="6092">
                <a:latin typeface="Arial"/>
                <a:ea typeface="Arial"/>
                <a:cs typeface="Arial"/>
                <a:sym typeface="Arial"/>
              </a:rPr>
              <a:t>                               -&gt; year </a:t>
            </a:r>
            <a:endParaRPr sz="6092">
              <a:latin typeface="Arial"/>
              <a:ea typeface="Arial"/>
              <a:cs typeface="Arial"/>
              <a:sym typeface="Arial"/>
            </a:endParaRPr>
          </a:p>
          <a:p>
            <a:pPr indent="0" lvl="0" marL="0" rtl="0" algn="l">
              <a:lnSpc>
                <a:spcPct val="115000"/>
              </a:lnSpc>
              <a:spcBef>
                <a:spcPts val="0"/>
              </a:spcBef>
              <a:spcAft>
                <a:spcPts val="0"/>
              </a:spcAft>
              <a:buClr>
                <a:schemeClr val="dk1"/>
              </a:buClr>
              <a:buSzPts val="275"/>
              <a:buFont typeface="Arial"/>
              <a:buNone/>
            </a:pPr>
            <a:r>
              <a:rPr lang="en-IN" sz="6092">
                <a:latin typeface="Arial"/>
                <a:ea typeface="Arial"/>
                <a:cs typeface="Arial"/>
                <a:sym typeface="Arial"/>
              </a:rPr>
              <a:t>                              -&gt; grade</a:t>
            </a:r>
            <a:endParaRPr sz="6092">
              <a:latin typeface="Arial"/>
              <a:ea typeface="Arial"/>
              <a:cs typeface="Arial"/>
              <a:sym typeface="Arial"/>
            </a:endParaRPr>
          </a:p>
          <a:p>
            <a:pPr indent="0" lvl="0" marL="0" rtl="0" algn="l">
              <a:spcBef>
                <a:spcPts val="1000"/>
              </a:spcBef>
              <a:spcAft>
                <a:spcPts val="0"/>
              </a:spcAft>
              <a:buClr>
                <a:schemeClr val="dk1"/>
              </a:buClr>
              <a:buSzPts val="275"/>
              <a:buFont typeface="Arial"/>
              <a:buNone/>
            </a:pPr>
            <a:r>
              <a:t/>
            </a:r>
            <a:endParaRPr sz="5792"/>
          </a:p>
          <a:p>
            <a:pPr indent="0" lvl="0" marL="0" rtl="0" algn="l">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07863c3391_2_11"/>
          <p:cNvSpPr txBox="1"/>
          <p:nvPr>
            <p:ph idx="1" type="body"/>
          </p:nvPr>
        </p:nvSpPr>
        <p:spPr>
          <a:xfrm>
            <a:off x="838200" y="71450"/>
            <a:ext cx="10515600" cy="6486600"/>
          </a:xfrm>
          <a:prstGeom prst="rect">
            <a:avLst/>
          </a:prstGeom>
        </p:spPr>
        <p:txBody>
          <a:bodyPr anchorCtr="0" anchor="t" bIns="45700" lIns="91425" spcFirstLastPara="1" rIns="91425" wrap="square" tIns="45700">
            <a:noAutofit/>
          </a:bodyPr>
          <a:lstStyle/>
          <a:p>
            <a:pPr indent="0" lvl="0" marL="0" rtl="0" algn="l">
              <a:lnSpc>
                <a:spcPct val="95000"/>
              </a:lnSpc>
              <a:spcBef>
                <a:spcPts val="0"/>
              </a:spcBef>
              <a:spcAft>
                <a:spcPts val="0"/>
              </a:spcAft>
              <a:buClr>
                <a:schemeClr val="dk1"/>
              </a:buClr>
              <a:buSzPts val="770"/>
              <a:buFont typeface="Arial"/>
              <a:buNone/>
            </a:pPr>
            <a:r>
              <a:rPr lang="en-IN" sz="1470">
                <a:latin typeface="Arial"/>
                <a:ea typeface="Arial"/>
                <a:cs typeface="Arial"/>
                <a:sym typeface="Arial"/>
              </a:rPr>
              <a:t>—&gt; /Faculty/login/ </a:t>
            </a:r>
            <a:endParaRPr sz="1470">
              <a:latin typeface="Arial"/>
              <a:ea typeface="Arial"/>
              <a:cs typeface="Arial"/>
              <a:sym typeface="Arial"/>
            </a:endParaRPr>
          </a:p>
          <a:p>
            <a:pPr indent="0" lvl="0" marL="0" rtl="0" algn="l">
              <a:lnSpc>
                <a:spcPct val="95000"/>
              </a:lnSpc>
              <a:spcBef>
                <a:spcPts val="0"/>
              </a:spcBef>
              <a:spcAft>
                <a:spcPts val="0"/>
              </a:spcAft>
              <a:buClr>
                <a:schemeClr val="dk1"/>
              </a:buClr>
              <a:buSzPts val="770"/>
              <a:buFont typeface="Arial"/>
              <a:buNone/>
            </a:pPr>
            <a:r>
              <a:rPr lang="en-IN" sz="1470">
                <a:latin typeface="Arial"/>
                <a:ea typeface="Arial"/>
                <a:cs typeface="Arial"/>
                <a:sym typeface="Arial"/>
              </a:rPr>
              <a:t>    This api uses the GET and POST method</a:t>
            </a:r>
            <a:endParaRPr sz="1470">
              <a:latin typeface="Arial"/>
              <a:ea typeface="Arial"/>
              <a:cs typeface="Arial"/>
              <a:sym typeface="Arial"/>
            </a:endParaRPr>
          </a:p>
          <a:p>
            <a:pPr indent="0" lvl="0" marL="0" rtl="0" algn="l">
              <a:lnSpc>
                <a:spcPct val="95000"/>
              </a:lnSpc>
              <a:spcBef>
                <a:spcPts val="0"/>
              </a:spcBef>
              <a:spcAft>
                <a:spcPts val="0"/>
              </a:spcAft>
              <a:buClr>
                <a:schemeClr val="dk1"/>
              </a:buClr>
              <a:buSzPts val="770"/>
              <a:buFont typeface="Arial"/>
              <a:buNone/>
            </a:pPr>
            <a:r>
              <a:rPr lang="en-IN" sz="1470">
                <a:latin typeface="Arial"/>
                <a:ea typeface="Arial"/>
                <a:cs typeface="Arial"/>
                <a:sym typeface="Arial"/>
              </a:rPr>
              <a:t>   Arguments : It takes the faculty details from the database and checks the faculty credentials </a:t>
            </a:r>
            <a:endParaRPr sz="1470">
              <a:latin typeface="Arial"/>
              <a:ea typeface="Arial"/>
              <a:cs typeface="Arial"/>
              <a:sym typeface="Arial"/>
            </a:endParaRPr>
          </a:p>
          <a:p>
            <a:pPr indent="0" lvl="0" marL="0" rtl="0" algn="l">
              <a:lnSpc>
                <a:spcPct val="95000"/>
              </a:lnSpc>
              <a:spcBef>
                <a:spcPts val="0"/>
              </a:spcBef>
              <a:spcAft>
                <a:spcPts val="0"/>
              </a:spcAft>
              <a:buClr>
                <a:schemeClr val="dk1"/>
              </a:buClr>
              <a:buSzPts val="770"/>
              <a:buFont typeface="Arial"/>
              <a:buNone/>
            </a:pPr>
            <a:r>
              <a:rPr lang="en-IN" sz="1470">
                <a:latin typeface="Arial"/>
                <a:ea typeface="Arial"/>
                <a:cs typeface="Arial"/>
                <a:sym typeface="Arial"/>
              </a:rPr>
              <a:t>                       -&gt; password </a:t>
            </a:r>
            <a:endParaRPr sz="1470">
              <a:latin typeface="Arial"/>
              <a:ea typeface="Arial"/>
              <a:cs typeface="Arial"/>
              <a:sym typeface="Arial"/>
            </a:endParaRPr>
          </a:p>
          <a:p>
            <a:pPr indent="0" lvl="0" marL="0" rtl="0" algn="l">
              <a:lnSpc>
                <a:spcPct val="95000"/>
              </a:lnSpc>
              <a:spcBef>
                <a:spcPts val="0"/>
              </a:spcBef>
              <a:spcAft>
                <a:spcPts val="0"/>
              </a:spcAft>
              <a:buClr>
                <a:schemeClr val="dk1"/>
              </a:buClr>
              <a:buSzPts val="770"/>
              <a:buFont typeface="Arial"/>
              <a:buNone/>
            </a:pPr>
            <a:r>
              <a:rPr lang="en-IN" sz="1470">
                <a:latin typeface="Arial"/>
                <a:ea typeface="Arial"/>
                <a:cs typeface="Arial"/>
                <a:sym typeface="Arial"/>
              </a:rPr>
              <a:t>                      -&gt; eid</a:t>
            </a:r>
            <a:endParaRPr sz="1470">
              <a:latin typeface="Arial"/>
              <a:ea typeface="Arial"/>
              <a:cs typeface="Arial"/>
              <a:sym typeface="Arial"/>
            </a:endParaRPr>
          </a:p>
          <a:p>
            <a:pPr indent="0" lvl="0" marL="0" rtl="0" algn="l">
              <a:lnSpc>
                <a:spcPct val="95000"/>
              </a:lnSpc>
              <a:spcBef>
                <a:spcPts val="0"/>
              </a:spcBef>
              <a:spcAft>
                <a:spcPts val="0"/>
              </a:spcAft>
              <a:buClr>
                <a:schemeClr val="dk1"/>
              </a:buClr>
              <a:buSzPts val="770"/>
              <a:buFont typeface="Arial"/>
              <a:buNone/>
            </a:pPr>
            <a:r>
              <a:rPr lang="en-IN" sz="1470">
                <a:latin typeface="Arial"/>
                <a:ea typeface="Arial"/>
                <a:cs typeface="Arial"/>
                <a:sym typeface="Arial"/>
              </a:rPr>
              <a:t> </a:t>
            </a:r>
            <a:endParaRPr sz="1470">
              <a:latin typeface="Arial"/>
              <a:ea typeface="Arial"/>
              <a:cs typeface="Arial"/>
              <a:sym typeface="Arial"/>
            </a:endParaRPr>
          </a:p>
          <a:p>
            <a:pPr indent="0" lvl="0" marL="0" rtl="0" algn="l">
              <a:lnSpc>
                <a:spcPct val="95000"/>
              </a:lnSpc>
              <a:spcBef>
                <a:spcPts val="0"/>
              </a:spcBef>
              <a:spcAft>
                <a:spcPts val="0"/>
              </a:spcAft>
              <a:buClr>
                <a:schemeClr val="dk1"/>
              </a:buClr>
              <a:buSzPts val="770"/>
              <a:buFont typeface="Arial"/>
              <a:buNone/>
            </a:pPr>
            <a:r>
              <a:t/>
            </a:r>
            <a:endParaRPr sz="1470">
              <a:latin typeface="Arial"/>
              <a:ea typeface="Arial"/>
              <a:cs typeface="Arial"/>
              <a:sym typeface="Arial"/>
            </a:endParaRPr>
          </a:p>
          <a:p>
            <a:pPr indent="0" lvl="0" marL="0" rtl="0" algn="l">
              <a:lnSpc>
                <a:spcPct val="95000"/>
              </a:lnSpc>
              <a:spcBef>
                <a:spcPts val="0"/>
              </a:spcBef>
              <a:spcAft>
                <a:spcPts val="0"/>
              </a:spcAft>
              <a:buClr>
                <a:schemeClr val="dk1"/>
              </a:buClr>
              <a:buSzPts val="770"/>
              <a:buFont typeface="Arial"/>
              <a:buNone/>
            </a:pPr>
            <a:r>
              <a:rPr lang="en-IN" sz="1470">
                <a:latin typeface="Arial"/>
                <a:ea typeface="Arial"/>
                <a:cs typeface="Arial"/>
                <a:sym typeface="Arial"/>
              </a:rPr>
              <a:t>—--&gt; /assignments/</a:t>
            </a:r>
            <a:endParaRPr sz="1470">
              <a:latin typeface="Arial"/>
              <a:ea typeface="Arial"/>
              <a:cs typeface="Arial"/>
              <a:sym typeface="Arial"/>
            </a:endParaRPr>
          </a:p>
          <a:p>
            <a:pPr indent="0" lvl="0" marL="0" rtl="0" algn="l">
              <a:lnSpc>
                <a:spcPct val="95000"/>
              </a:lnSpc>
              <a:spcBef>
                <a:spcPts val="0"/>
              </a:spcBef>
              <a:spcAft>
                <a:spcPts val="0"/>
              </a:spcAft>
              <a:buClr>
                <a:schemeClr val="dk1"/>
              </a:buClr>
              <a:buSzPts val="770"/>
              <a:buFont typeface="Arial"/>
              <a:buNone/>
            </a:pPr>
            <a:r>
              <a:rPr lang="en-IN" sz="1470">
                <a:latin typeface="Arial"/>
                <a:ea typeface="Arial"/>
                <a:cs typeface="Arial"/>
                <a:sym typeface="Arial"/>
              </a:rPr>
              <a:t>        This api uses the POST method in order to add items/ assignments to the inventory as a faculty member.</a:t>
            </a:r>
            <a:endParaRPr sz="1470">
              <a:latin typeface="Arial"/>
              <a:ea typeface="Arial"/>
              <a:cs typeface="Arial"/>
              <a:sym typeface="Arial"/>
            </a:endParaRPr>
          </a:p>
          <a:p>
            <a:pPr indent="0" lvl="0" marL="0" rtl="0" algn="l">
              <a:lnSpc>
                <a:spcPct val="95000"/>
              </a:lnSpc>
              <a:spcBef>
                <a:spcPts val="0"/>
              </a:spcBef>
              <a:spcAft>
                <a:spcPts val="0"/>
              </a:spcAft>
              <a:buClr>
                <a:schemeClr val="dk1"/>
              </a:buClr>
              <a:buSzPts val="770"/>
              <a:buFont typeface="Arial"/>
              <a:buNone/>
            </a:pPr>
            <a:r>
              <a:rPr lang="en-IN" sz="1470">
                <a:latin typeface="Arial"/>
                <a:ea typeface="Arial"/>
                <a:cs typeface="Arial"/>
                <a:sym typeface="Arial"/>
              </a:rPr>
              <a:t>               Arguments: it takes the assignment details and stores it in the assignment table.  </a:t>
            </a:r>
            <a:endParaRPr sz="1470">
              <a:latin typeface="Arial"/>
              <a:ea typeface="Arial"/>
              <a:cs typeface="Arial"/>
              <a:sym typeface="Arial"/>
            </a:endParaRPr>
          </a:p>
          <a:p>
            <a:pPr indent="0" lvl="0" marL="0" rtl="0" algn="l">
              <a:lnSpc>
                <a:spcPct val="95000"/>
              </a:lnSpc>
              <a:spcBef>
                <a:spcPts val="0"/>
              </a:spcBef>
              <a:spcAft>
                <a:spcPts val="0"/>
              </a:spcAft>
              <a:buClr>
                <a:schemeClr val="dk1"/>
              </a:buClr>
              <a:buSzPts val="770"/>
              <a:buFont typeface="Arial"/>
              <a:buNone/>
            </a:pPr>
            <a:r>
              <a:rPr lang="en-IN" sz="1470">
                <a:latin typeface="Arial"/>
                <a:ea typeface="Arial"/>
                <a:cs typeface="Arial"/>
                <a:sym typeface="Arial"/>
              </a:rPr>
              <a:t>                                  -&gt; Subcode </a:t>
            </a:r>
            <a:endParaRPr sz="1470">
              <a:latin typeface="Arial"/>
              <a:ea typeface="Arial"/>
              <a:cs typeface="Arial"/>
              <a:sym typeface="Arial"/>
            </a:endParaRPr>
          </a:p>
          <a:p>
            <a:pPr indent="0" lvl="0" marL="0" rtl="0" algn="l">
              <a:lnSpc>
                <a:spcPct val="95000"/>
              </a:lnSpc>
              <a:spcBef>
                <a:spcPts val="0"/>
              </a:spcBef>
              <a:spcAft>
                <a:spcPts val="0"/>
              </a:spcAft>
              <a:buClr>
                <a:schemeClr val="dk1"/>
              </a:buClr>
              <a:buSzPts val="770"/>
              <a:buFont typeface="Arial"/>
              <a:buNone/>
            </a:pPr>
            <a:r>
              <a:rPr lang="en-IN" sz="1470">
                <a:latin typeface="Arial"/>
                <a:ea typeface="Arial"/>
                <a:cs typeface="Arial"/>
                <a:sym typeface="Arial"/>
              </a:rPr>
              <a:t>                                  -&gt; title</a:t>
            </a:r>
            <a:endParaRPr sz="1470">
              <a:latin typeface="Arial"/>
              <a:ea typeface="Arial"/>
              <a:cs typeface="Arial"/>
              <a:sym typeface="Arial"/>
            </a:endParaRPr>
          </a:p>
          <a:p>
            <a:pPr indent="0" lvl="0" marL="0" rtl="0" algn="l">
              <a:lnSpc>
                <a:spcPct val="95000"/>
              </a:lnSpc>
              <a:spcBef>
                <a:spcPts val="0"/>
              </a:spcBef>
              <a:spcAft>
                <a:spcPts val="0"/>
              </a:spcAft>
              <a:buClr>
                <a:schemeClr val="dk1"/>
              </a:buClr>
              <a:buSzPts val="770"/>
              <a:buFont typeface="Arial"/>
              <a:buNone/>
            </a:pPr>
            <a:r>
              <a:rPr lang="en-IN" sz="1470">
                <a:latin typeface="Arial"/>
                <a:ea typeface="Arial"/>
                <a:cs typeface="Arial"/>
                <a:sym typeface="Arial"/>
              </a:rPr>
              <a:t>                                  -&gt; description </a:t>
            </a:r>
            <a:endParaRPr sz="1470">
              <a:latin typeface="Arial"/>
              <a:ea typeface="Arial"/>
              <a:cs typeface="Arial"/>
              <a:sym typeface="Arial"/>
            </a:endParaRPr>
          </a:p>
          <a:p>
            <a:pPr indent="0" lvl="0" marL="0" rtl="0" algn="l">
              <a:lnSpc>
                <a:spcPct val="95000"/>
              </a:lnSpc>
              <a:spcBef>
                <a:spcPts val="0"/>
              </a:spcBef>
              <a:spcAft>
                <a:spcPts val="0"/>
              </a:spcAft>
              <a:buClr>
                <a:schemeClr val="dk1"/>
              </a:buClr>
              <a:buSzPts val="770"/>
              <a:buFont typeface="Arial"/>
              <a:buNone/>
            </a:pPr>
            <a:r>
              <a:rPr lang="en-IN" sz="1470">
                <a:latin typeface="Arial"/>
                <a:ea typeface="Arial"/>
                <a:cs typeface="Arial"/>
                <a:sym typeface="Arial"/>
              </a:rPr>
              <a:t>                                 -&gt; deadline </a:t>
            </a:r>
            <a:endParaRPr sz="1470">
              <a:latin typeface="Arial"/>
              <a:ea typeface="Arial"/>
              <a:cs typeface="Arial"/>
              <a:sym typeface="Arial"/>
            </a:endParaRPr>
          </a:p>
          <a:p>
            <a:pPr indent="0" lvl="0" marL="0" rtl="0" algn="l">
              <a:lnSpc>
                <a:spcPct val="95000"/>
              </a:lnSpc>
              <a:spcBef>
                <a:spcPts val="0"/>
              </a:spcBef>
              <a:spcAft>
                <a:spcPts val="0"/>
              </a:spcAft>
              <a:buClr>
                <a:schemeClr val="dk1"/>
              </a:buClr>
              <a:buSzPts val="770"/>
              <a:buFont typeface="Arial"/>
              <a:buNone/>
            </a:pPr>
            <a:r>
              <a:rPr lang="en-IN" sz="1470">
                <a:latin typeface="Arial"/>
                <a:ea typeface="Arial"/>
                <a:cs typeface="Arial"/>
                <a:sym typeface="Arial"/>
              </a:rPr>
              <a:t>                            </a:t>
            </a:r>
            <a:endParaRPr sz="1470">
              <a:latin typeface="Arial"/>
              <a:ea typeface="Arial"/>
              <a:cs typeface="Arial"/>
              <a:sym typeface="Arial"/>
            </a:endParaRPr>
          </a:p>
          <a:p>
            <a:pPr indent="0" lvl="0" marL="0" rtl="0" algn="l">
              <a:lnSpc>
                <a:spcPct val="95000"/>
              </a:lnSpc>
              <a:spcBef>
                <a:spcPts val="0"/>
              </a:spcBef>
              <a:spcAft>
                <a:spcPts val="0"/>
              </a:spcAft>
              <a:buClr>
                <a:schemeClr val="dk1"/>
              </a:buClr>
              <a:buSzPts val="770"/>
              <a:buFont typeface="Arial"/>
              <a:buNone/>
            </a:pPr>
            <a:r>
              <a:rPr lang="en-IN" sz="1470">
                <a:latin typeface="Arial"/>
                <a:ea typeface="Arial"/>
                <a:cs typeface="Arial"/>
                <a:sym typeface="Arial"/>
              </a:rPr>
              <a:t>—&gt;/assignments/  </a:t>
            </a:r>
            <a:endParaRPr sz="1470">
              <a:latin typeface="Arial"/>
              <a:ea typeface="Arial"/>
              <a:cs typeface="Arial"/>
              <a:sym typeface="Arial"/>
            </a:endParaRPr>
          </a:p>
          <a:p>
            <a:pPr indent="0" lvl="0" marL="0" rtl="0" algn="l">
              <a:lnSpc>
                <a:spcPct val="95000"/>
              </a:lnSpc>
              <a:spcBef>
                <a:spcPts val="0"/>
              </a:spcBef>
              <a:spcAft>
                <a:spcPts val="0"/>
              </a:spcAft>
              <a:buClr>
                <a:schemeClr val="dk1"/>
              </a:buClr>
              <a:buSzPts val="770"/>
              <a:buFont typeface="Arial"/>
              <a:buNone/>
            </a:pPr>
            <a:r>
              <a:rPr lang="en-IN" sz="1470">
                <a:latin typeface="Arial"/>
                <a:ea typeface="Arial"/>
                <a:cs typeface="Arial"/>
                <a:sym typeface="Arial"/>
              </a:rPr>
              <a:t>                This api uses the GET method  in order to retrieve data from the assignments  table. </a:t>
            </a:r>
            <a:endParaRPr sz="1470">
              <a:latin typeface="Arial"/>
              <a:ea typeface="Arial"/>
              <a:cs typeface="Arial"/>
              <a:sym typeface="Arial"/>
            </a:endParaRPr>
          </a:p>
          <a:p>
            <a:pPr indent="0" lvl="0" marL="0" rtl="0" algn="l">
              <a:lnSpc>
                <a:spcPct val="95000"/>
              </a:lnSpc>
              <a:spcBef>
                <a:spcPts val="0"/>
              </a:spcBef>
              <a:spcAft>
                <a:spcPts val="0"/>
              </a:spcAft>
              <a:buClr>
                <a:schemeClr val="dk1"/>
              </a:buClr>
              <a:buSzPts val="770"/>
              <a:buFont typeface="Arial"/>
              <a:buNone/>
            </a:pPr>
            <a:r>
              <a:rPr lang="en-IN" sz="1470">
                <a:latin typeface="Arial"/>
                <a:ea typeface="Arial"/>
                <a:cs typeface="Arial"/>
                <a:sym typeface="Arial"/>
              </a:rPr>
              <a:t>                             Arguments: it verifies with the subcode and displays data</a:t>
            </a:r>
            <a:endParaRPr sz="1470">
              <a:latin typeface="Arial"/>
              <a:ea typeface="Arial"/>
              <a:cs typeface="Arial"/>
              <a:sym typeface="Arial"/>
            </a:endParaRPr>
          </a:p>
          <a:p>
            <a:pPr indent="0" lvl="0" marL="0" rtl="0" algn="l">
              <a:lnSpc>
                <a:spcPct val="95000"/>
              </a:lnSpc>
              <a:spcBef>
                <a:spcPts val="0"/>
              </a:spcBef>
              <a:spcAft>
                <a:spcPts val="0"/>
              </a:spcAft>
              <a:buClr>
                <a:schemeClr val="dk1"/>
              </a:buClr>
              <a:buSzPts val="770"/>
              <a:buFont typeface="Arial"/>
              <a:buNone/>
            </a:pPr>
            <a:r>
              <a:rPr lang="en-IN" sz="1470">
                <a:latin typeface="Arial"/>
                <a:ea typeface="Arial"/>
                <a:cs typeface="Arial"/>
                <a:sym typeface="Arial"/>
              </a:rPr>
              <a:t>                                           —&gt;subcode </a:t>
            </a:r>
            <a:endParaRPr sz="1470">
              <a:latin typeface="Arial"/>
              <a:ea typeface="Arial"/>
              <a:cs typeface="Arial"/>
              <a:sym typeface="Arial"/>
            </a:endParaRPr>
          </a:p>
          <a:p>
            <a:pPr indent="0" lvl="0" marL="0" rtl="0" algn="l">
              <a:lnSpc>
                <a:spcPct val="95000"/>
              </a:lnSpc>
              <a:spcBef>
                <a:spcPts val="0"/>
              </a:spcBef>
              <a:spcAft>
                <a:spcPts val="0"/>
              </a:spcAft>
              <a:buClr>
                <a:schemeClr val="dk1"/>
              </a:buClr>
              <a:buSzPts val="770"/>
              <a:buFont typeface="Arial"/>
              <a:buNone/>
            </a:pPr>
            <a:r>
              <a:rPr lang="en-IN" sz="1470">
                <a:latin typeface="Arial"/>
                <a:ea typeface="Arial"/>
                <a:cs typeface="Arial"/>
                <a:sym typeface="Arial"/>
              </a:rPr>
              <a:t> </a:t>
            </a:r>
            <a:endParaRPr sz="1470">
              <a:latin typeface="Arial"/>
              <a:ea typeface="Arial"/>
              <a:cs typeface="Arial"/>
              <a:sym typeface="Arial"/>
            </a:endParaRPr>
          </a:p>
          <a:p>
            <a:pPr indent="0" lvl="0" marL="0" rtl="0" algn="l">
              <a:lnSpc>
                <a:spcPct val="95000"/>
              </a:lnSpc>
              <a:spcBef>
                <a:spcPts val="0"/>
              </a:spcBef>
              <a:spcAft>
                <a:spcPts val="0"/>
              </a:spcAft>
              <a:buClr>
                <a:schemeClr val="dk1"/>
              </a:buClr>
              <a:buSzPts val="770"/>
              <a:buFont typeface="Arial"/>
              <a:buNone/>
            </a:pPr>
            <a:r>
              <a:t/>
            </a:r>
            <a:endParaRPr sz="1470">
              <a:latin typeface="Arial"/>
              <a:ea typeface="Arial"/>
              <a:cs typeface="Arial"/>
              <a:sym typeface="Arial"/>
            </a:endParaRPr>
          </a:p>
          <a:p>
            <a:pPr indent="0" lvl="0" marL="0" rtl="0" algn="l">
              <a:lnSpc>
                <a:spcPct val="95000"/>
              </a:lnSpc>
              <a:spcBef>
                <a:spcPts val="0"/>
              </a:spcBef>
              <a:spcAft>
                <a:spcPts val="0"/>
              </a:spcAft>
              <a:buClr>
                <a:schemeClr val="dk1"/>
              </a:buClr>
              <a:buSzPts val="770"/>
              <a:buFont typeface="Arial"/>
              <a:buNone/>
            </a:pPr>
            <a:r>
              <a:rPr lang="en-IN" sz="1470">
                <a:latin typeface="Arial"/>
                <a:ea typeface="Arial"/>
                <a:cs typeface="Arial"/>
                <a:sym typeface="Arial"/>
              </a:rPr>
              <a:t>—--&gt;    /materials/ </a:t>
            </a:r>
            <a:endParaRPr sz="1470">
              <a:latin typeface="Arial"/>
              <a:ea typeface="Arial"/>
              <a:cs typeface="Arial"/>
              <a:sym typeface="Arial"/>
            </a:endParaRPr>
          </a:p>
          <a:p>
            <a:pPr indent="0" lvl="0" marL="0" rtl="0" algn="l">
              <a:lnSpc>
                <a:spcPct val="95000"/>
              </a:lnSpc>
              <a:spcBef>
                <a:spcPts val="0"/>
              </a:spcBef>
              <a:spcAft>
                <a:spcPts val="0"/>
              </a:spcAft>
              <a:buClr>
                <a:schemeClr val="dk1"/>
              </a:buClr>
              <a:buSzPts val="770"/>
              <a:buFont typeface="Arial"/>
              <a:buNone/>
            </a:pPr>
            <a:r>
              <a:rPr lang="en-IN" sz="1470">
                <a:latin typeface="Arial"/>
                <a:ea typeface="Arial"/>
                <a:cs typeface="Arial"/>
                <a:sym typeface="Arial"/>
              </a:rPr>
              <a:t>                       This api is used with a GET function to retrieve information from the materials table in order to display data. </a:t>
            </a:r>
            <a:endParaRPr sz="1470">
              <a:latin typeface="Arial"/>
              <a:ea typeface="Arial"/>
              <a:cs typeface="Arial"/>
              <a:sym typeface="Arial"/>
            </a:endParaRPr>
          </a:p>
          <a:p>
            <a:pPr indent="0" lvl="0" marL="0" rtl="0" algn="l">
              <a:lnSpc>
                <a:spcPct val="95000"/>
              </a:lnSpc>
              <a:spcBef>
                <a:spcPts val="0"/>
              </a:spcBef>
              <a:spcAft>
                <a:spcPts val="0"/>
              </a:spcAft>
              <a:buClr>
                <a:schemeClr val="dk1"/>
              </a:buClr>
              <a:buSzPts val="770"/>
              <a:buFont typeface="Arial"/>
              <a:buNone/>
            </a:pPr>
            <a:r>
              <a:rPr lang="en-IN" sz="1470">
                <a:latin typeface="Arial"/>
                <a:ea typeface="Arial"/>
                <a:cs typeface="Arial"/>
                <a:sym typeface="Arial"/>
              </a:rPr>
              <a:t>                        Arguments: it uses subcode to verify </a:t>
            </a:r>
            <a:endParaRPr sz="1470">
              <a:latin typeface="Arial"/>
              <a:ea typeface="Arial"/>
              <a:cs typeface="Arial"/>
              <a:sym typeface="Arial"/>
            </a:endParaRPr>
          </a:p>
          <a:p>
            <a:pPr indent="0" lvl="0" marL="0" rtl="0" algn="l">
              <a:lnSpc>
                <a:spcPct val="95000"/>
              </a:lnSpc>
              <a:spcBef>
                <a:spcPts val="0"/>
              </a:spcBef>
              <a:spcAft>
                <a:spcPts val="0"/>
              </a:spcAft>
              <a:buClr>
                <a:schemeClr val="dk1"/>
              </a:buClr>
              <a:buSzPts val="770"/>
              <a:buFont typeface="Arial"/>
              <a:buNone/>
            </a:pPr>
            <a:r>
              <a:rPr lang="en-IN" sz="1470">
                <a:latin typeface="Arial"/>
                <a:ea typeface="Arial"/>
                <a:cs typeface="Arial"/>
                <a:sym typeface="Arial"/>
              </a:rPr>
              <a:t>                                           —&gt; subcode</a:t>
            </a:r>
            <a:endParaRPr sz="1470">
              <a:latin typeface="Arial"/>
              <a:ea typeface="Arial"/>
              <a:cs typeface="Arial"/>
              <a:sym typeface="Arial"/>
            </a:endParaRPr>
          </a:p>
          <a:p>
            <a:pPr indent="0" lvl="0" marL="0" rtl="0" algn="l">
              <a:lnSpc>
                <a:spcPct val="95000"/>
              </a:lnSpc>
              <a:spcBef>
                <a:spcPts val="0"/>
              </a:spcBef>
              <a:spcAft>
                <a:spcPts val="0"/>
              </a:spcAft>
              <a:buClr>
                <a:schemeClr val="dk1"/>
              </a:buClr>
              <a:buSzPts val="770"/>
              <a:buFont typeface="Arial"/>
              <a:buNone/>
            </a:pPr>
            <a:r>
              <a:rPr lang="en-IN" sz="1470">
                <a:latin typeface="Arial"/>
                <a:ea typeface="Arial"/>
                <a:cs typeface="Arial"/>
                <a:sym typeface="Arial"/>
              </a:rPr>
              <a:t>                                         </a:t>
            </a:r>
            <a:endParaRPr sz="1470">
              <a:latin typeface="Arial"/>
              <a:ea typeface="Arial"/>
              <a:cs typeface="Arial"/>
              <a:sym typeface="Arial"/>
            </a:endParaRPr>
          </a:p>
          <a:p>
            <a:pPr indent="0" lvl="0" marL="0" rtl="0" algn="l">
              <a:lnSpc>
                <a:spcPct val="95000"/>
              </a:lnSpc>
              <a:spcBef>
                <a:spcPts val="0"/>
              </a:spcBef>
              <a:spcAft>
                <a:spcPts val="0"/>
              </a:spcAft>
              <a:buClr>
                <a:schemeClr val="dk1"/>
              </a:buClr>
              <a:buSzPts val="770"/>
              <a:buFont typeface="Arial"/>
              <a:buNone/>
            </a:pPr>
            <a:r>
              <a:rPr lang="en-IN" sz="1470">
                <a:latin typeface="Arial"/>
                <a:ea typeface="Arial"/>
                <a:cs typeface="Arial"/>
                <a:sym typeface="Arial"/>
              </a:rPr>
              <a:t> —---&gt; / materials/   </a:t>
            </a:r>
            <a:endParaRPr sz="1470">
              <a:latin typeface="Arial"/>
              <a:ea typeface="Arial"/>
              <a:cs typeface="Arial"/>
              <a:sym typeface="Arial"/>
            </a:endParaRPr>
          </a:p>
          <a:p>
            <a:pPr indent="0" lvl="0" marL="0" rtl="0" algn="l">
              <a:lnSpc>
                <a:spcPct val="95000"/>
              </a:lnSpc>
              <a:spcBef>
                <a:spcPts val="0"/>
              </a:spcBef>
              <a:spcAft>
                <a:spcPts val="0"/>
              </a:spcAft>
              <a:buClr>
                <a:schemeClr val="dk1"/>
              </a:buClr>
              <a:buSzPts val="770"/>
              <a:buFont typeface="Arial"/>
              <a:buNone/>
            </a:pPr>
            <a:r>
              <a:rPr lang="en-IN" sz="1470">
                <a:latin typeface="Arial"/>
                <a:ea typeface="Arial"/>
                <a:cs typeface="Arial"/>
                <a:sym typeface="Arial"/>
              </a:rPr>
              <a:t>                       This api uses the POST function to add data into the materials table </a:t>
            </a:r>
            <a:endParaRPr sz="1470">
              <a:latin typeface="Arial"/>
              <a:ea typeface="Arial"/>
              <a:cs typeface="Arial"/>
              <a:sym typeface="Arial"/>
            </a:endParaRPr>
          </a:p>
          <a:p>
            <a:pPr indent="0" lvl="0" marL="0" rtl="0" algn="l">
              <a:lnSpc>
                <a:spcPct val="95000"/>
              </a:lnSpc>
              <a:spcBef>
                <a:spcPts val="0"/>
              </a:spcBef>
              <a:spcAft>
                <a:spcPts val="0"/>
              </a:spcAft>
              <a:buClr>
                <a:schemeClr val="dk1"/>
              </a:buClr>
              <a:buSzPts val="770"/>
              <a:buFont typeface="Arial"/>
              <a:buNone/>
            </a:pPr>
            <a:r>
              <a:rPr lang="en-IN" sz="1470">
                <a:latin typeface="Arial"/>
                <a:ea typeface="Arial"/>
                <a:cs typeface="Arial"/>
                <a:sym typeface="Arial"/>
              </a:rPr>
              <a:t>                      Arguments: -&gt; subcode </a:t>
            </a:r>
            <a:endParaRPr sz="1470">
              <a:latin typeface="Arial"/>
              <a:ea typeface="Arial"/>
              <a:cs typeface="Arial"/>
              <a:sym typeface="Arial"/>
            </a:endParaRPr>
          </a:p>
          <a:p>
            <a:pPr indent="0" lvl="0" marL="0" rtl="0" algn="l">
              <a:lnSpc>
                <a:spcPct val="95000"/>
              </a:lnSpc>
              <a:spcBef>
                <a:spcPts val="0"/>
              </a:spcBef>
              <a:spcAft>
                <a:spcPts val="0"/>
              </a:spcAft>
              <a:buClr>
                <a:schemeClr val="dk1"/>
              </a:buClr>
              <a:buSzPts val="770"/>
              <a:buFont typeface="Arial"/>
              <a:buNone/>
            </a:pPr>
            <a:r>
              <a:rPr lang="en-IN" sz="1470">
                <a:latin typeface="Arial"/>
                <a:ea typeface="Arial"/>
                <a:cs typeface="Arial"/>
                <a:sym typeface="Arial"/>
              </a:rPr>
              <a:t>                                         -&gt; filename </a:t>
            </a:r>
            <a:endParaRPr sz="1470">
              <a:latin typeface="Arial"/>
              <a:ea typeface="Arial"/>
              <a:cs typeface="Arial"/>
              <a:sym typeface="Arial"/>
            </a:endParaRPr>
          </a:p>
          <a:p>
            <a:pPr indent="0" lvl="0" marL="0" rtl="0" algn="l">
              <a:lnSpc>
                <a:spcPct val="95000"/>
              </a:lnSpc>
              <a:spcBef>
                <a:spcPts val="0"/>
              </a:spcBef>
              <a:spcAft>
                <a:spcPts val="0"/>
              </a:spcAft>
              <a:buClr>
                <a:schemeClr val="dk1"/>
              </a:buClr>
              <a:buSzPts val="770"/>
              <a:buFont typeface="Arial"/>
              <a:buNone/>
            </a:pPr>
            <a:r>
              <a:rPr lang="en-IN" sz="1470">
                <a:latin typeface="Arial"/>
                <a:ea typeface="Arial"/>
                <a:cs typeface="Arial"/>
                <a:sym typeface="Arial"/>
              </a:rPr>
              <a:t>                                         -&gt; date</a:t>
            </a:r>
            <a:endParaRPr sz="1470">
              <a:latin typeface="Arial"/>
              <a:ea typeface="Arial"/>
              <a:cs typeface="Arial"/>
              <a:sym typeface="Arial"/>
            </a:endParaRPr>
          </a:p>
          <a:p>
            <a:pPr indent="0" lvl="0" marL="0" rtl="0" algn="l">
              <a:lnSpc>
                <a:spcPct val="95000"/>
              </a:lnSpc>
              <a:spcBef>
                <a:spcPts val="0"/>
              </a:spcBef>
              <a:spcAft>
                <a:spcPts val="0"/>
              </a:spcAft>
              <a:buClr>
                <a:schemeClr val="dk1"/>
              </a:buClr>
              <a:buSzPts val="770"/>
              <a:buFont typeface="Arial"/>
              <a:buNone/>
            </a:pPr>
            <a:r>
              <a:rPr lang="en-IN" sz="1270">
                <a:latin typeface="Arial"/>
                <a:ea typeface="Arial"/>
                <a:cs typeface="Arial"/>
                <a:sym typeface="Arial"/>
              </a:rPr>
              <a:t>  </a:t>
            </a:r>
            <a:endParaRPr sz="1270">
              <a:latin typeface="Arial"/>
              <a:ea typeface="Arial"/>
              <a:cs typeface="Arial"/>
              <a:sym typeface="Arial"/>
            </a:endParaRPr>
          </a:p>
          <a:p>
            <a:pPr indent="0" lvl="0" marL="0" rtl="0" algn="l">
              <a:lnSpc>
                <a:spcPct val="70000"/>
              </a:lnSpc>
              <a:spcBef>
                <a:spcPts val="1000"/>
              </a:spcBef>
              <a:spcAft>
                <a:spcPts val="0"/>
              </a:spcAft>
              <a:buSzPts val="770"/>
              <a:buNone/>
            </a:pPr>
            <a:r>
              <a:t/>
            </a:r>
            <a:endParaRPr sz="196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dce2d9f3f4_1_50"/>
          <p:cNvSpPr txBox="1"/>
          <p:nvPr/>
        </p:nvSpPr>
        <p:spPr>
          <a:xfrm>
            <a:off x="0" y="0"/>
            <a:ext cx="2395800" cy="1403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IN" sz="4400">
                <a:solidFill>
                  <a:schemeClr val="lt1"/>
                </a:solidFill>
                <a:latin typeface="Calibri"/>
                <a:ea typeface="Calibri"/>
                <a:cs typeface="Calibri"/>
                <a:sym typeface="Calibri"/>
              </a:rPr>
              <a:t>ER Diagram </a:t>
            </a:r>
            <a:endParaRPr/>
          </a:p>
        </p:txBody>
      </p:sp>
      <p:pic>
        <p:nvPicPr>
          <p:cNvPr id="165" name="Google Shape;165;gdce2d9f3f4_1_50"/>
          <p:cNvPicPr preferRelativeResize="0"/>
          <p:nvPr/>
        </p:nvPicPr>
        <p:blipFill>
          <a:blip r:embed="rId3">
            <a:alphaModFix/>
          </a:blip>
          <a:stretch>
            <a:fillRect/>
          </a:stretch>
        </p:blipFill>
        <p:spPr>
          <a:xfrm>
            <a:off x="2548200" y="152400"/>
            <a:ext cx="9177288" cy="67055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dd10ffe818_0_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Relationships as shown in the ER Diagram</a:t>
            </a:r>
            <a:endParaRPr/>
          </a:p>
        </p:txBody>
      </p:sp>
      <p:sp>
        <p:nvSpPr>
          <p:cNvPr id="171" name="Google Shape;171;gdd10ffe818_0_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t>For each student, faculty, course, assignment and material, we create an object of their respective class.</a:t>
            </a:r>
            <a:endParaRPr/>
          </a:p>
          <a:p>
            <a:pPr indent="0" lvl="0" marL="0" rtl="0" algn="l">
              <a:spcBef>
                <a:spcPts val="1000"/>
              </a:spcBef>
              <a:spcAft>
                <a:spcPts val="0"/>
              </a:spcAft>
              <a:buNone/>
            </a:pPr>
            <a:r>
              <a:rPr lang="en-IN"/>
              <a:t>All objects are maintained in array lists for easy access.</a:t>
            </a:r>
            <a:endParaRPr/>
          </a:p>
          <a:p>
            <a:pPr indent="0" lvl="0" marL="0" rtl="0" algn="l">
              <a:spcBef>
                <a:spcPts val="1000"/>
              </a:spcBef>
              <a:spcAft>
                <a:spcPts val="0"/>
              </a:spcAft>
              <a:buNone/>
            </a:pPr>
            <a:r>
              <a:rPr lang="en-IN"/>
              <a:t>This structure allowed us to create relationships between different objects.</a:t>
            </a:r>
            <a:endParaRPr/>
          </a:p>
          <a:p>
            <a:pPr indent="0" lvl="0" marL="0" rtl="0" algn="l">
              <a:spcBef>
                <a:spcPts val="1000"/>
              </a:spcBef>
              <a:spcAft>
                <a:spcPts val="0"/>
              </a:spcAft>
              <a:buNone/>
            </a:pPr>
            <a:r>
              <a:rPr lang="en-IN"/>
              <a:t>For example, each student object has a list of course objects as an attribute.</a:t>
            </a:r>
            <a:endParaRPr/>
          </a:p>
          <a:p>
            <a:pPr indent="0" lvl="0" marL="0" rtl="0" algn="l">
              <a:spcBef>
                <a:spcPts val="1000"/>
              </a:spcBef>
              <a:spcAft>
                <a:spcPts val="0"/>
              </a:spcAft>
              <a:buNone/>
            </a:pPr>
            <a:r>
              <a:rPr lang="en-IN"/>
              <a:t>Similarly, each course has a list of assignments and material objects associated with it.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dce2d9f3f4_1_0"/>
          <p:cNvSpPr txBox="1"/>
          <p:nvPr>
            <p:ph type="title"/>
          </p:nvPr>
        </p:nvSpPr>
        <p:spPr>
          <a:xfrm>
            <a:off x="595925"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IN"/>
              <a:t>Limitations</a:t>
            </a:r>
            <a:endParaRPr/>
          </a:p>
        </p:txBody>
      </p:sp>
      <p:sp>
        <p:nvSpPr>
          <p:cNvPr id="177" name="Google Shape;177;gdce2d9f3f4_1_0"/>
          <p:cNvSpPr txBox="1"/>
          <p:nvPr>
            <p:ph idx="1" type="body"/>
          </p:nvPr>
        </p:nvSpPr>
        <p:spPr>
          <a:xfrm>
            <a:off x="707750" y="1690825"/>
            <a:ext cx="10515600" cy="4351200"/>
          </a:xfrm>
          <a:prstGeom prst="rect">
            <a:avLst/>
          </a:prstGeom>
        </p:spPr>
        <p:txBody>
          <a:bodyPr anchorCtr="0" anchor="t" bIns="45700" lIns="91425" spcFirstLastPara="1" rIns="91425" wrap="square" tIns="45700">
            <a:normAutofit/>
          </a:bodyPr>
          <a:lstStyle/>
          <a:p>
            <a:pPr indent="-336550" lvl="0" marL="457200" rtl="0" algn="l">
              <a:lnSpc>
                <a:spcPct val="115000"/>
              </a:lnSpc>
              <a:spcBef>
                <a:spcPts val="1000"/>
              </a:spcBef>
              <a:spcAft>
                <a:spcPts val="0"/>
              </a:spcAft>
              <a:buSzPts val="1700"/>
              <a:buChar char="•"/>
            </a:pPr>
            <a:r>
              <a:rPr lang="en-IN" sz="2700"/>
              <a:t>Our application doesn’t work in fullscreen as of now. </a:t>
            </a:r>
            <a:endParaRPr sz="2700"/>
          </a:p>
          <a:p>
            <a:pPr indent="-400050" lvl="0" marL="457200" rtl="0" algn="l">
              <a:lnSpc>
                <a:spcPct val="115000"/>
              </a:lnSpc>
              <a:spcBef>
                <a:spcPts val="0"/>
              </a:spcBef>
              <a:spcAft>
                <a:spcPts val="0"/>
              </a:spcAft>
              <a:buSzPts val="2700"/>
              <a:buChar char="•"/>
            </a:pPr>
            <a:r>
              <a:rPr lang="en-IN" sz="2700"/>
              <a:t>It doesn’t have delete, sort and search functionalities. Although these are fairly simple to implement, our GUI doesn’t support it. </a:t>
            </a:r>
            <a:endParaRPr sz="2700"/>
          </a:p>
          <a:p>
            <a:pPr indent="0" lvl="0" marL="457200" rtl="0" algn="l">
              <a:lnSpc>
                <a:spcPct val="115000"/>
              </a:lnSpc>
              <a:spcBef>
                <a:spcPts val="1000"/>
              </a:spcBef>
              <a:spcAft>
                <a:spcPts val="0"/>
              </a:spcAft>
              <a:buNone/>
            </a:pPr>
            <a:r>
              <a:t/>
            </a:r>
            <a:endParaRPr sz="2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dce2d9f3f4_1_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Extension of Work  </a:t>
            </a:r>
            <a:endParaRPr/>
          </a:p>
        </p:txBody>
      </p:sp>
      <p:sp>
        <p:nvSpPr>
          <p:cNvPr id="183" name="Google Shape;183;gdce2d9f3f4_1_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0677" lvl="0" marL="457200" rtl="0" algn="l">
              <a:lnSpc>
                <a:spcPct val="95000"/>
              </a:lnSpc>
              <a:spcBef>
                <a:spcPts val="1000"/>
              </a:spcBef>
              <a:spcAft>
                <a:spcPts val="0"/>
              </a:spcAft>
              <a:buSzPts val="1765"/>
              <a:buChar char="●"/>
            </a:pPr>
            <a:r>
              <a:rPr lang="en-IN" sz="2690"/>
              <a:t>Admin access - To add new courses, create logins for faculty, add new events to the event schedule.</a:t>
            </a:r>
            <a:endParaRPr sz="2690"/>
          </a:p>
          <a:p>
            <a:pPr indent="-340677" lvl="0" marL="457200" rtl="0" algn="l">
              <a:lnSpc>
                <a:spcPct val="95000"/>
              </a:lnSpc>
              <a:spcBef>
                <a:spcPts val="0"/>
              </a:spcBef>
              <a:spcAft>
                <a:spcPts val="0"/>
              </a:spcAft>
              <a:buSzPts val="1765"/>
              <a:buChar char="●"/>
            </a:pPr>
            <a:r>
              <a:rPr lang="en-IN" sz="2690"/>
              <a:t>Doubt clearing- Students can send doubts to professors and they can reply back to clear it.</a:t>
            </a:r>
            <a:endParaRPr sz="2690"/>
          </a:p>
          <a:p>
            <a:pPr indent="-340677" lvl="0" marL="457200" rtl="0" algn="l">
              <a:lnSpc>
                <a:spcPct val="95000"/>
              </a:lnSpc>
              <a:spcBef>
                <a:spcPts val="0"/>
              </a:spcBef>
              <a:spcAft>
                <a:spcPts val="0"/>
              </a:spcAft>
              <a:buSzPts val="1765"/>
              <a:buChar char="●"/>
            </a:pPr>
            <a:r>
              <a:rPr lang="en-IN" sz="2690"/>
              <a:t>Schedule meetings between students and professors.</a:t>
            </a:r>
            <a:endParaRPr sz="2690"/>
          </a:p>
          <a:p>
            <a:pPr indent="-340677" lvl="0" marL="457200" rtl="0" algn="l">
              <a:lnSpc>
                <a:spcPct val="95000"/>
              </a:lnSpc>
              <a:spcBef>
                <a:spcPts val="0"/>
              </a:spcBef>
              <a:spcAft>
                <a:spcPts val="0"/>
              </a:spcAft>
              <a:buSzPts val="1765"/>
              <a:buChar char="●"/>
            </a:pPr>
            <a:r>
              <a:rPr lang="en-IN" sz="2690"/>
              <a:t>Conducting examinations using this portal.</a:t>
            </a:r>
            <a:endParaRPr sz="2690"/>
          </a:p>
          <a:p>
            <a:pPr indent="-399415" lvl="0" marL="457200" rtl="0" algn="l">
              <a:lnSpc>
                <a:spcPct val="95000"/>
              </a:lnSpc>
              <a:spcBef>
                <a:spcPts val="0"/>
              </a:spcBef>
              <a:spcAft>
                <a:spcPts val="0"/>
              </a:spcAft>
              <a:buSzPts val="2690"/>
              <a:buChar char="●"/>
            </a:pPr>
            <a:r>
              <a:rPr lang="en-IN" sz="2690"/>
              <a:t>We plan to add delete, sort, search, etc functionalities by adding buttons in our GUI and then writing simple code for it. </a:t>
            </a:r>
            <a:endParaRPr sz="2690"/>
          </a:p>
          <a:p>
            <a:pPr indent="0" lvl="0" marL="457200" rtl="0" algn="l">
              <a:lnSpc>
                <a:spcPct val="95000"/>
              </a:lnSpc>
              <a:spcBef>
                <a:spcPts val="1000"/>
              </a:spcBef>
              <a:spcAft>
                <a:spcPts val="0"/>
              </a:spcAft>
              <a:buNone/>
            </a:pPr>
            <a:r>
              <a:t/>
            </a:r>
            <a:endParaRPr sz="269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dcff186daa_1_0"/>
          <p:cNvSpPr txBox="1"/>
          <p:nvPr>
            <p:ph type="title"/>
          </p:nvPr>
        </p:nvSpPr>
        <p:spPr>
          <a:xfrm>
            <a:off x="0" y="553200"/>
            <a:ext cx="11940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 	 Conclusion</a:t>
            </a:r>
            <a:endParaRPr/>
          </a:p>
        </p:txBody>
      </p:sp>
      <p:sp>
        <p:nvSpPr>
          <p:cNvPr id="189" name="Google Shape;189;gdcff186daa_1_0"/>
          <p:cNvSpPr txBox="1"/>
          <p:nvPr>
            <p:ph idx="1" type="body"/>
          </p:nvPr>
        </p:nvSpPr>
        <p:spPr>
          <a:xfrm>
            <a:off x="651850" y="1766825"/>
            <a:ext cx="11200500" cy="52485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IN"/>
              <a:t>This project has been a great way for us to combine all that we learnt in our OOP course and DBMS course and apply those concepts.</a:t>
            </a:r>
            <a:endParaRPr/>
          </a:p>
          <a:p>
            <a:pPr indent="-342900" lvl="0" marL="457200" rtl="0" algn="l">
              <a:spcBef>
                <a:spcPts val="0"/>
              </a:spcBef>
              <a:spcAft>
                <a:spcPts val="0"/>
              </a:spcAft>
              <a:buSzPts val="1800"/>
              <a:buChar char="•"/>
            </a:pPr>
            <a:r>
              <a:rPr lang="en-IN"/>
              <a:t>We wish to add additional features to our project to extend its scope of use.</a:t>
            </a:r>
            <a:endParaRPr/>
          </a:p>
          <a:p>
            <a:pPr indent="-342900" lvl="0" marL="457200" rtl="0" algn="l">
              <a:spcBef>
                <a:spcPts val="0"/>
              </a:spcBef>
              <a:spcAft>
                <a:spcPts val="0"/>
              </a:spcAft>
              <a:buSzPts val="1800"/>
              <a:buChar char="•"/>
            </a:pPr>
            <a:r>
              <a:rPr lang="en-IN"/>
              <a:t>We want to improve this application, and maybe eventually develop this project further for use by the students of MU.</a:t>
            </a:r>
            <a:endParaRPr/>
          </a:p>
          <a:p>
            <a:pPr indent="0" lvl="0" marL="0" rtl="0" algn="l">
              <a:spcBef>
                <a:spcPts val="1000"/>
              </a:spcBef>
              <a:spcAft>
                <a:spcPts val="0"/>
              </a:spcAft>
              <a:buNone/>
            </a:pPr>
            <a:r>
              <a:t/>
            </a:r>
            <a:endParaRPr/>
          </a:p>
        </p:txBody>
      </p:sp>
      <p:sp>
        <p:nvSpPr>
          <p:cNvPr id="190" name="Google Shape;190;gdcff186daa_1_0"/>
          <p:cNvSpPr txBox="1"/>
          <p:nvPr/>
        </p:nvSpPr>
        <p:spPr>
          <a:xfrm>
            <a:off x="8767575" y="5772475"/>
            <a:ext cx="3000000" cy="1476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IN" sz="2800">
                <a:solidFill>
                  <a:schemeClr val="lt1"/>
                </a:solidFill>
                <a:latin typeface="Calibri"/>
                <a:ea typeface="Calibri"/>
                <a:cs typeface="Calibri"/>
                <a:sym typeface="Calibri"/>
              </a:rPr>
              <a:t>              Screenshots  ahead </a:t>
            </a:r>
            <a:endParaRPr sz="2800">
              <a:solidFill>
                <a:schemeClr val="lt1"/>
              </a:solidFill>
              <a:latin typeface="Calibri"/>
              <a:ea typeface="Calibri"/>
              <a:cs typeface="Calibri"/>
              <a:sym typeface="Calibri"/>
            </a:endParaRPr>
          </a:p>
          <a:p>
            <a:pPr indent="0" lvl="0" marL="0" rtl="0" algn="l">
              <a:lnSpc>
                <a:spcPct val="90000"/>
              </a:lnSpc>
              <a:spcBef>
                <a:spcPts val="1000"/>
              </a:spcBef>
              <a:spcAft>
                <a:spcPts val="0"/>
              </a:spcAft>
              <a:buNone/>
            </a:pPr>
            <a:r>
              <a:t/>
            </a:r>
            <a:endParaRPr sz="2800">
              <a:solidFill>
                <a:schemeClr val="lt1"/>
              </a:solidFill>
              <a:latin typeface="Calibri"/>
              <a:ea typeface="Calibri"/>
              <a:cs typeface="Calibri"/>
              <a:sym typeface="Calibri"/>
            </a:endParaRPr>
          </a:p>
        </p:txBody>
      </p:sp>
      <p:sp>
        <p:nvSpPr>
          <p:cNvPr id="191" name="Google Shape;191;gdcff186daa_1_0"/>
          <p:cNvSpPr/>
          <p:nvPr/>
        </p:nvSpPr>
        <p:spPr>
          <a:xfrm>
            <a:off x="7984875" y="6231175"/>
            <a:ext cx="782700" cy="559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
          <p:cNvSpPr txBox="1"/>
          <p:nvPr>
            <p:ph type="title"/>
          </p:nvPr>
        </p:nvSpPr>
        <p:spPr>
          <a:xfrm>
            <a:off x="130450" y="-112300"/>
            <a:ext cx="88488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IN"/>
              <a:t>Home Page</a:t>
            </a:r>
            <a:endParaRPr/>
          </a:p>
        </p:txBody>
      </p:sp>
      <p:pic>
        <p:nvPicPr>
          <p:cNvPr id="197" name="Google Shape;197;p4"/>
          <p:cNvPicPr preferRelativeResize="0"/>
          <p:nvPr/>
        </p:nvPicPr>
        <p:blipFill>
          <a:blip r:embed="rId3">
            <a:alphaModFix/>
          </a:blip>
          <a:stretch>
            <a:fillRect/>
          </a:stretch>
        </p:blipFill>
        <p:spPr>
          <a:xfrm>
            <a:off x="2555198" y="912375"/>
            <a:ext cx="6893177" cy="5033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dce2d9f3f4_1_10"/>
          <p:cNvSpPr txBox="1"/>
          <p:nvPr>
            <p:ph type="title"/>
          </p:nvPr>
        </p:nvSpPr>
        <p:spPr>
          <a:xfrm>
            <a:off x="241825" y="7247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Login and Sign up Pages</a:t>
            </a:r>
            <a:endParaRPr/>
          </a:p>
        </p:txBody>
      </p:sp>
      <p:pic>
        <p:nvPicPr>
          <p:cNvPr id="203" name="Google Shape;203;gdce2d9f3f4_1_10"/>
          <p:cNvPicPr preferRelativeResize="0"/>
          <p:nvPr/>
        </p:nvPicPr>
        <p:blipFill>
          <a:blip r:embed="rId3">
            <a:alphaModFix/>
          </a:blip>
          <a:stretch>
            <a:fillRect/>
          </a:stretch>
        </p:blipFill>
        <p:spPr>
          <a:xfrm>
            <a:off x="8433977" y="72475"/>
            <a:ext cx="3694450" cy="2921200"/>
          </a:xfrm>
          <a:prstGeom prst="rect">
            <a:avLst/>
          </a:prstGeom>
          <a:noFill/>
          <a:ln>
            <a:noFill/>
          </a:ln>
        </p:spPr>
      </p:pic>
      <p:pic>
        <p:nvPicPr>
          <p:cNvPr id="204" name="Google Shape;204;gdce2d9f3f4_1_10"/>
          <p:cNvPicPr preferRelativeResize="0"/>
          <p:nvPr/>
        </p:nvPicPr>
        <p:blipFill>
          <a:blip r:embed="rId4">
            <a:alphaModFix/>
          </a:blip>
          <a:stretch>
            <a:fillRect/>
          </a:stretch>
        </p:blipFill>
        <p:spPr>
          <a:xfrm>
            <a:off x="316800" y="1155900"/>
            <a:ext cx="5082850" cy="3205550"/>
          </a:xfrm>
          <a:prstGeom prst="rect">
            <a:avLst/>
          </a:prstGeom>
          <a:noFill/>
          <a:ln>
            <a:noFill/>
          </a:ln>
        </p:spPr>
      </p:pic>
      <p:pic>
        <p:nvPicPr>
          <p:cNvPr id="205" name="Google Shape;205;gdce2d9f3f4_1_10"/>
          <p:cNvPicPr preferRelativeResize="0"/>
          <p:nvPr/>
        </p:nvPicPr>
        <p:blipFill>
          <a:blip r:embed="rId5">
            <a:alphaModFix/>
          </a:blip>
          <a:stretch>
            <a:fillRect/>
          </a:stretch>
        </p:blipFill>
        <p:spPr>
          <a:xfrm>
            <a:off x="5399649" y="2716550"/>
            <a:ext cx="3467351" cy="40406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gdcff186daa_0_8"/>
          <p:cNvPicPr preferRelativeResize="0"/>
          <p:nvPr/>
        </p:nvPicPr>
        <p:blipFill>
          <a:blip r:embed="rId3">
            <a:alphaModFix/>
          </a:blip>
          <a:stretch>
            <a:fillRect/>
          </a:stretch>
        </p:blipFill>
        <p:spPr>
          <a:xfrm>
            <a:off x="0" y="902125"/>
            <a:ext cx="7223974" cy="4166824"/>
          </a:xfrm>
          <a:prstGeom prst="rect">
            <a:avLst/>
          </a:prstGeom>
          <a:noFill/>
          <a:ln>
            <a:noFill/>
          </a:ln>
        </p:spPr>
      </p:pic>
      <p:pic>
        <p:nvPicPr>
          <p:cNvPr id="211" name="Google Shape;211;gdcff186daa_0_8"/>
          <p:cNvPicPr preferRelativeResize="0"/>
          <p:nvPr/>
        </p:nvPicPr>
        <p:blipFill>
          <a:blip r:embed="rId4">
            <a:alphaModFix/>
          </a:blip>
          <a:stretch>
            <a:fillRect/>
          </a:stretch>
        </p:blipFill>
        <p:spPr>
          <a:xfrm>
            <a:off x="5294550" y="2388898"/>
            <a:ext cx="6897451" cy="4469099"/>
          </a:xfrm>
          <a:prstGeom prst="rect">
            <a:avLst/>
          </a:prstGeom>
          <a:noFill/>
          <a:ln>
            <a:noFill/>
          </a:ln>
        </p:spPr>
      </p:pic>
      <p:sp>
        <p:nvSpPr>
          <p:cNvPr id="212" name="Google Shape;212;gdcff186daa_0_8"/>
          <p:cNvSpPr txBox="1"/>
          <p:nvPr/>
        </p:nvSpPr>
        <p:spPr>
          <a:xfrm>
            <a:off x="0" y="0"/>
            <a:ext cx="9858300" cy="79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IN" sz="4400">
                <a:solidFill>
                  <a:schemeClr val="lt1"/>
                </a:solidFill>
                <a:latin typeface="Calibri"/>
                <a:ea typeface="Calibri"/>
                <a:cs typeface="Calibri"/>
                <a:sym typeface="Calibri"/>
              </a:rPr>
              <a:t>Student Dashboard </a:t>
            </a:r>
            <a:r>
              <a:rPr lang="en-IN" sz="2500">
                <a:solidFill>
                  <a:schemeClr val="lt1"/>
                </a:solidFill>
                <a:latin typeface="Calibri"/>
                <a:ea typeface="Calibri"/>
                <a:cs typeface="Calibri"/>
                <a:sym typeface="Calibri"/>
              </a:rPr>
              <a:t>For a CSE Student</a:t>
            </a:r>
            <a:endParaRPr sz="25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1442600" y="168875"/>
            <a:ext cx="1077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IN"/>
              <a:t> </a:t>
            </a:r>
            <a:r>
              <a:rPr b="1" lang="en-IN"/>
              <a:t>Objective and </a:t>
            </a:r>
            <a:r>
              <a:rPr b="1" lang="en-IN"/>
              <a:t>targeted</a:t>
            </a:r>
            <a:r>
              <a:rPr b="1" lang="en-IN"/>
              <a:t> problems</a:t>
            </a:r>
            <a:r>
              <a:rPr lang="en-IN" sz="3100"/>
              <a:t>  - </a:t>
            </a:r>
            <a:r>
              <a:rPr b="1" lang="en-IN" sz="3100"/>
              <a:t>A one-stop   online portal to access coursework and academics</a:t>
            </a:r>
            <a:endParaRPr/>
          </a:p>
        </p:txBody>
      </p:sp>
      <p:pic>
        <p:nvPicPr>
          <p:cNvPr id="100" name="Google Shape;100;p2"/>
          <p:cNvPicPr preferRelativeResize="0"/>
          <p:nvPr/>
        </p:nvPicPr>
        <p:blipFill rotWithShape="1">
          <a:blip r:embed="rId3">
            <a:alphaModFix/>
          </a:blip>
          <a:srcRect b="0" l="0" r="0" t="0"/>
          <a:stretch/>
        </p:blipFill>
        <p:spPr>
          <a:xfrm>
            <a:off x="123998" y="115088"/>
            <a:ext cx="1318600" cy="1433274"/>
          </a:xfrm>
          <a:prstGeom prst="rect">
            <a:avLst/>
          </a:prstGeom>
          <a:noFill/>
          <a:ln>
            <a:noFill/>
          </a:ln>
        </p:spPr>
      </p:pic>
      <p:sp>
        <p:nvSpPr>
          <p:cNvPr id="101" name="Google Shape;101;p2"/>
          <p:cNvSpPr txBox="1"/>
          <p:nvPr>
            <p:ph idx="1" type="body"/>
          </p:nvPr>
        </p:nvSpPr>
        <p:spPr>
          <a:xfrm>
            <a:off x="673050" y="1900800"/>
            <a:ext cx="10845900" cy="49572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115000"/>
              </a:lnSpc>
              <a:spcBef>
                <a:spcPts val="0"/>
              </a:spcBef>
              <a:spcAft>
                <a:spcPts val="0"/>
              </a:spcAft>
              <a:buClr>
                <a:schemeClr val="lt1"/>
              </a:buClr>
              <a:buSzPts val="2600"/>
              <a:buFont typeface="Calibri"/>
              <a:buChar char="•"/>
            </a:pPr>
            <a:r>
              <a:rPr lang="en-IN" sz="2600"/>
              <a:t>Especially d</a:t>
            </a:r>
            <a:r>
              <a:rPr lang="en-IN" sz="2600"/>
              <a:t>uring the coronavirus pandemic, online platforms  have proven to provide an enhanced academic experience for students and faculty.</a:t>
            </a:r>
            <a:r>
              <a:rPr lang="en-IN" sz="2600"/>
              <a:t> </a:t>
            </a:r>
            <a:endParaRPr sz="2600"/>
          </a:p>
          <a:p>
            <a:pPr indent="-228600" lvl="0" marL="228600" rtl="0" algn="l">
              <a:lnSpc>
                <a:spcPct val="115000"/>
              </a:lnSpc>
              <a:spcBef>
                <a:spcPts val="0"/>
              </a:spcBef>
              <a:spcAft>
                <a:spcPts val="0"/>
              </a:spcAft>
              <a:buClr>
                <a:schemeClr val="lt1"/>
              </a:buClr>
              <a:buSzPts val="2600"/>
              <a:buFont typeface="Calibri"/>
              <a:buChar char="•"/>
            </a:pPr>
            <a:r>
              <a:rPr lang="en-IN" sz="2600"/>
              <a:t>It can get chaotic to keep track of course materials, projects, schedules and deadline without an application like this. </a:t>
            </a:r>
            <a:endParaRPr sz="2600"/>
          </a:p>
          <a:p>
            <a:pPr indent="0" lvl="0" marL="0" rtl="0" algn="l">
              <a:lnSpc>
                <a:spcPct val="115000"/>
              </a:lnSpc>
              <a:spcBef>
                <a:spcPts val="0"/>
              </a:spcBef>
              <a:spcAft>
                <a:spcPts val="0"/>
              </a:spcAft>
              <a:buNone/>
            </a:pPr>
            <a:r>
              <a:t/>
            </a:r>
            <a:endParaRPr sz="2600"/>
          </a:p>
          <a:p>
            <a:pPr indent="-279400" lvl="0" marL="228600" rtl="0" algn="l">
              <a:lnSpc>
                <a:spcPct val="115000"/>
              </a:lnSpc>
              <a:spcBef>
                <a:spcPts val="1000"/>
              </a:spcBef>
              <a:spcAft>
                <a:spcPts val="0"/>
              </a:spcAft>
              <a:buSzPts val="2600"/>
              <a:buFont typeface="Calibri"/>
              <a:buChar char="•"/>
            </a:pPr>
            <a:r>
              <a:rPr lang="en-IN" sz="2600"/>
              <a:t>This is an attempt at creating a virtual platform that encompasses all academic schedules and coursework ensuring a holistic online learning experience.</a:t>
            </a:r>
            <a:endParaRPr sz="2600"/>
          </a:p>
          <a:p>
            <a:pPr indent="-228600" lvl="0" marL="228600" rtl="0" algn="l">
              <a:lnSpc>
                <a:spcPct val="115000"/>
              </a:lnSpc>
              <a:spcBef>
                <a:spcPts val="0"/>
              </a:spcBef>
              <a:spcAft>
                <a:spcPts val="0"/>
              </a:spcAft>
              <a:buClr>
                <a:schemeClr val="lt1"/>
              </a:buClr>
              <a:buSzPts val="2600"/>
              <a:buFont typeface="Calibri"/>
              <a:buChar char="•"/>
            </a:pPr>
            <a:r>
              <a:rPr lang="en-IN" sz="2600"/>
              <a:t>We’ve designed an application that enables the academic community at MU to  have an uncomplicated mechanism while accessing academics.</a:t>
            </a:r>
            <a:endParaRPr sz="2600"/>
          </a:p>
          <a:p>
            <a:pPr indent="0" lvl="0" marL="228600" rtl="0" algn="l">
              <a:lnSpc>
                <a:spcPct val="115000"/>
              </a:lnSpc>
              <a:spcBef>
                <a:spcPts val="1000"/>
              </a:spcBef>
              <a:spcAft>
                <a:spcPts val="0"/>
              </a:spcAft>
              <a:buNone/>
            </a:pPr>
            <a:r>
              <a:t/>
            </a:r>
            <a:endParaRPr sz="2400"/>
          </a:p>
          <a:p>
            <a:pPr indent="0" lvl="0" marL="0" rtl="0" algn="l">
              <a:lnSpc>
                <a:spcPct val="115000"/>
              </a:lnSpc>
              <a:spcBef>
                <a:spcPts val="1000"/>
              </a:spcBef>
              <a:spcAft>
                <a:spcPts val="0"/>
              </a:spcAft>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dce2d9f3f4_1_3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Time Table</a:t>
            </a:r>
            <a:br>
              <a:rPr lang="en-IN"/>
            </a:br>
            <a:r>
              <a:rPr lang="en-IN" sz="2500"/>
              <a:t>Displayed when “View Timetable” button is clicked</a:t>
            </a:r>
            <a:endParaRPr sz="2500"/>
          </a:p>
        </p:txBody>
      </p:sp>
      <p:pic>
        <p:nvPicPr>
          <p:cNvPr id="218" name="Google Shape;218;gdce2d9f3f4_1_35"/>
          <p:cNvPicPr preferRelativeResize="0"/>
          <p:nvPr/>
        </p:nvPicPr>
        <p:blipFill rotWithShape="1">
          <a:blip r:embed="rId3">
            <a:alphaModFix/>
          </a:blip>
          <a:srcRect b="0" l="28294" r="0" t="41609"/>
          <a:stretch/>
        </p:blipFill>
        <p:spPr>
          <a:xfrm>
            <a:off x="1405450" y="1892276"/>
            <a:ext cx="9381101" cy="4313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dcff186daa_1_37"/>
          <p:cNvSpPr txBox="1"/>
          <p:nvPr/>
        </p:nvSpPr>
        <p:spPr>
          <a:xfrm>
            <a:off x="0" y="0"/>
            <a:ext cx="6082800" cy="79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IN" sz="4400">
                <a:solidFill>
                  <a:schemeClr val="lt1"/>
                </a:solidFill>
                <a:latin typeface="Calibri"/>
                <a:ea typeface="Calibri"/>
                <a:cs typeface="Calibri"/>
                <a:sym typeface="Calibri"/>
              </a:rPr>
              <a:t>Student Courses</a:t>
            </a:r>
            <a:endParaRPr sz="4400">
              <a:solidFill>
                <a:schemeClr val="lt1"/>
              </a:solidFill>
              <a:latin typeface="Calibri"/>
              <a:ea typeface="Calibri"/>
              <a:cs typeface="Calibri"/>
              <a:sym typeface="Calibri"/>
            </a:endParaRPr>
          </a:p>
        </p:txBody>
      </p:sp>
      <p:pic>
        <p:nvPicPr>
          <p:cNvPr id="224" name="Google Shape;224;gdcff186daa_1_37"/>
          <p:cNvPicPr preferRelativeResize="0"/>
          <p:nvPr/>
        </p:nvPicPr>
        <p:blipFill rotWithShape="1">
          <a:blip r:embed="rId3">
            <a:alphaModFix/>
          </a:blip>
          <a:srcRect b="10055" l="0" r="34806" t="0"/>
          <a:stretch/>
        </p:blipFill>
        <p:spPr>
          <a:xfrm>
            <a:off x="5856097" y="2398996"/>
            <a:ext cx="6335901" cy="4459000"/>
          </a:xfrm>
          <a:prstGeom prst="rect">
            <a:avLst/>
          </a:prstGeom>
          <a:noFill/>
          <a:ln>
            <a:noFill/>
          </a:ln>
        </p:spPr>
      </p:pic>
      <p:pic>
        <p:nvPicPr>
          <p:cNvPr id="225" name="Google Shape;225;gdcff186daa_1_37"/>
          <p:cNvPicPr preferRelativeResize="0"/>
          <p:nvPr/>
        </p:nvPicPr>
        <p:blipFill>
          <a:blip r:embed="rId4">
            <a:alphaModFix/>
          </a:blip>
          <a:stretch>
            <a:fillRect/>
          </a:stretch>
        </p:blipFill>
        <p:spPr>
          <a:xfrm>
            <a:off x="111437" y="794100"/>
            <a:ext cx="6335899" cy="409644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dce2d9f3f4_1_4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Upload assignment pop up window</a:t>
            </a:r>
            <a:endParaRPr/>
          </a:p>
        </p:txBody>
      </p:sp>
      <p:pic>
        <p:nvPicPr>
          <p:cNvPr id="231" name="Google Shape;231;gdce2d9f3f4_1_44"/>
          <p:cNvPicPr preferRelativeResize="0"/>
          <p:nvPr/>
        </p:nvPicPr>
        <p:blipFill>
          <a:blip r:embed="rId3">
            <a:alphaModFix/>
          </a:blip>
          <a:stretch>
            <a:fillRect/>
          </a:stretch>
        </p:blipFill>
        <p:spPr>
          <a:xfrm>
            <a:off x="3339125" y="1843225"/>
            <a:ext cx="4991100" cy="47624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dce2d9f3f4_1_26"/>
          <p:cNvSpPr txBox="1"/>
          <p:nvPr>
            <p:ph type="title"/>
          </p:nvPr>
        </p:nvSpPr>
        <p:spPr>
          <a:xfrm>
            <a:off x="372325" y="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Student Courses </a:t>
            </a:r>
            <a:r>
              <a:rPr lang="en-IN" sz="2500"/>
              <a:t>For a EEE student</a:t>
            </a:r>
            <a:endParaRPr sz="2500"/>
          </a:p>
        </p:txBody>
      </p:sp>
      <p:pic>
        <p:nvPicPr>
          <p:cNvPr id="237" name="Google Shape;237;gdce2d9f3f4_1_26"/>
          <p:cNvPicPr preferRelativeResize="0"/>
          <p:nvPr/>
        </p:nvPicPr>
        <p:blipFill>
          <a:blip r:embed="rId3">
            <a:alphaModFix/>
          </a:blip>
          <a:stretch>
            <a:fillRect/>
          </a:stretch>
        </p:blipFill>
        <p:spPr>
          <a:xfrm>
            <a:off x="5684650" y="2581850"/>
            <a:ext cx="6507350" cy="4178275"/>
          </a:xfrm>
          <a:prstGeom prst="rect">
            <a:avLst/>
          </a:prstGeom>
          <a:noFill/>
          <a:ln>
            <a:noFill/>
          </a:ln>
        </p:spPr>
      </p:pic>
      <p:pic>
        <p:nvPicPr>
          <p:cNvPr id="238" name="Google Shape;238;gdce2d9f3f4_1_26"/>
          <p:cNvPicPr preferRelativeResize="0"/>
          <p:nvPr/>
        </p:nvPicPr>
        <p:blipFill rotWithShape="1">
          <a:blip r:embed="rId4">
            <a:alphaModFix/>
          </a:blip>
          <a:srcRect b="-5750" l="2639" r="-2639" t="5750"/>
          <a:stretch/>
        </p:blipFill>
        <p:spPr>
          <a:xfrm>
            <a:off x="372325" y="1414362"/>
            <a:ext cx="5457224" cy="40292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dcff186daa_0_23"/>
          <p:cNvSpPr txBox="1"/>
          <p:nvPr/>
        </p:nvSpPr>
        <p:spPr>
          <a:xfrm>
            <a:off x="105038" y="260900"/>
            <a:ext cx="6098400" cy="79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IN" sz="4400">
                <a:solidFill>
                  <a:schemeClr val="lt1"/>
                </a:solidFill>
                <a:latin typeface="Calibri"/>
                <a:ea typeface="Calibri"/>
                <a:cs typeface="Calibri"/>
                <a:sym typeface="Calibri"/>
              </a:rPr>
              <a:t>Faculty Dashboard</a:t>
            </a:r>
            <a:endParaRPr sz="4400">
              <a:solidFill>
                <a:schemeClr val="lt1"/>
              </a:solidFill>
              <a:latin typeface="Calibri"/>
              <a:ea typeface="Calibri"/>
              <a:cs typeface="Calibri"/>
              <a:sym typeface="Calibri"/>
            </a:endParaRPr>
          </a:p>
        </p:txBody>
      </p:sp>
      <p:pic>
        <p:nvPicPr>
          <p:cNvPr id="244" name="Google Shape;244;gdcff186daa_0_23"/>
          <p:cNvPicPr preferRelativeResize="0"/>
          <p:nvPr/>
        </p:nvPicPr>
        <p:blipFill>
          <a:blip r:embed="rId3">
            <a:alphaModFix/>
          </a:blip>
          <a:stretch>
            <a:fillRect/>
          </a:stretch>
        </p:blipFill>
        <p:spPr>
          <a:xfrm>
            <a:off x="210075" y="1311829"/>
            <a:ext cx="5888325" cy="4587146"/>
          </a:xfrm>
          <a:prstGeom prst="rect">
            <a:avLst/>
          </a:prstGeom>
          <a:noFill/>
          <a:ln>
            <a:noFill/>
          </a:ln>
        </p:spPr>
      </p:pic>
      <p:pic>
        <p:nvPicPr>
          <p:cNvPr id="245" name="Google Shape;245;gdcff186daa_0_23"/>
          <p:cNvPicPr preferRelativeResize="0"/>
          <p:nvPr/>
        </p:nvPicPr>
        <p:blipFill>
          <a:blip r:embed="rId4">
            <a:alphaModFix/>
          </a:blip>
          <a:stretch>
            <a:fillRect/>
          </a:stretch>
        </p:blipFill>
        <p:spPr>
          <a:xfrm>
            <a:off x="6412950" y="1858646"/>
            <a:ext cx="5660749" cy="3686254"/>
          </a:xfrm>
          <a:prstGeom prst="rect">
            <a:avLst/>
          </a:prstGeom>
          <a:noFill/>
          <a:ln>
            <a:noFill/>
          </a:ln>
        </p:spPr>
      </p:pic>
      <p:sp>
        <p:nvSpPr>
          <p:cNvPr id="246" name="Google Shape;246;gdcff186daa_0_23"/>
          <p:cNvSpPr txBox="1"/>
          <p:nvPr/>
        </p:nvSpPr>
        <p:spPr>
          <a:xfrm>
            <a:off x="8243275" y="911625"/>
            <a:ext cx="3512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500">
                <a:solidFill>
                  <a:schemeClr val="lt1"/>
                </a:solidFill>
                <a:latin typeface="Calibri"/>
                <a:ea typeface="Calibri"/>
                <a:cs typeface="Calibri"/>
                <a:sym typeface="Calibri"/>
              </a:rPr>
              <a:t>Add Grades</a:t>
            </a:r>
            <a:endParaRPr sz="2500">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dcff186daa_1_27"/>
          <p:cNvSpPr txBox="1"/>
          <p:nvPr/>
        </p:nvSpPr>
        <p:spPr>
          <a:xfrm>
            <a:off x="0" y="0"/>
            <a:ext cx="8161500" cy="79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IN" sz="4400">
                <a:solidFill>
                  <a:schemeClr val="lt1"/>
                </a:solidFill>
                <a:latin typeface="Calibri"/>
                <a:ea typeface="Calibri"/>
                <a:cs typeface="Calibri"/>
                <a:sym typeface="Calibri"/>
              </a:rPr>
              <a:t>Faculty Courses </a:t>
            </a:r>
            <a:r>
              <a:rPr lang="en-IN" sz="2500">
                <a:solidFill>
                  <a:schemeClr val="lt1"/>
                </a:solidFill>
                <a:latin typeface="Calibri"/>
                <a:ea typeface="Calibri"/>
                <a:cs typeface="Calibri"/>
                <a:sym typeface="Calibri"/>
              </a:rPr>
              <a:t>For a CSE Faculty</a:t>
            </a:r>
            <a:endParaRPr sz="4400">
              <a:solidFill>
                <a:schemeClr val="lt1"/>
              </a:solidFill>
              <a:latin typeface="Calibri"/>
              <a:ea typeface="Calibri"/>
              <a:cs typeface="Calibri"/>
              <a:sym typeface="Calibri"/>
            </a:endParaRPr>
          </a:p>
        </p:txBody>
      </p:sp>
      <p:pic>
        <p:nvPicPr>
          <p:cNvPr id="252" name="Google Shape;252;gdcff186daa_1_27"/>
          <p:cNvPicPr preferRelativeResize="0"/>
          <p:nvPr/>
        </p:nvPicPr>
        <p:blipFill>
          <a:blip r:embed="rId3">
            <a:alphaModFix/>
          </a:blip>
          <a:stretch>
            <a:fillRect/>
          </a:stretch>
        </p:blipFill>
        <p:spPr>
          <a:xfrm>
            <a:off x="2630975" y="794100"/>
            <a:ext cx="7173415" cy="575909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gdce2d9f3f4_1_18"/>
          <p:cNvPicPr preferRelativeResize="0"/>
          <p:nvPr/>
        </p:nvPicPr>
        <p:blipFill>
          <a:blip r:embed="rId3">
            <a:alphaModFix/>
          </a:blip>
          <a:stretch>
            <a:fillRect/>
          </a:stretch>
        </p:blipFill>
        <p:spPr>
          <a:xfrm>
            <a:off x="1641275" y="614975"/>
            <a:ext cx="4254950" cy="5548475"/>
          </a:xfrm>
          <a:prstGeom prst="rect">
            <a:avLst/>
          </a:prstGeom>
          <a:noFill/>
          <a:ln>
            <a:noFill/>
          </a:ln>
        </p:spPr>
      </p:pic>
      <p:pic>
        <p:nvPicPr>
          <p:cNvPr id="258" name="Google Shape;258;gdce2d9f3f4_1_18"/>
          <p:cNvPicPr preferRelativeResize="0"/>
          <p:nvPr/>
        </p:nvPicPr>
        <p:blipFill rotWithShape="1">
          <a:blip r:embed="rId4">
            <a:alphaModFix/>
          </a:blip>
          <a:srcRect b="0" l="0" r="2704" t="0"/>
          <a:stretch/>
        </p:blipFill>
        <p:spPr>
          <a:xfrm>
            <a:off x="6066300" y="614975"/>
            <a:ext cx="4254950" cy="55484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dcff186daa_1_53"/>
          <p:cNvSpPr txBox="1"/>
          <p:nvPr>
            <p:ph type="title"/>
          </p:nvPr>
        </p:nvSpPr>
        <p:spPr>
          <a:xfrm>
            <a:off x="7044375" y="2489625"/>
            <a:ext cx="53718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IN"/>
              <a:t>Thank you!</a:t>
            </a:r>
            <a:endParaRPr/>
          </a:p>
        </p:txBody>
      </p:sp>
      <p:pic>
        <p:nvPicPr>
          <p:cNvPr id="264" name="Google Shape;264;gdcff186daa_1_53"/>
          <p:cNvPicPr preferRelativeResize="0"/>
          <p:nvPr/>
        </p:nvPicPr>
        <p:blipFill rotWithShape="1">
          <a:blip r:embed="rId3">
            <a:alphaModFix/>
          </a:blip>
          <a:srcRect b="0" l="17160" r="10917" t="0"/>
          <a:stretch/>
        </p:blipFill>
        <p:spPr>
          <a:xfrm>
            <a:off x="0" y="0"/>
            <a:ext cx="7398426"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cfdc4ef3ad_2_1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07" name="Google Shape;107;gcfdc4ef3ad_2_1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08" name="Google Shape;108;gcfdc4ef3ad_2_19"/>
          <p:cNvPicPr preferRelativeResize="0"/>
          <p:nvPr/>
        </p:nvPicPr>
        <p:blipFill>
          <a:blip r:embed="rId3">
            <a:alphaModFix/>
          </a:blip>
          <a:stretch>
            <a:fillRect/>
          </a:stretch>
        </p:blipFill>
        <p:spPr>
          <a:xfrm>
            <a:off x="256600" y="599800"/>
            <a:ext cx="5818166" cy="5658399"/>
          </a:xfrm>
          <a:prstGeom prst="rect">
            <a:avLst/>
          </a:prstGeom>
          <a:noFill/>
          <a:ln>
            <a:noFill/>
          </a:ln>
        </p:spPr>
      </p:pic>
      <p:pic>
        <p:nvPicPr>
          <p:cNvPr id="109" name="Google Shape;109;gcfdc4ef3ad_2_19"/>
          <p:cNvPicPr preferRelativeResize="0"/>
          <p:nvPr/>
        </p:nvPicPr>
        <p:blipFill>
          <a:blip r:embed="rId4">
            <a:alphaModFix/>
          </a:blip>
          <a:stretch>
            <a:fillRect/>
          </a:stretch>
        </p:blipFill>
        <p:spPr>
          <a:xfrm>
            <a:off x="6517775" y="1683588"/>
            <a:ext cx="5172200" cy="3490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ph idx="1" type="body"/>
          </p:nvPr>
        </p:nvSpPr>
        <p:spPr>
          <a:xfrm>
            <a:off x="111825" y="91125"/>
            <a:ext cx="9261900" cy="6617700"/>
          </a:xfrm>
          <a:prstGeom prst="rect">
            <a:avLst/>
          </a:prstGeom>
          <a:noFill/>
          <a:ln>
            <a:noFill/>
          </a:ln>
        </p:spPr>
        <p:txBody>
          <a:bodyPr anchorCtr="0" anchor="t" bIns="45700" lIns="91425" spcFirstLastPara="1" rIns="91425" wrap="square" tIns="45700">
            <a:normAutofit lnSpcReduction="20000"/>
          </a:bodyPr>
          <a:lstStyle/>
          <a:p>
            <a:pPr indent="457200" lvl="0" marL="0" rtl="0" algn="l">
              <a:lnSpc>
                <a:spcPct val="90000"/>
              </a:lnSpc>
              <a:spcBef>
                <a:spcPts val="0"/>
              </a:spcBef>
              <a:spcAft>
                <a:spcPts val="0"/>
              </a:spcAft>
              <a:buNone/>
            </a:pPr>
            <a:r>
              <a:t/>
            </a:r>
            <a:endParaRPr sz="4400"/>
          </a:p>
          <a:p>
            <a:pPr indent="457200" lvl="0" marL="0" rtl="0" algn="l">
              <a:lnSpc>
                <a:spcPct val="90000"/>
              </a:lnSpc>
              <a:spcBef>
                <a:spcPts val="0"/>
              </a:spcBef>
              <a:spcAft>
                <a:spcPts val="0"/>
              </a:spcAft>
              <a:buNone/>
            </a:pPr>
            <a:r>
              <a:rPr lang="en-IN" sz="4400"/>
              <a:t>Features -</a:t>
            </a:r>
            <a:r>
              <a:rPr lang="en-IN" sz="4400"/>
              <a:t> Students</a:t>
            </a:r>
            <a:endParaRPr sz="4400"/>
          </a:p>
          <a:p>
            <a:pPr indent="0" lvl="0" marL="0" rtl="0" algn="l">
              <a:lnSpc>
                <a:spcPct val="90000"/>
              </a:lnSpc>
              <a:spcBef>
                <a:spcPts val="0"/>
              </a:spcBef>
              <a:spcAft>
                <a:spcPts val="0"/>
              </a:spcAft>
              <a:buNone/>
            </a:pPr>
            <a:r>
              <a:t/>
            </a:r>
            <a:endParaRPr sz="4400"/>
          </a:p>
          <a:p>
            <a:pPr indent="-406400" lvl="0" marL="457200" rtl="0" algn="l">
              <a:spcBef>
                <a:spcPts val="0"/>
              </a:spcBef>
              <a:spcAft>
                <a:spcPts val="0"/>
              </a:spcAft>
              <a:buSzPts val="2800"/>
              <a:buChar char="•"/>
            </a:pPr>
            <a:r>
              <a:rPr lang="en-IN"/>
              <a:t>View respective courses according to specific year and branch by switching between tabs.</a:t>
            </a:r>
            <a:endParaRPr/>
          </a:p>
          <a:p>
            <a:pPr indent="0" lvl="0" marL="457200" rtl="0" algn="l">
              <a:spcBef>
                <a:spcPts val="0"/>
              </a:spcBef>
              <a:spcAft>
                <a:spcPts val="0"/>
              </a:spcAft>
              <a:buNone/>
            </a:pPr>
            <a:r>
              <a:t/>
            </a:r>
            <a:endParaRPr/>
          </a:p>
          <a:p>
            <a:pPr indent="-406400" lvl="0" marL="457200" rtl="0" algn="l">
              <a:lnSpc>
                <a:spcPct val="90000"/>
              </a:lnSpc>
              <a:spcBef>
                <a:spcPts val="0"/>
              </a:spcBef>
              <a:spcAft>
                <a:spcPts val="0"/>
              </a:spcAft>
              <a:buSzPts val="2800"/>
              <a:buChar char="•"/>
            </a:pPr>
            <a:r>
              <a:rPr lang="en-IN"/>
              <a:t>Access all course material uploaded by professors.</a:t>
            </a:r>
            <a:endParaRPr/>
          </a:p>
          <a:p>
            <a:pPr indent="0" lvl="0" marL="0" rtl="0" algn="l">
              <a:lnSpc>
                <a:spcPct val="90000"/>
              </a:lnSpc>
              <a:spcBef>
                <a:spcPts val="0"/>
              </a:spcBef>
              <a:spcAft>
                <a:spcPts val="0"/>
              </a:spcAft>
              <a:buNone/>
            </a:pPr>
            <a:r>
              <a:t/>
            </a:r>
            <a:endParaRPr/>
          </a:p>
          <a:p>
            <a:pPr indent="-406400" lvl="0" marL="457200" rtl="0" algn="l">
              <a:lnSpc>
                <a:spcPct val="90000"/>
              </a:lnSpc>
              <a:spcBef>
                <a:spcPts val="0"/>
              </a:spcBef>
              <a:spcAft>
                <a:spcPts val="0"/>
              </a:spcAft>
              <a:buSzPts val="2800"/>
              <a:buChar char="•"/>
            </a:pPr>
            <a:r>
              <a:rPr lang="en-IN"/>
              <a:t>View a list of assignments and deadlines for each course. Can also upload </a:t>
            </a:r>
            <a:r>
              <a:rPr lang="en-IN"/>
              <a:t>assignments from their local files which can be viewed dynamically by the faculty members.</a:t>
            </a:r>
            <a:endParaRPr/>
          </a:p>
          <a:p>
            <a:pPr indent="0" lvl="0" marL="457200" rtl="0" algn="l">
              <a:lnSpc>
                <a:spcPct val="90000"/>
              </a:lnSpc>
              <a:spcBef>
                <a:spcPts val="0"/>
              </a:spcBef>
              <a:spcAft>
                <a:spcPts val="0"/>
              </a:spcAft>
              <a:buNone/>
            </a:pPr>
            <a:r>
              <a:t/>
            </a:r>
            <a:endParaRPr/>
          </a:p>
          <a:p>
            <a:pPr indent="-406400" lvl="0" marL="457200" rtl="0" algn="l">
              <a:lnSpc>
                <a:spcPct val="90000"/>
              </a:lnSpc>
              <a:spcBef>
                <a:spcPts val="0"/>
              </a:spcBef>
              <a:spcAft>
                <a:spcPts val="0"/>
              </a:spcAft>
              <a:buSzPts val="2800"/>
              <a:buChar char="•"/>
            </a:pPr>
            <a:r>
              <a:rPr lang="en-IN"/>
              <a:t>View schedules with the “view timetable” button.</a:t>
            </a:r>
            <a:endParaRPr/>
          </a:p>
          <a:p>
            <a:pPr indent="0" lvl="0" marL="457200" rtl="0" algn="l">
              <a:lnSpc>
                <a:spcPct val="90000"/>
              </a:lnSpc>
              <a:spcBef>
                <a:spcPts val="0"/>
              </a:spcBef>
              <a:spcAft>
                <a:spcPts val="0"/>
              </a:spcAft>
              <a:buNone/>
            </a:pPr>
            <a:r>
              <a:t/>
            </a:r>
            <a:endParaRPr/>
          </a:p>
          <a:p>
            <a:pPr indent="-406400" lvl="0" marL="457200" rtl="0" algn="l">
              <a:lnSpc>
                <a:spcPct val="90000"/>
              </a:lnSpc>
              <a:spcBef>
                <a:spcPts val="0"/>
              </a:spcBef>
              <a:spcAft>
                <a:spcPts val="0"/>
              </a:spcAft>
              <a:buSzPts val="2800"/>
              <a:buChar char="•"/>
            </a:pPr>
            <a:r>
              <a:rPr lang="en-IN"/>
              <a:t>View list of upcoming events and examinations.</a:t>
            </a:r>
            <a:endParaRPr/>
          </a:p>
          <a:p>
            <a:pPr indent="0" lvl="0" marL="457200" rtl="0" algn="l">
              <a:lnSpc>
                <a:spcPct val="90000"/>
              </a:lnSpc>
              <a:spcBef>
                <a:spcPts val="0"/>
              </a:spcBef>
              <a:spcAft>
                <a:spcPts val="0"/>
              </a:spcAft>
              <a:buNone/>
            </a:pPr>
            <a:r>
              <a:t/>
            </a:r>
            <a:endParaRPr/>
          </a:p>
          <a:p>
            <a:pPr indent="-406400" lvl="0" marL="457200" rtl="0" algn="l">
              <a:lnSpc>
                <a:spcPct val="90000"/>
              </a:lnSpc>
              <a:spcBef>
                <a:spcPts val="0"/>
              </a:spcBef>
              <a:spcAft>
                <a:spcPts val="0"/>
              </a:spcAft>
              <a:buSzPts val="2800"/>
              <a:buChar char="•"/>
            </a:pPr>
            <a:r>
              <a:rPr lang="en-IN"/>
              <a:t>View grades awarded by the professors.</a:t>
            </a:r>
            <a:endParaRPr/>
          </a:p>
          <a:p>
            <a:pPr indent="0" lvl="0" marL="0" rtl="0" algn="l">
              <a:lnSpc>
                <a:spcPct val="90000"/>
              </a:lnSpc>
              <a:spcBef>
                <a:spcPts val="0"/>
              </a:spcBef>
              <a:spcAft>
                <a:spcPts val="0"/>
              </a:spcAft>
              <a:buNone/>
            </a:pPr>
            <a:r>
              <a:t/>
            </a:r>
            <a:endParaRPr/>
          </a:p>
        </p:txBody>
      </p:sp>
      <p:pic>
        <p:nvPicPr>
          <p:cNvPr id="115" name="Google Shape;115;p3"/>
          <p:cNvPicPr preferRelativeResize="0"/>
          <p:nvPr/>
        </p:nvPicPr>
        <p:blipFill rotWithShape="1">
          <a:blip r:embed="rId3">
            <a:alphaModFix/>
          </a:blip>
          <a:srcRect b="-17839" l="-10356" r="-10344" t="-2860"/>
          <a:stretch/>
        </p:blipFill>
        <p:spPr>
          <a:xfrm>
            <a:off x="9206125" y="575675"/>
            <a:ext cx="2985876" cy="2650425"/>
          </a:xfrm>
          <a:prstGeom prst="rect">
            <a:avLst/>
          </a:prstGeom>
          <a:noFill/>
          <a:ln>
            <a:noFill/>
          </a:ln>
        </p:spPr>
      </p:pic>
      <p:pic>
        <p:nvPicPr>
          <p:cNvPr id="116" name="Google Shape;116;p3"/>
          <p:cNvPicPr preferRelativeResize="0"/>
          <p:nvPr/>
        </p:nvPicPr>
        <p:blipFill>
          <a:blip r:embed="rId4">
            <a:alphaModFix/>
          </a:blip>
          <a:stretch>
            <a:fillRect/>
          </a:stretch>
        </p:blipFill>
        <p:spPr>
          <a:xfrm>
            <a:off x="9442325" y="3487000"/>
            <a:ext cx="2513487" cy="2324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gdcff186daa_0_285"/>
          <p:cNvPicPr preferRelativeResize="0"/>
          <p:nvPr/>
        </p:nvPicPr>
        <p:blipFill>
          <a:blip r:embed="rId3">
            <a:alphaModFix/>
          </a:blip>
          <a:stretch>
            <a:fillRect/>
          </a:stretch>
        </p:blipFill>
        <p:spPr>
          <a:xfrm>
            <a:off x="9757075" y="3336750"/>
            <a:ext cx="2195899" cy="2690775"/>
          </a:xfrm>
          <a:prstGeom prst="rect">
            <a:avLst/>
          </a:prstGeom>
          <a:noFill/>
          <a:ln>
            <a:noFill/>
          </a:ln>
        </p:spPr>
      </p:pic>
      <p:sp>
        <p:nvSpPr>
          <p:cNvPr id="122" name="Google Shape;122;gdcff186daa_0_285"/>
          <p:cNvSpPr txBox="1"/>
          <p:nvPr>
            <p:ph type="title"/>
          </p:nvPr>
        </p:nvSpPr>
        <p:spPr>
          <a:xfrm>
            <a:off x="335025" y="0"/>
            <a:ext cx="10515600" cy="1325700"/>
          </a:xfrm>
          <a:prstGeom prst="rect">
            <a:avLst/>
          </a:prstGeom>
        </p:spPr>
        <p:txBody>
          <a:bodyPr anchorCtr="0" anchor="ctr" bIns="45700" lIns="91425" spcFirstLastPara="1" rIns="91425" wrap="square" tIns="45700">
            <a:normAutofit/>
          </a:bodyPr>
          <a:lstStyle/>
          <a:p>
            <a:pPr indent="457200" lvl="0" marL="0" rtl="0" algn="l">
              <a:spcBef>
                <a:spcPts val="0"/>
              </a:spcBef>
              <a:spcAft>
                <a:spcPts val="0"/>
              </a:spcAft>
              <a:buNone/>
            </a:pPr>
            <a:r>
              <a:t/>
            </a:r>
            <a:endParaRPr/>
          </a:p>
          <a:p>
            <a:pPr indent="457200" lvl="0" marL="0" rtl="0" algn="l">
              <a:spcBef>
                <a:spcPts val="0"/>
              </a:spcBef>
              <a:spcAft>
                <a:spcPts val="0"/>
              </a:spcAft>
              <a:buNone/>
            </a:pPr>
            <a:r>
              <a:rPr lang="en-IN"/>
              <a:t>Features - Faculty </a:t>
            </a:r>
            <a:endParaRPr/>
          </a:p>
        </p:txBody>
      </p:sp>
      <p:sp>
        <p:nvSpPr>
          <p:cNvPr id="123" name="Google Shape;123;gdcff186daa_0_285"/>
          <p:cNvSpPr txBox="1"/>
          <p:nvPr>
            <p:ph idx="1" type="body"/>
          </p:nvPr>
        </p:nvSpPr>
        <p:spPr>
          <a:xfrm>
            <a:off x="186350" y="1436100"/>
            <a:ext cx="9354300" cy="54219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1000"/>
              </a:spcBef>
              <a:spcAft>
                <a:spcPts val="0"/>
              </a:spcAft>
              <a:buSzPts val="1800"/>
              <a:buChar char="●"/>
            </a:pPr>
            <a:r>
              <a:rPr lang="en-IN"/>
              <a:t>A</a:t>
            </a:r>
            <a:r>
              <a:rPr lang="en-IN"/>
              <a:t>ccess to respective courses by switching subject tabs</a:t>
            </a:r>
            <a:endParaRPr/>
          </a:p>
          <a:p>
            <a:pPr indent="-342900" lvl="0" marL="457200" rtl="0" algn="l">
              <a:lnSpc>
                <a:spcPct val="115000"/>
              </a:lnSpc>
              <a:spcBef>
                <a:spcPts val="0"/>
              </a:spcBef>
              <a:spcAft>
                <a:spcPts val="0"/>
              </a:spcAft>
              <a:buSzPts val="1800"/>
              <a:buChar char="●"/>
            </a:pPr>
            <a:r>
              <a:rPr lang="en-IN"/>
              <a:t>Can view </a:t>
            </a:r>
            <a:r>
              <a:rPr lang="en-IN"/>
              <a:t>timetables</a:t>
            </a:r>
            <a:r>
              <a:rPr lang="en-IN"/>
              <a:t> and plan their day accordingly.</a:t>
            </a:r>
            <a:endParaRPr/>
          </a:p>
          <a:p>
            <a:pPr indent="-342900" lvl="0" marL="457200" rtl="0" algn="l">
              <a:lnSpc>
                <a:spcPct val="115000"/>
              </a:lnSpc>
              <a:spcBef>
                <a:spcPts val="0"/>
              </a:spcBef>
              <a:spcAft>
                <a:spcPts val="0"/>
              </a:spcAft>
              <a:buSzPts val="1800"/>
              <a:buChar char="●"/>
            </a:pPr>
            <a:r>
              <a:rPr lang="en-IN"/>
              <a:t>C</a:t>
            </a:r>
            <a:r>
              <a:rPr lang="en-IN"/>
              <a:t>hange and assign grades to students, which are reflected on that student’s page.</a:t>
            </a:r>
            <a:endParaRPr/>
          </a:p>
          <a:p>
            <a:pPr indent="-342900" lvl="0" marL="457200" rtl="0" algn="l">
              <a:lnSpc>
                <a:spcPct val="115000"/>
              </a:lnSpc>
              <a:spcBef>
                <a:spcPts val="0"/>
              </a:spcBef>
              <a:spcAft>
                <a:spcPts val="0"/>
              </a:spcAft>
              <a:buSzPts val="1800"/>
              <a:buChar char="●"/>
            </a:pPr>
            <a:r>
              <a:rPr lang="en-IN"/>
              <a:t>U</a:t>
            </a:r>
            <a:r>
              <a:rPr lang="en-IN"/>
              <a:t>pload course material, assignments, and homework for each course. This can then be viewed by the students taking that course.</a:t>
            </a:r>
            <a:endParaRPr/>
          </a:p>
          <a:p>
            <a:pPr indent="-342900" lvl="0" marL="457200" rtl="0" algn="l">
              <a:lnSpc>
                <a:spcPct val="115000"/>
              </a:lnSpc>
              <a:spcBef>
                <a:spcPts val="0"/>
              </a:spcBef>
              <a:spcAft>
                <a:spcPts val="0"/>
              </a:spcAft>
              <a:buSzPts val="1800"/>
              <a:buChar char="●"/>
            </a:pPr>
            <a:r>
              <a:rPr lang="en-IN"/>
              <a:t>View upcoming events and meetings.</a:t>
            </a:r>
            <a:endParaRPr/>
          </a:p>
        </p:txBody>
      </p:sp>
      <p:pic>
        <p:nvPicPr>
          <p:cNvPr id="124" name="Google Shape;124;gdcff186daa_0_285">
            <a:hlinkClick r:id="rId4"/>
          </p:cNvPr>
          <p:cNvPicPr preferRelativeResize="0"/>
          <p:nvPr/>
        </p:nvPicPr>
        <p:blipFill>
          <a:blip r:embed="rId5">
            <a:alphaModFix/>
          </a:blip>
          <a:stretch>
            <a:fillRect/>
          </a:stretch>
        </p:blipFill>
        <p:spPr>
          <a:xfrm>
            <a:off x="9634002" y="671050"/>
            <a:ext cx="2442049" cy="2442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07863c3391_2_1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Contributions</a:t>
            </a:r>
            <a:endParaRPr/>
          </a:p>
        </p:txBody>
      </p:sp>
      <p:sp>
        <p:nvSpPr>
          <p:cNvPr id="130" name="Google Shape;130;g107863c3391_2_1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t>Sneha - Faculty and assignment tables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Sahithi - Student signup and  login, materials, and faculty login tables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Manushree - Student tables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cfdc4ef3ad_2_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sz="2800"/>
              <a:t>OVERCOMING CERTAIN CHALLENGES WITHOUT A DATABASE </a:t>
            </a:r>
            <a:endParaRPr/>
          </a:p>
        </p:txBody>
      </p:sp>
      <p:sp>
        <p:nvSpPr>
          <p:cNvPr id="136" name="Google Shape;136;gcfdc4ef3ad_2_9"/>
          <p:cNvSpPr txBox="1"/>
          <p:nvPr>
            <p:ph idx="1" type="body"/>
          </p:nvPr>
        </p:nvSpPr>
        <p:spPr>
          <a:xfrm>
            <a:off x="687700" y="1260800"/>
            <a:ext cx="10666200" cy="49161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IN"/>
              <a:t>-&gt; P</a:t>
            </a:r>
            <a:r>
              <a:rPr lang="en-IN"/>
              <a:t>reviously</a:t>
            </a:r>
            <a:r>
              <a:rPr lang="en-IN"/>
              <a:t> , we had created a self sustaining java project  with the gui interacting with array lists and a student class that stored </a:t>
            </a:r>
            <a:r>
              <a:rPr lang="en-IN"/>
              <a:t>temporary data .</a:t>
            </a:r>
            <a:endParaRPr/>
          </a:p>
          <a:p>
            <a:pPr indent="0" lvl="0" marL="0" rtl="0" algn="l">
              <a:spcBef>
                <a:spcPts val="1000"/>
              </a:spcBef>
              <a:spcAft>
                <a:spcPts val="0"/>
              </a:spcAft>
              <a:buNone/>
            </a:pPr>
            <a:r>
              <a:rPr lang="en-IN"/>
              <a:t>-&gt; This was still  lacking in terms of data being lost once the user closes the application. It was a temporary place holder for the purpose of demonstration.</a:t>
            </a:r>
            <a:endParaRPr/>
          </a:p>
          <a:p>
            <a:pPr indent="0" lvl="0" marL="0" rtl="0" algn="l">
              <a:spcBef>
                <a:spcPts val="1000"/>
              </a:spcBef>
              <a:spcAft>
                <a:spcPts val="0"/>
              </a:spcAft>
              <a:buNone/>
            </a:pPr>
            <a:r>
              <a:rPr lang="en-IN"/>
              <a:t>-&gt; now , we’ve combined tables within data bases and integrated them with the help of certain python apis to holistically connect the front end as well as the backend/database. </a:t>
            </a:r>
            <a:endParaRPr/>
          </a:p>
          <a:p>
            <a:pPr indent="0" lvl="0" marL="0" rtl="0" algn="l">
              <a:spcBef>
                <a:spcPts val="1000"/>
              </a:spcBef>
              <a:spcAft>
                <a:spcPts val="0"/>
              </a:spcAft>
              <a:buNone/>
            </a:pPr>
            <a:r>
              <a:rPr lang="en-IN"/>
              <a:t>-&gt; Data can be permanently stored and displayed with the help of a database .</a:t>
            </a:r>
            <a:endParaRPr/>
          </a:p>
          <a:p>
            <a:pPr indent="0" lvl="0" marL="0" rtl="0" algn="l">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07863c3391_2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Why</a:t>
            </a:r>
            <a:r>
              <a:rPr lang="en-IN"/>
              <a:t> use Postgresql?</a:t>
            </a:r>
            <a:endParaRPr/>
          </a:p>
        </p:txBody>
      </p:sp>
      <p:sp>
        <p:nvSpPr>
          <p:cNvPr id="142" name="Google Shape;142;g107863c3391_2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2600">
                <a:highlight>
                  <a:schemeClr val="dk1"/>
                </a:highlight>
                <a:latin typeface="Arial"/>
                <a:ea typeface="Arial"/>
                <a:cs typeface="Arial"/>
                <a:sym typeface="Arial"/>
              </a:rPr>
              <a:t> It is an advanced open-source object-relational system which applies SQL language. Postgres allows you to store large and sophisticated data safely. It helps developers to build the most complex applications, run administrative tasks and create integral environments.</a:t>
            </a:r>
            <a:endParaRPr sz="4200">
              <a:highlight>
                <a:schemeClr val="dk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dd10ffe818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Dynamic Functionality</a:t>
            </a:r>
            <a:endParaRPr/>
          </a:p>
        </p:txBody>
      </p:sp>
      <p:sp>
        <p:nvSpPr>
          <p:cNvPr id="148" name="Google Shape;148;gdd10ffe818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342900" lvl="0" marL="457200" rtl="0" algn="l">
              <a:lnSpc>
                <a:spcPct val="115000"/>
              </a:lnSpc>
              <a:spcBef>
                <a:spcPts val="1000"/>
              </a:spcBef>
              <a:spcAft>
                <a:spcPts val="0"/>
              </a:spcAft>
              <a:buSzPts val="1800"/>
              <a:buChar char="•"/>
            </a:pPr>
            <a:r>
              <a:rPr lang="en-IN"/>
              <a:t>The students are allocated their courses based on the year and branch they choose.</a:t>
            </a:r>
            <a:endParaRPr/>
          </a:p>
          <a:p>
            <a:pPr indent="-342900" lvl="0" marL="457200" rtl="0" algn="l">
              <a:lnSpc>
                <a:spcPct val="115000"/>
              </a:lnSpc>
              <a:spcBef>
                <a:spcPts val="0"/>
              </a:spcBef>
              <a:spcAft>
                <a:spcPts val="0"/>
              </a:spcAft>
              <a:buSzPts val="1800"/>
              <a:buChar char="•"/>
            </a:pPr>
            <a:r>
              <a:rPr lang="en-IN"/>
              <a:t>Then, they can view all material related to these courses.</a:t>
            </a:r>
            <a:endParaRPr/>
          </a:p>
          <a:p>
            <a:pPr indent="-342900" lvl="0" marL="457200" rtl="0" algn="l">
              <a:lnSpc>
                <a:spcPct val="115000"/>
              </a:lnSpc>
              <a:spcBef>
                <a:spcPts val="0"/>
              </a:spcBef>
              <a:spcAft>
                <a:spcPts val="0"/>
              </a:spcAft>
              <a:buSzPts val="1800"/>
              <a:buChar char="•"/>
            </a:pPr>
            <a:r>
              <a:rPr lang="en-IN"/>
              <a:t>The professors can add course material and assignments for each course they teach.</a:t>
            </a:r>
            <a:endParaRPr/>
          </a:p>
          <a:p>
            <a:pPr indent="-342900" lvl="0" marL="457200" rtl="0" algn="l">
              <a:lnSpc>
                <a:spcPct val="115000"/>
              </a:lnSpc>
              <a:spcBef>
                <a:spcPts val="0"/>
              </a:spcBef>
              <a:spcAft>
                <a:spcPts val="0"/>
              </a:spcAft>
              <a:buSzPts val="1800"/>
              <a:buChar char="•"/>
            </a:pPr>
            <a:r>
              <a:rPr lang="en-IN"/>
              <a:t>These will be reflected on the student dashboard of those students who take that particular course.</a:t>
            </a:r>
            <a:endParaRPr/>
          </a:p>
          <a:p>
            <a:pPr indent="-342900" lvl="0" marL="457200" rtl="0" algn="l">
              <a:lnSpc>
                <a:spcPct val="115000"/>
              </a:lnSpc>
              <a:spcBef>
                <a:spcPts val="0"/>
              </a:spcBef>
              <a:spcAft>
                <a:spcPts val="0"/>
              </a:spcAft>
              <a:buSzPts val="1800"/>
              <a:buChar char="•"/>
            </a:pPr>
            <a:r>
              <a:rPr lang="en-IN"/>
              <a:t>The professors can view a list of all students registered so far and assign grades. Students can view their grades.</a:t>
            </a:r>
            <a:endParaRPr/>
          </a:p>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2021-05-26T11:35:28Z</dcterms:created>
  <dc:creator>srinivas Josyula</dc:creator>
</cp:coreProperties>
</file>