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310" r:id="rId4"/>
    <p:sldId id="312" r:id="rId5"/>
    <p:sldId id="314" r:id="rId6"/>
    <p:sldId id="329" r:id="rId7"/>
    <p:sldId id="324" r:id="rId8"/>
    <p:sldId id="308"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AA00"/>
    <a:srgbClr val="5D4EB3"/>
    <a:srgbClr val="FF0000"/>
    <a:srgbClr val="E3E3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E661BF-ADC4-4229-B2A9-C8587961B83F}" v="42" dt="2020-12-03T04:47:41.0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87" autoAdjust="0"/>
    <p:restoredTop sz="81494" autoAdjust="0"/>
  </p:normalViewPr>
  <p:slideViewPr>
    <p:cSldViewPr snapToGrid="0">
      <p:cViewPr varScale="1">
        <p:scale>
          <a:sx n="85" d="100"/>
          <a:sy n="85" d="100"/>
        </p:scale>
        <p:origin x="1602"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6329FD-76FD-47EA-95D5-CCD86D1E4792}" type="datetimeFigureOut">
              <a:rPr lang="vi-VN" smtClean="0"/>
              <a:t>16/10/2023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8E9EB7-2B4C-4CFE-95CE-C8E346E2AFC7}" type="slidenum">
              <a:rPr lang="vi-VN" smtClean="0"/>
              <a:t>‹#›</a:t>
            </a:fld>
            <a:endParaRPr lang="vi-VN"/>
          </a:p>
        </p:txBody>
      </p:sp>
    </p:spTree>
    <p:extLst>
      <p:ext uri="{BB962C8B-B14F-4D97-AF65-F5344CB8AC3E}">
        <p14:creationId xmlns:p14="http://schemas.microsoft.com/office/powerpoint/2010/main" val="1388728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1</a:t>
            </a:fld>
            <a:endParaRPr lang="ko-KR" altLang="en-US"/>
          </a:p>
        </p:txBody>
      </p:sp>
    </p:spTree>
    <p:extLst>
      <p:ext uri="{BB962C8B-B14F-4D97-AF65-F5344CB8AC3E}">
        <p14:creationId xmlns:p14="http://schemas.microsoft.com/office/powerpoint/2010/main" val="3431021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2</a:t>
            </a:fld>
            <a:endParaRPr lang="ko-KR" altLang="en-US"/>
          </a:p>
        </p:txBody>
      </p:sp>
    </p:spTree>
    <p:extLst>
      <p:ext uri="{BB962C8B-B14F-4D97-AF65-F5344CB8AC3E}">
        <p14:creationId xmlns:p14="http://schemas.microsoft.com/office/powerpoint/2010/main" val="3021824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A18E9EB7-2B4C-4CFE-95CE-C8E346E2AFC7}" type="slidenum">
              <a:rPr lang="vi-VN" smtClean="0"/>
              <a:t>4</a:t>
            </a:fld>
            <a:endParaRPr lang="vi-VN"/>
          </a:p>
        </p:txBody>
      </p:sp>
    </p:spTree>
    <p:extLst>
      <p:ext uri="{BB962C8B-B14F-4D97-AF65-F5344CB8AC3E}">
        <p14:creationId xmlns:p14="http://schemas.microsoft.com/office/powerpoint/2010/main" val="442043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i="0">
                <a:solidFill>
                  <a:srgbClr val="222222"/>
                </a:solidFill>
                <a:effectLst/>
                <a:latin typeface="Verdana" panose="020B0604030504040204" pitchFamily="34" charset="0"/>
              </a:rPr>
              <a:t>Kubernetes là gì? – Kubernetes</a:t>
            </a:r>
            <a:r>
              <a:rPr lang="vi-VN" b="0" i="0">
                <a:solidFill>
                  <a:srgbClr val="222222"/>
                </a:solidFill>
                <a:effectLst/>
                <a:latin typeface="Verdana" panose="020B0604030504040204" pitchFamily="34" charset="0"/>
              </a:rPr>
              <a:t>, hoặc </a:t>
            </a:r>
            <a:r>
              <a:rPr lang="vi-VN" b="1" i="0">
                <a:solidFill>
                  <a:srgbClr val="222222"/>
                </a:solidFill>
                <a:effectLst/>
                <a:latin typeface="Verdana" panose="020B0604030504040204" pitchFamily="34" charset="0"/>
              </a:rPr>
              <a:t>k8s</a:t>
            </a:r>
            <a:r>
              <a:rPr lang="vi-VN" b="0" i="0">
                <a:solidFill>
                  <a:srgbClr val="222222"/>
                </a:solidFill>
                <a:effectLst/>
                <a:latin typeface="Verdana" panose="020B0604030504040204" pitchFamily="34" charset="0"/>
              </a:rPr>
              <a:t> là một nền tảng mã nguồn mở tự động hoá việc quản lý, scaling và triển khai ứng dụng dưới dạng container hay còn gọi là </a:t>
            </a:r>
            <a:r>
              <a:rPr lang="vi-VN" b="1" i="0">
                <a:solidFill>
                  <a:srgbClr val="222222"/>
                </a:solidFill>
                <a:effectLst/>
                <a:latin typeface="Verdana" panose="020B0604030504040204" pitchFamily="34" charset="0"/>
              </a:rPr>
              <a:t>Container orchestration engine</a:t>
            </a:r>
            <a:r>
              <a:rPr lang="vi-VN" b="0" i="0">
                <a:solidFill>
                  <a:srgbClr val="222222"/>
                </a:solidFill>
                <a:effectLst/>
                <a:latin typeface="Verdana" panose="020B0604030504040204" pitchFamily="34" charset="0"/>
              </a:rPr>
              <a:t>. Nó loại bỏ rất nhiều các quy trình thủ công liên quan đến việc triển khai và mở rộng các containerized applications. </a:t>
            </a:r>
            <a:r>
              <a:rPr lang="vi-VN" b="1" i="0">
                <a:solidFill>
                  <a:srgbClr val="222222"/>
                </a:solidFill>
                <a:effectLst/>
                <a:latin typeface="Verdana" panose="020B0604030504040204" pitchFamily="34" charset="0"/>
              </a:rPr>
              <a:t>(Giống với Docker swarm).</a:t>
            </a:r>
            <a:endParaRPr lang="vi-VN" b="1"/>
          </a:p>
        </p:txBody>
      </p:sp>
      <p:sp>
        <p:nvSpPr>
          <p:cNvPr id="4" name="Slide Number Placeholder 3"/>
          <p:cNvSpPr>
            <a:spLocks noGrp="1"/>
          </p:cNvSpPr>
          <p:nvPr>
            <p:ph type="sldNum" sz="quarter" idx="5"/>
          </p:nvPr>
        </p:nvSpPr>
        <p:spPr/>
        <p:txBody>
          <a:bodyPr/>
          <a:lstStyle/>
          <a:p>
            <a:fld id="{A18E9EB7-2B4C-4CFE-95CE-C8E346E2AFC7}" type="slidenum">
              <a:rPr lang="vi-VN" smtClean="0"/>
              <a:t>5</a:t>
            </a:fld>
            <a:endParaRPr lang="vi-VN"/>
          </a:p>
        </p:txBody>
      </p:sp>
    </p:spTree>
    <p:extLst>
      <p:ext uri="{BB962C8B-B14F-4D97-AF65-F5344CB8AC3E}">
        <p14:creationId xmlns:p14="http://schemas.microsoft.com/office/powerpoint/2010/main" val="301338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A18E9EB7-2B4C-4CFE-95CE-C8E346E2AFC7}" type="slidenum">
              <a:rPr lang="vi-VN" smtClean="0"/>
              <a:t>6</a:t>
            </a:fld>
            <a:endParaRPr lang="vi-VN"/>
          </a:p>
        </p:txBody>
      </p:sp>
    </p:spTree>
    <p:extLst>
      <p:ext uri="{BB962C8B-B14F-4D97-AF65-F5344CB8AC3E}">
        <p14:creationId xmlns:p14="http://schemas.microsoft.com/office/powerpoint/2010/main" val="1224876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A18E9EB7-2B4C-4CFE-95CE-C8E346E2AFC7}" type="slidenum">
              <a:rPr lang="vi-VN" smtClean="0"/>
              <a:t>7</a:t>
            </a:fld>
            <a:endParaRPr lang="vi-VN"/>
          </a:p>
        </p:txBody>
      </p:sp>
    </p:spTree>
    <p:extLst>
      <p:ext uri="{BB962C8B-B14F-4D97-AF65-F5344CB8AC3E}">
        <p14:creationId xmlns:p14="http://schemas.microsoft.com/office/powerpoint/2010/main" val="3772991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8</a:t>
            </a:fld>
            <a:endParaRPr lang="ko-KR" altLang="en-US"/>
          </a:p>
        </p:txBody>
      </p:sp>
    </p:spTree>
    <p:extLst>
      <p:ext uri="{BB962C8B-B14F-4D97-AF65-F5344CB8AC3E}">
        <p14:creationId xmlns:p14="http://schemas.microsoft.com/office/powerpoint/2010/main" val="38462142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audio" Target="../media/audio1.wav"/><Relationship Id="rId5" Type="http://schemas.openxmlformats.org/officeDocument/2006/relationships/audio" Target="../media/audio1.wav"/><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audio" Target="../media/audio1.wav"/><Relationship Id="rId5" Type="http://schemas.openxmlformats.org/officeDocument/2006/relationships/audio" Target="../media/audio1.wav"/><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9B13CD1-AE16-4C66-B1EE-D06D7E8F3141}"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58FA6-0903-4E5F-9E87-628724DAC257}" type="slidenum">
              <a:rPr lang="en-US" smtClean="0"/>
              <a:t>‹#›</a:t>
            </a:fld>
            <a:endParaRPr lang="en-US"/>
          </a:p>
        </p:txBody>
      </p:sp>
    </p:spTree>
    <p:extLst>
      <p:ext uri="{BB962C8B-B14F-4D97-AF65-F5344CB8AC3E}">
        <p14:creationId xmlns:p14="http://schemas.microsoft.com/office/powerpoint/2010/main" val="3788765717"/>
      </p:ext>
    </p:extLst>
  </p:cSld>
  <p:clrMapOvr>
    <a:masterClrMapping/>
  </p:clrMapOvr>
  <mc:AlternateContent xmlns:mc="http://schemas.openxmlformats.org/markup-compatibility/2006" xmlns:p14="http://schemas.microsoft.com/office/powerpoint/2010/main">
    <mc:Choice Requires="p14">
      <p:transition p14:dur="0">
        <p:sndAc>
          <p:stSnd>
            <p:snd r:embed="rId1" name="chimes.wav"/>
          </p:stSnd>
        </p:sndAc>
      </p:transition>
    </mc:Choice>
    <mc:Fallback xmlns="">
      <p:transition>
        <p:sndAc>
          <p:stSnd>
            <p:snd r:embed="rId3" name="chimes.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B13CD1-AE16-4C66-B1EE-D06D7E8F3141}"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58FA6-0903-4E5F-9E87-628724DAC257}" type="slidenum">
              <a:rPr lang="en-US" smtClean="0"/>
              <a:t>‹#›</a:t>
            </a:fld>
            <a:endParaRPr lang="en-US"/>
          </a:p>
        </p:txBody>
      </p:sp>
    </p:spTree>
    <p:extLst>
      <p:ext uri="{BB962C8B-B14F-4D97-AF65-F5344CB8AC3E}">
        <p14:creationId xmlns:p14="http://schemas.microsoft.com/office/powerpoint/2010/main" val="2740123657"/>
      </p:ext>
    </p:extLst>
  </p:cSld>
  <p:clrMapOvr>
    <a:masterClrMapping/>
  </p:clrMapOvr>
  <mc:AlternateContent xmlns:mc="http://schemas.openxmlformats.org/markup-compatibility/2006" xmlns:p14="http://schemas.microsoft.com/office/powerpoint/2010/main">
    <mc:Choice Requires="p14">
      <p:transition p14:dur="0">
        <p:sndAc>
          <p:stSnd>
            <p:snd r:embed="rId1" name="chimes.wav"/>
          </p:stSnd>
        </p:sndAc>
      </p:transition>
    </mc:Choice>
    <mc:Fallback xmlns="">
      <p:transition>
        <p:sndAc>
          <p:stSnd>
            <p:snd r:embed="rId3" name="chimes.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B13CD1-AE16-4C66-B1EE-D06D7E8F3141}"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58FA6-0903-4E5F-9E87-628724DAC257}" type="slidenum">
              <a:rPr lang="en-US" smtClean="0"/>
              <a:t>‹#›</a:t>
            </a:fld>
            <a:endParaRPr lang="en-US"/>
          </a:p>
        </p:txBody>
      </p:sp>
    </p:spTree>
    <p:extLst>
      <p:ext uri="{BB962C8B-B14F-4D97-AF65-F5344CB8AC3E}">
        <p14:creationId xmlns:p14="http://schemas.microsoft.com/office/powerpoint/2010/main" val="47263025"/>
      </p:ext>
    </p:extLst>
  </p:cSld>
  <p:clrMapOvr>
    <a:masterClrMapping/>
  </p:clrMapOvr>
  <mc:AlternateContent xmlns:mc="http://schemas.openxmlformats.org/markup-compatibility/2006" xmlns:p14="http://schemas.microsoft.com/office/powerpoint/2010/main">
    <mc:Choice Requires="p14">
      <p:transition p14:dur="0">
        <p:sndAc>
          <p:stSnd>
            <p:snd r:embed="rId1" name="chimes.wav"/>
          </p:stSnd>
        </p:sndAc>
      </p:transition>
    </mc:Choice>
    <mc:Fallback xmlns="">
      <p:transition>
        <p:sndAc>
          <p:stSnd>
            <p:snd r:embed="rId3" name="chimes.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11517" y="862367"/>
            <a:ext cx="4560219" cy="3985527"/>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3894025" y="992872"/>
            <a:ext cx="4195200" cy="2592000"/>
          </a:xfrm>
          <a:prstGeom prst="rect">
            <a:avLst/>
          </a:prstGeom>
          <a:solidFill>
            <a:schemeClr val="bg1">
              <a:lumMod val="95000"/>
            </a:schemeClr>
          </a:solidFill>
        </p:spPr>
        <p:txBody>
          <a:bodyPr anchor="ctr"/>
          <a:lstStyle>
            <a:lvl1pPr marL="0" indent="0" algn="ctr">
              <a:buNone/>
              <a:defRPr sz="3733" baseline="0">
                <a:solidFill>
                  <a:schemeClr val="tx1">
                    <a:lumMod val="75000"/>
                    <a:lumOff val="25000"/>
                  </a:schemeClr>
                </a:solidFill>
                <a:latin typeface="+mn-lt"/>
                <a:cs typeface="Arial" pitchFamily="34" charset="0"/>
              </a:defRPr>
            </a:lvl1pPr>
            <a:lvl2pPr marL="609570" indent="0">
              <a:buNone/>
              <a:defRPr sz="3733"/>
            </a:lvl2pPr>
            <a:lvl3pPr marL="1219139" indent="0">
              <a:buNone/>
              <a:defRPr sz="3200"/>
            </a:lvl3pPr>
            <a:lvl4pPr marL="1828709" indent="0">
              <a:buNone/>
              <a:defRPr sz="2667"/>
            </a:lvl4pPr>
            <a:lvl5pPr marL="2438278" indent="0">
              <a:buNone/>
              <a:defRPr sz="2667"/>
            </a:lvl5pPr>
            <a:lvl6pPr marL="3047848" indent="0">
              <a:buNone/>
              <a:defRPr sz="2667"/>
            </a:lvl6pPr>
            <a:lvl7pPr marL="3657417" indent="0">
              <a:buNone/>
              <a:defRPr sz="2667"/>
            </a:lvl7pPr>
            <a:lvl8pPr marL="4266987" indent="0">
              <a:buNone/>
              <a:defRPr sz="2667"/>
            </a:lvl8pPr>
            <a:lvl9pPr marL="4876557" indent="0">
              <a:buNone/>
              <a:defRPr sz="2667"/>
            </a:lvl9pPr>
          </a:lstStyle>
          <a:p>
            <a:r>
              <a:rPr lang="en-US" altLang="ko-KR" dirty="0"/>
              <a:t>Insert Your Image</a:t>
            </a:r>
            <a:endParaRPr lang="ko-KR" altLang="en-US" dirty="0"/>
          </a:p>
        </p:txBody>
      </p:sp>
      <p:sp>
        <p:nvSpPr>
          <p:cNvPr id="7" name="Text Placeholder 9">
            <a:extLst>
              <a:ext uri="{FF2B5EF4-FFF2-40B4-BE49-F238E27FC236}">
                <a16:creationId xmlns:a16="http://schemas.microsoft.com/office/drawing/2014/main" id="{120A1E39-4EAE-4670-B341-E87651138888}"/>
              </a:ext>
            </a:extLst>
          </p:cNvPr>
          <p:cNvSpPr>
            <a:spLocks noGrp="1"/>
          </p:cNvSpPr>
          <p:nvPr>
            <p:ph type="body" sz="quarter" idx="11" hasCustomPrompt="1"/>
          </p:nvPr>
        </p:nvSpPr>
        <p:spPr>
          <a:xfrm>
            <a:off x="3" y="5604690"/>
            <a:ext cx="12191999" cy="276737"/>
          </a:xfrm>
          <a:prstGeom prst="rect">
            <a:avLst/>
          </a:prstGeom>
        </p:spPr>
        <p:txBody>
          <a:bodyPr lIns="108000" anchor="ctr"/>
          <a:lstStyle>
            <a:lvl1pPr marL="0" indent="0" algn="ctr">
              <a:buNone/>
              <a:defRPr sz="1600" b="1" baseline="0">
                <a:solidFill>
                  <a:schemeClr val="tx1"/>
                </a:solidFill>
                <a:effectLst/>
                <a:latin typeface="+mn-lt"/>
                <a:cs typeface="Arial" pitchFamily="34" charset="0"/>
              </a:defRPr>
            </a:lvl1pPr>
          </a:lstStyle>
          <a:p>
            <a:pPr lvl="0"/>
            <a:r>
              <a:rPr lang="en-US" altLang="ko-KR" dirty="0"/>
              <a:t>INSTERT THE TITLE OF YOUR PRESENTATION HERE</a:t>
            </a:r>
            <a:endParaRPr lang="ko-KR" altLang="en-US" dirty="0"/>
          </a:p>
        </p:txBody>
      </p:sp>
      <p:sp>
        <p:nvSpPr>
          <p:cNvPr id="8" name="제목 1">
            <a:extLst>
              <a:ext uri="{FF2B5EF4-FFF2-40B4-BE49-F238E27FC236}">
                <a16:creationId xmlns:a16="http://schemas.microsoft.com/office/drawing/2014/main" id="{3DAC9DBF-2FD4-4775-8F53-02C2F29CA84A}"/>
              </a:ext>
            </a:extLst>
          </p:cNvPr>
          <p:cNvSpPr>
            <a:spLocks noGrp="1"/>
          </p:cNvSpPr>
          <p:nvPr>
            <p:ph type="title" hasCustomPrompt="1"/>
          </p:nvPr>
        </p:nvSpPr>
        <p:spPr>
          <a:xfrm>
            <a:off x="2" y="4869160"/>
            <a:ext cx="12191999" cy="720000"/>
          </a:xfrm>
          <a:prstGeom prst="rect">
            <a:avLst/>
          </a:prstGeom>
        </p:spPr>
        <p:txBody>
          <a:bodyPr anchor="ctr">
            <a:noAutofit/>
          </a:bodyPr>
          <a:lstStyle>
            <a:lvl1pPr algn="ctr">
              <a:defRPr sz="4800" b="1" baseline="0">
                <a:solidFill>
                  <a:schemeClr val="tx1">
                    <a:lumMod val="75000"/>
                    <a:lumOff val="25000"/>
                  </a:schemeClr>
                </a:solidFill>
                <a:effectLst/>
                <a:latin typeface="+mj-lt"/>
                <a:cs typeface="Arial" pitchFamily="34" charset="0"/>
              </a:defRPr>
            </a:lvl1pPr>
          </a:lstStyle>
          <a:p>
            <a:r>
              <a:rPr lang="en-US" altLang="ko-KR" dirty="0"/>
              <a:t>FREE PPT TEMPLATES</a:t>
            </a:r>
            <a:endParaRPr lang="ko-KR" altLang="en-US" dirty="0"/>
          </a:p>
        </p:txBody>
      </p:sp>
    </p:spTree>
    <p:extLst>
      <p:ext uri="{BB962C8B-B14F-4D97-AF65-F5344CB8AC3E}">
        <p14:creationId xmlns:p14="http://schemas.microsoft.com/office/powerpoint/2010/main" val="2764933534"/>
      </p:ext>
    </p:extLst>
  </p:cSld>
  <p:clrMapOvr>
    <a:masterClrMapping/>
  </p:clrMapOvr>
  <mc:AlternateContent xmlns:mc="http://schemas.openxmlformats.org/markup-compatibility/2006" xmlns:p14="http://schemas.microsoft.com/office/powerpoint/2010/main">
    <mc:Choice Requires="p14">
      <p:transition p14:dur="0">
        <p:sndAc>
          <p:stSnd>
            <p:snd r:embed="rId1" name="chimes.wav"/>
          </p:stSnd>
        </p:sndAc>
      </p:transition>
    </mc:Choice>
    <mc:Fallback xmlns="">
      <p:transition>
        <p:sndAc>
          <p:stSnd>
            <p:snd r:embed="rId5" name="chimes.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Picture with Caption">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11517" y="862367"/>
            <a:ext cx="4560219" cy="3985527"/>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 hasCustomPrompt="1"/>
          </p:nvPr>
        </p:nvSpPr>
        <p:spPr>
          <a:xfrm>
            <a:off x="3894025" y="992872"/>
            <a:ext cx="4195200" cy="2592000"/>
          </a:xfrm>
          <a:prstGeom prst="rect">
            <a:avLst/>
          </a:prstGeom>
          <a:solidFill>
            <a:schemeClr val="bg1">
              <a:lumMod val="95000"/>
            </a:schemeClr>
          </a:solidFill>
        </p:spPr>
        <p:txBody>
          <a:bodyPr anchor="ctr"/>
          <a:lstStyle>
            <a:lvl1pPr marL="0" indent="0" algn="ctr">
              <a:buNone/>
              <a:defRPr sz="1600" baseline="0">
                <a:latin typeface="+mn-lt"/>
                <a:cs typeface="Arial" pitchFamily="34" charset="0"/>
              </a:defRPr>
            </a:lvl1pPr>
            <a:lvl2pPr marL="609570" indent="0">
              <a:buNone/>
              <a:defRPr sz="3733"/>
            </a:lvl2pPr>
            <a:lvl3pPr marL="1219139" indent="0">
              <a:buNone/>
              <a:defRPr sz="3200"/>
            </a:lvl3pPr>
            <a:lvl4pPr marL="1828709" indent="0">
              <a:buNone/>
              <a:defRPr sz="2667"/>
            </a:lvl4pPr>
            <a:lvl5pPr marL="2438278" indent="0">
              <a:buNone/>
              <a:defRPr sz="2667"/>
            </a:lvl5pPr>
            <a:lvl6pPr marL="3047848" indent="0">
              <a:buNone/>
              <a:defRPr sz="2667"/>
            </a:lvl6pPr>
            <a:lvl7pPr marL="3657417" indent="0">
              <a:buNone/>
              <a:defRPr sz="2667"/>
            </a:lvl7pPr>
            <a:lvl8pPr marL="4266987" indent="0">
              <a:buNone/>
              <a:defRPr sz="2667"/>
            </a:lvl8pPr>
            <a:lvl9pPr marL="4876557" indent="0">
              <a:buNone/>
              <a:defRPr sz="2667"/>
            </a:lvl9pPr>
          </a:lstStyle>
          <a:p>
            <a:r>
              <a:rPr lang="en-US" altLang="ko-KR" dirty="0"/>
              <a:t>Insert Your Image</a:t>
            </a:r>
            <a:endParaRPr lang="ko-KR" altLang="en-US" dirty="0"/>
          </a:p>
        </p:txBody>
      </p:sp>
    </p:spTree>
    <p:extLst>
      <p:ext uri="{BB962C8B-B14F-4D97-AF65-F5344CB8AC3E}">
        <p14:creationId xmlns:p14="http://schemas.microsoft.com/office/powerpoint/2010/main" val="2268600007"/>
      </p:ext>
    </p:extLst>
  </p:cSld>
  <p:clrMapOvr>
    <a:masterClrMapping/>
  </p:clrMapOvr>
  <mc:AlternateContent xmlns:mc="http://schemas.openxmlformats.org/markup-compatibility/2006" xmlns:p14="http://schemas.microsoft.com/office/powerpoint/2010/main">
    <mc:Choice Requires="p14">
      <p:transition p14:dur="0">
        <p:sndAc>
          <p:stSnd>
            <p:snd r:embed="rId1" name="chimes.wav"/>
          </p:stSnd>
        </p:sndAc>
      </p:transition>
    </mc:Choice>
    <mc:Fallback xmlns="">
      <p:transition>
        <p:sndAc>
          <p:stSnd>
            <p:snd r:embed="rId5" name="chimes.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63552" y="34314"/>
            <a:ext cx="10128448" cy="1035373"/>
          </a:xfrm>
          <a:prstGeom prst="rect">
            <a:avLst/>
          </a:prstGeom>
        </p:spPr>
        <p:txBody>
          <a:bodyPr anchor="ctr"/>
          <a:lstStyle>
            <a:lvl1pPr algn="l">
              <a:defRPr sz="48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243131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4895189" y="2909008"/>
            <a:ext cx="7296811" cy="722771"/>
          </a:xfrm>
          <a:prstGeom prst="rect">
            <a:avLst/>
          </a:prstGeom>
        </p:spPr>
        <p:txBody>
          <a:bodyPr anchor="ctr"/>
          <a:lstStyle>
            <a:lvl1pPr algn="l">
              <a:defRPr sz="48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a16="http://schemas.microsoft.com/office/drawing/2014/main" id="{39315AC1-362C-42C8-AC5D-93231CD5493C}"/>
              </a:ext>
            </a:extLst>
          </p:cNvPr>
          <p:cNvSpPr>
            <a:spLocks noGrp="1"/>
          </p:cNvSpPr>
          <p:nvPr>
            <p:ph type="body" sz="quarter" idx="11" hasCustomPrompt="1"/>
          </p:nvPr>
        </p:nvSpPr>
        <p:spPr>
          <a:xfrm>
            <a:off x="4895189" y="3645579"/>
            <a:ext cx="7296811" cy="263475"/>
          </a:xfrm>
          <a:prstGeom prst="rect">
            <a:avLst/>
          </a:prstGeom>
        </p:spPr>
        <p:txBody>
          <a:bodyPr lIns="108000" anchor="ctr"/>
          <a:lstStyle>
            <a:lvl1pPr marL="0" indent="0" algn="l">
              <a:buNone/>
              <a:defRPr sz="16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33373127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34314"/>
            <a:ext cx="12192000" cy="1035373"/>
          </a:xfrm>
          <a:prstGeom prst="rect">
            <a:avLst/>
          </a:prstGeom>
        </p:spPr>
        <p:txBody>
          <a:bodyPr anchor="ctr"/>
          <a:lstStyle>
            <a:lvl1pPr algn="ctr">
              <a:defRPr sz="48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2931882113"/>
      </p:ext>
    </p:extLst>
  </p:cSld>
  <p:clrMapOvr>
    <a:masterClrMapping/>
  </p:clrMapOvr>
  <mc:AlternateContent xmlns:mc="http://schemas.openxmlformats.org/markup-compatibility/2006" xmlns:p14="http://schemas.microsoft.com/office/powerpoint/2010/main">
    <mc:Choice Requires="p14">
      <p:transition p14:dur="0">
        <p:sndAc>
          <p:stSnd>
            <p:snd r:embed="rId1" name="chimes.wav"/>
          </p:stSnd>
        </p:sndAc>
      </p:transition>
    </mc:Choice>
    <mc:Fallback xmlns="">
      <p:transition>
        <p:sndAc>
          <p:stSnd>
            <p:snd r:embed="rId3" name="chimes.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B13CD1-AE16-4C66-B1EE-D06D7E8F3141}"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58FA6-0903-4E5F-9E87-628724DAC257}" type="slidenum">
              <a:rPr lang="en-US" smtClean="0"/>
              <a:t>‹#›</a:t>
            </a:fld>
            <a:endParaRPr lang="en-US"/>
          </a:p>
        </p:txBody>
      </p:sp>
    </p:spTree>
    <p:extLst>
      <p:ext uri="{BB962C8B-B14F-4D97-AF65-F5344CB8AC3E}">
        <p14:creationId xmlns:p14="http://schemas.microsoft.com/office/powerpoint/2010/main" val="3974672248"/>
      </p:ext>
    </p:extLst>
  </p:cSld>
  <p:clrMapOvr>
    <a:masterClrMapping/>
  </p:clrMapOvr>
  <mc:AlternateContent xmlns:mc="http://schemas.openxmlformats.org/markup-compatibility/2006" xmlns:p14="http://schemas.microsoft.com/office/powerpoint/2010/main">
    <mc:Choice Requires="p14">
      <p:transition p14:dur="0">
        <p:sndAc>
          <p:stSnd>
            <p:snd r:embed="rId1" name="chimes.wav"/>
          </p:stSnd>
        </p:sndAc>
      </p:transition>
    </mc:Choice>
    <mc:Fallback xmlns="">
      <p:transition>
        <p:sndAc>
          <p:stSnd>
            <p:snd r:embed="rId3" name="chimes.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B13CD1-AE16-4C66-B1EE-D06D7E8F3141}"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58FA6-0903-4E5F-9E87-628724DAC257}" type="slidenum">
              <a:rPr lang="en-US" smtClean="0"/>
              <a:t>‹#›</a:t>
            </a:fld>
            <a:endParaRPr lang="en-US"/>
          </a:p>
        </p:txBody>
      </p:sp>
    </p:spTree>
    <p:extLst>
      <p:ext uri="{BB962C8B-B14F-4D97-AF65-F5344CB8AC3E}">
        <p14:creationId xmlns:p14="http://schemas.microsoft.com/office/powerpoint/2010/main" val="1794805397"/>
      </p:ext>
    </p:extLst>
  </p:cSld>
  <p:clrMapOvr>
    <a:masterClrMapping/>
  </p:clrMapOvr>
  <mc:AlternateContent xmlns:mc="http://schemas.openxmlformats.org/markup-compatibility/2006" xmlns:p14="http://schemas.microsoft.com/office/powerpoint/2010/main">
    <mc:Choice Requires="p14">
      <p:transition p14:dur="0">
        <p:sndAc>
          <p:stSnd>
            <p:snd r:embed="rId1" name="chimes.wav"/>
          </p:stSnd>
        </p:sndAc>
      </p:transition>
    </mc:Choice>
    <mc:Fallback xmlns="">
      <p:transition>
        <p:sndAc>
          <p:stSnd>
            <p:snd r:embed="rId3" name="chimes.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B13CD1-AE16-4C66-B1EE-D06D7E8F3141}"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58FA6-0903-4E5F-9E87-628724DAC257}" type="slidenum">
              <a:rPr lang="en-US" smtClean="0"/>
              <a:t>‹#›</a:t>
            </a:fld>
            <a:endParaRPr lang="en-US"/>
          </a:p>
        </p:txBody>
      </p:sp>
    </p:spTree>
    <p:extLst>
      <p:ext uri="{BB962C8B-B14F-4D97-AF65-F5344CB8AC3E}">
        <p14:creationId xmlns:p14="http://schemas.microsoft.com/office/powerpoint/2010/main" val="2127189370"/>
      </p:ext>
    </p:extLst>
  </p:cSld>
  <p:clrMapOvr>
    <a:masterClrMapping/>
  </p:clrMapOvr>
  <mc:AlternateContent xmlns:mc="http://schemas.openxmlformats.org/markup-compatibility/2006" xmlns:p14="http://schemas.microsoft.com/office/powerpoint/2010/main">
    <mc:Choice Requires="p14">
      <p:transition p14:dur="0">
        <p:sndAc>
          <p:stSnd>
            <p:snd r:embed="rId1" name="chimes.wav"/>
          </p:stSnd>
        </p:sndAc>
      </p:transition>
    </mc:Choice>
    <mc:Fallback xmlns="">
      <p:transition>
        <p:sndAc>
          <p:stSnd>
            <p:snd r:embed="rId3" name="chimes.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B13CD1-AE16-4C66-B1EE-D06D7E8F3141}" type="datetimeFigureOut">
              <a:rPr lang="en-US" smtClean="0"/>
              <a:t>10/16/2023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458FA6-0903-4E5F-9E87-628724DAC257}" type="slidenum">
              <a:rPr lang="en-US" smtClean="0"/>
              <a:t>‹#›</a:t>
            </a:fld>
            <a:endParaRPr lang="en-US"/>
          </a:p>
        </p:txBody>
      </p:sp>
    </p:spTree>
    <p:extLst>
      <p:ext uri="{BB962C8B-B14F-4D97-AF65-F5344CB8AC3E}">
        <p14:creationId xmlns:p14="http://schemas.microsoft.com/office/powerpoint/2010/main" val="2086308272"/>
      </p:ext>
    </p:extLst>
  </p:cSld>
  <p:clrMapOvr>
    <a:masterClrMapping/>
  </p:clrMapOvr>
  <mc:AlternateContent xmlns:mc="http://schemas.openxmlformats.org/markup-compatibility/2006" xmlns:p14="http://schemas.microsoft.com/office/powerpoint/2010/main">
    <mc:Choice Requires="p14">
      <p:transition p14:dur="0">
        <p:sndAc>
          <p:stSnd>
            <p:snd r:embed="rId1" name="chimes.wav"/>
          </p:stSnd>
        </p:sndAc>
      </p:transition>
    </mc:Choice>
    <mc:Fallback xmlns="">
      <p:transition>
        <p:sndAc>
          <p:stSnd>
            <p:snd r:embed="rId3" name="chimes.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B13CD1-AE16-4C66-B1EE-D06D7E8F3141}" type="datetimeFigureOut">
              <a:rPr lang="en-US" smtClean="0"/>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458FA6-0903-4E5F-9E87-628724DAC257}" type="slidenum">
              <a:rPr lang="en-US" smtClean="0"/>
              <a:t>‹#›</a:t>
            </a:fld>
            <a:endParaRPr lang="en-US"/>
          </a:p>
        </p:txBody>
      </p:sp>
    </p:spTree>
    <p:extLst>
      <p:ext uri="{BB962C8B-B14F-4D97-AF65-F5344CB8AC3E}">
        <p14:creationId xmlns:p14="http://schemas.microsoft.com/office/powerpoint/2010/main" val="1769597412"/>
      </p:ext>
    </p:extLst>
  </p:cSld>
  <p:clrMapOvr>
    <a:masterClrMapping/>
  </p:clrMapOvr>
  <mc:AlternateContent xmlns:mc="http://schemas.openxmlformats.org/markup-compatibility/2006" xmlns:p14="http://schemas.microsoft.com/office/powerpoint/2010/main">
    <mc:Choice Requires="p14">
      <p:transition p14:dur="0">
        <p:sndAc>
          <p:stSnd>
            <p:snd r:embed="rId1" name="chimes.wav"/>
          </p:stSnd>
        </p:sndAc>
      </p:transition>
    </mc:Choice>
    <mc:Fallback xmlns="">
      <p:transition>
        <p:sndAc>
          <p:stSnd>
            <p:snd r:embed="rId3" name="chimes.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13CD1-AE16-4C66-B1EE-D06D7E8F3141}" type="datetimeFigureOut">
              <a:rPr lang="en-US" smtClean="0"/>
              <a:t>10/16/2023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458FA6-0903-4E5F-9E87-628724DAC257}" type="slidenum">
              <a:rPr lang="en-US" smtClean="0"/>
              <a:t>‹#›</a:t>
            </a:fld>
            <a:endParaRPr lang="en-US"/>
          </a:p>
        </p:txBody>
      </p:sp>
    </p:spTree>
    <p:extLst>
      <p:ext uri="{BB962C8B-B14F-4D97-AF65-F5344CB8AC3E}">
        <p14:creationId xmlns:p14="http://schemas.microsoft.com/office/powerpoint/2010/main" val="3010088856"/>
      </p:ext>
    </p:extLst>
  </p:cSld>
  <p:clrMapOvr>
    <a:masterClrMapping/>
  </p:clrMapOvr>
  <mc:AlternateContent xmlns:mc="http://schemas.openxmlformats.org/markup-compatibility/2006" xmlns:p14="http://schemas.microsoft.com/office/powerpoint/2010/main">
    <mc:Choice Requires="p14">
      <p:transition p14:dur="0">
        <p:sndAc>
          <p:stSnd>
            <p:snd r:embed="rId1" name="chimes.wav"/>
          </p:stSnd>
        </p:sndAc>
      </p:transition>
    </mc:Choice>
    <mc:Fallback xmlns="">
      <p:transition>
        <p:sndAc>
          <p:stSnd>
            <p:snd r:embed="rId3" name="chimes.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9B13CD1-AE16-4C66-B1EE-D06D7E8F3141}"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58FA6-0903-4E5F-9E87-628724DAC257}" type="slidenum">
              <a:rPr lang="en-US" smtClean="0"/>
              <a:t>‹#›</a:t>
            </a:fld>
            <a:endParaRPr lang="en-US"/>
          </a:p>
        </p:txBody>
      </p:sp>
    </p:spTree>
    <p:extLst>
      <p:ext uri="{BB962C8B-B14F-4D97-AF65-F5344CB8AC3E}">
        <p14:creationId xmlns:p14="http://schemas.microsoft.com/office/powerpoint/2010/main" val="2633326405"/>
      </p:ext>
    </p:extLst>
  </p:cSld>
  <p:clrMapOvr>
    <a:masterClrMapping/>
  </p:clrMapOvr>
  <mc:AlternateContent xmlns:mc="http://schemas.openxmlformats.org/markup-compatibility/2006" xmlns:p14="http://schemas.microsoft.com/office/powerpoint/2010/main">
    <mc:Choice Requires="p14">
      <p:transition p14:dur="0">
        <p:sndAc>
          <p:stSnd>
            <p:snd r:embed="rId1" name="chimes.wav"/>
          </p:stSnd>
        </p:sndAc>
      </p:transition>
    </mc:Choice>
    <mc:Fallback xmlns="">
      <p:transition>
        <p:sndAc>
          <p:stSnd>
            <p:snd r:embed="rId3" name="chimes.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9B13CD1-AE16-4C66-B1EE-D06D7E8F3141}"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58FA6-0903-4E5F-9E87-628724DAC257}" type="slidenum">
              <a:rPr lang="en-US" smtClean="0"/>
              <a:t>‹#›</a:t>
            </a:fld>
            <a:endParaRPr lang="en-US"/>
          </a:p>
        </p:txBody>
      </p:sp>
    </p:spTree>
    <p:extLst>
      <p:ext uri="{BB962C8B-B14F-4D97-AF65-F5344CB8AC3E}">
        <p14:creationId xmlns:p14="http://schemas.microsoft.com/office/powerpoint/2010/main" val="2776942552"/>
      </p:ext>
    </p:extLst>
  </p:cSld>
  <p:clrMapOvr>
    <a:masterClrMapping/>
  </p:clrMapOvr>
  <mc:AlternateContent xmlns:mc="http://schemas.openxmlformats.org/markup-compatibility/2006" xmlns:p14="http://schemas.microsoft.com/office/powerpoint/2010/main">
    <mc:Choice Requires="p14">
      <p:transition p14:dur="0">
        <p:sndAc>
          <p:stSnd>
            <p:snd r:embed="rId1" name="chimes.wav"/>
          </p:stSnd>
        </p:sndAc>
      </p:transition>
    </mc:Choice>
    <mc:Fallback xmlns="">
      <p:transition>
        <p:sndAc>
          <p:stSnd>
            <p:snd r:embed="rId3" name="chimes.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audio" Target="../media/audio1.wav"/><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13CD1-AE16-4C66-B1EE-D06D7E8F3141}" type="datetimeFigureOut">
              <a:rPr lang="en-US" smtClean="0"/>
              <a:t>10/16/2023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458FA6-0903-4E5F-9E87-628724DAC257}" type="slidenum">
              <a:rPr lang="en-US" smtClean="0"/>
              <a:t>‹#›</a:t>
            </a:fld>
            <a:endParaRPr lang="en-US"/>
          </a:p>
        </p:txBody>
      </p:sp>
    </p:spTree>
    <p:extLst>
      <p:ext uri="{BB962C8B-B14F-4D97-AF65-F5344CB8AC3E}">
        <p14:creationId xmlns:p14="http://schemas.microsoft.com/office/powerpoint/2010/main" val="2215886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5" r:id="rId16"/>
  </p:sldLayoutIdLst>
  <mc:AlternateContent xmlns:mc="http://schemas.openxmlformats.org/markup-compatibility/2006" xmlns:p14="http://schemas.microsoft.com/office/powerpoint/2010/main">
    <mc:Choice Requires="p14">
      <p:transition p14:dur="0">
        <p:sndAc>
          <p:stSnd>
            <p:snd r:embed="rId18" name="chimes.wav"/>
          </p:stSnd>
        </p:sndAc>
      </p:transition>
    </mc:Choice>
    <mc:Fallback xmlns="">
      <p:transition>
        <p:sndAc>
          <p:stSnd>
            <p:snd r:embed="rId19" name="chimes.wav"/>
          </p:stSnd>
        </p:sndAc>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audio" Target="../media/audio2.wav"/><Relationship Id="rId1" Type="http://schemas.openxmlformats.org/officeDocument/2006/relationships/slideLayout" Target="../slideLayouts/slideLayout13.xml"/><Relationship Id="rId5" Type="http://schemas.openxmlformats.org/officeDocument/2006/relationships/audio" Target="../media/audio2.wav"/><Relationship Id="rId4" Type="http://schemas.openxmlformats.org/officeDocument/2006/relationships/image" Target="../media/image1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5685" y="5042937"/>
            <a:ext cx="12191999" cy="720000"/>
          </a:xfrm>
          <a:prstGeom prst="rect">
            <a:avLst/>
          </a:prstGeom>
        </p:spPr>
        <p:txBody>
          <a:bodyPr/>
          <a:lstStyle/>
          <a:p>
            <a:r>
              <a:rPr lang="en-US" altLang="ko-KR">
                <a:latin typeface="Open Sans" panose="020B0606030504020204" pitchFamily="34" charset="0"/>
                <a:ea typeface="Open Sans" panose="020B0606030504020204" pitchFamily="34" charset="0"/>
                <a:cs typeface="Open Sans" panose="020B0606030504020204" pitchFamily="34" charset="0"/>
              </a:rPr>
              <a:t>GIỚI THIỆU VỀ SERVERLESS</a:t>
            </a:r>
            <a:endParaRPr lang="ko-KR" altLang="en-US" dirty="0">
              <a:latin typeface="Open Sans" panose="020B0606030504020204" pitchFamily="34" charset="0"/>
              <a:cs typeface="Open Sans" panose="020B0606030504020204" pitchFamily="34" charset="0"/>
            </a:endParaRPr>
          </a:p>
        </p:txBody>
      </p:sp>
      <p:pic>
        <p:nvPicPr>
          <p:cNvPr id="10" name="Picture 9">
            <a:extLst>
              <a:ext uri="{FF2B5EF4-FFF2-40B4-BE49-F238E27FC236}">
                <a16:creationId xmlns:a16="http://schemas.microsoft.com/office/drawing/2014/main" id="{18217702-F8C4-47EC-9637-ADAA2FCB0D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88667"/>
            <a:ext cx="3289738" cy="902750"/>
          </a:xfrm>
          <a:prstGeom prst="rect">
            <a:avLst/>
          </a:prstGeom>
        </p:spPr>
      </p:pic>
      <p:graphicFrame>
        <p:nvGraphicFramePr>
          <p:cNvPr id="4" name="Object 3">
            <a:extLst>
              <a:ext uri="{FF2B5EF4-FFF2-40B4-BE49-F238E27FC236}">
                <a16:creationId xmlns:a16="http://schemas.microsoft.com/office/drawing/2014/main" id="{E002AE55-D51A-9DCC-7AA6-C9B5419504A2}"/>
              </a:ext>
            </a:extLst>
          </p:cNvPr>
          <p:cNvGraphicFramePr>
            <a:graphicFrameLocks noChangeAspect="1"/>
          </p:cNvGraphicFramePr>
          <p:nvPr>
            <p:extLst>
              <p:ext uri="{D42A27DB-BD31-4B8C-83A1-F6EECF244321}">
                <p14:modId xmlns:p14="http://schemas.microsoft.com/office/powerpoint/2010/main" val="3592612700"/>
              </p:ext>
            </p:extLst>
          </p:nvPr>
        </p:nvGraphicFramePr>
        <p:xfrm>
          <a:off x="3886426" y="991417"/>
          <a:ext cx="4221755" cy="2631349"/>
        </p:xfrm>
        <a:graphic>
          <a:graphicData uri="http://schemas.openxmlformats.org/presentationml/2006/ole">
            <mc:AlternateContent xmlns:mc="http://schemas.openxmlformats.org/markup-compatibility/2006">
              <mc:Choice xmlns:v="urn:schemas-microsoft-com:vml" Requires="v">
                <p:oleObj name="Bitmap Image" r:id="rId5" imgW="4853880" imgH="3025080" progId="Paint.Picture">
                  <p:embed/>
                </p:oleObj>
              </mc:Choice>
              <mc:Fallback>
                <p:oleObj name="Bitmap Image" r:id="rId5" imgW="4853880" imgH="3025080" progId="Paint.Picture">
                  <p:embed/>
                  <p:pic>
                    <p:nvPicPr>
                      <p:cNvPr id="0" name=""/>
                      <p:cNvPicPr/>
                      <p:nvPr/>
                    </p:nvPicPr>
                    <p:blipFill>
                      <a:blip r:embed="rId6"/>
                      <a:stretch>
                        <a:fillRect/>
                      </a:stretch>
                    </p:blipFill>
                    <p:spPr>
                      <a:xfrm>
                        <a:off x="3886426" y="991417"/>
                        <a:ext cx="4221755" cy="2631349"/>
                      </a:xfrm>
                      <a:prstGeom prst="rect">
                        <a:avLst/>
                      </a:prstGeom>
                    </p:spPr>
                  </p:pic>
                </p:oleObj>
              </mc:Fallback>
            </mc:AlternateContent>
          </a:graphicData>
        </a:graphic>
      </p:graphicFrame>
    </p:spTree>
    <p:extLst>
      <p:ext uri="{BB962C8B-B14F-4D97-AF65-F5344CB8AC3E}">
        <p14:creationId xmlns:p14="http://schemas.microsoft.com/office/powerpoint/2010/main" val="2742331774"/>
      </p:ext>
    </p:extLst>
  </p:cSld>
  <p:clrMapOvr>
    <a:masterClrMapping/>
  </p:clrMapOvr>
  <mc:AlternateContent xmlns:mc="http://schemas.openxmlformats.org/markup-compatibility/2006" xmlns:p14="http://schemas.microsoft.com/office/powerpoint/2010/main">
    <mc:Choice Requires="p14">
      <p:transition p14:dur="0">
        <p:sndAc>
          <p:stSnd>
            <p:snd r:embed="rId3" name="chimes.wav"/>
          </p:stSnd>
        </p:sndAc>
      </p:transition>
    </mc:Choice>
    <mc:Fallback xmlns="">
      <p:transition>
        <p:sndAc>
          <p:stSnd>
            <p:snd r:embed="rId7" name="chimes.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3600">
                <a:latin typeface="Open Sans" panose="020B0606030504020204" pitchFamily="34" charset="0"/>
                <a:ea typeface="Open Sans" panose="020B0606030504020204" pitchFamily="34" charset="0"/>
                <a:cs typeface="Open Sans" panose="020B0606030504020204" pitchFamily="34" charset="0"/>
              </a:rPr>
              <a:t>Nội dung</a:t>
            </a:r>
            <a:endParaRPr lang="ko-KR" altLang="en-US" sz="3600" dirty="0">
              <a:latin typeface="Open Sans" panose="020B0606030504020204" pitchFamily="34" charset="0"/>
              <a:cs typeface="Open Sans" panose="020B0606030504020204" pitchFamily="34" charset="0"/>
            </a:endParaRPr>
          </a:p>
        </p:txBody>
      </p:sp>
      <p:sp>
        <p:nvSpPr>
          <p:cNvPr id="9" name="Rectangle 8"/>
          <p:cNvSpPr/>
          <p:nvPr/>
        </p:nvSpPr>
        <p:spPr>
          <a:xfrm>
            <a:off x="2036220" y="1028733"/>
            <a:ext cx="9360000" cy="864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latin typeface="Open Sans" panose="020B0606030504020204" pitchFamily="34" charset="0"/>
              <a:cs typeface="Open Sans" panose="020B0606030504020204" pitchFamily="34" charset="0"/>
            </a:endParaRPr>
          </a:p>
        </p:txBody>
      </p:sp>
      <p:sp>
        <p:nvSpPr>
          <p:cNvPr id="11" name="Rectangle 10"/>
          <p:cNvSpPr/>
          <p:nvPr/>
        </p:nvSpPr>
        <p:spPr>
          <a:xfrm>
            <a:off x="3102857" y="1124733"/>
            <a:ext cx="8154708" cy="6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latin typeface="Open Sans" panose="020B0606030504020204" pitchFamily="34" charset="0"/>
              <a:cs typeface="Open Sans" panose="020B0606030504020204" pitchFamily="34" charset="0"/>
            </a:endParaRPr>
          </a:p>
        </p:txBody>
      </p:sp>
      <p:sp>
        <p:nvSpPr>
          <p:cNvPr id="10" name="Rectangle 9"/>
          <p:cNvSpPr/>
          <p:nvPr/>
        </p:nvSpPr>
        <p:spPr>
          <a:xfrm>
            <a:off x="2159340" y="1124733"/>
            <a:ext cx="816000" cy="6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latin typeface="Open Sans" panose="020B0606030504020204" pitchFamily="34" charset="0"/>
              <a:cs typeface="Open Sans" panose="020B0606030504020204" pitchFamily="34" charset="0"/>
            </a:endParaRPr>
          </a:p>
        </p:txBody>
      </p:sp>
      <p:sp>
        <p:nvSpPr>
          <p:cNvPr id="15" name="TextBox 14"/>
          <p:cNvSpPr txBox="1"/>
          <p:nvPr/>
        </p:nvSpPr>
        <p:spPr>
          <a:xfrm>
            <a:off x="2168299" y="1168349"/>
            <a:ext cx="807044" cy="584775"/>
          </a:xfrm>
          <a:prstGeom prst="rect">
            <a:avLst/>
          </a:prstGeom>
          <a:noFill/>
        </p:spPr>
        <p:txBody>
          <a:bodyPr wrap="square" rtlCol="0" anchor="ctr">
            <a:spAutoFit/>
          </a:bodyPr>
          <a:lstStyle/>
          <a:p>
            <a:pPr algn="ctr"/>
            <a:r>
              <a:rPr lang="en-US" altLang="ko-KR" sz="3200" b="1">
                <a:solidFill>
                  <a:schemeClr val="accent1"/>
                </a:solidFill>
                <a:latin typeface="Open Sans" panose="020B0606030504020204" pitchFamily="34" charset="0"/>
                <a:ea typeface="Open Sans" panose="020B0606030504020204" pitchFamily="34" charset="0"/>
                <a:cs typeface="Open Sans" panose="020B0606030504020204" pitchFamily="34" charset="0"/>
              </a:rPr>
              <a:t>1</a:t>
            </a:r>
            <a:endParaRPr lang="ko-KR" altLang="en-US" sz="3200" b="1" dirty="0">
              <a:solidFill>
                <a:schemeClr val="accent1"/>
              </a:solidFill>
              <a:latin typeface="Open Sans" panose="020B0606030504020204" pitchFamily="34" charset="0"/>
              <a:cs typeface="Open Sans" panose="020B0606030504020204" pitchFamily="34" charset="0"/>
            </a:endParaRPr>
          </a:p>
        </p:txBody>
      </p:sp>
      <p:sp>
        <p:nvSpPr>
          <p:cNvPr id="19" name="TextBox 12"/>
          <p:cNvSpPr txBox="1"/>
          <p:nvPr/>
        </p:nvSpPr>
        <p:spPr bwMode="auto">
          <a:xfrm>
            <a:off x="3098461" y="1260002"/>
            <a:ext cx="8139470"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a:solidFill>
                  <a:schemeClr val="bg1"/>
                </a:solidFill>
                <a:latin typeface="Open Sans" panose="020B0606030504020204" pitchFamily="34" charset="0"/>
                <a:ea typeface="Open Sans" panose="020B0606030504020204" pitchFamily="34" charset="0"/>
                <a:cs typeface="Open Sans" panose="020B0606030504020204" pitchFamily="34" charset="0"/>
              </a:rPr>
              <a:t>Serverless là gì ? ưu nhược điểm của serverless so với máy chủ ảo ? .</a:t>
            </a:r>
            <a:endParaRPr lang="ko-KR" altLang="en-US" b="1" dirty="0">
              <a:solidFill>
                <a:schemeClr val="bg1"/>
              </a:solidFill>
              <a:latin typeface="Open Sans" panose="020B0606030504020204" pitchFamily="34" charset="0"/>
              <a:cs typeface="Open Sans" panose="020B0606030504020204" pitchFamily="34" charset="0"/>
            </a:endParaRPr>
          </a:p>
        </p:txBody>
      </p:sp>
      <p:sp>
        <p:nvSpPr>
          <p:cNvPr id="27" name="Rectangle 26"/>
          <p:cNvSpPr/>
          <p:nvPr/>
        </p:nvSpPr>
        <p:spPr>
          <a:xfrm>
            <a:off x="2036220" y="2180861"/>
            <a:ext cx="9360000" cy="864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latin typeface="Open Sans" panose="020B0606030504020204" pitchFamily="34" charset="0"/>
              <a:cs typeface="Open Sans" panose="020B0606030504020204" pitchFamily="34" charset="0"/>
            </a:endParaRPr>
          </a:p>
        </p:txBody>
      </p:sp>
      <p:sp>
        <p:nvSpPr>
          <p:cNvPr id="28" name="Rectangle 27"/>
          <p:cNvSpPr/>
          <p:nvPr/>
        </p:nvSpPr>
        <p:spPr>
          <a:xfrm>
            <a:off x="3102857" y="2276861"/>
            <a:ext cx="8154708" cy="6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latin typeface="Open Sans" panose="020B0606030504020204" pitchFamily="34" charset="0"/>
              <a:cs typeface="Open Sans" panose="020B0606030504020204" pitchFamily="34" charset="0"/>
            </a:endParaRPr>
          </a:p>
        </p:txBody>
      </p:sp>
      <p:sp>
        <p:nvSpPr>
          <p:cNvPr id="29" name="Rectangle 28"/>
          <p:cNvSpPr/>
          <p:nvPr/>
        </p:nvSpPr>
        <p:spPr>
          <a:xfrm>
            <a:off x="2159340" y="2276861"/>
            <a:ext cx="816000" cy="6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latin typeface="Open Sans" panose="020B0606030504020204" pitchFamily="34" charset="0"/>
              <a:cs typeface="Open Sans" panose="020B0606030504020204" pitchFamily="34" charset="0"/>
            </a:endParaRPr>
          </a:p>
        </p:txBody>
      </p:sp>
      <p:sp>
        <p:nvSpPr>
          <p:cNvPr id="30" name="TextBox 29"/>
          <p:cNvSpPr txBox="1"/>
          <p:nvPr/>
        </p:nvSpPr>
        <p:spPr>
          <a:xfrm>
            <a:off x="2168299" y="2320475"/>
            <a:ext cx="807044" cy="584775"/>
          </a:xfrm>
          <a:prstGeom prst="rect">
            <a:avLst/>
          </a:prstGeom>
          <a:noFill/>
        </p:spPr>
        <p:txBody>
          <a:bodyPr wrap="square" rtlCol="0" anchor="ctr">
            <a:spAutoFit/>
          </a:bodyPr>
          <a:lstStyle/>
          <a:p>
            <a:pPr algn="ctr"/>
            <a:r>
              <a:rPr lang="en-US" altLang="ko-KR" sz="3200" b="1">
                <a:solidFill>
                  <a:schemeClr val="accent2"/>
                </a:solidFill>
                <a:latin typeface="Open Sans" panose="020B0606030504020204" pitchFamily="34" charset="0"/>
                <a:ea typeface="Open Sans" panose="020B0606030504020204" pitchFamily="34" charset="0"/>
                <a:cs typeface="Open Sans" panose="020B0606030504020204" pitchFamily="34" charset="0"/>
              </a:rPr>
              <a:t>2</a:t>
            </a:r>
            <a:endParaRPr lang="ko-KR" altLang="en-US" sz="3200" b="1" dirty="0">
              <a:solidFill>
                <a:schemeClr val="accent2"/>
              </a:solidFill>
              <a:latin typeface="Open Sans" panose="020B0606030504020204" pitchFamily="34" charset="0"/>
              <a:cs typeface="Open Sans" panose="020B0606030504020204" pitchFamily="34" charset="0"/>
            </a:endParaRPr>
          </a:p>
        </p:txBody>
      </p:sp>
      <p:sp>
        <p:nvSpPr>
          <p:cNvPr id="31" name="TextBox 12"/>
          <p:cNvSpPr txBox="1"/>
          <p:nvPr/>
        </p:nvSpPr>
        <p:spPr bwMode="auto">
          <a:xfrm>
            <a:off x="3083223" y="2452717"/>
            <a:ext cx="6417399"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a:solidFill>
                  <a:schemeClr val="bg1"/>
                </a:solidFill>
                <a:latin typeface="Open Sans" panose="020B0606030504020204" pitchFamily="34" charset="0"/>
                <a:ea typeface="Open Sans" panose="020B0606030504020204" pitchFamily="34" charset="0"/>
                <a:cs typeface="Open Sans" panose="020B0606030504020204" pitchFamily="34" charset="0"/>
              </a:rPr>
              <a:t>Serverless trên google cloud</a:t>
            </a:r>
            <a:endParaRPr lang="ko-KR" altLang="en-US" b="1" dirty="0">
              <a:solidFill>
                <a:schemeClr val="bg1"/>
              </a:solidFill>
              <a:latin typeface="Open Sans" panose="020B0606030504020204" pitchFamily="34" charset="0"/>
              <a:cs typeface="Open Sans" panose="020B0606030504020204" pitchFamily="34" charset="0"/>
            </a:endParaRPr>
          </a:p>
        </p:txBody>
      </p:sp>
      <p:sp>
        <p:nvSpPr>
          <p:cNvPr id="34" name="Rectangle 33"/>
          <p:cNvSpPr/>
          <p:nvPr/>
        </p:nvSpPr>
        <p:spPr>
          <a:xfrm>
            <a:off x="2036220" y="4485213"/>
            <a:ext cx="9360000" cy="864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latin typeface="Open Sans" panose="020B0606030504020204" pitchFamily="34" charset="0"/>
              <a:cs typeface="Open Sans" panose="020B0606030504020204" pitchFamily="34" charset="0"/>
            </a:endParaRPr>
          </a:p>
        </p:txBody>
      </p:sp>
      <p:sp>
        <p:nvSpPr>
          <p:cNvPr id="35" name="Rectangle 34"/>
          <p:cNvSpPr/>
          <p:nvPr/>
        </p:nvSpPr>
        <p:spPr>
          <a:xfrm>
            <a:off x="3083223" y="4581203"/>
            <a:ext cx="8154708" cy="6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latin typeface="Open Sans" panose="020B0606030504020204" pitchFamily="34" charset="0"/>
              <a:cs typeface="Open Sans" panose="020B0606030504020204" pitchFamily="34" charset="0"/>
            </a:endParaRPr>
          </a:p>
        </p:txBody>
      </p:sp>
      <p:sp>
        <p:nvSpPr>
          <p:cNvPr id="36" name="Rectangle 35"/>
          <p:cNvSpPr/>
          <p:nvPr/>
        </p:nvSpPr>
        <p:spPr>
          <a:xfrm>
            <a:off x="2159340" y="4581203"/>
            <a:ext cx="816000" cy="6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latin typeface="Open Sans" panose="020B0606030504020204" pitchFamily="34" charset="0"/>
              <a:cs typeface="Open Sans" panose="020B0606030504020204" pitchFamily="34" charset="0"/>
            </a:endParaRPr>
          </a:p>
        </p:txBody>
      </p:sp>
      <p:sp>
        <p:nvSpPr>
          <p:cNvPr id="37" name="TextBox 36"/>
          <p:cNvSpPr txBox="1"/>
          <p:nvPr/>
        </p:nvSpPr>
        <p:spPr>
          <a:xfrm>
            <a:off x="2168299" y="4624829"/>
            <a:ext cx="807044" cy="584775"/>
          </a:xfrm>
          <a:prstGeom prst="rect">
            <a:avLst/>
          </a:prstGeom>
          <a:noFill/>
        </p:spPr>
        <p:txBody>
          <a:bodyPr wrap="square" rtlCol="0" anchor="ctr">
            <a:spAutoFit/>
          </a:bodyPr>
          <a:lstStyle/>
          <a:p>
            <a:pPr algn="ctr"/>
            <a:r>
              <a:rPr lang="en-US" altLang="ko-KR" sz="3200" b="1">
                <a:solidFill>
                  <a:schemeClr val="accent3"/>
                </a:solidFill>
                <a:latin typeface="Open Sans" panose="020B0606030504020204" pitchFamily="34" charset="0"/>
                <a:ea typeface="Open Sans" panose="020B0606030504020204" pitchFamily="34" charset="0"/>
                <a:cs typeface="Open Sans" panose="020B0606030504020204" pitchFamily="34" charset="0"/>
              </a:rPr>
              <a:t>4</a:t>
            </a:r>
            <a:endParaRPr lang="ko-KR" altLang="en-US" sz="3200" b="1" dirty="0">
              <a:solidFill>
                <a:schemeClr val="accent3"/>
              </a:solidFill>
              <a:latin typeface="Open Sans" panose="020B0606030504020204" pitchFamily="34" charset="0"/>
              <a:cs typeface="Open Sans" panose="020B0606030504020204" pitchFamily="34" charset="0"/>
            </a:endParaRPr>
          </a:p>
        </p:txBody>
      </p:sp>
      <p:sp>
        <p:nvSpPr>
          <p:cNvPr id="38" name="TextBox 12"/>
          <p:cNvSpPr txBox="1"/>
          <p:nvPr/>
        </p:nvSpPr>
        <p:spPr bwMode="auto">
          <a:xfrm>
            <a:off x="3098460" y="4732537"/>
            <a:ext cx="6417399"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a:solidFill>
                  <a:schemeClr val="bg1"/>
                </a:solidFill>
                <a:latin typeface="Open Sans" panose="020B0606030504020204" pitchFamily="34" charset="0"/>
                <a:cs typeface="Open Sans" panose="020B0606030504020204" pitchFamily="34" charset="0"/>
              </a:rPr>
              <a:t>App engine và demo </a:t>
            </a:r>
            <a:endParaRPr lang="ko-KR" altLang="en-US" b="1" dirty="0">
              <a:solidFill>
                <a:schemeClr val="bg1"/>
              </a:solidFill>
              <a:latin typeface="Open Sans" panose="020B0606030504020204" pitchFamily="34" charset="0"/>
              <a:cs typeface="Open Sans" panose="020B0606030504020204" pitchFamily="34" charset="0"/>
            </a:endParaRPr>
          </a:p>
        </p:txBody>
      </p:sp>
      <p:sp>
        <p:nvSpPr>
          <p:cNvPr id="40" name="Rectangle 39"/>
          <p:cNvSpPr/>
          <p:nvPr/>
        </p:nvSpPr>
        <p:spPr>
          <a:xfrm>
            <a:off x="2036220" y="5637245"/>
            <a:ext cx="9360000" cy="864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latin typeface="Open Sans" panose="020B0606030504020204" pitchFamily="34" charset="0"/>
              <a:cs typeface="Open Sans" panose="020B0606030504020204" pitchFamily="34" charset="0"/>
            </a:endParaRPr>
          </a:p>
        </p:txBody>
      </p:sp>
      <p:sp>
        <p:nvSpPr>
          <p:cNvPr id="41" name="Rectangle 40"/>
          <p:cNvSpPr/>
          <p:nvPr/>
        </p:nvSpPr>
        <p:spPr>
          <a:xfrm>
            <a:off x="3102857" y="5733245"/>
            <a:ext cx="8154708" cy="6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latin typeface="Open Sans" panose="020B0606030504020204" pitchFamily="34" charset="0"/>
              <a:cs typeface="Open Sans" panose="020B0606030504020204" pitchFamily="34" charset="0"/>
            </a:endParaRPr>
          </a:p>
        </p:txBody>
      </p:sp>
      <p:sp>
        <p:nvSpPr>
          <p:cNvPr id="42" name="Rectangle 41"/>
          <p:cNvSpPr/>
          <p:nvPr/>
        </p:nvSpPr>
        <p:spPr>
          <a:xfrm>
            <a:off x="2159340" y="5733245"/>
            <a:ext cx="816000" cy="6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latin typeface="Open Sans" panose="020B0606030504020204" pitchFamily="34" charset="0"/>
              <a:cs typeface="Open Sans" panose="020B0606030504020204" pitchFamily="34" charset="0"/>
            </a:endParaRPr>
          </a:p>
        </p:txBody>
      </p:sp>
      <p:sp>
        <p:nvSpPr>
          <p:cNvPr id="43" name="TextBox 42"/>
          <p:cNvSpPr txBox="1"/>
          <p:nvPr/>
        </p:nvSpPr>
        <p:spPr>
          <a:xfrm>
            <a:off x="2168299" y="5776861"/>
            <a:ext cx="807044" cy="584775"/>
          </a:xfrm>
          <a:prstGeom prst="rect">
            <a:avLst/>
          </a:prstGeom>
          <a:noFill/>
        </p:spPr>
        <p:txBody>
          <a:bodyPr wrap="square" rtlCol="0" anchor="ctr">
            <a:spAutoFit/>
          </a:bodyPr>
          <a:lstStyle/>
          <a:p>
            <a:pPr algn="ctr"/>
            <a:r>
              <a:rPr lang="en-US" altLang="ko-KR" sz="3200" b="1">
                <a:solidFill>
                  <a:schemeClr val="accent4"/>
                </a:solidFill>
                <a:latin typeface="Open Sans" panose="020B0606030504020204" pitchFamily="34" charset="0"/>
                <a:ea typeface="Open Sans" panose="020B0606030504020204" pitchFamily="34" charset="0"/>
                <a:cs typeface="Open Sans" panose="020B0606030504020204" pitchFamily="34" charset="0"/>
              </a:rPr>
              <a:t>5</a:t>
            </a:r>
            <a:endParaRPr lang="ko-KR" altLang="en-US" sz="3200" b="1" dirty="0">
              <a:solidFill>
                <a:schemeClr val="accent4"/>
              </a:solidFill>
              <a:latin typeface="Open Sans" panose="020B0606030504020204" pitchFamily="34" charset="0"/>
              <a:cs typeface="Open Sans" panose="020B0606030504020204" pitchFamily="34" charset="0"/>
            </a:endParaRPr>
          </a:p>
        </p:txBody>
      </p:sp>
      <p:sp>
        <p:nvSpPr>
          <p:cNvPr id="44" name="TextBox 12"/>
          <p:cNvSpPr txBox="1"/>
          <p:nvPr/>
        </p:nvSpPr>
        <p:spPr bwMode="auto">
          <a:xfrm>
            <a:off x="3098460" y="5884579"/>
            <a:ext cx="6417399"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a:solidFill>
                  <a:schemeClr val="bg1"/>
                </a:solidFill>
                <a:latin typeface="Open Sans" panose="020B0606030504020204" pitchFamily="34" charset="0"/>
                <a:ea typeface="Open Sans" panose="020B0606030504020204" pitchFamily="34" charset="0"/>
                <a:cs typeface="Open Sans" panose="020B0606030504020204" pitchFamily="34" charset="0"/>
              </a:rPr>
              <a:t>Cloud run và demo</a:t>
            </a:r>
            <a:endParaRPr lang="ko-KR" altLang="en-US" b="1" dirty="0">
              <a:solidFill>
                <a:schemeClr val="bg1"/>
              </a:solidFill>
              <a:latin typeface="Open Sans" panose="020B0606030504020204" pitchFamily="34" charset="0"/>
              <a:cs typeface="Open Sans" panose="020B0606030504020204" pitchFamily="34" charset="0"/>
            </a:endParaRPr>
          </a:p>
        </p:txBody>
      </p:sp>
      <p:sp>
        <p:nvSpPr>
          <p:cNvPr id="24" name="Rectangle 23"/>
          <p:cNvSpPr/>
          <p:nvPr/>
        </p:nvSpPr>
        <p:spPr>
          <a:xfrm>
            <a:off x="2016587" y="3332989"/>
            <a:ext cx="9360000" cy="864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latin typeface="Open Sans" panose="020B0606030504020204" pitchFamily="34" charset="0"/>
              <a:cs typeface="Open Sans" panose="020B0606030504020204" pitchFamily="34" charset="0"/>
            </a:endParaRPr>
          </a:p>
        </p:txBody>
      </p:sp>
      <p:sp>
        <p:nvSpPr>
          <p:cNvPr id="25" name="Rectangle 24"/>
          <p:cNvSpPr/>
          <p:nvPr/>
        </p:nvSpPr>
        <p:spPr>
          <a:xfrm>
            <a:off x="3083223" y="3428989"/>
            <a:ext cx="8154708" cy="6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latin typeface="Open Sans" panose="020B0606030504020204" pitchFamily="34" charset="0"/>
              <a:cs typeface="Open Sans" panose="020B0606030504020204" pitchFamily="34" charset="0"/>
            </a:endParaRPr>
          </a:p>
        </p:txBody>
      </p:sp>
      <p:sp>
        <p:nvSpPr>
          <p:cNvPr id="26" name="Rectangle 25"/>
          <p:cNvSpPr/>
          <p:nvPr/>
        </p:nvSpPr>
        <p:spPr>
          <a:xfrm>
            <a:off x="2139707" y="3428989"/>
            <a:ext cx="816000" cy="6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latin typeface="Open Sans" panose="020B0606030504020204" pitchFamily="34" charset="0"/>
              <a:cs typeface="Open Sans" panose="020B0606030504020204" pitchFamily="34" charset="0"/>
            </a:endParaRPr>
          </a:p>
        </p:txBody>
      </p:sp>
      <p:sp>
        <p:nvSpPr>
          <p:cNvPr id="32" name="TextBox 31"/>
          <p:cNvSpPr txBox="1"/>
          <p:nvPr/>
        </p:nvSpPr>
        <p:spPr>
          <a:xfrm>
            <a:off x="2148666" y="3472605"/>
            <a:ext cx="807044" cy="584775"/>
          </a:xfrm>
          <a:prstGeom prst="rect">
            <a:avLst/>
          </a:prstGeom>
          <a:noFill/>
        </p:spPr>
        <p:txBody>
          <a:bodyPr wrap="square" rtlCol="0" anchor="ctr">
            <a:spAutoFit/>
          </a:bodyPr>
          <a:lstStyle/>
          <a:p>
            <a:pPr algn="ctr"/>
            <a:r>
              <a:rPr lang="en-US" altLang="ko-KR" sz="3200" b="1">
                <a:solidFill>
                  <a:schemeClr val="accent3"/>
                </a:solidFill>
                <a:latin typeface="Open Sans" panose="020B0606030504020204" pitchFamily="34" charset="0"/>
                <a:ea typeface="Open Sans" panose="020B0606030504020204" pitchFamily="34" charset="0"/>
                <a:cs typeface="Open Sans" panose="020B0606030504020204" pitchFamily="34" charset="0"/>
              </a:rPr>
              <a:t>3</a:t>
            </a:r>
            <a:endParaRPr lang="ko-KR" altLang="en-US" sz="3200" b="1" dirty="0">
              <a:solidFill>
                <a:schemeClr val="accent3"/>
              </a:solidFill>
              <a:latin typeface="Open Sans" panose="020B0606030504020204" pitchFamily="34" charset="0"/>
              <a:cs typeface="Open Sans" panose="020B0606030504020204" pitchFamily="34" charset="0"/>
            </a:endParaRPr>
          </a:p>
        </p:txBody>
      </p:sp>
      <p:sp>
        <p:nvSpPr>
          <p:cNvPr id="33" name="TextBox 12"/>
          <p:cNvSpPr txBox="1"/>
          <p:nvPr/>
        </p:nvSpPr>
        <p:spPr bwMode="auto">
          <a:xfrm>
            <a:off x="3078827" y="3604845"/>
            <a:ext cx="7171463"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a:solidFill>
                  <a:schemeClr val="bg1"/>
                </a:solidFill>
                <a:latin typeface="Open Sans" panose="020B0606030504020204" pitchFamily="34" charset="0"/>
                <a:ea typeface="Open Sans" panose="020B0606030504020204" pitchFamily="34" charset="0"/>
                <a:cs typeface="Open Sans" panose="020B0606030504020204" pitchFamily="34" charset="0"/>
              </a:rPr>
              <a:t>Cloud function và demo</a:t>
            </a:r>
            <a:endParaRPr lang="ko-KR" altLang="en-US" b="1" dirty="0">
              <a:solidFill>
                <a:schemeClr val="bg1"/>
              </a:solidFill>
              <a:latin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03446152"/>
      </p:ext>
    </p:extLst>
  </p:cSld>
  <p:clrMapOvr>
    <a:masterClrMapping/>
  </p:clrMapOvr>
  <mc:AlternateContent xmlns:mc="http://schemas.openxmlformats.org/markup-compatibility/2006" xmlns:p14="http://schemas.microsoft.com/office/powerpoint/2010/main">
    <mc:Choice Requires="p14">
      <p:transition p14:dur="10">
        <p:sndAc>
          <p:stSnd>
            <p:snd r:embed="rId3" name="chimes.wav"/>
          </p:stSnd>
        </p:sndAc>
      </p:transition>
    </mc:Choice>
    <mc:Fallback xmlns="">
      <p:transition>
        <p:sndAc>
          <p:stSnd>
            <p:snd r:embed="rId4" name="chimes.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4">
            <a:extLst>
              <a:ext uri="{FF2B5EF4-FFF2-40B4-BE49-F238E27FC236}">
                <a16:creationId xmlns:a16="http://schemas.microsoft.com/office/drawing/2014/main" id="{25731EF9-DD05-482C-BF80-5FE5D68B40A3}"/>
              </a:ext>
            </a:extLst>
          </p:cNvPr>
          <p:cNvSpPr>
            <a:spLocks noGrp="1"/>
          </p:cNvSpPr>
          <p:nvPr>
            <p:ph type="title"/>
          </p:nvPr>
        </p:nvSpPr>
        <p:spPr>
          <a:xfrm>
            <a:off x="1698997" y="438354"/>
            <a:ext cx="7296811" cy="722771"/>
          </a:xfrm>
        </p:spPr>
        <p:txBody>
          <a:bodyPr>
            <a:normAutofit fontScale="90000"/>
          </a:bodyPr>
          <a:lstStyle/>
          <a:p>
            <a:r>
              <a:rPr lang="en-US" altLang="ko-KR" b="1">
                <a:solidFill>
                  <a:schemeClr val="tx1">
                    <a:lumMod val="75000"/>
                    <a:lumOff val="25000"/>
                  </a:schemeClr>
                </a:solidFill>
                <a:latin typeface="Arial" panose="020B0604020202020204" pitchFamily="34" charset="0"/>
                <a:ea typeface="Open Sans" panose="020B0606030504020204" pitchFamily="34" charset="0"/>
              </a:rPr>
              <a:t>1. Serverless là gì ?</a:t>
            </a:r>
            <a:endParaRPr lang="ko-KR" altLang="en-US" b="1" dirty="0">
              <a:solidFill>
                <a:schemeClr val="tx1">
                  <a:lumMod val="75000"/>
                  <a:lumOff val="25000"/>
                </a:schemeClr>
              </a:solidFill>
              <a:latin typeface="Arial" panose="020B0604020202020204" pitchFamily="34" charset="0"/>
            </a:endParaRPr>
          </a:p>
        </p:txBody>
      </p:sp>
      <p:sp>
        <p:nvSpPr>
          <p:cNvPr id="33" name="TextBox 32">
            <a:extLst>
              <a:ext uri="{FF2B5EF4-FFF2-40B4-BE49-F238E27FC236}">
                <a16:creationId xmlns:a16="http://schemas.microsoft.com/office/drawing/2014/main" id="{C54C3E16-AB0E-4C1F-8C15-5388A51926D6}"/>
              </a:ext>
            </a:extLst>
          </p:cNvPr>
          <p:cNvSpPr txBox="1"/>
          <p:nvPr/>
        </p:nvSpPr>
        <p:spPr>
          <a:xfrm>
            <a:off x="1772009" y="1415368"/>
            <a:ext cx="5360312" cy="2118529"/>
          </a:xfrm>
          <a:prstGeom prst="rect">
            <a:avLst/>
          </a:prstGeom>
          <a:noFill/>
        </p:spPr>
        <p:txBody>
          <a:bodyPr wrap="square">
            <a:spAutoFit/>
          </a:bodyPr>
          <a:lstStyle/>
          <a:p>
            <a:pPr algn="just">
              <a:lnSpc>
                <a:spcPct val="150000"/>
              </a:lnSpc>
            </a:pPr>
            <a:r>
              <a:rPr lang="vi-VN" b="1" i="0">
                <a:solidFill>
                  <a:srgbClr val="313131"/>
                </a:solidFill>
                <a:effectLst/>
              </a:rPr>
              <a:t>Serverless (không máy chủ) </a:t>
            </a:r>
            <a:r>
              <a:rPr lang="vi-VN" i="0">
                <a:solidFill>
                  <a:srgbClr val="313131"/>
                </a:solidFill>
                <a:effectLst/>
              </a:rPr>
              <a:t>là</a:t>
            </a:r>
            <a:r>
              <a:rPr lang="vi-VN" b="0" i="0">
                <a:solidFill>
                  <a:srgbClr val="313131"/>
                </a:solidFill>
                <a:effectLst/>
              </a:rPr>
              <a:t> môi trường, nền tảng thực thi ứng dụng và dịch vụ mà không phải quan tâm đến máy chủ. </a:t>
            </a:r>
            <a:r>
              <a:rPr lang="vi-VN">
                <a:solidFill>
                  <a:srgbClr val="1B1B1B"/>
                </a:solidFill>
                <a:ea typeface="Open Sans" panose="020B0606030504020204" pitchFamily="34" charset="0"/>
                <a:cs typeface="Open Sans" panose="020B0606030504020204" pitchFamily="34" charset="0"/>
              </a:rPr>
              <a:t>Một số </a:t>
            </a:r>
            <a:r>
              <a:rPr lang="vi-VN" b="1">
                <a:solidFill>
                  <a:srgbClr val="1B1B1B"/>
                </a:solidFill>
                <a:ea typeface="Open Sans" panose="020B0606030504020204" pitchFamily="34" charset="0"/>
                <a:cs typeface="Open Sans" panose="020B0606030504020204" pitchFamily="34" charset="0"/>
              </a:rPr>
              <a:t>nhà cung cấp Serverless </a:t>
            </a:r>
            <a:r>
              <a:rPr lang="vi-VN">
                <a:solidFill>
                  <a:srgbClr val="1B1B1B"/>
                </a:solidFill>
                <a:ea typeface="Open Sans" panose="020B0606030504020204" pitchFamily="34" charset="0"/>
                <a:cs typeface="Open Sans" panose="020B0606030504020204" pitchFamily="34" charset="0"/>
              </a:rPr>
              <a:t>nổi tiếng như </a:t>
            </a:r>
            <a:r>
              <a:rPr lang="vi-VN" b="1">
                <a:solidFill>
                  <a:srgbClr val="1B1B1B"/>
                </a:solidFill>
                <a:ea typeface="Open Sans" panose="020B0606030504020204" pitchFamily="34" charset="0"/>
                <a:cs typeface="Open Sans" panose="020B0606030504020204" pitchFamily="34" charset="0"/>
              </a:rPr>
              <a:t>Google cloud, AWS, Microsoft Azure.</a:t>
            </a:r>
            <a:r>
              <a:rPr lang="vi-VN" b="1" i="1">
                <a:solidFill>
                  <a:srgbClr val="1B1B1B"/>
                </a:solidFill>
                <a:ea typeface="Open Sans" panose="020B0606030504020204" pitchFamily="34" charset="0"/>
                <a:cs typeface="Open Sans" panose="020B0606030504020204" pitchFamily="34" charset="0"/>
              </a:rPr>
              <a:t>	</a:t>
            </a:r>
            <a:endParaRPr lang="vi-VN" b="1" i="1">
              <a:ea typeface="Open Sans" panose="020B0606030504020204" pitchFamily="34" charset="0"/>
              <a:cs typeface="Open Sans" panose="020B0606030504020204" pitchFamily="34" charset="0"/>
            </a:endParaRPr>
          </a:p>
        </p:txBody>
      </p:sp>
      <p:pic>
        <p:nvPicPr>
          <p:cNvPr id="1026" name="Picture 2" descr="Serverless là gì và học gì để trở thành serverless developer">
            <a:extLst>
              <a:ext uri="{FF2B5EF4-FFF2-40B4-BE49-F238E27FC236}">
                <a16:creationId xmlns:a16="http://schemas.microsoft.com/office/drawing/2014/main" id="{E1FDDC77-9A9F-07E7-9E8A-2557883AD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3943" y="1619796"/>
            <a:ext cx="4841966" cy="3370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657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4">
            <a:extLst>
              <a:ext uri="{FF2B5EF4-FFF2-40B4-BE49-F238E27FC236}">
                <a16:creationId xmlns:a16="http://schemas.microsoft.com/office/drawing/2014/main" id="{25731EF9-DD05-482C-BF80-5FE5D68B40A3}"/>
              </a:ext>
            </a:extLst>
          </p:cNvPr>
          <p:cNvSpPr>
            <a:spLocks noGrp="1"/>
          </p:cNvSpPr>
          <p:nvPr>
            <p:ph type="title"/>
          </p:nvPr>
        </p:nvSpPr>
        <p:spPr>
          <a:xfrm>
            <a:off x="1873169" y="438353"/>
            <a:ext cx="7296811" cy="722771"/>
          </a:xfrm>
        </p:spPr>
        <p:txBody>
          <a:bodyPr>
            <a:normAutofit fontScale="90000"/>
          </a:bodyPr>
          <a:lstStyle/>
          <a:p>
            <a:r>
              <a:rPr lang="en-US" altLang="ko-KR" b="1">
                <a:solidFill>
                  <a:schemeClr val="tx1">
                    <a:lumMod val="75000"/>
                    <a:lumOff val="25000"/>
                  </a:schemeClr>
                </a:solidFill>
                <a:latin typeface="Arial" panose="020B0604020202020204" pitchFamily="34" charset="0"/>
                <a:ea typeface="Open Sans" panose="020B0606030504020204" pitchFamily="34" charset="0"/>
              </a:rPr>
              <a:t>1.1 Ưu điểm của serverless</a:t>
            </a:r>
            <a:endParaRPr lang="ko-KR" altLang="en-US" b="1" dirty="0">
              <a:solidFill>
                <a:schemeClr val="tx1">
                  <a:lumMod val="75000"/>
                  <a:lumOff val="25000"/>
                </a:schemeClr>
              </a:solidFill>
              <a:latin typeface="Arial" panose="020B0604020202020204" pitchFamily="34" charset="0"/>
            </a:endParaRPr>
          </a:p>
        </p:txBody>
      </p:sp>
      <p:graphicFrame>
        <p:nvGraphicFramePr>
          <p:cNvPr id="2" name="Object 1">
            <a:extLst>
              <a:ext uri="{FF2B5EF4-FFF2-40B4-BE49-F238E27FC236}">
                <a16:creationId xmlns:a16="http://schemas.microsoft.com/office/drawing/2014/main" id="{EE8C8316-99D5-DC50-F095-713AEC7DBEEE}"/>
              </a:ext>
            </a:extLst>
          </p:cNvPr>
          <p:cNvGraphicFramePr>
            <a:graphicFrameLocks noChangeAspect="1"/>
          </p:cNvGraphicFramePr>
          <p:nvPr>
            <p:extLst>
              <p:ext uri="{D42A27DB-BD31-4B8C-83A1-F6EECF244321}">
                <p14:modId xmlns:p14="http://schemas.microsoft.com/office/powerpoint/2010/main" val="759950109"/>
              </p:ext>
            </p:extLst>
          </p:nvPr>
        </p:nvGraphicFramePr>
        <p:xfrm>
          <a:off x="2386324" y="1536815"/>
          <a:ext cx="1273175" cy="1120775"/>
        </p:xfrm>
        <a:graphic>
          <a:graphicData uri="http://schemas.openxmlformats.org/presentationml/2006/ole">
            <mc:AlternateContent xmlns:mc="http://schemas.openxmlformats.org/markup-compatibility/2006">
              <mc:Choice xmlns:v="urn:schemas-microsoft-com:vml" Requires="v">
                <p:oleObj name="Bitmap Image" r:id="rId3" imgW="1272600" imgH="1120320" progId="Paint.Picture">
                  <p:embed/>
                </p:oleObj>
              </mc:Choice>
              <mc:Fallback>
                <p:oleObj name="Bitmap Image" r:id="rId3" imgW="1272600" imgH="1120320" progId="Paint.Picture">
                  <p:embed/>
                  <p:pic>
                    <p:nvPicPr>
                      <p:cNvPr id="0" name=""/>
                      <p:cNvPicPr/>
                      <p:nvPr/>
                    </p:nvPicPr>
                    <p:blipFill>
                      <a:blip r:embed="rId4"/>
                      <a:stretch>
                        <a:fillRect/>
                      </a:stretch>
                    </p:blipFill>
                    <p:spPr>
                      <a:xfrm>
                        <a:off x="2386324" y="1536815"/>
                        <a:ext cx="1273175" cy="1120775"/>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9C660F10-B379-2636-4F8E-AA068708DEEC}"/>
              </a:ext>
            </a:extLst>
          </p:cNvPr>
          <p:cNvGraphicFramePr>
            <a:graphicFrameLocks noChangeAspect="1"/>
          </p:cNvGraphicFramePr>
          <p:nvPr>
            <p:extLst>
              <p:ext uri="{D42A27DB-BD31-4B8C-83A1-F6EECF244321}">
                <p14:modId xmlns:p14="http://schemas.microsoft.com/office/powerpoint/2010/main" val="192928853"/>
              </p:ext>
            </p:extLst>
          </p:nvPr>
        </p:nvGraphicFramePr>
        <p:xfrm>
          <a:off x="2345050" y="3164634"/>
          <a:ext cx="1355725" cy="1104900"/>
        </p:xfrm>
        <a:graphic>
          <a:graphicData uri="http://schemas.openxmlformats.org/presentationml/2006/ole">
            <mc:AlternateContent xmlns:mc="http://schemas.openxmlformats.org/markup-compatibility/2006">
              <mc:Choice xmlns:v="urn:schemas-microsoft-com:vml" Requires="v">
                <p:oleObj name="Bitmap Image" r:id="rId5" imgW="1356480" imgH="1104840" progId="Paint.Picture">
                  <p:embed/>
                </p:oleObj>
              </mc:Choice>
              <mc:Fallback>
                <p:oleObj name="Bitmap Image" r:id="rId5" imgW="1356480" imgH="1104840" progId="Paint.Picture">
                  <p:embed/>
                  <p:pic>
                    <p:nvPicPr>
                      <p:cNvPr id="0" name=""/>
                      <p:cNvPicPr/>
                      <p:nvPr/>
                    </p:nvPicPr>
                    <p:blipFill>
                      <a:blip r:embed="rId6"/>
                      <a:stretch>
                        <a:fillRect/>
                      </a:stretch>
                    </p:blipFill>
                    <p:spPr>
                      <a:xfrm>
                        <a:off x="2345050" y="3164634"/>
                        <a:ext cx="1355725" cy="1104900"/>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3A85060D-7882-EE55-8869-8E334B61895A}"/>
              </a:ext>
            </a:extLst>
          </p:cNvPr>
          <p:cNvGraphicFramePr>
            <a:graphicFrameLocks noChangeAspect="1"/>
          </p:cNvGraphicFramePr>
          <p:nvPr>
            <p:extLst>
              <p:ext uri="{D42A27DB-BD31-4B8C-83A1-F6EECF244321}">
                <p14:modId xmlns:p14="http://schemas.microsoft.com/office/powerpoint/2010/main" val="3835652424"/>
              </p:ext>
            </p:extLst>
          </p:nvPr>
        </p:nvGraphicFramePr>
        <p:xfrm>
          <a:off x="2272026" y="4507463"/>
          <a:ext cx="1501775" cy="1287463"/>
        </p:xfrm>
        <a:graphic>
          <a:graphicData uri="http://schemas.openxmlformats.org/presentationml/2006/ole">
            <mc:AlternateContent xmlns:mc="http://schemas.openxmlformats.org/markup-compatibility/2006">
              <mc:Choice xmlns:v="urn:schemas-microsoft-com:vml" Requires="v">
                <p:oleObj name="Bitmap Image" r:id="rId7" imgW="1501200" imgH="1287720" progId="Paint.Picture">
                  <p:embed/>
                </p:oleObj>
              </mc:Choice>
              <mc:Fallback>
                <p:oleObj name="Bitmap Image" r:id="rId7" imgW="1501200" imgH="1287720" progId="Paint.Picture">
                  <p:embed/>
                  <p:pic>
                    <p:nvPicPr>
                      <p:cNvPr id="0" name=""/>
                      <p:cNvPicPr/>
                      <p:nvPr/>
                    </p:nvPicPr>
                    <p:blipFill>
                      <a:blip r:embed="rId8"/>
                      <a:stretch>
                        <a:fillRect/>
                      </a:stretch>
                    </p:blipFill>
                    <p:spPr>
                      <a:xfrm>
                        <a:off x="2272026" y="4507463"/>
                        <a:ext cx="1501775" cy="1287463"/>
                      </a:xfrm>
                      <a:prstGeom prst="rect">
                        <a:avLst/>
                      </a:prstGeom>
                    </p:spPr>
                  </p:pic>
                </p:oleObj>
              </mc:Fallback>
            </mc:AlternateContent>
          </a:graphicData>
        </a:graphic>
      </p:graphicFrame>
      <p:sp>
        <p:nvSpPr>
          <p:cNvPr id="15" name="TextBox 14">
            <a:extLst>
              <a:ext uri="{FF2B5EF4-FFF2-40B4-BE49-F238E27FC236}">
                <a16:creationId xmlns:a16="http://schemas.microsoft.com/office/drawing/2014/main" id="{E30F7594-8224-70FE-5A31-8990EBC00D50}"/>
              </a:ext>
            </a:extLst>
          </p:cNvPr>
          <p:cNvSpPr txBox="1"/>
          <p:nvPr/>
        </p:nvSpPr>
        <p:spPr>
          <a:xfrm>
            <a:off x="3906201" y="1377798"/>
            <a:ext cx="6096000" cy="1287532"/>
          </a:xfrm>
          <a:prstGeom prst="rect">
            <a:avLst/>
          </a:prstGeom>
          <a:noFill/>
        </p:spPr>
        <p:txBody>
          <a:bodyPr wrap="square">
            <a:spAutoFit/>
          </a:bodyPr>
          <a:lstStyle/>
          <a:p>
            <a:pPr>
              <a:lnSpc>
                <a:spcPct val="150000"/>
              </a:lnSpc>
            </a:pPr>
            <a:r>
              <a:rPr lang="vi-VN" b="1"/>
              <a:t>Không cần </a:t>
            </a:r>
            <a:r>
              <a:rPr lang="vi-VN"/>
              <a:t>cung cấp hay duy trì bất kỳ </a:t>
            </a:r>
            <a:r>
              <a:rPr lang="vi-VN" b="1"/>
              <a:t>máy chủ nào</a:t>
            </a:r>
            <a:r>
              <a:rPr lang="vi-VN"/>
              <a:t>, giúp bạn tập trung vào sản phẩm cốt lõi thay vì phải lo lắng về việc quản lý và vận hành nhiều máy chủ </a:t>
            </a:r>
          </a:p>
        </p:txBody>
      </p:sp>
      <p:sp>
        <p:nvSpPr>
          <p:cNvPr id="18" name="TextBox 17">
            <a:extLst>
              <a:ext uri="{FF2B5EF4-FFF2-40B4-BE49-F238E27FC236}">
                <a16:creationId xmlns:a16="http://schemas.microsoft.com/office/drawing/2014/main" id="{65AAFCF3-A101-1629-7069-9BEA7C6EC444}"/>
              </a:ext>
            </a:extLst>
          </p:cNvPr>
          <p:cNvSpPr txBox="1"/>
          <p:nvPr/>
        </p:nvSpPr>
        <p:spPr>
          <a:xfrm>
            <a:off x="3884430" y="3164634"/>
            <a:ext cx="6139542" cy="872034"/>
          </a:xfrm>
          <a:prstGeom prst="rect">
            <a:avLst/>
          </a:prstGeom>
          <a:noFill/>
        </p:spPr>
        <p:txBody>
          <a:bodyPr wrap="square">
            <a:spAutoFit/>
          </a:bodyPr>
          <a:lstStyle/>
          <a:p>
            <a:pPr>
              <a:lnSpc>
                <a:spcPct val="150000"/>
              </a:lnSpc>
            </a:pPr>
            <a:r>
              <a:rPr lang="vi-VN" b="1"/>
              <a:t>Serverless sẽ tự động mở rộng </a:t>
            </a:r>
            <a:r>
              <a:rPr lang="vi-VN"/>
              <a:t>hoặc thu nhỏ tài nguyên để phù hợp với lưu lượng truy cập vào ứng dụng của bạn.</a:t>
            </a:r>
          </a:p>
        </p:txBody>
      </p:sp>
      <p:sp>
        <p:nvSpPr>
          <p:cNvPr id="19" name="TextBox 18">
            <a:extLst>
              <a:ext uri="{FF2B5EF4-FFF2-40B4-BE49-F238E27FC236}">
                <a16:creationId xmlns:a16="http://schemas.microsoft.com/office/drawing/2014/main" id="{F7062921-AFC3-4240-C43F-C42E0F1E039A}"/>
              </a:ext>
            </a:extLst>
          </p:cNvPr>
          <p:cNvSpPr txBox="1"/>
          <p:nvPr/>
        </p:nvSpPr>
        <p:spPr>
          <a:xfrm>
            <a:off x="3906201" y="4444353"/>
            <a:ext cx="6139542" cy="1294072"/>
          </a:xfrm>
          <a:prstGeom prst="rect">
            <a:avLst/>
          </a:prstGeom>
          <a:noFill/>
        </p:spPr>
        <p:txBody>
          <a:bodyPr wrap="square">
            <a:spAutoFit/>
          </a:bodyPr>
          <a:lstStyle>
            <a:defPPr>
              <a:defRPr lang="en-US"/>
            </a:defPPr>
            <a:lvl1pPr>
              <a:lnSpc>
                <a:spcPct val="150000"/>
              </a:lnSpc>
              <a:defRPr b="1"/>
            </a:lvl1pPr>
          </a:lstStyle>
          <a:p>
            <a:r>
              <a:rPr lang="en-US">
                <a:latin typeface="Arial" panose="020B0604020202020204" pitchFamily="34" charset="0"/>
                <a:cs typeface="Arial" panose="020B0604020202020204" pitchFamily="34" charset="0"/>
              </a:rPr>
              <a:t>Chỉ cần trả phí cho những gì bạn sử dụng</a:t>
            </a:r>
            <a:r>
              <a:rPr lang="en-US" b="0">
                <a:latin typeface="Arial" panose="020B0604020202020204" pitchFamily="34" charset="0"/>
                <a:cs typeface="Arial" panose="020B0604020202020204" pitchFamily="34" charset="0"/>
              </a:rPr>
              <a:t>,</a:t>
            </a:r>
            <a:r>
              <a:rPr lang="vi-VN" b="0">
                <a:latin typeface="Arial" panose="020B0604020202020204" pitchFamily="34" charset="0"/>
                <a:cs typeface="Arial" panose="020B0604020202020204" pitchFamily="34" charset="0"/>
              </a:rPr>
              <a:t> </a:t>
            </a:r>
            <a:r>
              <a:rPr lang="vi-VN" b="0"/>
              <a:t>chi phí gần như bằng 0 nếu sau khi triển khai bạn không có request nào</a:t>
            </a:r>
            <a:r>
              <a:rPr lang="en-US" b="0"/>
              <a:t> .</a:t>
            </a:r>
            <a:endParaRPr lang="vi-VN" b="0"/>
          </a:p>
        </p:txBody>
      </p:sp>
    </p:spTree>
    <p:extLst>
      <p:ext uri="{BB962C8B-B14F-4D97-AF65-F5344CB8AC3E}">
        <p14:creationId xmlns:p14="http://schemas.microsoft.com/office/powerpoint/2010/main" val="3153201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4">
            <a:extLst>
              <a:ext uri="{FF2B5EF4-FFF2-40B4-BE49-F238E27FC236}">
                <a16:creationId xmlns:a16="http://schemas.microsoft.com/office/drawing/2014/main" id="{25731EF9-DD05-482C-BF80-5FE5D68B40A3}"/>
              </a:ext>
            </a:extLst>
          </p:cNvPr>
          <p:cNvSpPr>
            <a:spLocks noGrp="1"/>
          </p:cNvSpPr>
          <p:nvPr>
            <p:ph type="title"/>
          </p:nvPr>
        </p:nvSpPr>
        <p:spPr>
          <a:xfrm>
            <a:off x="1847043" y="48737"/>
            <a:ext cx="9543768" cy="722771"/>
          </a:xfrm>
        </p:spPr>
        <p:txBody>
          <a:bodyPr>
            <a:normAutofit fontScale="90000"/>
          </a:bodyPr>
          <a:lstStyle/>
          <a:p>
            <a:r>
              <a:rPr lang="en-US" altLang="ko-KR" b="1">
                <a:solidFill>
                  <a:schemeClr val="tx1">
                    <a:lumMod val="75000"/>
                    <a:lumOff val="25000"/>
                  </a:schemeClr>
                </a:solidFill>
                <a:latin typeface="Arial" panose="020B0604020202020204" pitchFamily="34" charset="0"/>
                <a:ea typeface="Open Sans" panose="020B0606030504020204" pitchFamily="34" charset="0"/>
              </a:rPr>
              <a:t>2. Serverless trên google cloud</a:t>
            </a:r>
            <a:endParaRPr lang="ko-KR" altLang="en-US" b="1" dirty="0">
              <a:solidFill>
                <a:schemeClr val="tx1">
                  <a:lumMod val="75000"/>
                  <a:lumOff val="25000"/>
                </a:schemeClr>
              </a:solidFill>
              <a:latin typeface="Arial" panose="020B0604020202020204" pitchFamily="34" charset="0"/>
            </a:endParaRPr>
          </a:p>
        </p:txBody>
      </p:sp>
      <p:sp>
        <p:nvSpPr>
          <p:cNvPr id="9" name="TextBox 8">
            <a:extLst>
              <a:ext uri="{FF2B5EF4-FFF2-40B4-BE49-F238E27FC236}">
                <a16:creationId xmlns:a16="http://schemas.microsoft.com/office/drawing/2014/main" id="{8DFF862A-6A1D-4ACE-D49F-ECB8567D164F}"/>
              </a:ext>
            </a:extLst>
          </p:cNvPr>
          <p:cNvSpPr txBox="1"/>
          <p:nvPr/>
        </p:nvSpPr>
        <p:spPr>
          <a:xfrm>
            <a:off x="5842610" y="676204"/>
            <a:ext cx="1151213" cy="369332"/>
          </a:xfrm>
          <a:prstGeom prst="rect">
            <a:avLst/>
          </a:prstGeom>
          <a:noFill/>
        </p:spPr>
        <p:txBody>
          <a:bodyPr wrap="none" rtlCol="0">
            <a:spAutoFit/>
          </a:bodyPr>
          <a:lstStyle/>
          <a:p>
            <a:r>
              <a:rPr lang="en-US" b="1">
                <a:solidFill>
                  <a:srgbClr val="FF0000"/>
                </a:solidFill>
              </a:rPr>
              <a:t>Serverless</a:t>
            </a:r>
            <a:endParaRPr lang="vi-VN" b="1">
              <a:solidFill>
                <a:srgbClr val="FF0000"/>
              </a:solidFill>
            </a:endParaRPr>
          </a:p>
        </p:txBody>
      </p:sp>
      <p:sp>
        <p:nvSpPr>
          <p:cNvPr id="25" name="TextBox 24">
            <a:extLst>
              <a:ext uri="{FF2B5EF4-FFF2-40B4-BE49-F238E27FC236}">
                <a16:creationId xmlns:a16="http://schemas.microsoft.com/office/drawing/2014/main" id="{7F9A33CC-16C0-2B03-C079-2774587481D8}"/>
              </a:ext>
            </a:extLst>
          </p:cNvPr>
          <p:cNvSpPr txBox="1"/>
          <p:nvPr/>
        </p:nvSpPr>
        <p:spPr>
          <a:xfrm>
            <a:off x="1745673" y="3447099"/>
            <a:ext cx="9800649" cy="336502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vi-VN" sz="1400">
                <a:latin typeface="Arial" panose="020B0604020202020204" pitchFamily="34" charset="0"/>
                <a:cs typeface="Arial" panose="020B0604020202020204" pitchFamily="34" charset="0"/>
              </a:rPr>
              <a:t>GCP cung cấp một loạt các </a:t>
            </a:r>
            <a:r>
              <a:rPr lang="vi-VN" sz="1400" b="1">
                <a:latin typeface="Arial" panose="020B0604020202020204" pitchFamily="34" charset="0"/>
                <a:cs typeface="Arial" panose="020B0604020202020204" pitchFamily="34" charset="0"/>
              </a:rPr>
              <a:t>compute service</a:t>
            </a:r>
            <a:r>
              <a:rPr lang="vi-VN" sz="1400">
                <a:latin typeface="Arial" panose="020B0604020202020204" pitchFamily="34" charset="0"/>
                <a:cs typeface="Arial" panose="020B0604020202020204" pitchFamily="34" charset="0"/>
              </a:rPr>
              <a:t>, từ việc cung cấp cho người dùng toàn quyền kiểm soát (tức là Compute Engine) cho đến việc cho phép Google thực hiện ngày càng nhiều hơn các hoạt động quản lý và vận hành (tức là Firebase và Cloud Functions).</a:t>
            </a:r>
          </a:p>
          <a:p>
            <a:pPr marL="285750" indent="-285750">
              <a:lnSpc>
                <a:spcPct val="150000"/>
              </a:lnSpc>
              <a:buFont typeface="Arial" panose="020B0604020202020204" pitchFamily="34" charset="0"/>
              <a:buChar char="•"/>
            </a:pPr>
            <a:r>
              <a:rPr lang="en-US" sz="1400">
                <a:latin typeface="Arial" panose="020B0604020202020204" pitchFamily="34" charset="0"/>
                <a:cs typeface="Arial" panose="020B0604020202020204" pitchFamily="34" charset="0"/>
              </a:rPr>
              <a:t>Nếu bạn muốn tự quản lý và vận hành toàn bộ hệ thống như: hệ điều hành, mạng, ổ cứng, bộ nhớ ngoài vv.. Bạn có thể sử dụng </a:t>
            </a:r>
            <a:r>
              <a:rPr lang="en-US" sz="1400" b="1">
                <a:latin typeface="Arial" panose="020B0604020202020204" pitchFamily="34" charset="0"/>
                <a:cs typeface="Arial" panose="020B0604020202020204" pitchFamily="34" charset="0"/>
              </a:rPr>
              <a:t>Compute engine </a:t>
            </a:r>
            <a:r>
              <a:rPr lang="en-US" sz="1400">
                <a:latin typeface="Arial" panose="020B0604020202020204" pitchFamily="34" charset="0"/>
                <a:cs typeface="Arial" panose="020B0604020202020204" pitchFamily="34" charset="0"/>
              </a:rPr>
              <a:t>(máy chủ ảo giống EC2)</a:t>
            </a:r>
          </a:p>
          <a:p>
            <a:pPr marL="285750" indent="-285750">
              <a:lnSpc>
                <a:spcPct val="150000"/>
              </a:lnSpc>
              <a:buFont typeface="Arial" panose="020B0604020202020204" pitchFamily="34" charset="0"/>
              <a:buChar char="•"/>
            </a:pPr>
            <a:r>
              <a:rPr lang="en-US" sz="1400" b="1">
                <a:solidFill>
                  <a:srgbClr val="FF0000"/>
                </a:solidFill>
                <a:latin typeface="Arial" panose="020B0604020202020204" pitchFamily="34" charset="0"/>
                <a:cs typeface="Arial" panose="020B0604020202020204" pitchFamily="34" charset="0"/>
              </a:rPr>
              <a:t>Về Kubernetes engine và cloud run trên Kubernetes khi nào chúng ta sử dụng nó, bạn Dương sẽ trình bầy sau</a:t>
            </a:r>
          </a:p>
          <a:p>
            <a:pPr marL="285750" indent="-285750">
              <a:lnSpc>
                <a:spcPct val="150000"/>
              </a:lnSpc>
              <a:buFont typeface="Arial" panose="020B0604020202020204" pitchFamily="34" charset="0"/>
              <a:buChar char="•"/>
            </a:pPr>
            <a:r>
              <a:rPr lang="en-US" sz="1400">
                <a:latin typeface="Arial" panose="020B0604020202020204" pitchFamily="34" charset="0"/>
                <a:cs typeface="Arial" panose="020B0604020202020204" pitchFamily="34" charset="0"/>
              </a:rPr>
              <a:t>Nếu bạn muốn tập trung vào viết code và tránh hoàn toàn cơ sở hạ tầng có thể dùng </a:t>
            </a:r>
            <a:r>
              <a:rPr lang="en-US" sz="1400" b="1">
                <a:latin typeface="Arial" panose="020B0604020202020204" pitchFamily="34" charset="0"/>
                <a:cs typeface="Arial" panose="020B0604020202020204" pitchFamily="34" charset="0"/>
              </a:rPr>
              <a:t>App engine và cloud functions. </a:t>
            </a:r>
            <a:r>
              <a:rPr lang="en-US" sz="1400">
                <a:latin typeface="Arial" panose="020B0604020202020204" pitchFamily="34" charset="0"/>
                <a:cs typeface="Arial" panose="020B0604020202020204" pitchFamily="34" charset="0"/>
              </a:rPr>
              <a:t>Trong đó </a:t>
            </a:r>
            <a:r>
              <a:rPr lang="en-US" sz="1400" b="1">
                <a:latin typeface="Arial" panose="020B0604020202020204" pitchFamily="34" charset="0"/>
                <a:cs typeface="Arial" panose="020B0604020202020204" pitchFamily="34" charset="0"/>
              </a:rPr>
              <a:t>Cloud function, App engine, Cloud run </a:t>
            </a:r>
            <a:r>
              <a:rPr lang="en-US" sz="1400">
                <a:latin typeface="Arial" panose="020B0604020202020204" pitchFamily="34" charset="0"/>
                <a:cs typeface="Arial" panose="020B0604020202020204" pitchFamily="34" charset="0"/>
              </a:rPr>
              <a:t>là các google cloud </a:t>
            </a:r>
            <a:r>
              <a:rPr lang="en-US" sz="1400" b="1">
                <a:latin typeface="Arial" panose="020B0604020202020204" pitchFamily="34" charset="0"/>
                <a:cs typeface="Arial" panose="020B0604020202020204" pitchFamily="34" charset="0"/>
              </a:rPr>
              <a:t>serverless</a:t>
            </a:r>
            <a:r>
              <a:rPr lang="en-US" sz="1400">
                <a:latin typeface="Arial" panose="020B0604020202020204" pitchFamily="34" charset="0"/>
                <a:cs typeface="Arial" panose="020B0604020202020204" pitchFamily="34" charset="0"/>
              </a:rPr>
              <a:t> sẽ được giới thiệu chi tiết trong ngày hôm nay.</a:t>
            </a:r>
            <a:endParaRPr lang="en-US" sz="1400" b="1">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vi-VN"/>
          </a:p>
        </p:txBody>
      </p:sp>
      <p:pic>
        <p:nvPicPr>
          <p:cNvPr id="2052" name="Picture 4">
            <a:extLst>
              <a:ext uri="{FF2B5EF4-FFF2-40B4-BE49-F238E27FC236}">
                <a16:creationId xmlns:a16="http://schemas.microsoft.com/office/drawing/2014/main" id="{8BDF2B5C-8B5F-12EE-7735-6CCC291013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275" y="986720"/>
            <a:ext cx="7056936" cy="2551239"/>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BDB1C566-1F0C-AB6E-963B-2B776CA41A2E}"/>
              </a:ext>
            </a:extLst>
          </p:cNvPr>
          <p:cNvSpPr txBox="1"/>
          <p:nvPr/>
        </p:nvSpPr>
        <p:spPr>
          <a:xfrm>
            <a:off x="4934432" y="3041570"/>
            <a:ext cx="1954381" cy="369332"/>
          </a:xfrm>
          <a:prstGeom prst="rect">
            <a:avLst/>
          </a:prstGeom>
          <a:noFill/>
        </p:spPr>
        <p:txBody>
          <a:bodyPr wrap="none" rtlCol="0">
            <a:spAutoFit/>
          </a:bodyPr>
          <a:lstStyle/>
          <a:p>
            <a:r>
              <a:rPr lang="vi-VN" b="0" i="0">
                <a:solidFill>
                  <a:srgbClr val="666666"/>
                </a:solidFill>
                <a:effectLst/>
                <a:latin typeface="Libre Franklin" panose="020B0604020202020204" pitchFamily="2" charset="0"/>
              </a:rPr>
              <a:t>GCP’s Compute</a:t>
            </a:r>
            <a:r>
              <a:rPr lang="en-US" b="1">
                <a:solidFill>
                  <a:srgbClr val="FF0000"/>
                </a:solidFill>
              </a:rPr>
              <a:t> </a:t>
            </a:r>
            <a:endParaRPr lang="vi-VN" b="1">
              <a:solidFill>
                <a:srgbClr val="FF0000"/>
              </a:solidFill>
            </a:endParaRPr>
          </a:p>
        </p:txBody>
      </p:sp>
      <p:sp>
        <p:nvSpPr>
          <p:cNvPr id="24" name="Left Bracket 23">
            <a:extLst>
              <a:ext uri="{FF2B5EF4-FFF2-40B4-BE49-F238E27FC236}">
                <a16:creationId xmlns:a16="http://schemas.microsoft.com/office/drawing/2014/main" id="{D11F5FA3-82D9-FE0F-7495-D89D2B042461}"/>
              </a:ext>
            </a:extLst>
          </p:cNvPr>
          <p:cNvSpPr/>
          <p:nvPr/>
        </p:nvSpPr>
        <p:spPr>
          <a:xfrm rot="5400000">
            <a:off x="6355926" y="68581"/>
            <a:ext cx="124582" cy="2078492"/>
          </a:xfrm>
          <a:prstGeom prst="lef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Tree>
    <p:extLst>
      <p:ext uri="{BB962C8B-B14F-4D97-AF65-F5344CB8AC3E}">
        <p14:creationId xmlns:p14="http://schemas.microsoft.com/office/powerpoint/2010/main" val="1819073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4">
            <a:extLst>
              <a:ext uri="{FF2B5EF4-FFF2-40B4-BE49-F238E27FC236}">
                <a16:creationId xmlns:a16="http://schemas.microsoft.com/office/drawing/2014/main" id="{25731EF9-DD05-482C-BF80-5FE5D68B40A3}"/>
              </a:ext>
            </a:extLst>
          </p:cNvPr>
          <p:cNvSpPr>
            <a:spLocks noGrp="1"/>
          </p:cNvSpPr>
          <p:nvPr>
            <p:ph type="title"/>
          </p:nvPr>
        </p:nvSpPr>
        <p:spPr>
          <a:xfrm>
            <a:off x="1873169" y="438353"/>
            <a:ext cx="9543768" cy="722771"/>
          </a:xfrm>
        </p:spPr>
        <p:txBody>
          <a:bodyPr>
            <a:normAutofit fontScale="90000"/>
          </a:bodyPr>
          <a:lstStyle/>
          <a:p>
            <a:r>
              <a:rPr lang="en-US" altLang="ko-KR" b="1">
                <a:solidFill>
                  <a:schemeClr val="tx1">
                    <a:lumMod val="75000"/>
                    <a:lumOff val="25000"/>
                  </a:schemeClr>
                </a:solidFill>
                <a:latin typeface="Arial" panose="020B0604020202020204" pitchFamily="34" charset="0"/>
                <a:ea typeface="Open Sans" panose="020B0606030504020204" pitchFamily="34" charset="0"/>
              </a:rPr>
              <a:t>5. Cloud Run</a:t>
            </a:r>
            <a:endParaRPr lang="ko-KR" altLang="en-US" b="1" dirty="0">
              <a:solidFill>
                <a:schemeClr val="tx1">
                  <a:lumMod val="75000"/>
                  <a:lumOff val="25000"/>
                </a:schemeClr>
              </a:solidFill>
              <a:latin typeface="Arial" panose="020B0604020202020204" pitchFamily="34" charset="0"/>
            </a:endParaRPr>
          </a:p>
        </p:txBody>
      </p:sp>
      <p:sp>
        <p:nvSpPr>
          <p:cNvPr id="5" name="TextBox 4">
            <a:extLst>
              <a:ext uri="{FF2B5EF4-FFF2-40B4-BE49-F238E27FC236}">
                <a16:creationId xmlns:a16="http://schemas.microsoft.com/office/drawing/2014/main" id="{3D190427-1CD9-D779-3392-13252522A0A2}"/>
              </a:ext>
            </a:extLst>
          </p:cNvPr>
          <p:cNvSpPr txBox="1"/>
          <p:nvPr/>
        </p:nvSpPr>
        <p:spPr>
          <a:xfrm>
            <a:off x="1873169" y="1161124"/>
            <a:ext cx="8892989" cy="2949525"/>
          </a:xfrm>
          <a:prstGeom prst="rect">
            <a:avLst/>
          </a:prstGeom>
          <a:noFill/>
        </p:spPr>
        <p:txBody>
          <a:bodyPr wrap="square">
            <a:spAutoFit/>
          </a:bodyPr>
          <a:lstStyle/>
          <a:p>
            <a:pPr>
              <a:lnSpc>
                <a:spcPct val="150000"/>
              </a:lnSpc>
            </a:pPr>
            <a:r>
              <a:rPr lang="vi-VN" b="1"/>
              <a:t>Cloud Run </a:t>
            </a:r>
            <a:r>
              <a:rPr lang="vi-VN"/>
              <a:t>cho phép chúng ta phát triển và triển khai các ứng dụng </a:t>
            </a:r>
            <a:r>
              <a:rPr lang="vi-VN" b="1"/>
              <a:t>đóng gói theo phương thức container</a:t>
            </a:r>
            <a:r>
              <a:rPr lang="vi-VN"/>
              <a:t> trên nền tảng không máy chủ (serverless) - được quản lý hoàn toàn bởi Google Cloud (Tuy nhiên mức độ quản lý của google cũng đã giảm đi nhiều so với </a:t>
            </a:r>
            <a:r>
              <a:rPr lang="vi-VN" b="1"/>
              <a:t>App engine và Cloud function </a:t>
            </a:r>
            <a:r>
              <a:rPr lang="vi-VN"/>
              <a:t>đã trình bầy tại mục 2). Với Cloud run bạn sẽ đóng gói ứng dụng của bạn thành các </a:t>
            </a:r>
            <a:r>
              <a:rPr lang="vi-VN" b="1"/>
              <a:t>container</a:t>
            </a:r>
            <a:r>
              <a:rPr lang="vi-VN"/>
              <a:t> sau đó sẽ triển khai ứng dụng đó lên </a:t>
            </a:r>
            <a:r>
              <a:rPr lang="vi-VN" b="1"/>
              <a:t>cloud run</a:t>
            </a:r>
            <a:r>
              <a:rPr lang="vi-VN"/>
              <a:t>.</a:t>
            </a:r>
          </a:p>
          <a:p>
            <a:pPr>
              <a:lnSpc>
                <a:spcPct val="150000"/>
              </a:lnSpc>
            </a:pPr>
            <a:endParaRPr lang="vi-VN"/>
          </a:p>
        </p:txBody>
      </p:sp>
      <p:pic>
        <p:nvPicPr>
          <p:cNvPr id="8" name="Picture 7">
            <a:extLst>
              <a:ext uri="{FF2B5EF4-FFF2-40B4-BE49-F238E27FC236}">
                <a16:creationId xmlns:a16="http://schemas.microsoft.com/office/drawing/2014/main" id="{63D901B9-8C52-D39A-C2DB-358E755499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54479" y="4205876"/>
            <a:ext cx="6683042" cy="1648077"/>
          </a:xfrm>
          <a:prstGeom prst="rect">
            <a:avLst/>
          </a:prstGeom>
        </p:spPr>
      </p:pic>
    </p:spTree>
    <p:extLst>
      <p:ext uri="{BB962C8B-B14F-4D97-AF65-F5344CB8AC3E}">
        <p14:creationId xmlns:p14="http://schemas.microsoft.com/office/powerpoint/2010/main" val="905004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4">
            <a:extLst>
              <a:ext uri="{FF2B5EF4-FFF2-40B4-BE49-F238E27FC236}">
                <a16:creationId xmlns:a16="http://schemas.microsoft.com/office/drawing/2014/main" id="{25731EF9-DD05-482C-BF80-5FE5D68B40A3}"/>
              </a:ext>
            </a:extLst>
          </p:cNvPr>
          <p:cNvSpPr>
            <a:spLocks noGrp="1"/>
          </p:cNvSpPr>
          <p:nvPr>
            <p:ph type="title"/>
          </p:nvPr>
        </p:nvSpPr>
        <p:spPr>
          <a:xfrm>
            <a:off x="1873169" y="438353"/>
            <a:ext cx="9543768" cy="722771"/>
          </a:xfrm>
        </p:spPr>
        <p:txBody>
          <a:bodyPr>
            <a:normAutofit fontScale="90000"/>
          </a:bodyPr>
          <a:lstStyle/>
          <a:p>
            <a:r>
              <a:rPr lang="en-US" altLang="ko-KR" b="1">
                <a:solidFill>
                  <a:schemeClr val="tx1">
                    <a:lumMod val="75000"/>
                    <a:lumOff val="25000"/>
                  </a:schemeClr>
                </a:solidFill>
                <a:latin typeface="Arial" panose="020B0604020202020204" pitchFamily="34" charset="0"/>
              </a:rPr>
              <a:t>Tổng kết serverless</a:t>
            </a:r>
            <a:endParaRPr lang="ko-KR" altLang="en-US" b="1" dirty="0">
              <a:solidFill>
                <a:schemeClr val="tx1">
                  <a:lumMod val="75000"/>
                  <a:lumOff val="25000"/>
                </a:schemeClr>
              </a:solidFill>
              <a:latin typeface="Arial" panose="020B0604020202020204" pitchFamily="34" charset="0"/>
            </a:endParaRPr>
          </a:p>
        </p:txBody>
      </p:sp>
      <p:graphicFrame>
        <p:nvGraphicFramePr>
          <p:cNvPr id="2" name="Object 1">
            <a:extLst>
              <a:ext uri="{FF2B5EF4-FFF2-40B4-BE49-F238E27FC236}">
                <a16:creationId xmlns:a16="http://schemas.microsoft.com/office/drawing/2014/main" id="{C0BDA0B7-67E8-8F67-94C3-892C42BDEB83}"/>
              </a:ext>
            </a:extLst>
          </p:cNvPr>
          <p:cNvGraphicFramePr>
            <a:graphicFrameLocks noChangeAspect="1"/>
          </p:cNvGraphicFramePr>
          <p:nvPr>
            <p:extLst>
              <p:ext uri="{D42A27DB-BD31-4B8C-83A1-F6EECF244321}">
                <p14:modId xmlns:p14="http://schemas.microsoft.com/office/powerpoint/2010/main" val="4282768699"/>
              </p:ext>
            </p:extLst>
          </p:nvPr>
        </p:nvGraphicFramePr>
        <p:xfrm>
          <a:off x="1976075" y="1247998"/>
          <a:ext cx="9440862" cy="5295900"/>
        </p:xfrm>
        <a:graphic>
          <a:graphicData uri="http://schemas.openxmlformats.org/presentationml/2006/ole">
            <mc:AlternateContent xmlns:mc="http://schemas.openxmlformats.org/markup-compatibility/2006">
              <mc:Choice xmlns:v="urn:schemas-microsoft-com:vml" Requires="v">
                <p:oleObj name="Bitmap Image" r:id="rId3" imgW="9441360" imgH="5295960" progId="Paint.Picture">
                  <p:embed/>
                </p:oleObj>
              </mc:Choice>
              <mc:Fallback>
                <p:oleObj name="Bitmap Image" r:id="rId3" imgW="9441360" imgH="5295960" progId="Paint.Picture">
                  <p:embed/>
                  <p:pic>
                    <p:nvPicPr>
                      <p:cNvPr id="0" name=""/>
                      <p:cNvPicPr/>
                      <p:nvPr/>
                    </p:nvPicPr>
                    <p:blipFill>
                      <a:blip r:embed="rId4"/>
                      <a:stretch>
                        <a:fillRect/>
                      </a:stretch>
                    </p:blipFill>
                    <p:spPr>
                      <a:xfrm>
                        <a:off x="1976075" y="1247998"/>
                        <a:ext cx="9440862" cy="5295900"/>
                      </a:xfrm>
                      <a:prstGeom prst="rect">
                        <a:avLst/>
                      </a:prstGeom>
                    </p:spPr>
                  </p:pic>
                </p:oleObj>
              </mc:Fallback>
            </mc:AlternateContent>
          </a:graphicData>
        </a:graphic>
      </p:graphicFrame>
    </p:spTree>
    <p:extLst>
      <p:ext uri="{BB962C8B-B14F-4D97-AF65-F5344CB8AC3E}">
        <p14:creationId xmlns:p14="http://schemas.microsoft.com/office/powerpoint/2010/main" val="2479726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25EE9EB-CB04-45E7-B189-28732F14F7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3269275909"/>
      </p:ext>
    </p:extLst>
  </p:cSld>
  <p:clrMapOvr>
    <a:masterClrMapping/>
  </p:clrMapOvr>
  <mc:AlternateContent xmlns:mc="http://schemas.openxmlformats.org/markup-compatibility/2006" xmlns:p14="http://schemas.microsoft.com/office/powerpoint/2010/main">
    <mc:Choice Requires="p14">
      <p:transition p14:dur="10">
        <p:push dir="u"/>
        <p:sndAc>
          <p:stSnd>
            <p:snd r:embed="rId3" name="chimes.wav"/>
          </p:stSnd>
        </p:sndAc>
      </p:transition>
    </mc:Choice>
    <mc:Fallback xmlns="">
      <p:transition>
        <p:push dir="u"/>
        <p:sndAc>
          <p:stSnd>
            <p:snd r:embed="rId8" name="chimes.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3365298" y="4773150"/>
            <a:ext cx="5462007" cy="2084849"/>
            <a:chOff x="152400" y="152400"/>
            <a:chExt cx="9126287" cy="5143500"/>
          </a:xfrm>
        </p:grpSpPr>
        <p:sp>
          <p:nvSpPr>
            <p:cNvPr id="12" name="Rectangle 11"/>
            <p:cNvSpPr/>
            <p:nvPr/>
          </p:nvSpPr>
          <p:spPr>
            <a:xfrm>
              <a:off x="152400" y="152400"/>
              <a:ext cx="228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3" name="Rectangle 12"/>
            <p:cNvSpPr/>
            <p:nvPr/>
          </p:nvSpPr>
          <p:spPr>
            <a:xfrm>
              <a:off x="2436046" y="152400"/>
              <a:ext cx="2286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4" name="Rectangle 13"/>
            <p:cNvSpPr/>
            <p:nvPr/>
          </p:nvSpPr>
          <p:spPr>
            <a:xfrm>
              <a:off x="4722046" y="152400"/>
              <a:ext cx="2286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5" name="Rectangle 14"/>
            <p:cNvSpPr/>
            <p:nvPr/>
          </p:nvSpPr>
          <p:spPr>
            <a:xfrm>
              <a:off x="6992687" y="152400"/>
              <a:ext cx="2286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sp>
        <p:nvSpPr>
          <p:cNvPr id="3" name="Title 1"/>
          <p:cNvSpPr txBox="1">
            <a:spLocks/>
          </p:cNvSpPr>
          <p:nvPr/>
        </p:nvSpPr>
        <p:spPr>
          <a:xfrm>
            <a:off x="2447220" y="5069414"/>
            <a:ext cx="7296811" cy="722772"/>
          </a:xfrm>
          <a:prstGeom prst="rect">
            <a:avLst/>
          </a:prstGeom>
        </p:spPr>
        <p:txBody>
          <a:bodyPr anchor="ctr"/>
          <a:lstStyle>
            <a:lvl1pPr algn="ctr"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r>
              <a:rPr lang="en-US" altLang="ko-KR" sz="4800" dirty="0">
                <a:solidFill>
                  <a:schemeClr val="bg1"/>
                </a:solidFill>
                <a:latin typeface="+mj-lt"/>
              </a:rPr>
              <a:t>Thank you</a:t>
            </a:r>
            <a:endParaRPr lang="ko-KR" altLang="en-US" sz="4800" dirty="0">
              <a:solidFill>
                <a:schemeClr val="bg1"/>
              </a:solidFill>
              <a:latin typeface="+mj-lt"/>
            </a:endParaRPr>
          </a:p>
        </p:txBody>
      </p:sp>
      <p:sp>
        <p:nvSpPr>
          <p:cNvPr id="4" name="Text Placeholder 7"/>
          <p:cNvSpPr txBox="1">
            <a:spLocks/>
          </p:cNvSpPr>
          <p:nvPr/>
        </p:nvSpPr>
        <p:spPr>
          <a:xfrm>
            <a:off x="2447220" y="5792185"/>
            <a:ext cx="7296811" cy="32511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ko-KR" altLang="en-US" sz="1600" dirty="0">
              <a:solidFill>
                <a:schemeClr val="bg1"/>
              </a:solidFill>
              <a:cs typeface="Arial" pitchFamily="34" charset="0"/>
            </a:endParaRPr>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rcRect t="19914" b="19914"/>
          <a:stretch>
            <a:fillRect/>
          </a:stretch>
        </p:blipFill>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88091" y="1316765"/>
            <a:ext cx="1824203" cy="1824203"/>
          </a:xfrm>
          <a:prstGeom prst="rect">
            <a:avLst/>
          </a:prstGeom>
        </p:spPr>
      </p:pic>
    </p:spTree>
    <p:extLst>
      <p:ext uri="{BB962C8B-B14F-4D97-AF65-F5344CB8AC3E}">
        <p14:creationId xmlns:p14="http://schemas.microsoft.com/office/powerpoint/2010/main" val="2030636767"/>
      </p:ext>
    </p:extLst>
  </p:cSld>
  <p:clrMapOvr>
    <a:masterClrMapping/>
  </p:clrMapOvr>
  <mc:AlternateContent xmlns:mc="http://schemas.openxmlformats.org/markup-compatibility/2006" xmlns:p14="http://schemas.microsoft.com/office/powerpoint/2010/main">
    <mc:Choice Requires="p14">
      <p:transition spd="slow" p14:dur="5000">
        <p:sndAc>
          <p:stSnd>
            <p:snd r:embed="rId2" name="applause.wav"/>
          </p:stSnd>
        </p:sndAc>
      </p:transition>
    </mc:Choice>
    <mc:Fallback xmlns="">
      <p:transition spd="slow">
        <p:sndAc>
          <p:stSnd>
            <p:snd r:embed="rId5" name="applause.wav"/>
          </p:stSnd>
        </p:sndAc>
      </p:transition>
    </mc:Fallback>
  </mc:AlternateContent>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7"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A2F1A8C-DA51-4B71-B726-781A10926E02}">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3970</TotalTime>
  <Words>546</Words>
  <Application>Microsoft Office PowerPoint</Application>
  <PresentationFormat>Widescreen</PresentationFormat>
  <Paragraphs>37</Paragraphs>
  <Slides>9</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7" baseType="lpstr">
      <vt:lpstr>Arial</vt:lpstr>
      <vt:lpstr>Calibri</vt:lpstr>
      <vt:lpstr>Calibri Light</vt:lpstr>
      <vt:lpstr>Libre Franklin</vt:lpstr>
      <vt:lpstr>Open Sans</vt:lpstr>
      <vt:lpstr>Verdana</vt:lpstr>
      <vt:lpstr>Office Theme</vt:lpstr>
      <vt:lpstr>Bitmap Image</vt:lpstr>
      <vt:lpstr>GIỚI THIỆU VỀ SERVERLESS</vt:lpstr>
      <vt:lpstr>Nội dung</vt:lpstr>
      <vt:lpstr>1. Serverless là gì ?</vt:lpstr>
      <vt:lpstr>1.1 Ưu điểm của serverless</vt:lpstr>
      <vt:lpstr>2. Serverless trên google cloud</vt:lpstr>
      <vt:lpstr>5. Cloud Run</vt:lpstr>
      <vt:lpstr>Tổng kết serverless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Trần Anh Quốc</dc:creator>
  <cp:lastModifiedBy>Trần Anh Quốc</cp:lastModifiedBy>
  <cp:revision>251</cp:revision>
  <dcterms:created xsi:type="dcterms:W3CDTF">2020-12-03T03:43:03Z</dcterms:created>
  <dcterms:modified xsi:type="dcterms:W3CDTF">2023-10-16T02:44:40Z</dcterms:modified>
</cp:coreProperties>
</file>