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9"/>
  </p:notesMasterIdLst>
  <p:handoutMasterIdLst>
    <p:handoutMasterId r:id="rId34"/>
  </p:handoutMasterIdLst>
  <p:sldIdLst>
    <p:sldId id="485" r:id="rId4"/>
    <p:sldId id="486" r:id="rId5"/>
    <p:sldId id="488" r:id="rId6"/>
    <p:sldId id="514" r:id="rId7"/>
    <p:sldId id="519" r:id="rId8"/>
    <p:sldId id="520" r:id="rId10"/>
    <p:sldId id="515" r:id="rId11"/>
    <p:sldId id="521" r:id="rId12"/>
    <p:sldId id="548" r:id="rId13"/>
    <p:sldId id="550" r:id="rId14"/>
    <p:sldId id="549" r:id="rId15"/>
    <p:sldId id="552" r:id="rId16"/>
    <p:sldId id="553" r:id="rId17"/>
    <p:sldId id="555" r:id="rId18"/>
    <p:sldId id="556" r:id="rId19"/>
    <p:sldId id="557" r:id="rId20"/>
    <p:sldId id="583" r:id="rId21"/>
    <p:sldId id="585" r:id="rId22"/>
    <p:sldId id="587" r:id="rId23"/>
    <p:sldId id="586" r:id="rId24"/>
    <p:sldId id="588" r:id="rId25"/>
    <p:sldId id="615" r:id="rId26"/>
    <p:sldId id="616" r:id="rId27"/>
    <p:sldId id="617" r:id="rId28"/>
    <p:sldId id="644" r:id="rId29"/>
    <p:sldId id="645" r:id="rId30"/>
    <p:sldId id="646" r:id="rId31"/>
    <p:sldId id="648" r:id="rId32"/>
    <p:sldId id="475" r:id="rId33"/>
  </p:sldIdLst>
  <p:sldSz cx="9144000" cy="5143500" type="screen16x9"/>
  <p:notesSz cx="6858000" cy="9144000"/>
  <p:custDataLst>
    <p:tags r:id="rId3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68" userDrawn="1">
          <p15:clr>
            <a:srgbClr val="A4A3A4"/>
          </p15:clr>
        </p15:guide>
        <p15:guide id="2" pos="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B877"/>
    <a:srgbClr val="9D554E"/>
    <a:srgbClr val="FBF4F3"/>
    <a:srgbClr val="FFFFFF"/>
    <a:srgbClr val="D8796E"/>
    <a:srgbClr val="B3864B"/>
    <a:srgbClr val="F9EFEE"/>
    <a:srgbClr val="DB8175"/>
    <a:srgbClr val="C6A477"/>
    <a:srgbClr val="537A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30" autoAdjust="0"/>
    <p:restoredTop sz="93992" autoAdjust="0"/>
  </p:normalViewPr>
  <p:slideViewPr>
    <p:cSldViewPr snapToGrid="0" showGuides="1">
      <p:cViewPr>
        <p:scale>
          <a:sx n="76" d="100"/>
          <a:sy n="76" d="100"/>
        </p:scale>
        <p:origin x="586" y="254"/>
      </p:cViewPr>
      <p:guideLst>
        <p:guide orient="horz" pos="2968"/>
        <p:guide pos="850"/>
      </p:guideLst>
    </p:cSldViewPr>
  </p:slideViewPr>
  <p:notesTextViewPr>
    <p:cViewPr>
      <p:scale>
        <a:sx n="1" d="1"/>
        <a:sy n="1" d="1"/>
      </p:scale>
      <p:origin x="0" y="0"/>
    </p:cViewPr>
  </p:notesTextViewPr>
  <p:notesViewPr>
    <p:cSldViewPr snapToGrid="0">
      <p:cViewPr varScale="1">
        <p:scale>
          <a:sx n="63" d="100"/>
          <a:sy n="63" d="100"/>
        </p:scale>
        <p:origin x="2894" y="5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8" Type="http://schemas.openxmlformats.org/officeDocument/2006/relationships/tags" Target="tags/tag88.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401B1A-73A9-4269-8D5F-3F5A8FC2F8B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CD3B92-3D13-446D-98CE-99BAA554731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6498ED-29AD-4995-82E9-A8CD5CA158C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E687A3-1BD6-41BC-9813-2529BC29861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1556"/>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150"/>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8"/>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076325"/>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2" name="图片占位符 3"/>
          <p:cNvSpPr>
            <a:spLocks noGrp="1"/>
          </p:cNvSpPr>
          <p:nvPr>
            <p:ph type="pic" sz="quarter" idx="10"/>
          </p:nvPr>
        </p:nvSpPr>
        <p:spPr>
          <a:xfrm>
            <a:off x="96154" y="1185826"/>
            <a:ext cx="8878668" cy="2019597"/>
          </a:xfrm>
          <a:prstGeom prst="roundRect">
            <a:avLst>
              <a:gd name="adj" fmla="val 8778"/>
            </a:avLst>
          </a:prstGeom>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2" name="图片占位符 3"/>
          <p:cNvSpPr>
            <a:spLocks noGrp="1"/>
          </p:cNvSpPr>
          <p:nvPr>
            <p:ph type="pic" sz="quarter" idx="10"/>
          </p:nvPr>
        </p:nvSpPr>
        <p:spPr>
          <a:xfrm>
            <a:off x="94510" y="1356649"/>
            <a:ext cx="2133184" cy="1425129"/>
          </a:xfrm>
          <a:prstGeom prst="roundRect">
            <a:avLst>
              <a:gd name="adj" fmla="val 8778"/>
            </a:avLst>
          </a:prstGeom>
          <a:ln>
            <a:gradFill>
              <a:gsLst>
                <a:gs pos="0">
                  <a:srgbClr val="E1B877"/>
                </a:gs>
                <a:gs pos="100000">
                  <a:schemeClr val="accent2">
                    <a:lumMod val="60000"/>
                    <a:lumOff val="40000"/>
                  </a:schemeClr>
                </a:gs>
              </a:gsLst>
              <a:lin ang="5400000" scaled="1"/>
            </a:gradFill>
          </a:ln>
        </p:spPr>
        <p:txBody>
          <a:bodyPr/>
          <a:lstStyle/>
          <a:p>
            <a:endParaRPr lang="zh-CN" altLang="en-US"/>
          </a:p>
        </p:txBody>
      </p:sp>
      <p:sp>
        <p:nvSpPr>
          <p:cNvPr id="6" name="图片占位符 3"/>
          <p:cNvSpPr>
            <a:spLocks noGrp="1"/>
          </p:cNvSpPr>
          <p:nvPr>
            <p:ph type="pic" sz="quarter" idx="11"/>
          </p:nvPr>
        </p:nvSpPr>
        <p:spPr>
          <a:xfrm>
            <a:off x="2343035" y="1356649"/>
            <a:ext cx="2133184" cy="1425129"/>
          </a:xfrm>
          <a:prstGeom prst="roundRect">
            <a:avLst>
              <a:gd name="adj" fmla="val 8778"/>
            </a:avLst>
          </a:prstGeom>
          <a:ln>
            <a:gradFill>
              <a:gsLst>
                <a:gs pos="0">
                  <a:srgbClr val="E1B877"/>
                </a:gs>
                <a:gs pos="100000">
                  <a:schemeClr val="accent2">
                    <a:lumMod val="60000"/>
                    <a:lumOff val="40000"/>
                  </a:schemeClr>
                </a:gs>
              </a:gsLst>
              <a:lin ang="5400000" scaled="1"/>
            </a:gradFill>
          </a:ln>
        </p:spPr>
        <p:txBody>
          <a:bodyPr/>
          <a:lstStyle/>
          <a:p>
            <a:endParaRPr lang="zh-CN" altLang="en-US"/>
          </a:p>
        </p:txBody>
      </p:sp>
      <p:sp>
        <p:nvSpPr>
          <p:cNvPr id="7" name="图片占位符 3"/>
          <p:cNvSpPr>
            <a:spLocks noGrp="1"/>
          </p:cNvSpPr>
          <p:nvPr>
            <p:ph type="pic" sz="quarter" idx="12"/>
          </p:nvPr>
        </p:nvSpPr>
        <p:spPr>
          <a:xfrm>
            <a:off x="4591560" y="1356649"/>
            <a:ext cx="2133184" cy="1425129"/>
          </a:xfrm>
          <a:prstGeom prst="roundRect">
            <a:avLst>
              <a:gd name="adj" fmla="val 8778"/>
            </a:avLst>
          </a:prstGeom>
          <a:ln>
            <a:gradFill>
              <a:gsLst>
                <a:gs pos="0">
                  <a:srgbClr val="E1B877"/>
                </a:gs>
                <a:gs pos="100000">
                  <a:schemeClr val="accent2">
                    <a:lumMod val="60000"/>
                    <a:lumOff val="40000"/>
                  </a:schemeClr>
                </a:gs>
              </a:gsLst>
              <a:lin ang="5400000" scaled="1"/>
            </a:gradFill>
          </a:ln>
        </p:spPr>
        <p:txBody>
          <a:bodyPr/>
          <a:lstStyle/>
          <a:p>
            <a:endParaRPr lang="zh-CN" altLang="en-US"/>
          </a:p>
        </p:txBody>
      </p:sp>
      <p:sp>
        <p:nvSpPr>
          <p:cNvPr id="8" name="图片占位符 3"/>
          <p:cNvSpPr>
            <a:spLocks noGrp="1"/>
          </p:cNvSpPr>
          <p:nvPr>
            <p:ph type="pic" sz="quarter" idx="13"/>
          </p:nvPr>
        </p:nvSpPr>
        <p:spPr>
          <a:xfrm>
            <a:off x="6840084" y="1356649"/>
            <a:ext cx="2133184" cy="1425129"/>
          </a:xfrm>
          <a:prstGeom prst="roundRect">
            <a:avLst>
              <a:gd name="adj" fmla="val 8778"/>
            </a:avLst>
          </a:prstGeom>
          <a:ln>
            <a:gradFill>
              <a:gsLst>
                <a:gs pos="0">
                  <a:srgbClr val="E1B877"/>
                </a:gs>
                <a:gs pos="100000">
                  <a:schemeClr val="accent2">
                    <a:lumMod val="60000"/>
                    <a:lumOff val="40000"/>
                  </a:schemeClr>
                </a:gs>
              </a:gsLst>
              <a:lin ang="5400000" scaled="1"/>
            </a:gradFill>
          </a:ln>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l="30478" t="10975" r="10975" b="30478"/>
          <a:stretch>
            <a:fillRect/>
          </a:stretch>
        </p:blipFill>
        <p:spPr>
          <a:xfrm>
            <a:off x="0" y="-1"/>
            <a:ext cx="9144000" cy="5143501"/>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3F87CF-3569-4A6D-ABE9-80B564D3AFB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431EDE2-ED55-47B1-BF0C-0EF98048EBB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2" Type="http://schemas.openxmlformats.org/officeDocument/2006/relationships/theme" Target="../theme/theme2.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4F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13F87CF-3569-4A6D-ABE9-80B564D3AFB4}"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431EDE2-ED55-47B1-BF0C-0EF98048EBB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3995"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tags" Target="../tags/tag58.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61.xml"/><Relationship Id="rId1" Type="http://schemas.openxmlformats.org/officeDocument/2006/relationships/tags" Target="../tags/tag60.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tags" Target="../tags/tag65.xml"/><Relationship Id="rId1" Type="http://schemas.openxmlformats.org/officeDocument/2006/relationships/tags" Target="../tags/tag64.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9.xml"/><Relationship Id="rId1" Type="http://schemas.openxmlformats.org/officeDocument/2006/relationships/tags" Target="../tags/tag78.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tags" Target="../tags/tag80.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6.xml"/><Relationship Id="rId1" Type="http://schemas.openxmlformats.org/officeDocument/2006/relationships/tags" Target="../tags/tag8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1" Type="http://schemas.openxmlformats.org/officeDocument/2006/relationships/slideLayout" Target="../slideLayouts/slideLayout2.xml"/><Relationship Id="rId10" Type="http://schemas.openxmlformats.org/officeDocument/2006/relationships/tags" Target="../tags/tag23.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6987" y="180187"/>
            <a:ext cx="5829300" cy="1085849"/>
          </a:xfrm>
        </p:spPr>
        <p:txBody>
          <a:bodyPr>
            <a:normAutofit/>
          </a:bodyPr>
          <a:lstStyle/>
          <a:p>
            <a:r>
              <a:rPr lang="en-US" sz="2250" b="1" dirty="0" smtClean="0">
                <a:solidFill>
                  <a:srgbClr val="0070C0"/>
                </a:solidFill>
              </a:rPr>
              <a:t>TRƯỜNG ĐẠI HỌC HÀ NỘI</a:t>
            </a:r>
            <a:br>
              <a:rPr lang="en-US" sz="2250" b="1" dirty="0" smtClean="0">
                <a:solidFill>
                  <a:srgbClr val="0070C0"/>
                </a:solidFill>
              </a:rPr>
            </a:br>
            <a:r>
              <a:rPr lang="en-US" sz="2250" b="1" dirty="0" smtClean="0">
                <a:solidFill>
                  <a:srgbClr val="0070C0"/>
                </a:solidFill>
              </a:rPr>
              <a:t>KHOA ĐÀO TẠO SAU ĐẠI HỌC</a:t>
            </a:r>
            <a:endParaRPr lang="en-US" sz="2250" b="1" dirty="0">
              <a:solidFill>
                <a:srgbClr val="0070C0"/>
              </a:solidFill>
            </a:endParaRPr>
          </a:p>
        </p:txBody>
      </p:sp>
      <p:sp>
        <p:nvSpPr>
          <p:cNvPr id="3" name="Subtitle 2"/>
          <p:cNvSpPr>
            <a:spLocks noGrp="1"/>
          </p:cNvSpPr>
          <p:nvPr>
            <p:ph type="subTitle" idx="1"/>
          </p:nvPr>
        </p:nvSpPr>
        <p:spPr>
          <a:xfrm>
            <a:off x="1714500" y="1598930"/>
            <a:ext cx="5886450" cy="3257550"/>
          </a:xfrm>
        </p:spPr>
        <p:txBody>
          <a:bodyPr>
            <a:normAutofit lnSpcReduction="20000"/>
          </a:bodyPr>
          <a:lstStyle/>
          <a:p>
            <a:r>
              <a:rPr lang="en-US" sz="1800" b="1" dirty="0" smtClean="0">
                <a:solidFill>
                  <a:srgbClr val="FF0000"/>
                </a:solidFill>
                <a:latin typeface="Times New Roman" panose="02020603050405020304" pitchFamily="18" charset="0"/>
                <a:cs typeface="Times New Roman" panose="02020603050405020304" pitchFamily="18" charset="0"/>
              </a:rPr>
              <a:t>LỄ BẢO VỆ LUẬN VĂN THẠC SỸ</a:t>
            </a:r>
            <a:endParaRPr lang="en-US" sz="1800" b="1" dirty="0" smtClean="0">
              <a:solidFill>
                <a:srgbClr val="FF0000"/>
              </a:solidFill>
              <a:latin typeface="Times New Roman" panose="02020603050405020304" pitchFamily="18" charset="0"/>
              <a:cs typeface="Times New Roman" panose="02020603050405020304" pitchFamily="18" charset="0"/>
            </a:endParaRPr>
          </a:p>
          <a:p>
            <a:endParaRPr lang="en-US" sz="1800" b="1" dirty="0" smtClean="0">
              <a:solidFill>
                <a:srgbClr val="FF0000"/>
              </a:solidFill>
              <a:latin typeface="Times New Roman" panose="02020603050405020304" pitchFamily="18" charset="0"/>
              <a:cs typeface="Times New Roman" panose="02020603050405020304" pitchFamily="18" charset="0"/>
            </a:endParaRPr>
          </a:p>
          <a:p>
            <a:pPr algn="l"/>
            <a:r>
              <a:rPr lang="en-US" sz="1500" b="1" dirty="0" smtClean="0">
                <a:solidFill>
                  <a:srgbClr val="FF0000"/>
                </a:solidFill>
                <a:latin typeface="Times New Roman" panose="02020603050405020304" pitchFamily="18" charset="0"/>
                <a:cs typeface="Times New Roman" panose="02020603050405020304" pitchFamily="18" charset="0"/>
              </a:rPr>
              <a:t>ĐỀ TÀI (song </a:t>
            </a:r>
            <a:r>
              <a:rPr lang="en-US" sz="1500" b="1" dirty="0" err="1" smtClean="0">
                <a:solidFill>
                  <a:srgbClr val="FF0000"/>
                </a:solidFill>
                <a:latin typeface="Times New Roman" panose="02020603050405020304" pitchFamily="18" charset="0"/>
                <a:cs typeface="Times New Roman" panose="02020603050405020304" pitchFamily="18" charset="0"/>
              </a:rPr>
              <a:t>ngữ</a:t>
            </a:r>
            <a:r>
              <a:rPr lang="en-US" sz="1500" b="1" dirty="0" smtClean="0">
                <a:solidFill>
                  <a:srgbClr val="FF0000"/>
                </a:solidFill>
                <a:latin typeface="Times New Roman" panose="02020603050405020304" pitchFamily="18" charset="0"/>
                <a:cs typeface="Times New Roman" panose="02020603050405020304" pitchFamily="18" charset="0"/>
              </a:rPr>
              <a:t>): </a:t>
            </a:r>
            <a:r>
              <a:rPr lang="vi-VN" altLang="en-US" sz="1500" b="1" dirty="0" smtClean="0">
                <a:solidFill>
                  <a:srgbClr val="FF0000"/>
                </a:solidFill>
                <a:latin typeface="Times New Roman" panose="02020603050405020304" pitchFamily="18" charset="0"/>
                <a:cs typeface="Times New Roman" panose="02020603050405020304" pitchFamily="18" charset="0"/>
              </a:rPr>
              <a:t> </a:t>
            </a:r>
            <a:endParaRPr lang="vi-VN" altLang="en-US" sz="1500" b="1" dirty="0" smtClean="0">
              <a:solidFill>
                <a:srgbClr val="FF0000"/>
              </a:solidFill>
              <a:latin typeface="Times New Roman" panose="02020603050405020304" pitchFamily="18" charset="0"/>
              <a:cs typeface="Times New Roman" panose="02020603050405020304" pitchFamily="18" charset="0"/>
            </a:endParaRPr>
          </a:p>
          <a:p>
            <a:pPr algn="l"/>
            <a:r>
              <a:rPr lang="vi-VN" altLang="en-US" sz="1500" b="1" dirty="0" smtClean="0">
                <a:solidFill>
                  <a:srgbClr val="FF0000"/>
                </a:solidFill>
                <a:latin typeface="Times New Roman" panose="02020603050405020304" pitchFamily="18" charset="0"/>
                <a:cs typeface="Times New Roman" panose="02020603050405020304" pitchFamily="18" charset="0"/>
              </a:rPr>
              <a:t>So sánh đối chiếu Trung - Việt các từ ngữ chỉ màu sắc trong tác phẩm </a:t>
            </a:r>
            <a:r>
              <a:rPr lang="vi-VN" altLang="en-US" sz="1500" b="1" i="1" dirty="0" smtClean="0">
                <a:solidFill>
                  <a:srgbClr val="FF0000"/>
                </a:solidFill>
                <a:latin typeface="Times New Roman" panose="02020603050405020304" pitchFamily="18" charset="0"/>
                <a:cs typeface="Times New Roman" panose="02020603050405020304" pitchFamily="18" charset="0"/>
              </a:rPr>
              <a:t>Hồng lâu mộng</a:t>
            </a:r>
            <a:endParaRPr lang="en-US" sz="1500" b="1" dirty="0">
              <a:solidFill>
                <a:srgbClr val="FF0000"/>
              </a:solidFill>
              <a:latin typeface="Times New Roman" panose="02020603050405020304" pitchFamily="18" charset="0"/>
              <a:cs typeface="Times New Roman" panose="02020603050405020304" pitchFamily="18" charset="0"/>
            </a:endParaRPr>
          </a:p>
          <a:p>
            <a:pPr algn="l"/>
            <a:r>
              <a:rPr lang="en-US" altLang="zh-CN" sz="1500" b="1" dirty="0" smtClean="0">
                <a:solidFill>
                  <a:srgbClr val="FF0000"/>
                </a:solidFill>
                <a:latin typeface="Times New Roman" panose="02020603050405020304" pitchFamily="18" charset="0"/>
                <a:cs typeface="Times New Roman" panose="02020603050405020304" pitchFamily="18" charset="0"/>
              </a:rPr>
              <a:t>A comparsion study of Chinese - Vietnamese color terms in </a:t>
            </a:r>
            <a:r>
              <a:rPr lang="en-US" altLang="zh-CN" sz="1500" b="1" i="1" dirty="0" smtClean="0">
                <a:solidFill>
                  <a:srgbClr val="FF0000"/>
                </a:solidFill>
                <a:latin typeface="Times New Roman" panose="02020603050405020304" pitchFamily="18" charset="0"/>
                <a:cs typeface="Times New Roman" panose="02020603050405020304" pitchFamily="18" charset="0"/>
              </a:rPr>
              <a:t>A dream of red mansions</a:t>
            </a:r>
            <a:endParaRPr lang="en-US" sz="1500" b="1" i="1" dirty="0" smtClean="0">
              <a:solidFill>
                <a:srgbClr val="FF0000"/>
              </a:solidFill>
              <a:latin typeface="Times New Roman" panose="02020603050405020304" pitchFamily="18" charset="0"/>
              <a:cs typeface="Times New Roman" panose="02020603050405020304" pitchFamily="18" charset="0"/>
            </a:endParaRPr>
          </a:p>
          <a:p>
            <a:pPr algn="l"/>
            <a:r>
              <a:rPr lang="en-US" sz="1500" b="1" dirty="0" smtClean="0">
                <a:solidFill>
                  <a:srgbClr val="FF0000"/>
                </a:solidFill>
                <a:latin typeface="Times New Roman" panose="02020603050405020304" pitchFamily="18" charset="0"/>
                <a:cs typeface="Times New Roman" panose="02020603050405020304" pitchFamily="18" charset="0"/>
              </a:rPr>
              <a:t>CHUYÊN NGÀNH: N</a:t>
            </a:r>
            <a:r>
              <a:rPr lang="vi-VN" sz="1500" b="1" dirty="0" smtClean="0">
                <a:solidFill>
                  <a:srgbClr val="FF0000"/>
                </a:solidFill>
                <a:latin typeface="Times New Roman" panose="02020603050405020304" pitchFamily="18" charset="0"/>
                <a:cs typeface="Times New Roman" panose="02020603050405020304" pitchFamily="18" charset="0"/>
              </a:rPr>
              <a:t>gôn ngữ Việt Nam</a:t>
            </a:r>
            <a:endParaRPr lang="en-US" sz="1500" b="1" dirty="0" smtClean="0">
              <a:solidFill>
                <a:srgbClr val="FF0000"/>
              </a:solidFill>
              <a:latin typeface="Times New Roman" panose="02020603050405020304" pitchFamily="18" charset="0"/>
              <a:cs typeface="Times New Roman" panose="02020603050405020304" pitchFamily="18" charset="0"/>
            </a:endParaRPr>
          </a:p>
          <a:p>
            <a:pPr algn="l"/>
            <a:r>
              <a:rPr lang="en-US" sz="1500" b="1" dirty="0" smtClean="0">
                <a:solidFill>
                  <a:srgbClr val="FF0000"/>
                </a:solidFill>
                <a:latin typeface="Times New Roman" panose="02020603050405020304" pitchFamily="18" charset="0"/>
                <a:cs typeface="Times New Roman" panose="02020603050405020304" pitchFamily="18" charset="0"/>
              </a:rPr>
              <a:t>MÃ SỐ:</a:t>
            </a:r>
            <a:r>
              <a:rPr lang="vi-VN" altLang="en-US" sz="1500" b="1" dirty="0" smtClean="0">
                <a:solidFill>
                  <a:srgbClr val="FF0000"/>
                </a:solidFill>
                <a:latin typeface="Times New Roman" panose="02020603050405020304" pitchFamily="18" charset="0"/>
                <a:cs typeface="Times New Roman" panose="02020603050405020304" pitchFamily="18" charset="0"/>
              </a:rPr>
              <a:t> 8220102</a:t>
            </a:r>
            <a:endParaRPr lang="en-US" sz="1500" b="1" dirty="0" smtClean="0">
              <a:solidFill>
                <a:srgbClr val="FF0000"/>
              </a:solidFill>
              <a:latin typeface="Times New Roman" panose="02020603050405020304" pitchFamily="18" charset="0"/>
              <a:cs typeface="Times New Roman" panose="02020603050405020304" pitchFamily="18" charset="0"/>
            </a:endParaRPr>
          </a:p>
          <a:p>
            <a:pPr algn="l"/>
            <a:r>
              <a:rPr lang="en-US" sz="1500" b="1" dirty="0" smtClean="0">
                <a:solidFill>
                  <a:srgbClr val="FF0000"/>
                </a:solidFill>
                <a:latin typeface="Times New Roman" panose="02020603050405020304" pitchFamily="18" charset="0"/>
                <a:cs typeface="Times New Roman" panose="02020603050405020304" pitchFamily="18" charset="0"/>
              </a:rPr>
              <a:t>HỌC VIÊN:</a:t>
            </a:r>
            <a:r>
              <a:rPr lang="vi-VN" altLang="en-US" sz="1500" b="1" dirty="0" smtClean="0">
                <a:solidFill>
                  <a:srgbClr val="FF0000"/>
                </a:solidFill>
                <a:latin typeface="Times New Roman" panose="02020603050405020304" pitchFamily="18" charset="0"/>
                <a:cs typeface="Times New Roman" panose="02020603050405020304" pitchFamily="18" charset="0"/>
              </a:rPr>
              <a:t> PAN YILIN</a:t>
            </a:r>
            <a:endParaRPr lang="en-US" sz="1500" b="1" dirty="0" smtClean="0">
              <a:solidFill>
                <a:srgbClr val="FF0000"/>
              </a:solidFill>
              <a:latin typeface="Times New Roman" panose="02020603050405020304" pitchFamily="18" charset="0"/>
              <a:cs typeface="Times New Roman" panose="02020603050405020304" pitchFamily="18" charset="0"/>
            </a:endParaRPr>
          </a:p>
          <a:p>
            <a:pPr algn="l"/>
            <a:r>
              <a:rPr lang="en-US" sz="1500" b="1" dirty="0" smtClean="0">
                <a:solidFill>
                  <a:srgbClr val="FF0000"/>
                </a:solidFill>
                <a:latin typeface="Times New Roman" panose="02020603050405020304" pitchFamily="18" charset="0"/>
                <a:cs typeface="Times New Roman" panose="02020603050405020304" pitchFamily="18" charset="0"/>
              </a:rPr>
              <a:t>TÊN GVHD:</a:t>
            </a:r>
            <a:r>
              <a:rPr lang="vi-VN" altLang="en-US" sz="1500" b="1" dirty="0" smtClean="0">
                <a:solidFill>
                  <a:srgbClr val="FF0000"/>
                </a:solidFill>
                <a:latin typeface="Times New Roman" panose="02020603050405020304" pitchFamily="18" charset="0"/>
                <a:cs typeface="Times New Roman" panose="02020603050405020304" pitchFamily="18" charset="0"/>
              </a:rPr>
              <a:t> TS. Nguyễn Khánh Hà</a:t>
            </a:r>
            <a:endParaRPr lang="en-US" sz="1500" b="1" dirty="0">
              <a:solidFill>
                <a:srgbClr val="FF0000"/>
              </a:solidFill>
              <a:latin typeface="Times New Roman" panose="02020603050405020304" pitchFamily="18" charset="0"/>
              <a:cs typeface="Times New Roman" panose="02020603050405020304" pitchFamily="18" charset="0"/>
            </a:endParaRPr>
          </a:p>
          <a:p>
            <a:pPr algn="l"/>
            <a:endParaRPr lang="en-US" sz="1875" b="1" dirty="0" smtClean="0">
              <a:solidFill>
                <a:srgbClr val="FF0000"/>
              </a:solidFill>
              <a:latin typeface="Times New Roman" panose="02020603050405020304" pitchFamily="18" charset="0"/>
              <a:cs typeface="Times New Roman" panose="02020603050405020304" pitchFamily="18" charset="0"/>
            </a:endParaRPr>
          </a:p>
          <a:p>
            <a:r>
              <a:rPr lang="en-US" sz="1875" b="1" i="1" dirty="0" err="1" smtClean="0">
                <a:solidFill>
                  <a:srgbClr val="FF0000"/>
                </a:solidFill>
                <a:latin typeface="Times New Roman" panose="02020603050405020304" pitchFamily="18" charset="0"/>
                <a:cs typeface="Times New Roman" panose="02020603050405020304" pitchFamily="18" charset="0"/>
              </a:rPr>
              <a:t>Hà</a:t>
            </a:r>
            <a:r>
              <a:rPr lang="en-US" sz="1875" b="1" i="1" dirty="0" smtClean="0">
                <a:solidFill>
                  <a:srgbClr val="FF0000"/>
                </a:solidFill>
                <a:latin typeface="Times New Roman" panose="02020603050405020304" pitchFamily="18" charset="0"/>
                <a:cs typeface="Times New Roman" panose="02020603050405020304" pitchFamily="18" charset="0"/>
              </a:rPr>
              <a:t> </a:t>
            </a:r>
            <a:r>
              <a:rPr lang="en-US" sz="1875" b="1" i="1" dirty="0" err="1" smtClean="0">
                <a:solidFill>
                  <a:srgbClr val="FF0000"/>
                </a:solidFill>
                <a:latin typeface="Times New Roman" panose="02020603050405020304" pitchFamily="18" charset="0"/>
                <a:cs typeface="Times New Roman" panose="02020603050405020304" pitchFamily="18" charset="0"/>
              </a:rPr>
              <a:t>Nội</a:t>
            </a:r>
            <a:r>
              <a:rPr lang="en-US" sz="1875" b="1" i="1" dirty="0" smtClean="0">
                <a:solidFill>
                  <a:srgbClr val="FF0000"/>
                </a:solidFill>
                <a:latin typeface="Times New Roman" panose="02020603050405020304" pitchFamily="18" charset="0"/>
                <a:cs typeface="Times New Roman" panose="02020603050405020304" pitchFamily="18" charset="0"/>
              </a:rPr>
              <a:t>, </a:t>
            </a:r>
            <a:r>
              <a:rPr lang="en-US" sz="1875" b="1" i="1" dirty="0" err="1" smtClean="0">
                <a:solidFill>
                  <a:srgbClr val="FF0000"/>
                </a:solidFill>
                <a:latin typeface="Times New Roman" panose="02020603050405020304" pitchFamily="18" charset="0"/>
                <a:cs typeface="Times New Roman" panose="02020603050405020304" pitchFamily="18" charset="0"/>
              </a:rPr>
              <a:t>ngày </a:t>
            </a:r>
            <a:r>
              <a:rPr lang="en-US" sz="1875" b="1" i="1" dirty="0" smtClean="0">
                <a:solidFill>
                  <a:srgbClr val="FF0000"/>
                </a:solidFill>
                <a:latin typeface="Times New Roman" panose="02020603050405020304" pitchFamily="18" charset="0"/>
                <a:cs typeface="Times New Roman" panose="02020603050405020304" pitchFamily="18" charset="0"/>
              </a:rPr>
              <a:t>26 </a:t>
            </a:r>
            <a:r>
              <a:rPr lang="en-US" sz="1875" b="1" i="1" dirty="0" err="1" smtClean="0">
                <a:solidFill>
                  <a:srgbClr val="FF0000"/>
                </a:solidFill>
                <a:latin typeface="Times New Roman" panose="02020603050405020304" pitchFamily="18" charset="0"/>
                <a:cs typeface="Times New Roman" panose="02020603050405020304" pitchFamily="18" charset="0"/>
              </a:rPr>
              <a:t>tháng 10 năm 2023</a:t>
            </a:r>
            <a:endParaRPr lang="en-US" sz="1875" b="1" i="1" dirty="0" smtClean="0">
              <a:solidFill>
                <a:srgbClr val="FF0000"/>
              </a:solidFill>
              <a:latin typeface="Times New Roman" panose="02020603050405020304" pitchFamily="18" charset="0"/>
              <a:cs typeface="Times New Roman" panose="02020603050405020304" pitchFamily="18" charset="0"/>
            </a:endParaRPr>
          </a:p>
          <a:p>
            <a:pPr algn="l"/>
            <a:endParaRPr lang="en-US" sz="1875" b="1" dirty="0" smtClean="0">
              <a:solidFill>
                <a:srgbClr val="FF0000"/>
              </a:solidFill>
              <a:latin typeface="Times New Roman" panose="02020603050405020304" pitchFamily="18" charset="0"/>
              <a:cs typeface="Times New Roman" panose="02020603050405020304" pitchFamily="18" charset="0"/>
            </a:endParaRPr>
          </a:p>
        </p:txBody>
      </p:sp>
      <p:pic>
        <p:nvPicPr>
          <p:cNvPr id="1026" name="Picture 2" descr="C:\Users\LAN\Desktop\Red__Colour.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85900" y="285750"/>
            <a:ext cx="829866" cy="8747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493395" y="322580"/>
            <a:ext cx="8160385" cy="427355"/>
          </a:xfrm>
          <a:prstGeom prst="rect">
            <a:avLst/>
          </a:prstGeom>
          <a:noFill/>
        </p:spPr>
        <p:txBody>
          <a:bodyPr wrap="square" rtlCol="0">
            <a:noAutofit/>
          </a:bodyPr>
          <a:p>
            <a:pPr algn="ctr"/>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CHƯƠNG 1. CƠ SỞ LÝ THUYẾT VỀ TỪ NGỮ CHỈ MÀU SẮC TRONG TIẾNG TRUNG VÀ TIẾNG VIỆT  </a:t>
            </a:r>
            <a:endPar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custDataLst>
              <p:tags r:id="rId2"/>
            </p:custDataLst>
          </p:nvPr>
        </p:nvSpPr>
        <p:spPr>
          <a:xfrm>
            <a:off x="687705" y="3014345"/>
            <a:ext cx="7642860" cy="626110"/>
          </a:xfrm>
          <a:prstGeom prst="rect">
            <a:avLst/>
          </a:prstGeom>
        </p:spPr>
        <p:txBody>
          <a:bodyPr wrap="square">
            <a:noAutofit/>
          </a:bodyPr>
          <a:p>
            <a:pPr algn="l">
              <a:lnSpc>
                <a:spcPct val="130000"/>
              </a:lnSpc>
              <a:spcBef>
                <a:spcPts val="600"/>
              </a:spcBef>
            </a:pPr>
            <a:r>
              <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rPr>
              <a:t>4</a:t>
            </a:r>
            <a:r>
              <a:rPr lang="en-US" altLang="vi-VN" sz="1300" b="1">
                <a:solidFill>
                  <a:schemeClr val="tx1">
                    <a:lumMod val="65000"/>
                    <a:lumOff val="35000"/>
                  </a:schemeClr>
                </a:solidFill>
                <a:latin typeface="Times New Roman" panose="02020603050405020304" pitchFamily="18" charset="0"/>
                <a:cs typeface="Times New Roman" panose="02020603050405020304" pitchFamily="18" charset="0"/>
              </a:rPr>
              <a:t>. </a:t>
            </a:r>
            <a:r>
              <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rPr>
              <a:t>Từ ngữ chỉ màu sắc thể hiện khả năng tri nhận thế giới xung quan của từng cá nhân nói riêng và cộng đồng ngôn ngữ nói chung.</a:t>
            </a:r>
            <a:endPar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矩形 11"/>
          <p:cNvSpPr/>
          <p:nvPr>
            <p:custDataLst>
              <p:tags r:id="rId3"/>
            </p:custDataLst>
          </p:nvPr>
        </p:nvSpPr>
        <p:spPr>
          <a:xfrm>
            <a:off x="969645" y="3702685"/>
            <a:ext cx="7808595" cy="1000125"/>
          </a:xfrm>
          <a:prstGeom prst="rect">
            <a:avLst/>
          </a:prstGeom>
        </p:spPr>
        <p:txBody>
          <a:bodyPr wrap="square">
            <a:noAutofit/>
          </a:bodyPr>
          <a:p>
            <a:pPr marL="0" marR="0" lvl="0" indent="0" algn="l" defTabSz="457200" rtl="0" eaLnBrk="1" fontAlgn="base" latinLnBrk="0" hangingPunct="1">
              <a:lnSpc>
                <a:spcPct val="100000"/>
              </a:lnSpc>
              <a:spcBef>
                <a:spcPct val="0"/>
              </a:spcBef>
              <a:spcAft>
                <a:spcPct val="0"/>
              </a:spcAft>
              <a:buClrTx/>
              <a:buSzTx/>
              <a:buFontTx/>
              <a:buNone/>
              <a:defRPr/>
            </a:pPr>
            <a:r>
              <a:rPr kumimoji="0" lang="vi-VN"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Ví dụ:</a:t>
            </a:r>
            <a:endParaRPr kumimoji="0" lang="vi-VN"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zh-CN" sz="12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橘黄</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màu </a:t>
            </a:r>
            <a:r>
              <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da </a:t>
            </a:r>
            <a:r>
              <a:rPr kumimoji="0" lang="vi-VN"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cam</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r>
              <a:rPr kumimoji="0" lang="zh-CN" altLang="en-US" sz="12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土黄</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màu vàng đất</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r>
              <a:rPr lang="zh-CN" altLang="en-US" sz="12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杏黄</a:t>
            </a:r>
            <a:r>
              <a:rPr lang="en-US"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hạnh hoàng-</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màu vàng hơi đỏ</a:t>
            </a:r>
            <a:r>
              <a:rPr lang="en-US"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a:t>
            </a:r>
            <a:r>
              <a:rPr kumimoji="0" lang="zh-CN" altLang="en-US" sz="12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米黄</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mễ hoàng-màu ngà</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v.v</a:t>
            </a:r>
            <a:endParaRPr kumimoji="0" lang="zh-CN"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00000"/>
              </a:lnSpc>
              <a:spcBef>
                <a:spcPct val="0"/>
              </a:spcBef>
              <a:spcAft>
                <a:spcPct val="0"/>
              </a:spcAft>
              <a:buClrTx/>
              <a:buSzTx/>
              <a:buFontTx/>
              <a:buNone/>
              <a:defRPr/>
            </a:pPr>
            <a:endParaRPr kumimoji="0" lang="vi-VN"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00000"/>
              </a:lnSpc>
              <a:spcBef>
                <a:spcPct val="0"/>
              </a:spcBef>
              <a:spcAft>
                <a:spcPct val="0"/>
              </a:spcAft>
              <a:buClrTx/>
              <a:buSzTx/>
              <a:buFontTx/>
              <a:buNone/>
              <a:defRPr/>
            </a:pPr>
            <a:r>
              <a:rPr kumimoji="0" lang="vi-VN"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Màu cánh sen, màu hoa đào, </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đỏ cà rốt,</a:t>
            </a:r>
            <a:r>
              <a:rPr lang="en-US" alt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a:t>
            </a:r>
            <a:r>
              <a:rPr kumimoji="0" lang="vi-VN"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đỏ ngói v.v.  </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
        <p:nvSpPr>
          <p:cNvPr id="3" name="矩形 2"/>
          <p:cNvSpPr/>
          <p:nvPr>
            <p:custDataLst>
              <p:tags r:id="rId4"/>
            </p:custDataLst>
          </p:nvPr>
        </p:nvSpPr>
        <p:spPr>
          <a:xfrm>
            <a:off x="899795" y="1692275"/>
            <a:ext cx="6831330" cy="1431925"/>
          </a:xfrm>
          <a:prstGeom prst="rect">
            <a:avLst/>
          </a:prstGeom>
        </p:spPr>
        <p:txBody>
          <a:bodyPr wrap="square">
            <a:noAutofit/>
          </a:bodyPr>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红(đỏ),</a:t>
            </a:r>
            <a:endPar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红紫</a:t>
            </a:r>
            <a:r>
              <a:rPr lang="en-US"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đỏ tím</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r>
              <a:rPr kumimoji="0" lang="zh-C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红棕</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đỏ nâu</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r>
              <a:rPr kumimoji="0" lang="zh-C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鲜红</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đỏ au</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r>
              <a:rPr kumimoji="0" lang="zh-C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嫣红</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đỏ chót</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r>
              <a:rPr lang="zh-C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红扑扑</a:t>
            </a:r>
            <a:r>
              <a:rPr lang="en-US"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đỏ bừng</a:t>
            </a:r>
            <a:r>
              <a:rPr lang="en-US"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v.v.</a:t>
            </a:r>
            <a:endPar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Xanh</a:t>
            </a:r>
            <a:r>
              <a:rPr kumimoji="0" lang="zh-C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0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Xanh biếc, xanh đỏ, xanh bóng, xanh nhạt, </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xanh phơn phớt,</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v.v.</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
        <p:nvSpPr>
          <p:cNvPr id="5" name="矩形 4"/>
          <p:cNvSpPr/>
          <p:nvPr>
            <p:custDataLst>
              <p:tags r:id="rId5"/>
            </p:custDataLst>
          </p:nvPr>
        </p:nvSpPr>
        <p:spPr>
          <a:xfrm>
            <a:off x="687705" y="1266825"/>
            <a:ext cx="7254875" cy="315595"/>
          </a:xfrm>
          <a:prstGeom prst="rect">
            <a:avLst/>
          </a:prstGeom>
        </p:spPr>
        <p:txBody>
          <a:bodyPr wrap="square">
            <a:noAutofit/>
          </a:bodyPr>
          <a:p>
            <a:pPr algn="l">
              <a:lnSpc>
                <a:spcPct val="130000"/>
              </a:lnSpc>
              <a:spcBef>
                <a:spcPts val="600"/>
              </a:spcBef>
            </a:pPr>
            <a:r>
              <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rPr>
              <a:t>3</a:t>
            </a:r>
            <a:r>
              <a:rPr lang="en-US" altLang="vi-VN" sz="1300" b="1">
                <a:solidFill>
                  <a:schemeClr val="tx1">
                    <a:lumMod val="65000"/>
                    <a:lumOff val="35000"/>
                  </a:schemeClr>
                </a:solidFill>
                <a:latin typeface="Times New Roman" panose="02020603050405020304" pitchFamily="18" charset="0"/>
                <a:cs typeface="Times New Roman" panose="02020603050405020304" pitchFamily="18" charset="0"/>
              </a:rPr>
              <a:t>. </a:t>
            </a:r>
            <a:r>
              <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rPr>
              <a:t>Có khả năng tạo nhiều từ phái sinh chỉ màu phong phú.</a:t>
            </a:r>
            <a:endPar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3" grpId="0"/>
      <p:bldP spid="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493395" y="322580"/>
            <a:ext cx="8354695" cy="427355"/>
          </a:xfrm>
          <a:prstGeom prst="rect">
            <a:avLst/>
          </a:prstGeom>
          <a:noFill/>
        </p:spPr>
        <p:txBody>
          <a:bodyPr wrap="square" rtlCol="0">
            <a:noAutofit/>
          </a:bodyPr>
          <a:p>
            <a:pPr algn="ctr"/>
            <a:r>
              <a:rPr lang="vi-VN" altLang="zh-CN" sz="20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CHƯƠNG 2. TÌM HIỂU CÁC TỪ NGỮ CHỈ MÀU SẮC TRONG TÁC PHẨM HỒNG LÂU MỘNG (BẢN GỐC TIẾNG TRUNG)</a:t>
            </a:r>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custDataLst>
              <p:tags r:id="rId2"/>
            </p:custDataLst>
          </p:nvPr>
        </p:nvSpPr>
        <p:spPr>
          <a:xfrm>
            <a:off x="687705" y="1329055"/>
            <a:ext cx="7642860" cy="422910"/>
          </a:xfrm>
          <a:prstGeom prst="rect">
            <a:avLst/>
          </a:prstGeom>
        </p:spPr>
        <p:txBody>
          <a:bodyPr wrap="square">
            <a:noAutofit/>
          </a:bodyPr>
          <a:p>
            <a:pPr algn="l">
              <a:lnSpc>
                <a:spcPct val="130000"/>
              </a:lnSpc>
              <a:spcBef>
                <a:spcPts val="600"/>
              </a:spcBef>
            </a:pPr>
            <a:r>
              <a:rPr lang="vi-VN" altLang="en-US" sz="1700" b="1">
                <a:solidFill>
                  <a:schemeClr val="tx1">
                    <a:lumMod val="65000"/>
                    <a:lumOff val="35000"/>
                  </a:schemeClr>
                </a:solidFill>
                <a:latin typeface="Times New Roman" panose="02020603050405020304" pitchFamily="18" charset="0"/>
                <a:cs typeface="Times New Roman" panose="02020603050405020304" pitchFamily="18" charset="0"/>
              </a:rPr>
              <a:t>1</a:t>
            </a:r>
            <a:r>
              <a:rPr lang="en-US" altLang="vi-VN" sz="1700" b="1">
                <a:solidFill>
                  <a:schemeClr val="tx1">
                    <a:lumMod val="65000"/>
                    <a:lumOff val="35000"/>
                  </a:schemeClr>
                </a:solidFill>
                <a:latin typeface="Times New Roman" panose="02020603050405020304" pitchFamily="18" charset="0"/>
                <a:cs typeface="Times New Roman" panose="02020603050405020304" pitchFamily="18" charset="0"/>
              </a:rPr>
              <a:t>. </a:t>
            </a:r>
            <a:r>
              <a:rPr lang="vi-VN" altLang="en-US" sz="1700" b="1">
                <a:solidFill>
                  <a:schemeClr val="tx1">
                    <a:lumMod val="65000"/>
                    <a:lumOff val="35000"/>
                  </a:schemeClr>
                </a:solidFill>
                <a:latin typeface="Times New Roman" panose="02020603050405020304" pitchFamily="18" charset="0"/>
                <a:cs typeface="Times New Roman" panose="02020603050405020304" pitchFamily="18" charset="0"/>
              </a:rPr>
              <a:t>Nguyên tắc lựa chọn từ ngữ chỉ màu sắc trong </a:t>
            </a:r>
            <a:r>
              <a:rPr lang="vi-VN" altLang="en-US" sz="1700" b="1" i="1">
                <a:solidFill>
                  <a:schemeClr val="tx1">
                    <a:lumMod val="65000"/>
                    <a:lumOff val="35000"/>
                  </a:schemeClr>
                </a:solidFill>
                <a:latin typeface="Times New Roman" panose="02020603050405020304" pitchFamily="18" charset="0"/>
                <a:cs typeface="Times New Roman" panose="02020603050405020304" pitchFamily="18" charset="0"/>
              </a:rPr>
              <a:t>Hồng lâu mộng</a:t>
            </a:r>
            <a:r>
              <a:rPr lang="vi-VN" altLang="en-US" sz="1700" b="1">
                <a:solidFill>
                  <a:schemeClr val="tx1">
                    <a:lumMod val="65000"/>
                    <a:lumOff val="35000"/>
                  </a:schemeClr>
                </a:solidFill>
                <a:latin typeface="Times New Roman" panose="02020603050405020304" pitchFamily="18" charset="0"/>
                <a:cs typeface="Times New Roman" panose="02020603050405020304" pitchFamily="18" charset="0"/>
              </a:rPr>
              <a:t>.</a:t>
            </a:r>
            <a:endParaRPr lang="vi-VN" altLang="en-US" sz="1700" b="1">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矩形 11"/>
          <p:cNvSpPr/>
          <p:nvPr>
            <p:custDataLst>
              <p:tags r:id="rId3"/>
            </p:custDataLst>
          </p:nvPr>
        </p:nvSpPr>
        <p:spPr>
          <a:xfrm>
            <a:off x="901700" y="2048510"/>
            <a:ext cx="7429500" cy="642620"/>
          </a:xfrm>
          <a:prstGeom prst="rect">
            <a:avLst/>
          </a:prstGeom>
        </p:spPr>
        <p:txBody>
          <a:bodyPr wrap="square">
            <a:noAutofit/>
          </a:bodyPr>
          <a:p>
            <a:pPr marL="0" marR="0" lvl="0" indent="0" algn="l" defTabSz="457200" rtl="0" eaLnBrk="1" fontAlgn="base" latinLnBrk="0" hangingPunct="1">
              <a:lnSpc>
                <a:spcPct val="100000"/>
              </a:lnSpc>
              <a:spcBef>
                <a:spcPct val="0"/>
              </a:spcBef>
              <a:spcAft>
                <a:spcPct val="0"/>
              </a:spcAft>
              <a:buClrTx/>
              <a:buSzTx/>
              <a:buFontTx/>
              <a:buNone/>
              <a:defRPr/>
            </a:pPr>
            <a:r>
              <a:rPr lang="vi-VN" altLang="zh-CN" sz="1400" noProof="0">
                <a:ln>
                  <a:noFill/>
                </a:ln>
                <a:solidFill>
                  <a:srgbClr val="9D554E"/>
                </a:solidFill>
                <a:effectLst/>
                <a:uLnTx/>
                <a:uFillTx/>
                <a:latin typeface="Arial" panose="020B0604020202020204" pitchFamily="34" charset="0"/>
                <a:ea typeface="方正兰亭黑_GBK"/>
                <a:cs typeface="Times New Roman" panose="02020603050405020304" pitchFamily="18" charset="0"/>
                <a:sym typeface="+mn-ea"/>
              </a:rPr>
              <a:t>▪</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Tào Thảo Á</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(2012),</a:t>
            </a:r>
            <a:r>
              <a:rPr kumimoji="0" lang="vi-VN"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“Phân biệt các từ chỉ màu sắc của Hồng lâu mộng” đề xuất 3 nguyên tắc phân biệt từ ngữ chỉ màu sắc trong Hồng lâu mộng là</a:t>
            </a:r>
            <a:r>
              <a:rPr kumimoji="0" lang="vi-VN" altLang="zh-CN" sz="1400" b="1"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r>
              <a:rPr lang="vi-VN" altLang="zh-CN" sz="1400" b="1"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tính cụ thể, tính khách</a:t>
            </a:r>
            <a:r>
              <a:rPr kumimoji="0" lang="vi-VN" altLang="zh-CN" sz="1400" b="1"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quan và tính rõ ràng</a:t>
            </a:r>
            <a:r>
              <a:rPr kumimoji="0" lang="vi-VN"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
        <p:nvSpPr>
          <p:cNvPr id="6" name="矩形 5"/>
          <p:cNvSpPr/>
          <p:nvPr>
            <p:custDataLst>
              <p:tags r:id="rId4"/>
            </p:custDataLst>
          </p:nvPr>
        </p:nvSpPr>
        <p:spPr>
          <a:xfrm>
            <a:off x="901700" y="3093720"/>
            <a:ext cx="7539355" cy="1296035"/>
          </a:xfrm>
          <a:prstGeom prst="rect">
            <a:avLst/>
          </a:prstGeom>
        </p:spPr>
        <p:txBody>
          <a:bodyPr wrap="square">
            <a:noAutofit/>
          </a:bodyPr>
          <a:p>
            <a:pPr marL="0" marR="0" lvl="0" indent="0" algn="l" defTabSz="457200" rtl="0" eaLnBrk="1" fontAlgn="base" latinLnBrk="0" hangingPunct="1">
              <a:lnSpc>
                <a:spcPct val="100000"/>
              </a:lnSpc>
              <a:spcBef>
                <a:spcPct val="0"/>
              </a:spcBef>
              <a:spcAft>
                <a:spcPct val="0"/>
              </a:spcAft>
              <a:buClrTx/>
              <a:buSzTx/>
              <a:buFontTx/>
              <a:buNone/>
              <a:defRPr/>
            </a:pPr>
            <a:r>
              <a:rPr lang="vi-VN" altLang="zh-CN" sz="1400" noProof="0">
                <a:ln>
                  <a:noFill/>
                </a:ln>
                <a:solidFill>
                  <a:srgbClr val="9D554E"/>
                </a:solidFill>
                <a:effectLst/>
                <a:uLnTx/>
                <a:uFillTx/>
                <a:latin typeface="Arial" panose="020B0604020202020204" pitchFamily="34" charset="0"/>
                <a:ea typeface="方正兰亭黑_GBK"/>
                <a:cs typeface="Times New Roman" panose="02020603050405020304" pitchFamily="18" charset="0"/>
                <a:sym typeface="+mn-ea"/>
              </a:rPr>
              <a:t>▪</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Tào Thảo Á (2012),</a:t>
            </a:r>
            <a:r>
              <a:rPr lang="en-US" alt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a:t>
            </a:r>
            <a:r>
              <a:rPr lang="en-US"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“Nghiên cứu định lượng từ ngữ chỉ màu sắc trong </a:t>
            </a:r>
            <a:r>
              <a:rPr lang="en-US" altLang="zh-CN" sz="1400" i="1"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Hồng</a:t>
            </a:r>
            <a:r>
              <a:rPr lang="vi-VN" altLang="en-US" sz="1400" i="1"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lâu mộng</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t>
            </a:r>
            <a:endPar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a:p>
            <a:pPr marL="0" marR="0" lvl="0" indent="0" algn="l" defTabSz="457200" rtl="0" eaLnBrk="1" fontAlgn="base" latinLnBrk="0" hangingPunct="1">
              <a:lnSpc>
                <a:spcPct val="150000"/>
              </a:lnSpc>
              <a:spcBef>
                <a:spcPct val="0"/>
              </a:spcBef>
              <a:spcAft>
                <a:spcPct val="0"/>
              </a:spcAft>
              <a:buClrTx/>
              <a:buSzTx/>
              <a:buFontTx/>
              <a:buNone/>
              <a:defRPr/>
            </a:pP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a:t>
            </a:r>
            <a:r>
              <a:rPr kumimoji="0" lang="vi-VN" altLang="en-US" sz="1400" b="1"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228</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từ ngữ chỉ màu sắc trong Hồng lâu mộng;</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Chia thành </a:t>
            </a:r>
            <a:r>
              <a:rPr kumimoji="0" lang="vi-VN" altLang="en-US" sz="140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10 phạm trù</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màu sắc: </a:t>
            </a:r>
            <a:r>
              <a:rPr kumimoji="0" lang="vi-VN" altLang="en-US" sz="1400" b="1"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đỏ, vàng, lục, lam, tím, nâu, đen, trắng, xám, tạp (nhiều màu)</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6" grpId="0"/>
      <p:bldP spid="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493395" y="322580"/>
            <a:ext cx="8354695" cy="427355"/>
          </a:xfrm>
          <a:prstGeom prst="rect">
            <a:avLst/>
          </a:prstGeom>
          <a:noFill/>
        </p:spPr>
        <p:txBody>
          <a:bodyPr wrap="square" rtlCol="0">
            <a:noAutofit/>
          </a:bodyPr>
          <a:p>
            <a:pPr algn="ctr"/>
            <a:r>
              <a:rPr lang="vi-VN" altLang="zh-CN" sz="20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CHƯƠNG 2. TÌM HIỂU CÁC TỪ NGỮ CHỈ MÀU SẮC TRONG TÁC PHẨM HỒNG LÂU MỘNG (BẢN GỐC TIẾNG TRUNG)</a:t>
            </a:r>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custDataLst>
              <p:tags r:id="rId2"/>
            </p:custDataLst>
          </p:nvPr>
        </p:nvSpPr>
        <p:spPr>
          <a:xfrm>
            <a:off x="687705" y="1329055"/>
            <a:ext cx="7642860" cy="422910"/>
          </a:xfrm>
          <a:prstGeom prst="rect">
            <a:avLst/>
          </a:prstGeom>
        </p:spPr>
        <p:txBody>
          <a:bodyPr wrap="square">
            <a:noAutofit/>
          </a:bodyPr>
          <a:p>
            <a:pPr algn="l">
              <a:lnSpc>
                <a:spcPct val="130000"/>
              </a:lnSpc>
              <a:spcBef>
                <a:spcPts val="600"/>
              </a:spcBef>
            </a:pPr>
            <a:r>
              <a:rPr lang="vi-VN" altLang="en-US" sz="1700" b="1">
                <a:solidFill>
                  <a:schemeClr val="tx1">
                    <a:lumMod val="65000"/>
                    <a:lumOff val="35000"/>
                  </a:schemeClr>
                </a:solidFill>
                <a:latin typeface="Times New Roman" panose="02020603050405020304" pitchFamily="18" charset="0"/>
                <a:cs typeface="Times New Roman" panose="02020603050405020304" pitchFamily="18" charset="0"/>
              </a:rPr>
              <a:t>2</a:t>
            </a:r>
            <a:r>
              <a:rPr lang="en-US" altLang="vi-VN" sz="1700" b="1">
                <a:solidFill>
                  <a:schemeClr val="tx1">
                    <a:lumMod val="65000"/>
                    <a:lumOff val="35000"/>
                  </a:schemeClr>
                </a:solidFill>
                <a:latin typeface="Times New Roman" panose="02020603050405020304" pitchFamily="18" charset="0"/>
                <a:cs typeface="Times New Roman" panose="02020603050405020304" pitchFamily="18" charset="0"/>
              </a:rPr>
              <a:t>. </a:t>
            </a:r>
            <a:r>
              <a:rPr lang="vi-VN" altLang="en-US" sz="1700" b="1">
                <a:solidFill>
                  <a:schemeClr val="tx1">
                    <a:lumMod val="65000"/>
                    <a:lumOff val="35000"/>
                  </a:schemeClr>
                </a:solidFill>
                <a:latin typeface="Times New Roman" panose="02020603050405020304" pitchFamily="18" charset="0"/>
                <a:cs typeface="Times New Roman" panose="02020603050405020304" pitchFamily="18" charset="0"/>
              </a:rPr>
              <a:t>Dựa trên nghiên cứu của Tào Thảo Á có một số điểm cần trao đỏi</a:t>
            </a:r>
            <a:endParaRPr lang="vi-VN" altLang="en-US" sz="1700" b="1">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6" name="矩形 5"/>
          <p:cNvSpPr/>
          <p:nvPr/>
        </p:nvSpPr>
        <p:spPr>
          <a:xfrm>
            <a:off x="901065" y="1865630"/>
            <a:ext cx="7539355" cy="2472690"/>
          </a:xfrm>
          <a:prstGeom prst="rect">
            <a:avLst/>
          </a:prstGeom>
        </p:spPr>
        <p:txBody>
          <a:bodyPr wrap="square">
            <a:noAutofit/>
          </a:bodyPr>
          <a:p>
            <a:pPr marL="0" marR="0" lvl="0" indent="0" algn="l" defTabSz="457200" rtl="0" eaLnBrk="1" fontAlgn="base" latinLnBrk="0" hangingPunct="1">
              <a:lnSpc>
                <a:spcPct val="15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t>
            </a:r>
            <a:r>
              <a:rPr lang="vi-VN" altLang="zh-CN" sz="1400" b="1"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Không phải từ ngữ chỉ màu sắc</a:t>
            </a:r>
            <a:r>
              <a:rPr kumimoji="0" lang="vi-VN" altLang="en-US" sz="1400" b="1"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 ví dụ:</a:t>
            </a:r>
            <a:endParaRPr kumimoji="0" lang="vi-VN" altLang="en-US" sz="1400" b="1"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果子铺 (tiệm hoa quả -màu sắc hỗn hợp nhiều màu khác nhau)</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冻脸(mặt đỏ lên vì lạnh ) </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宝炬(cây nến - đỏ như cây nến đang cháy)</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醉(say -(mặt) đỏ như đã say men mật)</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火(lửa - đỏ như lửa) </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v.v…</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493395" y="322580"/>
            <a:ext cx="8354695" cy="427355"/>
          </a:xfrm>
          <a:prstGeom prst="rect">
            <a:avLst/>
          </a:prstGeom>
          <a:noFill/>
        </p:spPr>
        <p:txBody>
          <a:bodyPr wrap="square" rtlCol="0">
            <a:noAutofit/>
          </a:bodyPr>
          <a:p>
            <a:pPr algn="ctr"/>
            <a:r>
              <a:rPr lang="vi-VN" altLang="zh-CN" sz="20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CHƯƠNG 2. TÌM HIỂU CÁC TỪ NGỮ CHỈ MÀU SẮC TRONG TÁC PHẨM HỒNG LÂU MỘNG (BẢN GỐC TIẾNG TRUNG)</a:t>
            </a:r>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custDataLst>
              <p:tags r:id="rId2"/>
            </p:custDataLst>
          </p:nvPr>
        </p:nvSpPr>
        <p:spPr>
          <a:xfrm>
            <a:off x="687705" y="1329055"/>
            <a:ext cx="7642860" cy="422910"/>
          </a:xfrm>
          <a:prstGeom prst="rect">
            <a:avLst/>
          </a:prstGeom>
        </p:spPr>
        <p:txBody>
          <a:bodyPr wrap="square">
            <a:noAutofit/>
          </a:bodyPr>
          <a:p>
            <a:pPr algn="l">
              <a:lnSpc>
                <a:spcPct val="130000"/>
              </a:lnSpc>
              <a:spcBef>
                <a:spcPts val="600"/>
              </a:spcBef>
            </a:pPr>
            <a:r>
              <a:rPr lang="vi-VN" altLang="en-US" sz="1700" b="1">
                <a:solidFill>
                  <a:schemeClr val="tx1">
                    <a:lumMod val="65000"/>
                    <a:lumOff val="35000"/>
                  </a:schemeClr>
                </a:solidFill>
                <a:latin typeface="Times New Roman" panose="02020603050405020304" pitchFamily="18" charset="0"/>
                <a:cs typeface="Times New Roman" panose="02020603050405020304" pitchFamily="18" charset="0"/>
              </a:rPr>
              <a:t>2</a:t>
            </a:r>
            <a:r>
              <a:rPr lang="en-US" altLang="vi-VN" sz="1700" b="1">
                <a:solidFill>
                  <a:schemeClr val="tx1">
                    <a:lumMod val="65000"/>
                    <a:lumOff val="35000"/>
                  </a:schemeClr>
                </a:solidFill>
                <a:latin typeface="Times New Roman" panose="02020603050405020304" pitchFamily="18" charset="0"/>
                <a:cs typeface="Times New Roman" panose="02020603050405020304" pitchFamily="18" charset="0"/>
              </a:rPr>
              <a:t>. </a:t>
            </a:r>
            <a:r>
              <a:rPr lang="vi-VN" altLang="en-US" sz="1700" b="1">
                <a:solidFill>
                  <a:schemeClr val="tx1">
                    <a:lumMod val="65000"/>
                    <a:lumOff val="35000"/>
                  </a:schemeClr>
                </a:solidFill>
                <a:latin typeface="Times New Roman" panose="02020603050405020304" pitchFamily="18" charset="0"/>
                <a:cs typeface="Times New Roman" panose="02020603050405020304" pitchFamily="18" charset="0"/>
              </a:rPr>
              <a:t>Dựa trên nghiên cứu của Tào Thảo Á có một số điểm cần trao đỏi</a:t>
            </a:r>
            <a:endParaRPr lang="vi-VN" altLang="en-US" sz="1700" b="1">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6" name="矩形 5"/>
          <p:cNvSpPr/>
          <p:nvPr/>
        </p:nvSpPr>
        <p:spPr>
          <a:xfrm>
            <a:off x="901065" y="1751965"/>
            <a:ext cx="7539355" cy="1702435"/>
          </a:xfrm>
          <a:prstGeom prst="rect">
            <a:avLst/>
          </a:prstGeom>
        </p:spPr>
        <p:txBody>
          <a:bodyPr wrap="square">
            <a:noAutofit/>
          </a:bodyPr>
          <a:p>
            <a:pPr marL="0" marR="0" lvl="0" indent="0" algn="l" defTabSz="457200" rtl="0" eaLnBrk="1" fontAlgn="base" latinLnBrk="0" hangingPunct="1">
              <a:lnSpc>
                <a:spcPct val="15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t>
            </a:r>
            <a:r>
              <a:rPr lang="vi-VN" altLang="zh-CN" sz="1400" b="1"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Phân loại không chính xác</a:t>
            </a:r>
            <a:r>
              <a:rPr kumimoji="0" lang="vi-VN" altLang="en-US" sz="1400" b="1"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ví dụ:</a:t>
            </a:r>
            <a:endParaRPr kumimoji="0" lang="vi-VN" altLang="en-US" sz="1400" b="1"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Từ thuộc phạm trù màu tím “藕合色(màu hoa sen)” được xếp vào phạm trù màu đỏ; </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Từ thuộc phạm trù màu vàng “蜜合色(vàng mật)” được xếp vào vào phạm trù màu đỏ;</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Từ thuộc phạm trù màu lam “青金(vàng xanh)” được xếp vào phạm trù màu đen</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v.v…</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
        <p:nvSpPr>
          <p:cNvPr id="2" name="矩形 1"/>
          <p:cNvSpPr/>
          <p:nvPr/>
        </p:nvSpPr>
        <p:spPr>
          <a:xfrm>
            <a:off x="901065" y="3665855"/>
            <a:ext cx="7539355" cy="855980"/>
          </a:xfrm>
          <a:prstGeom prst="rect">
            <a:avLst/>
          </a:prstGeom>
        </p:spPr>
        <p:txBody>
          <a:bodyPr wrap="square">
            <a:noAutofit/>
          </a:bodyPr>
          <a:p>
            <a:pPr marL="0" marR="0" lvl="0" indent="0" algn="l" defTabSz="457200" rtl="0" eaLnBrk="1" fontAlgn="base" latinLnBrk="0" hangingPunct="1">
              <a:lnSpc>
                <a:spcPct val="15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t>
            </a:r>
            <a:r>
              <a:rPr lang="vi-VN" altLang="zh-CN" sz="1400" b="1"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Bổ sung một số từ chỉ màu sắc </a:t>
            </a:r>
            <a:r>
              <a:rPr kumimoji="0" lang="vi-VN" altLang="en-US" sz="1400" b="1"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ví dụ:</a:t>
            </a:r>
            <a:endParaRPr kumimoji="0" lang="vi-VN" altLang="en-US" sz="1400" b="1"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葱茏(xanh um), 黑灰(xám đen), v.v…</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493395" y="322580"/>
            <a:ext cx="8354695" cy="427355"/>
          </a:xfrm>
          <a:prstGeom prst="rect">
            <a:avLst/>
          </a:prstGeom>
          <a:noFill/>
        </p:spPr>
        <p:txBody>
          <a:bodyPr wrap="square" rtlCol="0">
            <a:noAutofit/>
          </a:bodyPr>
          <a:p>
            <a:pPr algn="ctr"/>
            <a:r>
              <a:rPr lang="vi-VN" altLang="zh-CN" sz="20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CHƯƠNG 2. TÌM HIỂU CÁC TỪ NGỮ CHỈ MÀU SẮC TRONG TÁC PHẨM HỒNG LÂU MỘNG (BẢN GỐC TIẾNG TRUNG)</a:t>
            </a:r>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custDataLst>
              <p:tags r:id="rId2"/>
            </p:custDataLst>
          </p:nvPr>
        </p:nvSpPr>
        <p:spPr>
          <a:xfrm>
            <a:off x="687705" y="1329055"/>
            <a:ext cx="7914005" cy="415290"/>
          </a:xfrm>
          <a:prstGeom prst="rect">
            <a:avLst/>
          </a:prstGeom>
        </p:spPr>
        <p:txBody>
          <a:bodyPr wrap="square">
            <a:noAutofit/>
          </a:bodyPr>
          <a:p>
            <a:pPr algn="l">
              <a:lnSpc>
                <a:spcPct val="130000"/>
              </a:lnSpc>
              <a:spcBef>
                <a:spcPts val="600"/>
              </a:spcBef>
            </a:pPr>
            <a:r>
              <a:rPr lang="vi-VN" altLang="en-US" sz="1700" b="1">
                <a:solidFill>
                  <a:schemeClr val="tx1">
                    <a:lumMod val="65000"/>
                    <a:lumOff val="35000"/>
                  </a:schemeClr>
                </a:solidFill>
                <a:latin typeface="Times New Roman" panose="02020603050405020304" pitchFamily="18" charset="0"/>
                <a:cs typeface="Times New Roman" panose="02020603050405020304" pitchFamily="18" charset="0"/>
              </a:rPr>
              <a:t>3</a:t>
            </a:r>
            <a:r>
              <a:rPr lang="en-US" altLang="vi-VN" sz="1700" b="1">
                <a:solidFill>
                  <a:schemeClr val="tx1">
                    <a:lumMod val="65000"/>
                    <a:lumOff val="35000"/>
                  </a:schemeClr>
                </a:solidFill>
                <a:latin typeface="Times New Roman" panose="02020603050405020304" pitchFamily="18" charset="0"/>
                <a:cs typeface="Times New Roman" panose="02020603050405020304" pitchFamily="18" charset="0"/>
              </a:rPr>
              <a:t>. </a:t>
            </a:r>
            <a:r>
              <a:rPr lang="vi-VN" altLang="en-US" sz="1500" b="1">
                <a:solidFill>
                  <a:schemeClr val="tx1">
                    <a:lumMod val="65000"/>
                    <a:lumOff val="35000"/>
                  </a:schemeClr>
                </a:solidFill>
                <a:latin typeface="Times New Roman" panose="02020603050405020304" pitchFamily="18" charset="0"/>
                <a:cs typeface="Times New Roman" panose="02020603050405020304" pitchFamily="18" charset="0"/>
              </a:rPr>
              <a:t>Tìm hiểu các từ ngữ chỉ màu sắc trong Hồng lâu mộng trên phương diện cấu tạo từ</a:t>
            </a:r>
            <a:endParaRPr lang="vi-VN" altLang="en-US" sz="1500" b="1">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6" name="矩形 5"/>
          <p:cNvSpPr/>
          <p:nvPr>
            <p:custDataLst>
              <p:tags r:id="rId3"/>
            </p:custDataLst>
          </p:nvPr>
        </p:nvSpPr>
        <p:spPr>
          <a:xfrm>
            <a:off x="901065" y="1876425"/>
            <a:ext cx="7539355" cy="415290"/>
          </a:xfrm>
          <a:prstGeom prst="rect">
            <a:avLst/>
          </a:prstGeom>
        </p:spPr>
        <p:txBody>
          <a:bodyPr wrap="square">
            <a:noAutofit/>
          </a:bodyPr>
          <a:p>
            <a:pPr marL="0" marR="0" lvl="0" indent="0" algn="l" defTabSz="457200" rtl="0" eaLnBrk="1" fontAlgn="base" latinLnBrk="0" hangingPunct="1">
              <a:lnSpc>
                <a:spcPct val="15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▪Số lượng 180 đề mục, có 42 từ đơn và 138 từ ghép.</a:t>
            </a: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a:p>
            <a:pPr marL="0" marR="0" lvl="0" indent="0" algn="l" defTabSz="457200" rtl="0" eaLnBrk="1" fontAlgn="base" latinLnBrk="0" hangingPunct="1">
              <a:lnSpc>
                <a:spcPct val="15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
        <p:nvSpPr>
          <p:cNvPr id="3" name="矩形 2"/>
          <p:cNvSpPr/>
          <p:nvPr>
            <p:custDataLst>
              <p:tags r:id="rId4"/>
            </p:custDataLst>
          </p:nvPr>
        </p:nvSpPr>
        <p:spPr>
          <a:xfrm>
            <a:off x="901065" y="2423795"/>
            <a:ext cx="7539355" cy="415290"/>
          </a:xfrm>
          <a:prstGeom prst="rect">
            <a:avLst/>
          </a:prstGeom>
        </p:spPr>
        <p:txBody>
          <a:bodyPr wrap="square">
            <a:noAutofit/>
          </a:bodyPr>
          <a:p>
            <a:pPr marL="0" marR="0" lvl="0" indent="0" algn="l" defTabSz="457200" rtl="0" eaLnBrk="1" fontAlgn="base" latinLnBrk="0" hangingPunct="1">
              <a:lnSpc>
                <a:spcPct val="15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▪Từ đơn, </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ví dụ:</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5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
        <p:nvSpPr>
          <p:cNvPr id="12" name="矩形 11"/>
          <p:cNvSpPr/>
          <p:nvPr>
            <p:custDataLst>
              <p:tags r:id="rId5"/>
            </p:custDataLst>
          </p:nvPr>
        </p:nvSpPr>
        <p:spPr>
          <a:xfrm>
            <a:off x="1096645" y="2839085"/>
            <a:ext cx="7343775" cy="1422400"/>
          </a:xfrm>
          <a:prstGeom prst="rect">
            <a:avLst/>
          </a:prstGeom>
        </p:spPr>
        <p:txBody>
          <a:bodyPr wrap="square">
            <a:noAutofit/>
          </a:bodyPr>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红(đỏ), 赤(xích), 绛(giảng), 猩(đỏ loét), 丹(đan), 朱(màu son), 茜(xuyến), 粉(hồng, phấn), 霞(hà), 脂(chi), 黄(vàng), 金(kim), 杏(vàng hạnh nhân), 绿(xanh lục), 碧(bích),翠(thúy), 青(thanh), v.v</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P spid="3" grpId="1"/>
      <p:bldP spid="12" grpId="0"/>
      <p:bldP spid="1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493395" y="322580"/>
            <a:ext cx="8354695" cy="427355"/>
          </a:xfrm>
          <a:prstGeom prst="rect">
            <a:avLst/>
          </a:prstGeom>
          <a:noFill/>
        </p:spPr>
        <p:txBody>
          <a:bodyPr wrap="square" rtlCol="0">
            <a:noAutofit/>
          </a:bodyPr>
          <a:p>
            <a:pPr algn="ctr"/>
            <a:r>
              <a:rPr lang="vi-VN" altLang="zh-CN" sz="20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CHƯƠNG 2. TÌM HIỂU CÁC TỪ NGỮ CHỈ MÀU SẮC TRONG TÁC PHẨM HỒNG LÂU MỘNG (BẢN GỐC TIẾNG TRUNG)</a:t>
            </a:r>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custDataLst>
              <p:tags r:id="rId2"/>
            </p:custDataLst>
          </p:nvPr>
        </p:nvSpPr>
        <p:spPr>
          <a:xfrm>
            <a:off x="614680" y="1243965"/>
            <a:ext cx="7914005" cy="415290"/>
          </a:xfrm>
          <a:prstGeom prst="rect">
            <a:avLst/>
          </a:prstGeom>
        </p:spPr>
        <p:txBody>
          <a:bodyPr wrap="square">
            <a:noAutofit/>
          </a:bodyPr>
          <a:p>
            <a:pPr algn="l">
              <a:lnSpc>
                <a:spcPct val="130000"/>
              </a:lnSpc>
              <a:spcBef>
                <a:spcPts val="600"/>
              </a:spcBef>
            </a:pPr>
            <a:r>
              <a:rPr lang="vi-VN" altLang="en-US" sz="1700" b="1">
                <a:solidFill>
                  <a:schemeClr val="tx1">
                    <a:lumMod val="65000"/>
                    <a:lumOff val="35000"/>
                  </a:schemeClr>
                </a:solidFill>
                <a:latin typeface="Times New Roman" panose="02020603050405020304" pitchFamily="18" charset="0"/>
                <a:cs typeface="Times New Roman" panose="02020603050405020304" pitchFamily="18" charset="0"/>
              </a:rPr>
              <a:t>3</a:t>
            </a:r>
            <a:r>
              <a:rPr lang="en-US" altLang="vi-VN" sz="1700" b="1">
                <a:solidFill>
                  <a:schemeClr val="tx1">
                    <a:lumMod val="65000"/>
                    <a:lumOff val="35000"/>
                  </a:schemeClr>
                </a:solidFill>
                <a:latin typeface="Times New Roman" panose="02020603050405020304" pitchFamily="18" charset="0"/>
                <a:cs typeface="Times New Roman" panose="02020603050405020304" pitchFamily="18" charset="0"/>
              </a:rPr>
              <a:t>. </a:t>
            </a:r>
            <a:r>
              <a:rPr lang="vi-VN" altLang="en-US" sz="1500" b="1">
                <a:solidFill>
                  <a:schemeClr val="tx1">
                    <a:lumMod val="65000"/>
                    <a:lumOff val="35000"/>
                  </a:schemeClr>
                </a:solidFill>
                <a:latin typeface="Times New Roman" panose="02020603050405020304" pitchFamily="18" charset="0"/>
                <a:cs typeface="Times New Roman" panose="02020603050405020304" pitchFamily="18" charset="0"/>
              </a:rPr>
              <a:t>Tìm hiểu các từ ngữ chỉ màu sắc trong </a:t>
            </a:r>
            <a:r>
              <a:rPr lang="vi-VN" altLang="en-US" sz="1500" b="1" i="1">
                <a:solidFill>
                  <a:schemeClr val="tx1">
                    <a:lumMod val="65000"/>
                    <a:lumOff val="35000"/>
                  </a:schemeClr>
                </a:solidFill>
                <a:latin typeface="Times New Roman" panose="02020603050405020304" pitchFamily="18" charset="0"/>
                <a:cs typeface="Times New Roman" panose="02020603050405020304" pitchFamily="18" charset="0"/>
              </a:rPr>
              <a:t>Hồng lâu mộng</a:t>
            </a:r>
            <a:r>
              <a:rPr lang="vi-VN" altLang="en-US" sz="1500" b="1">
                <a:solidFill>
                  <a:schemeClr val="tx1">
                    <a:lumMod val="65000"/>
                    <a:lumOff val="35000"/>
                  </a:schemeClr>
                </a:solidFill>
                <a:latin typeface="Times New Roman" panose="02020603050405020304" pitchFamily="18" charset="0"/>
                <a:cs typeface="Times New Roman" panose="02020603050405020304" pitchFamily="18" charset="0"/>
              </a:rPr>
              <a:t> trên phương diện cấu tạo từ</a:t>
            </a:r>
            <a:endParaRPr lang="vi-VN" altLang="en-US" sz="1500" b="1">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 name="矩形 1"/>
          <p:cNvSpPr/>
          <p:nvPr/>
        </p:nvSpPr>
        <p:spPr>
          <a:xfrm>
            <a:off x="614680" y="1659890"/>
            <a:ext cx="7914005" cy="766445"/>
          </a:xfrm>
          <a:prstGeom prst="rect">
            <a:avLst/>
          </a:prstGeom>
        </p:spPr>
        <p:txBody>
          <a:bodyPr wrap="square">
            <a:noAutofit/>
          </a:bodyPr>
          <a:p>
            <a:pPr marL="0" marR="0" lvl="0" indent="0" algn="l" defTabSz="457200" rtl="0" eaLnBrk="1" fontAlgn="base" latinLnBrk="0" hangingPunct="1">
              <a:lnSpc>
                <a:spcPct val="15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▪Tần số xuất hiện phổ biến nhất của các</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từ ngữ chỉ màu sắc: </a:t>
            </a:r>
            <a:r>
              <a:rPr lang="vi-VN" altLang="en-US" sz="12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红</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(đỏ), </a:t>
            </a:r>
            <a:r>
              <a:rPr lang="zh-CN" altLang="vi-VN" sz="12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白</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(trắng), </a:t>
            </a:r>
            <a:r>
              <a:rPr lang="zh-CN" altLang="vi-VN" sz="12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金</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(kim), </a:t>
            </a:r>
            <a:r>
              <a:rPr lang="zh-CN" altLang="vi-VN" sz="12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黄</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(vàng), </a:t>
            </a:r>
            <a:r>
              <a:rPr lang="zh-CN" altLang="vi-VN" sz="12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青</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(thanh), </a:t>
            </a:r>
            <a:r>
              <a:rPr lang="zh-CN" altLang="en-US" sz="12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绿</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(lục), </a:t>
            </a:r>
            <a:r>
              <a:rPr lang="zh-CN" altLang="vi-VN" sz="12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翠</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(thúy).</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
        <p:nvSpPr>
          <p:cNvPr id="11" name="矩形 10"/>
          <p:cNvSpPr/>
          <p:nvPr/>
        </p:nvSpPr>
        <p:spPr>
          <a:xfrm>
            <a:off x="782955" y="2339340"/>
            <a:ext cx="7947025" cy="415290"/>
          </a:xfrm>
          <a:prstGeom prst="rect">
            <a:avLst/>
          </a:prstGeom>
        </p:spPr>
        <p:txBody>
          <a:bodyPr wrap="square">
            <a:noAutofit/>
          </a:bodyPr>
          <a:p>
            <a:pPr marL="0" marR="0" lvl="0" indent="0" algn="l" defTabSz="457200" rtl="0" eaLnBrk="1" fontAlgn="base" latinLnBrk="0" hangingPunct="1">
              <a:lnSpc>
                <a:spcPct val="150000"/>
              </a:lnSpc>
              <a:spcBef>
                <a:spcPct val="0"/>
              </a:spcBef>
              <a:spcAft>
                <a:spcPct val="0"/>
              </a:spcAft>
              <a:buClrTx/>
              <a:buSzTx/>
              <a:buFontTx/>
              <a:buNone/>
              <a:defRPr/>
            </a:pPr>
            <a:r>
              <a:rPr lang="vi-VN" altLang="en-US" sz="13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红</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(đỏ): vải vóc, trang phục, vẻ đẹp, tính cách vui vẻ của người phụ nữ v.v.</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
        <p:nvSpPr>
          <p:cNvPr id="13" name="矩形 12"/>
          <p:cNvSpPr/>
          <p:nvPr/>
        </p:nvSpPr>
        <p:spPr>
          <a:xfrm>
            <a:off x="782955" y="2695575"/>
            <a:ext cx="7947025" cy="415290"/>
          </a:xfrm>
          <a:prstGeom prst="rect">
            <a:avLst/>
          </a:prstGeom>
        </p:spPr>
        <p:txBody>
          <a:bodyPr wrap="square">
            <a:noAutofit/>
          </a:bodyPr>
          <a:p>
            <a:pPr marL="0" marR="0" lvl="0" indent="0" algn="l" defTabSz="457200" rtl="0" eaLnBrk="1" fontAlgn="base" latinLnBrk="0" hangingPunct="1">
              <a:lnSpc>
                <a:spcPct val="150000"/>
              </a:lnSpc>
              <a:spcBef>
                <a:spcPct val="0"/>
              </a:spcBef>
              <a:spcAft>
                <a:spcPct val="0"/>
              </a:spcAft>
              <a:buClrTx/>
              <a:buSzTx/>
              <a:buFontTx/>
              <a:buNone/>
              <a:defRPr/>
            </a:pPr>
            <a:r>
              <a:rPr lang="zh-CN" altLang="vi-VN" sz="13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白</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(trắng)</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không khí buồn thương, u ám như đám tang v.v.</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
        <p:nvSpPr>
          <p:cNvPr id="14" name="矩形 13"/>
          <p:cNvSpPr/>
          <p:nvPr/>
        </p:nvSpPr>
        <p:spPr>
          <a:xfrm>
            <a:off x="782955" y="3018790"/>
            <a:ext cx="7947025" cy="415290"/>
          </a:xfrm>
          <a:prstGeom prst="rect">
            <a:avLst/>
          </a:prstGeom>
        </p:spPr>
        <p:txBody>
          <a:bodyPr wrap="square">
            <a:noAutofit/>
          </a:bodyPr>
          <a:p>
            <a:pPr marL="0" marR="0" lvl="0" indent="0" algn="l" defTabSz="457200" rtl="0" eaLnBrk="1" fontAlgn="base" latinLnBrk="0" hangingPunct="1">
              <a:lnSpc>
                <a:spcPct val="150000"/>
              </a:lnSpc>
              <a:spcBef>
                <a:spcPct val="0"/>
              </a:spcBef>
              <a:spcAft>
                <a:spcPct val="0"/>
              </a:spcAft>
              <a:buClrTx/>
              <a:buSzTx/>
              <a:buFontTx/>
              <a:buNone/>
              <a:defRPr/>
            </a:pPr>
            <a:r>
              <a:rPr lang="zh-CN" altLang="vi-VN" sz="13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金</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(kim) và </a:t>
            </a:r>
            <a:r>
              <a:rPr lang="zh-CN" altLang="vi-VN" sz="13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黄</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(vàng)</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đồ quý giá như vải vóc, trang phục, đồ gia dụng, trang sức bằng vàng v.v.</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
        <p:nvSpPr>
          <p:cNvPr id="15" name="矩形 14"/>
          <p:cNvSpPr/>
          <p:nvPr>
            <p:custDataLst>
              <p:tags r:id="rId3"/>
            </p:custDataLst>
          </p:nvPr>
        </p:nvSpPr>
        <p:spPr>
          <a:xfrm>
            <a:off x="1031875" y="3434715"/>
            <a:ext cx="7947025" cy="415290"/>
          </a:xfrm>
          <a:prstGeom prst="rect">
            <a:avLst/>
          </a:prstGeom>
        </p:spPr>
        <p:txBody>
          <a:bodyPr wrap="square">
            <a:noAutofit/>
          </a:bodyPr>
          <a:p>
            <a:pPr marL="0" marR="0" lvl="0" indent="0" algn="l" defTabSz="457200" rtl="0" eaLnBrk="1" fontAlgn="base" latinLnBrk="0" hangingPunct="1">
              <a:lnSpc>
                <a:spcPct val="150000"/>
              </a:lnSpc>
              <a:spcBef>
                <a:spcPct val="0"/>
              </a:spcBef>
              <a:spcAft>
                <a:spcPct val="0"/>
              </a:spcAft>
              <a:buClrTx/>
              <a:buSzTx/>
              <a:buFontTx/>
              <a:buNone/>
              <a:defRPr/>
            </a:pP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
        <p:nvSpPr>
          <p:cNvPr id="17" name="矩形 16"/>
          <p:cNvSpPr/>
          <p:nvPr/>
        </p:nvSpPr>
        <p:spPr>
          <a:xfrm>
            <a:off x="782955" y="3358515"/>
            <a:ext cx="7947025" cy="415290"/>
          </a:xfrm>
          <a:prstGeom prst="rect">
            <a:avLst/>
          </a:prstGeom>
        </p:spPr>
        <p:txBody>
          <a:bodyPr wrap="square">
            <a:noAutofit/>
          </a:bodyPr>
          <a:p>
            <a:pPr marL="0" marR="0" lvl="0" indent="0" algn="l" defTabSz="457200" rtl="0" eaLnBrk="1" fontAlgn="base" latinLnBrk="0" hangingPunct="1">
              <a:lnSpc>
                <a:spcPct val="150000"/>
              </a:lnSpc>
              <a:spcBef>
                <a:spcPct val="0"/>
              </a:spcBef>
              <a:spcAft>
                <a:spcPct val="0"/>
              </a:spcAft>
              <a:buClrTx/>
              <a:buSzTx/>
              <a:buFontTx/>
              <a:buNone/>
              <a:defRPr/>
            </a:pPr>
            <a:r>
              <a:rPr lang="zh-CN" altLang="vi-VN" sz="13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青</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(thanh), </a:t>
            </a:r>
            <a:r>
              <a:rPr lang="zh-CN" altLang="en-US" sz="13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绿</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(lục), </a:t>
            </a:r>
            <a:r>
              <a:rPr lang="zh-CN" altLang="vi-VN" sz="13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翠</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(thúy)</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cảnh tựu nhiên và thực vật v.v.</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
        <p:nvSpPr>
          <p:cNvPr id="20" name="矩形 19"/>
          <p:cNvSpPr/>
          <p:nvPr/>
        </p:nvSpPr>
        <p:spPr>
          <a:xfrm>
            <a:off x="842645" y="3850640"/>
            <a:ext cx="7947025" cy="744855"/>
          </a:xfrm>
          <a:prstGeom prst="rect">
            <a:avLst/>
          </a:prstGeom>
        </p:spPr>
        <p:txBody>
          <a:bodyPr wrap="square">
            <a:noAutofit/>
          </a:bodyPr>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7 màu này thuộc các phạm trù màu đỏ, trắng, vàng, xanh và đen - đều là màu cơ bản, tương ứng với màu của ngũ hành trong văn hóa cổ đại Trung Quốc.</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p:tgtEl>
                                          <p:spTgt spid="11"/>
                                        </p:tgtEl>
                                        <p:attrNameLst>
                                          <p:attrName>ppt_y</p:attrName>
                                        </p:attrNameLst>
                                      </p:cBhvr>
                                      <p:tavLst>
                                        <p:tav tm="0">
                                          <p:val>
                                            <p:strVal val="#ppt_y+#ppt_h*1.125000"/>
                                          </p:val>
                                        </p:tav>
                                        <p:tav tm="100000">
                                          <p:val>
                                            <p:strVal val="#ppt_y"/>
                                          </p:val>
                                        </p:tav>
                                      </p:tavLst>
                                    </p:anim>
                                    <p:animEffect transition="in" filter="wipe(up)">
                                      <p:cBhvr>
                                        <p:cTn id="18" dur="500"/>
                                        <p:tgtEl>
                                          <p:spTgt spid="11"/>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p:tgtEl>
                                          <p:spTgt spid="13"/>
                                        </p:tgtEl>
                                        <p:attrNameLst>
                                          <p:attrName>ppt_y</p:attrName>
                                        </p:attrNameLst>
                                      </p:cBhvr>
                                      <p:tavLst>
                                        <p:tav tm="0">
                                          <p:val>
                                            <p:strVal val="#ppt_y+#ppt_h*1.125000"/>
                                          </p:val>
                                        </p:tav>
                                        <p:tav tm="100000">
                                          <p:val>
                                            <p:strVal val="#ppt_y"/>
                                          </p:val>
                                        </p:tav>
                                      </p:tavLst>
                                    </p:anim>
                                    <p:animEffect transition="in" filter="wipe(up)">
                                      <p:cBhvr>
                                        <p:cTn id="22" dur="500"/>
                                        <p:tgtEl>
                                          <p:spTgt spid="13"/>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p:tgtEl>
                                          <p:spTgt spid="14"/>
                                        </p:tgtEl>
                                        <p:attrNameLst>
                                          <p:attrName>ppt_y</p:attrName>
                                        </p:attrNameLst>
                                      </p:cBhvr>
                                      <p:tavLst>
                                        <p:tav tm="0">
                                          <p:val>
                                            <p:strVal val="#ppt_y+#ppt_h*1.125000"/>
                                          </p:val>
                                        </p:tav>
                                        <p:tav tm="100000">
                                          <p:val>
                                            <p:strVal val="#ppt_y"/>
                                          </p:val>
                                        </p:tav>
                                      </p:tavLst>
                                    </p:anim>
                                    <p:animEffect transition="in" filter="wipe(up)">
                                      <p:cBhvr>
                                        <p:cTn id="26" dur="500"/>
                                        <p:tgtEl>
                                          <p:spTgt spid="14"/>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p:tgtEl>
                                          <p:spTgt spid="17"/>
                                        </p:tgtEl>
                                        <p:attrNameLst>
                                          <p:attrName>ppt_y</p:attrName>
                                        </p:attrNameLst>
                                      </p:cBhvr>
                                      <p:tavLst>
                                        <p:tav tm="0">
                                          <p:val>
                                            <p:strVal val="#ppt_y+#ppt_h*1.125000"/>
                                          </p:val>
                                        </p:tav>
                                        <p:tav tm="100000">
                                          <p:val>
                                            <p:strVal val="#ppt_y"/>
                                          </p:val>
                                        </p:tav>
                                      </p:tavLst>
                                    </p:anim>
                                    <p:animEffect transition="in" filter="wipe(up)">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diamond(in)">
                                      <p:cBhvr>
                                        <p:cTn id="3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 grpId="0"/>
      <p:bldP spid="2" grpId="1"/>
      <p:bldP spid="11" grpId="0"/>
      <p:bldP spid="13" grpId="0"/>
      <p:bldP spid="14" grpId="0"/>
      <p:bldP spid="17" grpId="0"/>
      <p:bldP spid="11" grpId="1"/>
      <p:bldP spid="13" grpId="1"/>
      <p:bldP spid="14" grpId="1"/>
      <p:bldP spid="17" grpId="1"/>
      <p:bldP spid="20" grpId="0"/>
      <p:bldP spid="20"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493395" y="322580"/>
            <a:ext cx="8354695" cy="427355"/>
          </a:xfrm>
          <a:prstGeom prst="rect">
            <a:avLst/>
          </a:prstGeom>
          <a:noFill/>
        </p:spPr>
        <p:txBody>
          <a:bodyPr wrap="square" rtlCol="0">
            <a:noAutofit/>
          </a:bodyPr>
          <a:p>
            <a:pPr algn="ctr"/>
            <a:r>
              <a:rPr lang="vi-VN" altLang="zh-CN" sz="20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CHƯƠNG 2. TÌM HIỂU CÁC TỪ NGỮ CHỈ MÀU SẮC TRONG TÁC PHẨM HỒNG LÂU MỘNG (BẢN GỐC TIẾNG TRUNG)</a:t>
            </a:r>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custDataLst>
              <p:tags r:id="rId2"/>
            </p:custDataLst>
          </p:nvPr>
        </p:nvSpPr>
        <p:spPr>
          <a:xfrm>
            <a:off x="614680" y="1243965"/>
            <a:ext cx="7914005" cy="415290"/>
          </a:xfrm>
          <a:prstGeom prst="rect">
            <a:avLst/>
          </a:prstGeom>
        </p:spPr>
        <p:txBody>
          <a:bodyPr wrap="square">
            <a:noAutofit/>
          </a:bodyPr>
          <a:p>
            <a:pPr algn="l">
              <a:lnSpc>
                <a:spcPct val="130000"/>
              </a:lnSpc>
              <a:spcBef>
                <a:spcPts val="600"/>
              </a:spcBef>
            </a:pPr>
            <a:r>
              <a:rPr lang="vi-VN" altLang="en-US" sz="1700" b="1">
                <a:solidFill>
                  <a:schemeClr val="tx1">
                    <a:lumMod val="65000"/>
                    <a:lumOff val="35000"/>
                  </a:schemeClr>
                </a:solidFill>
                <a:latin typeface="Times New Roman" panose="02020603050405020304" pitchFamily="18" charset="0"/>
                <a:cs typeface="Times New Roman" panose="02020603050405020304" pitchFamily="18" charset="0"/>
              </a:rPr>
              <a:t>3</a:t>
            </a:r>
            <a:r>
              <a:rPr lang="en-US" altLang="vi-VN" sz="1700" b="1">
                <a:solidFill>
                  <a:schemeClr val="tx1">
                    <a:lumMod val="65000"/>
                    <a:lumOff val="35000"/>
                  </a:schemeClr>
                </a:solidFill>
                <a:latin typeface="Times New Roman" panose="02020603050405020304" pitchFamily="18" charset="0"/>
                <a:cs typeface="Times New Roman" panose="02020603050405020304" pitchFamily="18" charset="0"/>
              </a:rPr>
              <a:t>. </a:t>
            </a:r>
            <a:r>
              <a:rPr lang="vi-VN" altLang="en-US" sz="1500" b="1">
                <a:solidFill>
                  <a:schemeClr val="tx1">
                    <a:lumMod val="65000"/>
                    <a:lumOff val="35000"/>
                  </a:schemeClr>
                </a:solidFill>
                <a:latin typeface="Times New Roman" panose="02020603050405020304" pitchFamily="18" charset="0"/>
                <a:cs typeface="Times New Roman" panose="02020603050405020304" pitchFamily="18" charset="0"/>
              </a:rPr>
              <a:t>Tìm hiểu các từ ngữ chỉ màu sắc trong Hồng lâu mộng trên phương diện cấu tạo từ</a:t>
            </a:r>
            <a:endParaRPr lang="vi-VN" altLang="en-US" sz="1500" b="1">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 name="矩形 1"/>
          <p:cNvSpPr/>
          <p:nvPr/>
        </p:nvSpPr>
        <p:spPr>
          <a:xfrm>
            <a:off x="713740" y="1769745"/>
            <a:ext cx="7914005" cy="1900555"/>
          </a:xfrm>
          <a:prstGeom prst="rect">
            <a:avLst/>
          </a:prstGeom>
        </p:spPr>
        <p:txBody>
          <a:bodyPr wrap="square">
            <a:noAutofit/>
          </a:bodyPr>
          <a:p>
            <a:pPr marL="0" marR="0" lvl="0" indent="0" algn="l" defTabSz="457200" rtl="0" eaLnBrk="1" fontAlgn="base" latinLnBrk="0" hangingPunct="1">
              <a:lnSpc>
                <a:spcPct val="15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Không còn sử dụng đọc lập trong tiếng Trung hiện đại của từ đơn chỉ màu sắc, ví dụ:</a:t>
            </a: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đỏ loét(</a:t>
            </a:r>
            <a:r>
              <a:rPr kumimoji="0" lang="vi-VN" altLang="en-US"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猩</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ngọc(</a:t>
            </a:r>
            <a:r>
              <a:rPr kumimoji="0" lang="vi-VN" altLang="en-US"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玉</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trắng tuyết(</a:t>
            </a:r>
            <a:r>
              <a:rPr kumimoji="0" lang="vi-VN" altLang="en-US"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雪</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đại(</a:t>
            </a:r>
            <a:r>
              <a:rPr kumimoji="0" lang="vi-VN" altLang="en-US"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黛</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tạ(</a:t>
            </a:r>
            <a:r>
              <a:rPr kumimoji="0" lang="vi-VN" altLang="en-US"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皂</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ly(</a:t>
            </a:r>
            <a:r>
              <a:rPr kumimoji="0" lang="vi-VN" altLang="en-US"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黧</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tố(</a:t>
            </a:r>
            <a:r>
              <a:rPr kumimoji="0" lang="vi-VN" altLang="en-US"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素</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bà(</a:t>
            </a:r>
            <a:r>
              <a:rPr kumimoji="0" lang="vi-VN" altLang="en-US"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皤</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sương(</a:t>
            </a:r>
            <a:r>
              <a:rPr kumimoji="0" lang="vi-VN" altLang="en-US"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霜</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chi(</a:t>
            </a:r>
            <a:r>
              <a:rPr kumimoji="0" lang="vi-VN" altLang="en-US"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脂</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493395" y="322580"/>
            <a:ext cx="8354695" cy="427355"/>
          </a:xfrm>
          <a:prstGeom prst="rect">
            <a:avLst/>
          </a:prstGeom>
          <a:noFill/>
        </p:spPr>
        <p:txBody>
          <a:bodyPr wrap="square" rtlCol="0">
            <a:noAutofit/>
          </a:bodyPr>
          <a:p>
            <a:pPr algn="ctr"/>
            <a:r>
              <a:rPr lang="vi-VN" altLang="zh-CN" sz="20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CHƯƠNG 2. TÌM HIỂU CÁC TỪ NGỮ CHỈ MÀU SẮC TRONG TÁC PHẨM HỒNG LÂU MỘNG (BẢN GỐC TIẾNG TRUNG)</a:t>
            </a:r>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custDataLst>
              <p:tags r:id="rId2"/>
            </p:custDataLst>
          </p:nvPr>
        </p:nvSpPr>
        <p:spPr>
          <a:xfrm>
            <a:off x="614680" y="1243965"/>
            <a:ext cx="7914005" cy="415290"/>
          </a:xfrm>
          <a:prstGeom prst="rect">
            <a:avLst/>
          </a:prstGeom>
        </p:spPr>
        <p:txBody>
          <a:bodyPr wrap="square">
            <a:noAutofit/>
          </a:bodyPr>
          <a:p>
            <a:pPr algn="l">
              <a:lnSpc>
                <a:spcPct val="130000"/>
              </a:lnSpc>
              <a:spcBef>
                <a:spcPts val="600"/>
              </a:spcBef>
            </a:pPr>
            <a:r>
              <a:rPr lang="en-US" altLang="vi-VN" sz="1700" b="1">
                <a:solidFill>
                  <a:schemeClr val="tx1">
                    <a:lumMod val="65000"/>
                    <a:lumOff val="35000"/>
                  </a:schemeClr>
                </a:solidFill>
                <a:latin typeface="Times New Roman" panose="02020603050405020304" pitchFamily="18" charset="0"/>
                <a:cs typeface="Times New Roman" panose="02020603050405020304" pitchFamily="18" charset="0"/>
              </a:rPr>
              <a:t>4. </a:t>
            </a:r>
            <a:r>
              <a:rPr lang="vi-VN" altLang="en-US" sz="1700" b="1">
                <a:solidFill>
                  <a:schemeClr val="tx1">
                    <a:lumMod val="65000"/>
                    <a:lumOff val="35000"/>
                  </a:schemeClr>
                </a:solidFill>
                <a:latin typeface="Times New Roman" panose="02020603050405020304" pitchFamily="18" charset="0"/>
                <a:cs typeface="Times New Roman" panose="02020603050405020304" pitchFamily="18" charset="0"/>
              </a:rPr>
              <a:t>Từ ghép chỉ màu sắc trong </a:t>
            </a:r>
            <a:r>
              <a:rPr lang="vi-VN" altLang="en-US" sz="1700" b="1" i="1">
                <a:solidFill>
                  <a:schemeClr val="tx1">
                    <a:lumMod val="65000"/>
                    <a:lumOff val="35000"/>
                  </a:schemeClr>
                </a:solidFill>
                <a:latin typeface="Times New Roman" panose="02020603050405020304" pitchFamily="18" charset="0"/>
                <a:cs typeface="Times New Roman" panose="02020603050405020304" pitchFamily="18" charset="0"/>
              </a:rPr>
              <a:t>Hồng lâu mộng </a:t>
            </a:r>
            <a:r>
              <a:rPr lang="en-US" altLang="vi-VN" sz="1700" b="1">
                <a:solidFill>
                  <a:schemeClr val="tx1">
                    <a:lumMod val="65000"/>
                    <a:lumOff val="35000"/>
                  </a:schemeClr>
                </a:solidFill>
                <a:latin typeface="Times New Roman" panose="02020603050405020304" pitchFamily="18" charset="0"/>
                <a:cs typeface="Times New Roman" panose="02020603050405020304" pitchFamily="18" charset="0"/>
                <a:sym typeface="+mn-ea"/>
              </a:rPr>
              <a:t>(</a:t>
            </a:r>
            <a:r>
              <a:rPr lang="vi-VN" altLang="vi-VN" sz="1700" b="1">
                <a:solidFill>
                  <a:schemeClr val="tx1">
                    <a:lumMod val="65000"/>
                    <a:lumOff val="35000"/>
                  </a:schemeClr>
                </a:solidFill>
                <a:latin typeface="Times New Roman" panose="02020603050405020304" pitchFamily="18" charset="0"/>
                <a:cs typeface="Times New Roman" panose="02020603050405020304" pitchFamily="18" charset="0"/>
                <a:sym typeface="+mn-ea"/>
              </a:rPr>
              <a:t>theo cấu tạo của từ</a:t>
            </a:r>
            <a:r>
              <a:rPr lang="en-US" altLang="vi-VN" sz="1700" b="1">
                <a:solidFill>
                  <a:schemeClr val="tx1">
                    <a:lumMod val="65000"/>
                    <a:lumOff val="35000"/>
                  </a:schemeClr>
                </a:solidFill>
                <a:latin typeface="Times New Roman" panose="02020603050405020304" pitchFamily="18" charset="0"/>
                <a:cs typeface="Times New Roman" panose="02020603050405020304" pitchFamily="18" charset="0"/>
                <a:sym typeface="+mn-ea"/>
              </a:rPr>
              <a:t>)</a:t>
            </a:r>
            <a:endParaRPr lang="en-US" altLang="vi-VN" sz="1700" b="1">
              <a:solidFill>
                <a:schemeClr val="tx1">
                  <a:lumMod val="65000"/>
                  <a:lumOff val="35000"/>
                </a:schemeClr>
              </a:solidFill>
              <a:latin typeface="Times New Roman" panose="02020603050405020304" pitchFamily="18" charset="0"/>
              <a:cs typeface="Times New Roman" panose="02020603050405020304" pitchFamily="18" charset="0"/>
            </a:endParaRPr>
          </a:p>
          <a:p>
            <a:pPr algn="l">
              <a:lnSpc>
                <a:spcPct val="130000"/>
              </a:lnSpc>
              <a:spcBef>
                <a:spcPts val="600"/>
              </a:spcBef>
            </a:pPr>
            <a:endParaRPr lang="vi-VN" altLang="en-US" sz="1700" b="1" i="1">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 name="矩形 1"/>
          <p:cNvSpPr/>
          <p:nvPr/>
        </p:nvSpPr>
        <p:spPr>
          <a:xfrm>
            <a:off x="713740" y="1769745"/>
            <a:ext cx="7914005" cy="2799715"/>
          </a:xfrm>
          <a:prstGeom prst="rect">
            <a:avLst/>
          </a:prstGeom>
        </p:spPr>
        <p:txBody>
          <a:bodyPr wrap="square">
            <a:noAutofit/>
          </a:bodyPr>
          <a:p>
            <a:pPr marL="0" marR="0" lvl="0" indent="0" algn="l" defTabSz="457200" rtl="0" eaLnBrk="1" fontAlgn="base" latinLnBrk="0" hangingPunct="1">
              <a:lnSpc>
                <a:spcPct val="15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(1) Từ ghép có tất cả các từ tố đều chỉ màu;</a:t>
            </a: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(2) Từ ghép gồm từ tố chỉ màu kết hợp với hình vị 色(màu);</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(3) Từ ghép có từ tố chỉ sự vật cụ thể;</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(4) Từ ghép gồm từ tố chỉ mức độ/trạng thái đi trước kết hợp với từ tố chỉ màu</a:t>
            </a:r>
            <a:r>
              <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đi sau;</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(5) Từ ghép gồm từ tố chỉ màu đi trước kết hợp với từ tố chỉ mức độ/trạng thái</a:t>
            </a:r>
            <a:r>
              <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đi sau;</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493395" y="246380"/>
            <a:ext cx="8354695" cy="427355"/>
          </a:xfrm>
          <a:prstGeom prst="rect">
            <a:avLst/>
          </a:prstGeom>
          <a:noFill/>
        </p:spPr>
        <p:txBody>
          <a:bodyPr wrap="square" rtlCol="0">
            <a:noAutofit/>
          </a:bodyPr>
          <a:p>
            <a:pPr algn="ctr"/>
            <a:r>
              <a:rPr lang="vi-VN" altLang="zh-CN" sz="20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CHƯƠNG 2. TÌM HIỂU CÁC TỪ NGỮ CHỈ MÀU SẮC TRONG TÁC PHẨM HỒNG LÂU MỘNG (BẢN GỐC TIẾNG TRUNG)</a:t>
            </a:r>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custDataLst>
              <p:tags r:id="rId2"/>
            </p:custDataLst>
          </p:nvPr>
        </p:nvSpPr>
        <p:spPr>
          <a:xfrm>
            <a:off x="614680" y="1014095"/>
            <a:ext cx="7914005" cy="415290"/>
          </a:xfrm>
          <a:prstGeom prst="rect">
            <a:avLst/>
          </a:prstGeom>
        </p:spPr>
        <p:txBody>
          <a:bodyPr wrap="square">
            <a:noAutofit/>
          </a:bodyPr>
          <a:p>
            <a:pPr algn="l">
              <a:lnSpc>
                <a:spcPct val="130000"/>
              </a:lnSpc>
              <a:spcBef>
                <a:spcPts val="600"/>
              </a:spcBef>
            </a:pPr>
            <a:r>
              <a:rPr lang="en-US" altLang="vi-VN" sz="1700" b="1">
                <a:solidFill>
                  <a:schemeClr val="tx1">
                    <a:lumMod val="65000"/>
                    <a:lumOff val="35000"/>
                  </a:schemeClr>
                </a:solidFill>
                <a:latin typeface="Times New Roman" panose="02020603050405020304" pitchFamily="18" charset="0"/>
                <a:cs typeface="Times New Roman" panose="02020603050405020304" pitchFamily="18" charset="0"/>
              </a:rPr>
              <a:t>4. </a:t>
            </a:r>
            <a:r>
              <a:rPr lang="vi-VN" altLang="en-US" sz="1700" b="1">
                <a:solidFill>
                  <a:schemeClr val="tx1">
                    <a:lumMod val="65000"/>
                    <a:lumOff val="35000"/>
                  </a:schemeClr>
                </a:solidFill>
                <a:latin typeface="Times New Roman" panose="02020603050405020304" pitchFamily="18" charset="0"/>
                <a:cs typeface="Times New Roman" panose="02020603050405020304" pitchFamily="18" charset="0"/>
              </a:rPr>
              <a:t>Từ ghép chỉ màu sắc trong </a:t>
            </a:r>
            <a:r>
              <a:rPr lang="vi-VN" altLang="en-US" sz="1700" b="1" i="1">
                <a:solidFill>
                  <a:schemeClr val="tx1">
                    <a:lumMod val="65000"/>
                    <a:lumOff val="35000"/>
                  </a:schemeClr>
                </a:solidFill>
                <a:latin typeface="Times New Roman" panose="02020603050405020304" pitchFamily="18" charset="0"/>
                <a:cs typeface="Times New Roman" panose="02020603050405020304" pitchFamily="18" charset="0"/>
              </a:rPr>
              <a:t>Hồng lâu mộng</a:t>
            </a:r>
            <a:r>
              <a:rPr lang="en-US" altLang="vi-VN" sz="1700" b="1" i="1">
                <a:solidFill>
                  <a:schemeClr val="tx1">
                    <a:lumMod val="65000"/>
                    <a:lumOff val="35000"/>
                  </a:schemeClr>
                </a:solidFill>
                <a:latin typeface="Times New Roman" panose="02020603050405020304" pitchFamily="18" charset="0"/>
                <a:cs typeface="Times New Roman" panose="02020603050405020304" pitchFamily="18" charset="0"/>
              </a:rPr>
              <a:t> </a:t>
            </a:r>
            <a:r>
              <a:rPr lang="en-US" altLang="vi-VN" sz="1700" b="1">
                <a:solidFill>
                  <a:schemeClr val="tx1">
                    <a:lumMod val="65000"/>
                    <a:lumOff val="35000"/>
                  </a:schemeClr>
                </a:solidFill>
                <a:latin typeface="Times New Roman" panose="02020603050405020304" pitchFamily="18" charset="0"/>
                <a:cs typeface="Times New Roman" panose="02020603050405020304" pitchFamily="18" charset="0"/>
                <a:sym typeface="+mn-ea"/>
              </a:rPr>
              <a:t>(</a:t>
            </a:r>
            <a:r>
              <a:rPr lang="vi-VN" altLang="vi-VN" sz="1700" b="1">
                <a:solidFill>
                  <a:schemeClr val="tx1">
                    <a:lumMod val="65000"/>
                    <a:lumOff val="35000"/>
                  </a:schemeClr>
                </a:solidFill>
                <a:latin typeface="Times New Roman" panose="02020603050405020304" pitchFamily="18" charset="0"/>
                <a:cs typeface="Times New Roman" panose="02020603050405020304" pitchFamily="18" charset="0"/>
                <a:sym typeface="+mn-ea"/>
              </a:rPr>
              <a:t>theo cấu tạo của từ</a:t>
            </a:r>
            <a:r>
              <a:rPr lang="en-US" altLang="vi-VN" sz="1700" b="1">
                <a:solidFill>
                  <a:schemeClr val="tx1">
                    <a:lumMod val="65000"/>
                    <a:lumOff val="35000"/>
                  </a:schemeClr>
                </a:solidFill>
                <a:latin typeface="Times New Roman" panose="02020603050405020304" pitchFamily="18" charset="0"/>
                <a:cs typeface="Times New Roman" panose="02020603050405020304" pitchFamily="18" charset="0"/>
                <a:sym typeface="+mn-ea"/>
              </a:rPr>
              <a:t>)</a:t>
            </a:r>
            <a:endParaRPr lang="en-US" altLang="vi-VN" sz="1700" b="1">
              <a:solidFill>
                <a:schemeClr val="tx1">
                  <a:lumMod val="65000"/>
                  <a:lumOff val="35000"/>
                </a:schemeClr>
              </a:solidFill>
              <a:latin typeface="Times New Roman" panose="02020603050405020304" pitchFamily="18" charset="0"/>
              <a:cs typeface="Times New Roman" panose="02020603050405020304" pitchFamily="18" charset="0"/>
            </a:endParaRPr>
          </a:p>
          <a:p>
            <a:pPr algn="l">
              <a:lnSpc>
                <a:spcPct val="130000"/>
              </a:lnSpc>
              <a:spcBef>
                <a:spcPts val="600"/>
              </a:spcBef>
            </a:pPr>
            <a:endParaRPr lang="en-US" altLang="vi-VN" sz="1700" b="1" i="1">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5201920" y="1601470"/>
            <a:ext cx="3015615" cy="2463165"/>
          </a:xfrm>
          <a:prstGeom prst="rect">
            <a:avLst/>
          </a:prstGeom>
        </p:spPr>
      </p:pic>
      <p:sp>
        <p:nvSpPr>
          <p:cNvPr id="3" name="矩形 2"/>
          <p:cNvSpPr/>
          <p:nvPr/>
        </p:nvSpPr>
        <p:spPr>
          <a:xfrm>
            <a:off x="4743450" y="4180840"/>
            <a:ext cx="4298950" cy="467995"/>
          </a:xfrm>
          <a:prstGeom prst="rect">
            <a:avLst/>
          </a:prstGeom>
        </p:spPr>
        <p:txBody>
          <a:bodyPr wrap="square">
            <a:noAutofit/>
          </a:bodyPr>
          <a:p>
            <a:pPr marL="0" marR="0" lvl="0" indent="0" algn="ctr" defTabSz="457200" rtl="0" eaLnBrk="1" fontAlgn="base" latinLnBrk="0" hangingPunct="1">
              <a:lnSpc>
                <a:spcPct val="15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Từ ghép gồm từ tố chỉ màu đi trước kết hợp với từ tố chỉ mức độ/trạng thái</a:t>
            </a:r>
            <a:r>
              <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đi sau</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pic>
        <p:nvPicPr>
          <p:cNvPr id="6" name="图片 5"/>
          <p:cNvPicPr>
            <a:picLocks noChangeAspect="1"/>
          </p:cNvPicPr>
          <p:nvPr/>
        </p:nvPicPr>
        <p:blipFill>
          <a:blip r:embed="rId4"/>
          <a:stretch>
            <a:fillRect/>
          </a:stretch>
        </p:blipFill>
        <p:spPr>
          <a:xfrm>
            <a:off x="948055" y="1591310"/>
            <a:ext cx="3094355" cy="2473325"/>
          </a:xfrm>
          <a:prstGeom prst="rect">
            <a:avLst/>
          </a:prstGeom>
        </p:spPr>
      </p:pic>
      <p:sp>
        <p:nvSpPr>
          <p:cNvPr id="8" name="矩形 7"/>
          <p:cNvSpPr/>
          <p:nvPr/>
        </p:nvSpPr>
        <p:spPr>
          <a:xfrm>
            <a:off x="640715" y="4117340"/>
            <a:ext cx="3708400" cy="791845"/>
          </a:xfrm>
          <a:prstGeom prst="rect">
            <a:avLst/>
          </a:prstGeom>
        </p:spPr>
        <p:txBody>
          <a:bodyPr wrap="square">
            <a:noAutofit/>
          </a:bodyPr>
          <a:p>
            <a:pPr marL="0" marR="0" lvl="0" indent="0" algn="ctr" defTabSz="457200" rtl="0" eaLnBrk="1" fontAlgn="base" latinLnBrk="0" hangingPunct="1">
              <a:lnSpc>
                <a:spcPct val="15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Từ ghép gồm từ tố chỉ mức độ/trạng thái đi trước kết hợp với từ tố chỉ màu</a:t>
            </a:r>
            <a:r>
              <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đi sau</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ppt_y</p:attrName>
                                        </p:attrNameLst>
                                      </p:cBhvr>
                                      <p:tavLst>
                                        <p:tav tm="0">
                                          <p:val>
                                            <p:strVal val="#ppt_y+#ppt_h*1.125000"/>
                                          </p:val>
                                        </p:tav>
                                        <p:tav tm="100000">
                                          <p:val>
                                            <p:strVal val="#ppt_y"/>
                                          </p:val>
                                        </p:tav>
                                      </p:tavLst>
                                    </p:anim>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3" grpId="0"/>
      <p:bldP spid="3"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493395" y="322580"/>
            <a:ext cx="8354695" cy="427355"/>
          </a:xfrm>
          <a:prstGeom prst="rect">
            <a:avLst/>
          </a:prstGeom>
          <a:noFill/>
        </p:spPr>
        <p:txBody>
          <a:bodyPr wrap="square" rtlCol="0">
            <a:noAutofit/>
          </a:bodyPr>
          <a:p>
            <a:pPr algn="ctr"/>
            <a:r>
              <a:rPr lang="vi-VN" altLang="zh-CN" sz="20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CHƯƠNG 2. TÌM HIỂU CÁC TỪ NGỮ CHỈ MÀU SẮC TRONG TÁC PHẨM HỒNG LÂU MỘNG (BẢN GỐC TIẾNG TRUNG)</a:t>
            </a:r>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custDataLst>
              <p:tags r:id="rId2"/>
            </p:custDataLst>
          </p:nvPr>
        </p:nvSpPr>
        <p:spPr>
          <a:xfrm>
            <a:off x="614680" y="1243965"/>
            <a:ext cx="7914005" cy="415290"/>
          </a:xfrm>
          <a:prstGeom prst="rect">
            <a:avLst/>
          </a:prstGeom>
        </p:spPr>
        <p:txBody>
          <a:bodyPr wrap="square">
            <a:noAutofit/>
          </a:bodyPr>
          <a:p>
            <a:pPr algn="l">
              <a:lnSpc>
                <a:spcPct val="130000"/>
              </a:lnSpc>
              <a:spcBef>
                <a:spcPts val="600"/>
              </a:spcBef>
            </a:pPr>
            <a:r>
              <a:rPr lang="en-US" altLang="vi-VN" sz="1700" b="1">
                <a:solidFill>
                  <a:schemeClr val="tx1">
                    <a:lumMod val="65000"/>
                    <a:lumOff val="35000"/>
                  </a:schemeClr>
                </a:solidFill>
                <a:latin typeface="Times New Roman" panose="02020603050405020304" pitchFamily="18" charset="0"/>
                <a:cs typeface="Times New Roman" panose="02020603050405020304" pitchFamily="18" charset="0"/>
              </a:rPr>
              <a:t>4. </a:t>
            </a:r>
            <a:r>
              <a:rPr lang="vi-VN" altLang="en-US" sz="1700" b="1">
                <a:solidFill>
                  <a:schemeClr val="tx1">
                    <a:lumMod val="65000"/>
                    <a:lumOff val="35000"/>
                  </a:schemeClr>
                </a:solidFill>
                <a:latin typeface="Times New Roman" panose="02020603050405020304" pitchFamily="18" charset="0"/>
                <a:cs typeface="Times New Roman" panose="02020603050405020304" pitchFamily="18" charset="0"/>
              </a:rPr>
              <a:t>Từ ghép chỉ màu sắc trong </a:t>
            </a:r>
            <a:r>
              <a:rPr lang="vi-VN" altLang="en-US" sz="1700" b="1" i="1">
                <a:solidFill>
                  <a:schemeClr val="tx1">
                    <a:lumMod val="65000"/>
                    <a:lumOff val="35000"/>
                  </a:schemeClr>
                </a:solidFill>
                <a:latin typeface="Times New Roman" panose="02020603050405020304" pitchFamily="18" charset="0"/>
                <a:cs typeface="Times New Roman" panose="02020603050405020304" pitchFamily="18" charset="0"/>
              </a:rPr>
              <a:t>Hồng lâu mộng </a:t>
            </a:r>
            <a:r>
              <a:rPr lang="en-US" altLang="zh-CN" sz="1700" b="1">
                <a:solidFill>
                  <a:schemeClr val="tx1">
                    <a:lumMod val="65000"/>
                    <a:lumOff val="35000"/>
                  </a:schemeClr>
                </a:solidFill>
                <a:latin typeface="Times New Roman" panose="02020603050405020304" pitchFamily="18" charset="0"/>
                <a:cs typeface="Times New Roman" panose="02020603050405020304" pitchFamily="18" charset="0"/>
              </a:rPr>
              <a:t>(</a:t>
            </a:r>
            <a:r>
              <a:rPr lang="vi-VN" altLang="zh-CN" sz="1700" b="1">
                <a:solidFill>
                  <a:schemeClr val="tx1">
                    <a:lumMod val="65000"/>
                    <a:lumOff val="35000"/>
                  </a:schemeClr>
                </a:solidFill>
                <a:latin typeface="Times New Roman" panose="02020603050405020304" pitchFamily="18" charset="0"/>
                <a:cs typeface="Times New Roman" panose="02020603050405020304" pitchFamily="18" charset="0"/>
              </a:rPr>
              <a:t>theo nghĩa của từ</a:t>
            </a:r>
            <a:r>
              <a:rPr lang="en-US" altLang="zh-CN" sz="1700" b="1">
                <a:solidFill>
                  <a:schemeClr val="tx1">
                    <a:lumMod val="65000"/>
                    <a:lumOff val="35000"/>
                  </a:schemeClr>
                </a:solidFill>
                <a:latin typeface="Times New Roman" panose="02020603050405020304" pitchFamily="18" charset="0"/>
                <a:cs typeface="Times New Roman" panose="02020603050405020304" pitchFamily="18" charset="0"/>
              </a:rPr>
              <a:t>)</a:t>
            </a:r>
            <a:endParaRPr lang="en-US" altLang="zh-CN" sz="1700" b="1">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 name="矩形 1"/>
          <p:cNvSpPr/>
          <p:nvPr/>
        </p:nvSpPr>
        <p:spPr>
          <a:xfrm>
            <a:off x="713740" y="1769745"/>
            <a:ext cx="7914005" cy="1230630"/>
          </a:xfrm>
          <a:prstGeom prst="rect">
            <a:avLst/>
          </a:prstGeom>
        </p:spPr>
        <p:txBody>
          <a:bodyPr wrap="square">
            <a:noAutofit/>
          </a:bodyPr>
          <a:p>
            <a:pPr marL="0" marR="0" lvl="0" indent="0" algn="l" defTabSz="457200" rtl="0" eaLnBrk="1" fontAlgn="base" latinLnBrk="0" hangingPunct="1">
              <a:lnSpc>
                <a:spcPct val="15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(1)</a:t>
            </a:r>
            <a:r>
              <a:rPr lang="en-US" alt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T</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ừ ghép mượn tên sự vật</a:t>
            </a:r>
            <a:r>
              <a:rPr lang="en-US" alt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hiện tượng để chỉ màu; </a:t>
            </a: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a:p>
            <a:pPr marL="0" marR="0" lvl="0" indent="0" algn="l" defTabSz="457200" rtl="0" eaLnBrk="1" fontAlgn="base" latinLnBrk="0" hangingPunct="1">
              <a:lnSpc>
                <a:spcPct val="15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t>
            </a:r>
            <a:r>
              <a:rPr lang="en-US" alt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2</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a:t>
            </a:r>
            <a:r>
              <a:rPr lang="en-US" alt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T</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ừ</a:t>
            </a:r>
            <a:r>
              <a:rPr lang="en-US" alt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ghép chỉ màu dựa trên đặc điểm/ trạng thái của sự vật; </a:t>
            </a: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a:p>
            <a:pPr marL="0" marR="0" lvl="0" indent="0" algn="l" defTabSz="457200" rtl="0" eaLnBrk="1" fontAlgn="base" latinLnBrk="0" hangingPunct="1">
              <a:lnSpc>
                <a:spcPct val="15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t>
            </a:r>
            <a:r>
              <a:rPr lang="en-US" alt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3</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a:t>
            </a:r>
            <a:r>
              <a:rPr lang="en-US" alt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T</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ừ ghép chỉ màu trừu</a:t>
            </a:r>
            <a:r>
              <a:rPr lang="en-US" alt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tượng</a:t>
            </a:r>
            <a:r>
              <a:rPr lang="en-US" alt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t>
            </a:r>
            <a:endPar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87640"/>
            <a:ext cx="9144000" cy="2280975"/>
          </a:xfrm>
          <a:prstGeom prst="rect">
            <a:avLst/>
          </a:prstGeom>
          <a:solidFill>
            <a:srgbClr val="D879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bwMode="auto">
          <a:xfrm>
            <a:off x="6001703" y="819998"/>
            <a:ext cx="2031326" cy="460375"/>
          </a:xfrm>
          <a:prstGeom prst="rect">
            <a:avLst/>
          </a:prstGeom>
          <a:noFill/>
        </p:spPr>
        <p:txBody>
          <a:bodyPr wrap="square">
            <a:spAutoFit/>
          </a:bodyPr>
          <a:lstStyle/>
          <a:p>
            <a:endParaRPr lang="zh-CN" altLang="en-US" sz="2400">
              <a:solidFill>
                <a:schemeClr val="bg1"/>
              </a:solidFill>
              <a:latin typeface="+mj-ea"/>
              <a:ea typeface="+mj-ea"/>
            </a:endParaRPr>
          </a:p>
        </p:txBody>
      </p:sp>
      <p:sp>
        <p:nvSpPr>
          <p:cNvPr id="24" name="矩形 23"/>
          <p:cNvSpPr/>
          <p:nvPr/>
        </p:nvSpPr>
        <p:spPr>
          <a:xfrm>
            <a:off x="4342765" y="1939925"/>
            <a:ext cx="4594860" cy="1765300"/>
          </a:xfrm>
          <a:prstGeom prst="rect">
            <a:avLst/>
          </a:prstGeom>
        </p:spPr>
        <p:txBody>
          <a:bodyPr wrap="square">
            <a:noAutofit/>
          </a:bodyPr>
          <a:lstStyle/>
          <a:p>
            <a:pPr>
              <a:lnSpc>
                <a:spcPct val="150000"/>
              </a:lnSpc>
              <a:defRPr/>
            </a:pPr>
            <a:r>
              <a:rPr kumimoji="0" lang="en-US" altLang="zh-CN" sz="1500" b="0" i="0" u="none" strike="noStrike" kern="1200" cap="none" spc="0" normalizeH="0" baseline="0" noProof="0">
                <a:ln>
                  <a:noFill/>
                </a:ln>
                <a:solidFill>
                  <a:schemeClr val="bg1"/>
                </a:solidFill>
                <a:effectLst/>
                <a:uLnTx/>
                <a:uFillTx/>
                <a:latin typeface="Times New Roman" panose="02020603050405020304" pitchFamily="18" charset="0"/>
                <a:ea typeface="微软雅黑 Light" panose="020B0502040204020203" charset="-122"/>
                <a:cs typeface="Times New Roman" panose="02020603050405020304" pitchFamily="18" charset="0"/>
              </a:rPr>
              <a:t>1. </a:t>
            </a:r>
            <a:r>
              <a:rPr kumimoji="0" lang="vi-VN" altLang="en-US" sz="1500" b="0" i="0" u="none" strike="noStrike" kern="1200" cap="none" spc="0" normalizeH="0" baseline="0" noProof="0">
                <a:ln>
                  <a:noFill/>
                </a:ln>
                <a:solidFill>
                  <a:schemeClr val="bg1"/>
                </a:solidFill>
                <a:effectLst/>
                <a:uLnTx/>
                <a:uFillTx/>
                <a:latin typeface="Times New Roman" panose="02020603050405020304" pitchFamily="18" charset="0"/>
                <a:ea typeface="微软雅黑 Light" panose="020B0502040204020203" charset="-122"/>
                <a:cs typeface="Times New Roman" panose="02020603050405020304" pitchFamily="18" charset="0"/>
              </a:rPr>
              <a:t>Từ ngữ chỉ màu sắc ẩn chứa nhiều ý nghĩa sâu sắc</a:t>
            </a:r>
            <a:endParaRPr kumimoji="0" lang="zh-CN" altLang="en-US" sz="1500" b="0" i="0" u="none" strike="noStrike" kern="1200" cap="none" spc="0" normalizeH="0" baseline="0" noProof="0">
              <a:ln>
                <a:noFill/>
              </a:ln>
              <a:solidFill>
                <a:schemeClr val="bg1"/>
              </a:solidFill>
              <a:effectLst/>
              <a:uLnTx/>
              <a:uFillTx/>
              <a:latin typeface="Times New Roman" panose="02020603050405020304" pitchFamily="18" charset="0"/>
              <a:ea typeface="微软雅黑 Light" panose="020B0502040204020203" charset="-122"/>
              <a:cs typeface="Times New Roman" panose="02020603050405020304" pitchFamily="18" charset="0"/>
            </a:endParaRPr>
          </a:p>
          <a:p>
            <a:pPr>
              <a:lnSpc>
                <a:spcPct val="150000"/>
              </a:lnSpc>
              <a:defRPr/>
            </a:pPr>
            <a:r>
              <a:rPr lang="en-US" altLang="zh-CN" sz="1500" noProof="0">
                <a:ln>
                  <a:noFill/>
                </a:ln>
                <a:solidFill>
                  <a:schemeClr val="bg1"/>
                </a:solidFill>
                <a:effectLst/>
                <a:uLnTx/>
                <a:uFillTx/>
                <a:latin typeface="Times New Roman" panose="02020603050405020304" pitchFamily="18" charset="0"/>
                <a:ea typeface="微软雅黑 Light" panose="020B0502040204020203" charset="-122"/>
                <a:cs typeface="Times New Roman" panose="02020603050405020304" pitchFamily="18" charset="0"/>
                <a:sym typeface="+mn-ea"/>
              </a:rPr>
              <a:t>2. </a:t>
            </a:r>
            <a:r>
              <a:rPr lang="vi-VN" altLang="zh-CN" sz="1500" noProof="0">
                <a:ln>
                  <a:noFill/>
                </a:ln>
                <a:solidFill>
                  <a:schemeClr val="bg1"/>
                </a:solidFill>
                <a:effectLst/>
                <a:uLnTx/>
                <a:uFillTx/>
                <a:latin typeface="Times New Roman" panose="02020603050405020304" pitchFamily="18" charset="0"/>
                <a:ea typeface="微软雅黑 Light" panose="020B0502040204020203" charset="-122"/>
                <a:cs typeface="Times New Roman" panose="02020603050405020304" pitchFamily="18" charset="0"/>
                <a:sym typeface="+mn-ea"/>
              </a:rPr>
              <a:t>Sự khác biệt về văn hóa có những cách hiểu khác nhau</a:t>
            </a:r>
            <a:endParaRPr lang="zh-CN" altLang="en-US" sz="1500" noProof="0">
              <a:ln>
                <a:noFill/>
              </a:ln>
              <a:solidFill>
                <a:schemeClr val="bg1"/>
              </a:solidFill>
              <a:effectLst/>
              <a:uLnTx/>
              <a:uFillTx/>
              <a:latin typeface="Times New Roman" panose="02020603050405020304" pitchFamily="18" charset="0"/>
              <a:ea typeface="微软雅黑 Light" panose="020B0502040204020203" charset="-122"/>
              <a:cs typeface="Times New Roman" panose="02020603050405020304" pitchFamily="18" charset="0"/>
              <a:sym typeface="+mn-ea"/>
            </a:endParaRPr>
          </a:p>
          <a:p>
            <a:pPr>
              <a:lnSpc>
                <a:spcPct val="150000"/>
              </a:lnSpc>
              <a:defRPr/>
            </a:pPr>
            <a:r>
              <a:rPr kumimoji="0" lang="en-US" altLang="zh-CN" sz="1500" b="0" i="0" u="none" strike="noStrike" kern="1200" cap="none" spc="0" normalizeH="0" baseline="0" noProof="0">
                <a:ln>
                  <a:noFill/>
                </a:ln>
                <a:solidFill>
                  <a:schemeClr val="bg1"/>
                </a:solidFill>
                <a:effectLst/>
                <a:uLnTx/>
                <a:uFillTx/>
                <a:latin typeface="Times New Roman" panose="02020603050405020304" pitchFamily="18" charset="0"/>
                <a:ea typeface="微软雅黑 Light" panose="020B0502040204020203" charset="-122"/>
                <a:cs typeface="Times New Roman" panose="02020603050405020304" pitchFamily="18" charset="0"/>
              </a:rPr>
              <a:t>3. </a:t>
            </a:r>
            <a:r>
              <a:rPr kumimoji="0" lang="vi-VN" altLang="en-US" sz="1500" b="0" i="0" u="none" strike="noStrike" kern="1200" cap="none" spc="0" normalizeH="0" baseline="0" noProof="0">
                <a:ln>
                  <a:noFill/>
                </a:ln>
                <a:solidFill>
                  <a:schemeClr val="bg1"/>
                </a:solidFill>
                <a:effectLst/>
                <a:uLnTx/>
                <a:uFillTx/>
                <a:latin typeface="Times New Roman" panose="02020603050405020304" pitchFamily="18" charset="0"/>
                <a:ea typeface="微软雅黑 Light" panose="020B0502040204020203" charset="-122"/>
                <a:cs typeface="Times New Roman" panose="02020603050405020304" pitchFamily="18" charset="0"/>
              </a:rPr>
              <a:t>Giá trị tham khảo dịch thuật giữa tiếng Trung và tiếng Việt</a:t>
            </a:r>
            <a:endParaRPr kumimoji="0" lang="vi-VN" altLang="en-US" sz="1500" b="0" i="0" u="none" strike="noStrike" kern="1200" cap="none" spc="0" normalizeH="0" baseline="0" noProof="0">
              <a:ln>
                <a:noFill/>
              </a:ln>
              <a:solidFill>
                <a:schemeClr val="bg1"/>
              </a:solidFill>
              <a:effectLst/>
              <a:uLnTx/>
              <a:uFillTx/>
              <a:latin typeface="Times New Roman" panose="02020603050405020304" pitchFamily="18" charset="0"/>
              <a:ea typeface="微软雅黑 Light" panose="020B0502040204020203" charset="-122"/>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5429" y="1590907"/>
            <a:ext cx="3419010" cy="2279340"/>
          </a:xfrm>
          <a:prstGeom prst="rect">
            <a:avLst/>
          </a:prstGeom>
        </p:spPr>
      </p:pic>
      <p:sp>
        <p:nvSpPr>
          <p:cNvPr id="3" name="文本框 2"/>
          <p:cNvSpPr txBox="1"/>
          <p:nvPr>
            <p:custDataLst>
              <p:tags r:id="rId2"/>
            </p:custDataLst>
          </p:nvPr>
        </p:nvSpPr>
        <p:spPr>
          <a:xfrm>
            <a:off x="3109595" y="506730"/>
            <a:ext cx="3428365" cy="427355"/>
          </a:xfrm>
          <a:prstGeom prst="rect">
            <a:avLst/>
          </a:prstGeom>
          <a:noFill/>
        </p:spPr>
        <p:txBody>
          <a:bodyPr wrap="square" rtlCol="0">
            <a:noAutofit/>
          </a:bodyPr>
          <a:p>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LÝ DO CHỌN ĐỀ </a:t>
            </a:r>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TÀI</a:t>
            </a:r>
            <a:endPar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493395" y="322580"/>
            <a:ext cx="8354695" cy="427355"/>
          </a:xfrm>
          <a:prstGeom prst="rect">
            <a:avLst/>
          </a:prstGeom>
          <a:noFill/>
        </p:spPr>
        <p:txBody>
          <a:bodyPr wrap="square" rtlCol="0">
            <a:noAutofit/>
          </a:bodyPr>
          <a:p>
            <a:pPr algn="ctr"/>
            <a:r>
              <a:rPr lang="vi-VN" altLang="zh-CN" sz="20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CHƯƠNG 2. TÌM HIỂU CÁC TỪ NGỮ CHỈ MÀU SẮC TRONG TÁC PHẨM HỒNG LÂU MỘNG (BẢN GỐC TIẾNG TRUNG)</a:t>
            </a:r>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custDataLst>
              <p:tags r:id="rId2"/>
            </p:custDataLst>
          </p:nvPr>
        </p:nvSpPr>
        <p:spPr>
          <a:xfrm>
            <a:off x="614680" y="1083945"/>
            <a:ext cx="7914005" cy="415290"/>
          </a:xfrm>
          <a:prstGeom prst="rect">
            <a:avLst/>
          </a:prstGeom>
        </p:spPr>
        <p:txBody>
          <a:bodyPr wrap="square">
            <a:noAutofit/>
          </a:bodyPr>
          <a:p>
            <a:pPr algn="l">
              <a:lnSpc>
                <a:spcPct val="130000"/>
              </a:lnSpc>
              <a:spcBef>
                <a:spcPts val="600"/>
              </a:spcBef>
            </a:pPr>
            <a:r>
              <a:rPr lang="en-US" altLang="vi-VN" sz="1700" b="1">
                <a:solidFill>
                  <a:schemeClr val="tx1">
                    <a:lumMod val="65000"/>
                    <a:lumOff val="35000"/>
                  </a:schemeClr>
                </a:solidFill>
                <a:latin typeface="Times New Roman" panose="02020603050405020304" pitchFamily="18" charset="0"/>
                <a:cs typeface="Times New Roman" panose="02020603050405020304" pitchFamily="18" charset="0"/>
              </a:rPr>
              <a:t>4. </a:t>
            </a:r>
            <a:r>
              <a:rPr lang="vi-VN" altLang="en-US" sz="1700" b="1">
                <a:solidFill>
                  <a:schemeClr val="tx1">
                    <a:lumMod val="65000"/>
                    <a:lumOff val="35000"/>
                  </a:schemeClr>
                </a:solidFill>
                <a:latin typeface="Times New Roman" panose="02020603050405020304" pitchFamily="18" charset="0"/>
                <a:cs typeface="Times New Roman" panose="02020603050405020304" pitchFamily="18" charset="0"/>
              </a:rPr>
              <a:t>Từ ghép chỉ màu sắc trong </a:t>
            </a:r>
            <a:r>
              <a:rPr lang="vi-VN" altLang="en-US" sz="1700" b="1" i="1">
                <a:solidFill>
                  <a:schemeClr val="tx1">
                    <a:lumMod val="65000"/>
                    <a:lumOff val="35000"/>
                  </a:schemeClr>
                </a:solidFill>
                <a:latin typeface="Times New Roman" panose="02020603050405020304" pitchFamily="18" charset="0"/>
                <a:cs typeface="Times New Roman" panose="02020603050405020304" pitchFamily="18" charset="0"/>
              </a:rPr>
              <a:t>Hồng lâu mộng </a:t>
            </a:r>
            <a:r>
              <a:rPr lang="en-US" altLang="zh-CN" sz="1700" b="1">
                <a:solidFill>
                  <a:schemeClr val="tx1">
                    <a:lumMod val="65000"/>
                    <a:lumOff val="35000"/>
                  </a:schemeClr>
                </a:solidFill>
                <a:latin typeface="Times New Roman" panose="02020603050405020304" pitchFamily="18" charset="0"/>
                <a:cs typeface="Times New Roman" panose="02020603050405020304" pitchFamily="18" charset="0"/>
              </a:rPr>
              <a:t>(</a:t>
            </a:r>
            <a:r>
              <a:rPr lang="vi-VN" altLang="zh-CN" sz="1700" b="1">
                <a:solidFill>
                  <a:schemeClr val="tx1">
                    <a:lumMod val="65000"/>
                    <a:lumOff val="35000"/>
                  </a:schemeClr>
                </a:solidFill>
                <a:latin typeface="Times New Roman" panose="02020603050405020304" pitchFamily="18" charset="0"/>
                <a:cs typeface="Times New Roman" panose="02020603050405020304" pitchFamily="18" charset="0"/>
              </a:rPr>
              <a:t>theo nghĩa của từ</a:t>
            </a:r>
            <a:r>
              <a:rPr lang="en-US" altLang="zh-CN" sz="1700" b="1">
                <a:solidFill>
                  <a:schemeClr val="tx1">
                    <a:lumMod val="65000"/>
                    <a:lumOff val="35000"/>
                  </a:schemeClr>
                </a:solidFill>
                <a:latin typeface="Times New Roman" panose="02020603050405020304" pitchFamily="18" charset="0"/>
                <a:cs typeface="Times New Roman" panose="02020603050405020304" pitchFamily="18" charset="0"/>
              </a:rPr>
              <a:t>)</a:t>
            </a:r>
            <a:endParaRPr lang="en-US" altLang="zh-CN" sz="1700" b="1">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 name="矩形 1"/>
          <p:cNvSpPr/>
          <p:nvPr/>
        </p:nvSpPr>
        <p:spPr>
          <a:xfrm>
            <a:off x="713740" y="1423035"/>
            <a:ext cx="7914005" cy="476885"/>
          </a:xfrm>
          <a:prstGeom prst="rect">
            <a:avLst/>
          </a:prstGeom>
        </p:spPr>
        <p:txBody>
          <a:bodyPr wrap="square">
            <a:noAutofit/>
          </a:bodyPr>
          <a:p>
            <a:pPr marL="0" marR="0" lvl="0" indent="0" algn="l" defTabSz="457200" rtl="0" eaLnBrk="1" fontAlgn="base" latinLnBrk="0" hangingPunct="1">
              <a:lnSpc>
                <a:spcPct val="15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(1)</a:t>
            </a:r>
            <a:r>
              <a:rPr lang="en-US" alt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T</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ừ ghép mượn tên sự vật hiện tượng để chỉ màu; </a:t>
            </a: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a:p>
            <a:pPr marL="0" marR="0" lvl="0" indent="0" algn="l" defTabSz="457200" rtl="0" eaLnBrk="1" fontAlgn="base" latinLnBrk="0" hangingPunct="1">
              <a:lnSpc>
                <a:spcPct val="150000"/>
              </a:lnSpc>
              <a:spcBef>
                <a:spcPct val="0"/>
              </a:spcBef>
              <a:spcAft>
                <a:spcPct val="0"/>
              </a:spcAft>
              <a:buClrTx/>
              <a:buSzTx/>
              <a:buFontTx/>
              <a:buNone/>
              <a:defRPr/>
            </a:pPr>
            <a:endPar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p:txBody>
      </p:sp>
      <p:pic>
        <p:nvPicPr>
          <p:cNvPr id="8" name="图片 7" descr="柳绿"/>
          <p:cNvPicPr>
            <a:picLocks noChangeAspect="1"/>
          </p:cNvPicPr>
          <p:nvPr/>
        </p:nvPicPr>
        <p:blipFill>
          <a:blip r:embed="rId3"/>
          <a:stretch>
            <a:fillRect/>
          </a:stretch>
        </p:blipFill>
        <p:spPr>
          <a:xfrm>
            <a:off x="1099185" y="3169920"/>
            <a:ext cx="3840480" cy="586740"/>
          </a:xfrm>
          <a:prstGeom prst="rect">
            <a:avLst/>
          </a:prstGeom>
        </p:spPr>
      </p:pic>
      <p:pic>
        <p:nvPicPr>
          <p:cNvPr id="9" name="图片 8" descr="雪色"/>
          <p:cNvPicPr>
            <a:picLocks noChangeAspect="1"/>
          </p:cNvPicPr>
          <p:nvPr/>
        </p:nvPicPr>
        <p:blipFill>
          <a:blip r:embed="rId4"/>
          <a:stretch>
            <a:fillRect/>
          </a:stretch>
        </p:blipFill>
        <p:spPr>
          <a:xfrm>
            <a:off x="1099185" y="4120515"/>
            <a:ext cx="3619500" cy="805815"/>
          </a:xfrm>
          <a:prstGeom prst="rect">
            <a:avLst/>
          </a:prstGeom>
        </p:spPr>
      </p:pic>
      <p:sp>
        <p:nvSpPr>
          <p:cNvPr id="10" name="矩形 9"/>
          <p:cNvSpPr/>
          <p:nvPr/>
        </p:nvSpPr>
        <p:spPr>
          <a:xfrm>
            <a:off x="789940" y="3655060"/>
            <a:ext cx="7914005" cy="476885"/>
          </a:xfrm>
          <a:prstGeom prst="rect">
            <a:avLst/>
          </a:prstGeom>
        </p:spPr>
        <p:txBody>
          <a:bodyPr wrap="square">
            <a:noAutofit/>
          </a:bodyPr>
          <a:p>
            <a:pPr marL="0" marR="0" lvl="0" indent="0" algn="l" defTabSz="457200" rtl="0" eaLnBrk="1" fontAlgn="base" latinLnBrk="0" hangingPunct="1">
              <a:lnSpc>
                <a:spcPct val="15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(c)</a:t>
            </a:r>
            <a:r>
              <a:rPr lang="en-US" alt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a:t>
            </a:r>
            <a:r>
              <a:rPr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Từ ghép chỉ màu sắc có tên gọi thuộc phạm trù hiện tượng tự nhiên</a:t>
            </a:r>
            <a:r>
              <a:rPr 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t>
            </a:r>
            <a:endParaRPr 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p:txBody>
      </p:sp>
      <p:sp>
        <p:nvSpPr>
          <p:cNvPr id="11" name="矩形 10"/>
          <p:cNvSpPr/>
          <p:nvPr/>
        </p:nvSpPr>
        <p:spPr>
          <a:xfrm>
            <a:off x="789940" y="2771775"/>
            <a:ext cx="7914005" cy="476885"/>
          </a:xfrm>
          <a:prstGeom prst="rect">
            <a:avLst/>
          </a:prstGeom>
        </p:spPr>
        <p:txBody>
          <a:bodyPr wrap="square">
            <a:noAutofit/>
          </a:bodyPr>
          <a:p>
            <a:pPr marL="0" marR="0" lvl="0" indent="0" algn="l" defTabSz="457200" rtl="0" eaLnBrk="1" fontAlgn="base" latinLnBrk="0" hangingPunct="1">
              <a:lnSpc>
                <a:spcPct val="15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b)</a:t>
            </a:r>
            <a:r>
              <a:rPr lang="en-US" alt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a:t>
            </a:r>
            <a:r>
              <a:rPr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Từ ghép chỉ màu sắc có tên gọi thuộc phạm trù động vật,thực vật:</a:t>
            </a:r>
            <a:endParaRPr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p:txBody>
      </p:sp>
      <p:sp>
        <p:nvSpPr>
          <p:cNvPr id="12" name="矩形 11"/>
          <p:cNvSpPr/>
          <p:nvPr/>
        </p:nvSpPr>
        <p:spPr>
          <a:xfrm>
            <a:off x="789940" y="1739900"/>
            <a:ext cx="7914005" cy="422910"/>
          </a:xfrm>
          <a:prstGeom prst="rect">
            <a:avLst/>
          </a:prstGeom>
        </p:spPr>
        <p:txBody>
          <a:bodyPr wrap="square">
            <a:noAutofit/>
          </a:bodyPr>
          <a:p>
            <a:pPr marL="0" marR="0" lvl="0" indent="0" algn="l" defTabSz="457200" rtl="0" eaLnBrk="1" fontAlgn="base" latinLnBrk="0" hangingPunct="1">
              <a:lnSpc>
                <a:spcPct val="15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a:t>
            </a:r>
            <a:r>
              <a:rPr lang="en-US" alt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a:t>
            </a:r>
            <a:r>
              <a:rPr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Từ ghép chỉ màu sắc có tên gọi thuộc phạm trù khoáng sản</a:t>
            </a:r>
            <a:r>
              <a:rPr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t>
            </a:r>
            <a:endParaRPr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p:txBody>
      </p:sp>
      <p:pic>
        <p:nvPicPr>
          <p:cNvPr id="13" name="图片 12" descr="矿产"/>
          <p:cNvPicPr>
            <a:picLocks noChangeAspect="1"/>
          </p:cNvPicPr>
          <p:nvPr/>
        </p:nvPicPr>
        <p:blipFill>
          <a:blip r:embed="rId5"/>
          <a:stretch>
            <a:fillRect/>
          </a:stretch>
        </p:blipFill>
        <p:spPr>
          <a:xfrm>
            <a:off x="1099185" y="2162810"/>
            <a:ext cx="4160520" cy="6432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ppt_y</p:attrName>
                                        </p:attrNameLst>
                                      </p:cBhvr>
                                      <p:tavLst>
                                        <p:tav tm="0">
                                          <p:val>
                                            <p:strVal val="#ppt_y+#ppt_h*1.125000"/>
                                          </p:val>
                                        </p:tav>
                                        <p:tav tm="100000">
                                          <p:val>
                                            <p:strVal val="#ppt_y"/>
                                          </p:val>
                                        </p:tav>
                                      </p:tavLst>
                                    </p:anim>
                                    <p:animEffect transition="in" filter="wipe(up)">
                                      <p:cBhvr>
                                        <p:cTn id="13" dur="500"/>
                                        <p:tgtEl>
                                          <p:spTgt spid="12"/>
                                        </p:tgtEl>
                                      </p:cBhvr>
                                    </p:animEffect>
                                  </p:childTnLst>
                                </p:cTn>
                              </p:par>
                              <p:par>
                                <p:cTn id="14" presetID="12" presetClass="entr" presetSubtype="4"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ppt_y</p:attrName>
                                        </p:attrNameLst>
                                      </p:cBhvr>
                                      <p:tavLst>
                                        <p:tav tm="0">
                                          <p:val>
                                            <p:strVal val="#ppt_y+#ppt_h*1.125000"/>
                                          </p:val>
                                        </p:tav>
                                        <p:tav tm="100000">
                                          <p:val>
                                            <p:strVal val="#ppt_y"/>
                                          </p:val>
                                        </p:tav>
                                      </p:tavLst>
                                    </p:anim>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p:tgtEl>
                                          <p:spTgt spid="11"/>
                                        </p:tgtEl>
                                        <p:attrNameLst>
                                          <p:attrName>ppt_y</p:attrName>
                                        </p:attrNameLst>
                                      </p:cBhvr>
                                      <p:tavLst>
                                        <p:tav tm="0">
                                          <p:val>
                                            <p:strVal val="#ppt_y+#ppt_h*1.125000"/>
                                          </p:val>
                                        </p:tav>
                                        <p:tav tm="100000">
                                          <p:val>
                                            <p:strVal val="#ppt_y"/>
                                          </p:val>
                                        </p:tav>
                                      </p:tavLst>
                                    </p:anim>
                                    <p:animEffect transition="in" filter="wipe(up)">
                                      <p:cBhvr>
                                        <p:cTn id="23" dur="500"/>
                                        <p:tgtEl>
                                          <p:spTgt spid="11"/>
                                        </p:tgtEl>
                                      </p:cBhvr>
                                    </p:animEffect>
                                  </p:childTnLst>
                                </p:cTn>
                              </p:par>
                              <p:par>
                                <p:cTn id="24" presetID="12" presetClass="entr" presetSubtype="4"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p:tgtEl>
                                          <p:spTgt spid="8"/>
                                        </p:tgtEl>
                                        <p:attrNameLst>
                                          <p:attrName>ppt_y</p:attrName>
                                        </p:attrNameLst>
                                      </p:cBhvr>
                                      <p:tavLst>
                                        <p:tav tm="0">
                                          <p:val>
                                            <p:strVal val="#ppt_y+#ppt_h*1.125000"/>
                                          </p:val>
                                        </p:tav>
                                        <p:tav tm="100000">
                                          <p:val>
                                            <p:strVal val="#ppt_y"/>
                                          </p:val>
                                        </p:tav>
                                      </p:tavLst>
                                    </p:anim>
                                    <p:animEffect transition="in" filter="wipe(up)">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p:tgtEl>
                                          <p:spTgt spid="10"/>
                                        </p:tgtEl>
                                        <p:attrNameLst>
                                          <p:attrName>ppt_y</p:attrName>
                                        </p:attrNameLst>
                                      </p:cBhvr>
                                      <p:tavLst>
                                        <p:tav tm="0">
                                          <p:val>
                                            <p:strVal val="#ppt_y+#ppt_h*1.125000"/>
                                          </p:val>
                                        </p:tav>
                                        <p:tav tm="100000">
                                          <p:val>
                                            <p:strVal val="#ppt_y"/>
                                          </p:val>
                                        </p:tav>
                                      </p:tavLst>
                                    </p:anim>
                                    <p:animEffect transition="in" filter="wipe(up)">
                                      <p:cBhvr>
                                        <p:cTn id="33" dur="500"/>
                                        <p:tgtEl>
                                          <p:spTgt spid="10"/>
                                        </p:tgtEl>
                                      </p:cBhvr>
                                    </p:animEffect>
                                  </p:childTnLst>
                                </p:cTn>
                              </p:par>
                              <p:par>
                                <p:cTn id="34" presetID="12" presetClass="entr" presetSubtype="4"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p:tgtEl>
                                          <p:spTgt spid="9"/>
                                        </p:tgtEl>
                                        <p:attrNameLst>
                                          <p:attrName>ppt_y</p:attrName>
                                        </p:attrNameLst>
                                      </p:cBhvr>
                                      <p:tavLst>
                                        <p:tav tm="0">
                                          <p:val>
                                            <p:strVal val="#ppt_y+#ppt_h*1.125000"/>
                                          </p:val>
                                        </p:tav>
                                        <p:tav tm="100000">
                                          <p:val>
                                            <p:strVal val="#ppt_y"/>
                                          </p:val>
                                        </p:tav>
                                      </p:tavLst>
                                    </p:anim>
                                    <p:animEffect transition="in" filter="wipe(up)">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2" grpId="0"/>
      <p:bldP spid="12" grpId="1"/>
      <p:bldP spid="11" grpId="0"/>
      <p:bldP spid="11" grpId="1"/>
      <p:bldP spid="10" grpId="0"/>
      <p:bldP spid="10"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493395" y="322580"/>
            <a:ext cx="8354695" cy="427355"/>
          </a:xfrm>
          <a:prstGeom prst="rect">
            <a:avLst/>
          </a:prstGeom>
          <a:noFill/>
        </p:spPr>
        <p:txBody>
          <a:bodyPr wrap="square" rtlCol="0">
            <a:noAutofit/>
          </a:bodyPr>
          <a:p>
            <a:pPr algn="ctr"/>
            <a:r>
              <a:rPr lang="vi-VN" altLang="zh-CN" sz="20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CHƯƠNG 2. TÌM HIỂU CÁC TỪ NGỮ CHỈ MÀU SẮC TRONG TÁC PHẨM HỒNG LÂU MỘNG (BẢN GỐC TIẾNG TRUNG)</a:t>
            </a:r>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custDataLst>
              <p:tags r:id="rId2"/>
            </p:custDataLst>
          </p:nvPr>
        </p:nvSpPr>
        <p:spPr>
          <a:xfrm>
            <a:off x="614680" y="1083945"/>
            <a:ext cx="8233410" cy="415290"/>
          </a:xfrm>
          <a:prstGeom prst="rect">
            <a:avLst/>
          </a:prstGeom>
        </p:spPr>
        <p:txBody>
          <a:bodyPr wrap="square">
            <a:noAutofit/>
          </a:bodyPr>
          <a:p>
            <a:pPr algn="l">
              <a:lnSpc>
                <a:spcPct val="130000"/>
              </a:lnSpc>
              <a:spcBef>
                <a:spcPts val="600"/>
              </a:spcBef>
            </a:pPr>
            <a:r>
              <a:rPr lang="en-US" altLang="vi-VN" sz="1600" b="1">
                <a:solidFill>
                  <a:schemeClr val="tx1">
                    <a:lumMod val="65000"/>
                    <a:lumOff val="35000"/>
                  </a:schemeClr>
                </a:solidFill>
                <a:latin typeface="Times New Roman" panose="02020603050405020304" pitchFamily="18" charset="0"/>
                <a:cs typeface="Times New Roman" panose="02020603050405020304" pitchFamily="18" charset="0"/>
              </a:rPr>
              <a:t>5. </a:t>
            </a:r>
            <a:r>
              <a:rPr sz="1600" b="1">
                <a:solidFill>
                  <a:schemeClr val="tx1">
                    <a:lumMod val="65000"/>
                    <a:lumOff val="35000"/>
                  </a:schemeClr>
                </a:solidFill>
                <a:latin typeface="Times New Roman" panose="02020603050405020304" pitchFamily="18" charset="0"/>
                <a:cs typeface="Times New Roman" panose="02020603050405020304" pitchFamily="18" charset="0"/>
              </a:rPr>
              <a:t>Tìm hiểu ý nghĩa của các từ ngữ chỉ màu sắc trong </a:t>
            </a:r>
            <a:r>
              <a:rPr sz="1600" b="1" i="1">
                <a:solidFill>
                  <a:schemeClr val="tx1">
                    <a:lumMod val="65000"/>
                    <a:lumOff val="35000"/>
                  </a:schemeClr>
                </a:solidFill>
                <a:latin typeface="Times New Roman" panose="02020603050405020304" pitchFamily="18" charset="0"/>
                <a:cs typeface="Times New Roman" panose="02020603050405020304" pitchFamily="18" charset="0"/>
              </a:rPr>
              <a:t>Hồng lâu mộng</a:t>
            </a:r>
            <a:r>
              <a:rPr lang="en-US" sz="1600" b="1">
                <a:solidFill>
                  <a:schemeClr val="tx1">
                    <a:lumMod val="65000"/>
                    <a:lumOff val="35000"/>
                  </a:schemeClr>
                </a:solidFill>
                <a:latin typeface="Times New Roman" panose="02020603050405020304" pitchFamily="18" charset="0"/>
                <a:cs typeface="Times New Roman" panose="02020603050405020304" pitchFamily="18" charset="0"/>
              </a:rPr>
              <a:t> </a:t>
            </a:r>
            <a:r>
              <a:rPr sz="1600" b="1">
                <a:solidFill>
                  <a:schemeClr val="tx1">
                    <a:lumMod val="65000"/>
                    <a:lumOff val="35000"/>
                  </a:schemeClr>
                </a:solidFill>
                <a:latin typeface="Times New Roman" panose="02020603050405020304" pitchFamily="18" charset="0"/>
                <a:cs typeface="Times New Roman" panose="02020603050405020304" pitchFamily="18" charset="0"/>
              </a:rPr>
              <a:t>theo phạm trù</a:t>
            </a:r>
            <a:r>
              <a:rPr lang="en-US" sz="1600" b="1">
                <a:solidFill>
                  <a:schemeClr val="tx1">
                    <a:lumMod val="65000"/>
                    <a:lumOff val="35000"/>
                  </a:schemeClr>
                </a:solidFill>
                <a:latin typeface="Times New Roman" panose="02020603050405020304" pitchFamily="18" charset="0"/>
                <a:cs typeface="Times New Roman" panose="02020603050405020304" pitchFamily="18" charset="0"/>
              </a:rPr>
              <a:t> </a:t>
            </a:r>
            <a:r>
              <a:rPr sz="1600" b="1">
                <a:solidFill>
                  <a:schemeClr val="tx1">
                    <a:lumMod val="65000"/>
                    <a:lumOff val="35000"/>
                  </a:schemeClr>
                </a:solidFill>
                <a:latin typeface="Times New Roman" panose="02020603050405020304" pitchFamily="18" charset="0"/>
                <a:cs typeface="Times New Roman" panose="02020603050405020304" pitchFamily="18" charset="0"/>
              </a:rPr>
              <a:t>màu</a:t>
            </a:r>
            <a:endParaRPr sz="1600" b="1">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 name="矩形 1"/>
          <p:cNvSpPr/>
          <p:nvPr/>
        </p:nvSpPr>
        <p:spPr>
          <a:xfrm>
            <a:off x="812800" y="1423035"/>
            <a:ext cx="7914005" cy="446405"/>
          </a:xfrm>
          <a:prstGeom prst="rect">
            <a:avLst/>
          </a:prstGeom>
        </p:spPr>
        <p:txBody>
          <a:bodyPr wrap="square">
            <a:noAutofit/>
          </a:bodyPr>
          <a:p>
            <a:pPr marL="0" marR="0" lvl="0" indent="0" algn="l" defTabSz="457200" rtl="0" eaLnBrk="1" fontAlgn="base" latinLnBrk="0" hangingPunct="1">
              <a:lnSpc>
                <a:spcPct val="15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▪Các từ ngữ chỉ màu sắc thuộc phạm trù </a:t>
            </a:r>
            <a:r>
              <a:rPr lang="vi-VN" altLang="zh-CN" sz="1400" b="1"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màu đỏ</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ý</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nghĩa trực tiếp, ví dụ:</a:t>
            </a: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a:p>
            <a:pPr marL="0" marR="0" lvl="0" indent="0" algn="l" defTabSz="457200" rtl="0" eaLnBrk="1" fontAlgn="base" latinLnBrk="0" hangingPunct="1">
              <a:lnSpc>
                <a:spcPct val="150000"/>
              </a:lnSpc>
              <a:spcBef>
                <a:spcPct val="0"/>
              </a:spcBef>
              <a:spcAft>
                <a:spcPct val="0"/>
              </a:spcAft>
              <a:buClrTx/>
              <a:buSzTx/>
              <a:buFontTx/>
              <a:buNone/>
              <a:defRPr/>
            </a:pPr>
            <a:endPar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p:txBody>
      </p:sp>
      <p:sp>
        <p:nvSpPr>
          <p:cNvPr id="3" name="矩形 2"/>
          <p:cNvSpPr/>
          <p:nvPr>
            <p:custDataLst>
              <p:tags r:id="rId3"/>
            </p:custDataLst>
          </p:nvPr>
        </p:nvSpPr>
        <p:spPr>
          <a:xfrm>
            <a:off x="1016000" y="1833245"/>
            <a:ext cx="7914005" cy="1432560"/>
          </a:xfrm>
          <a:prstGeom prst="rect">
            <a:avLst/>
          </a:prstGeom>
        </p:spPr>
        <p:txBody>
          <a:bodyPr wrap="square">
            <a:noAutofit/>
          </a:bodyPr>
          <a:p>
            <a:pPr marL="0" marR="0" lvl="0" indent="0" algn="l" defTabSz="457200" rtl="0" eaLnBrk="1" fontAlgn="base" latinLnBrk="0" hangingPunct="1">
              <a:lnSpc>
                <a:spcPct val="20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Miêu tả hiện tượng tự nhiên: </a:t>
            </a:r>
            <a:r>
              <a:rPr lang="vi-VN" altLang="zh-CN" sz="13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赤日</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(mặt trời đỏ)</a:t>
            </a:r>
            <a:endPar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a:p>
            <a:pPr marL="0" marR="0" lvl="0" indent="0" algn="l" defTabSz="457200" rtl="0" eaLnBrk="1" fontAlgn="base" latinLnBrk="0" hangingPunct="1">
              <a:lnSpc>
                <a:spcPct val="200000"/>
              </a:lnSpc>
              <a:spcBef>
                <a:spcPct val="0"/>
              </a:spcBef>
              <a:spcAft>
                <a:spcPct val="0"/>
              </a:spcAft>
              <a:buClrTx/>
              <a:buSzTx/>
              <a:buFontTx/>
              <a:buNone/>
              <a:defRPr/>
            </a:pPr>
            <a:r>
              <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Miêu tả đồ vật: </a:t>
            </a:r>
            <a:r>
              <a:rPr kumimoji="0" lang="en-US" altLang="vi-VN"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红帖</a:t>
            </a:r>
            <a:r>
              <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(thiếp mời), </a:t>
            </a:r>
            <a:r>
              <a:rPr kumimoji="0" lang="en-US" altLang="vi-VN"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梅红单帖</a:t>
            </a:r>
            <a:r>
              <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(thiếp mời), </a:t>
            </a:r>
            <a:r>
              <a:rPr kumimoji="0" lang="en-US" altLang="vi-VN"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粉红笺</a:t>
            </a:r>
            <a:r>
              <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(giấy viết thừ hồng), </a:t>
            </a:r>
            <a:r>
              <a:rPr kumimoji="0" lang="en-US" altLang="vi-VN"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朱笔</a:t>
            </a:r>
            <a:r>
              <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(bút son)</a:t>
            </a:r>
            <a:endPar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a:p>
            <a:pPr marL="0" marR="0" lvl="0" indent="0" algn="l" defTabSz="457200" rtl="0" eaLnBrk="1" fontAlgn="base" latinLnBrk="0" hangingPunct="1">
              <a:lnSpc>
                <a:spcPct val="200000"/>
              </a:lnSpc>
              <a:spcBef>
                <a:spcPct val="0"/>
              </a:spcBef>
              <a:spcAft>
                <a:spcPct val="0"/>
              </a:spcAft>
              <a:buClrTx/>
              <a:buSzTx/>
              <a:buFontTx/>
              <a:buNone/>
              <a:defRPr/>
            </a:pPr>
            <a:r>
              <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Miêu tả kiến trúc: </a:t>
            </a:r>
            <a:r>
              <a:rPr kumimoji="0" lang="en-US" altLang="vi-VN"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红门</a:t>
            </a:r>
            <a:r>
              <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(cửa đỏ), </a:t>
            </a:r>
            <a:r>
              <a:rPr kumimoji="0" lang="en-US" altLang="vi-VN"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朱户</a:t>
            </a:r>
            <a:r>
              <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(cửa son), </a:t>
            </a:r>
            <a:r>
              <a:rPr kumimoji="0" lang="en-US" altLang="vi-VN"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朱栏</a:t>
            </a:r>
            <a:r>
              <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(hàng rào đỏ)，</a:t>
            </a:r>
            <a:r>
              <a:rPr kumimoji="0" lang="en-US" altLang="vi-VN"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朱楼</a:t>
            </a:r>
            <a:r>
              <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(lâu son).</a:t>
            </a:r>
            <a:endPar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493395" y="322580"/>
            <a:ext cx="8354695" cy="427355"/>
          </a:xfrm>
          <a:prstGeom prst="rect">
            <a:avLst/>
          </a:prstGeom>
          <a:noFill/>
        </p:spPr>
        <p:txBody>
          <a:bodyPr wrap="square" rtlCol="0">
            <a:noAutofit/>
          </a:bodyPr>
          <a:p>
            <a:pPr algn="ctr"/>
            <a:r>
              <a:rPr lang="vi-VN" altLang="zh-CN" sz="20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CHƯƠNG 2. TÌM HIỂU CÁC TỪ NGỮ CHỈ MÀU SẮC TRONG TÁC PHẨM HỒNG LÂU MỘNG (BẢN GỐC TIẾNG TRUNG)</a:t>
            </a:r>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custDataLst>
              <p:tags r:id="rId2"/>
            </p:custDataLst>
          </p:nvPr>
        </p:nvSpPr>
        <p:spPr>
          <a:xfrm>
            <a:off x="614680" y="1083945"/>
            <a:ext cx="8233410" cy="415290"/>
          </a:xfrm>
          <a:prstGeom prst="rect">
            <a:avLst/>
          </a:prstGeom>
        </p:spPr>
        <p:txBody>
          <a:bodyPr wrap="square">
            <a:noAutofit/>
          </a:bodyPr>
          <a:p>
            <a:pPr algn="l">
              <a:lnSpc>
                <a:spcPct val="130000"/>
              </a:lnSpc>
              <a:spcBef>
                <a:spcPts val="600"/>
              </a:spcBef>
            </a:pPr>
            <a:r>
              <a:rPr lang="en-US" altLang="vi-VN" sz="1600" b="1">
                <a:solidFill>
                  <a:schemeClr val="tx1">
                    <a:lumMod val="65000"/>
                    <a:lumOff val="35000"/>
                  </a:schemeClr>
                </a:solidFill>
                <a:latin typeface="Times New Roman" panose="02020603050405020304" pitchFamily="18" charset="0"/>
                <a:cs typeface="Times New Roman" panose="02020603050405020304" pitchFamily="18" charset="0"/>
              </a:rPr>
              <a:t>5. </a:t>
            </a:r>
            <a:r>
              <a:rPr sz="1600" b="1">
                <a:solidFill>
                  <a:schemeClr val="tx1">
                    <a:lumMod val="65000"/>
                    <a:lumOff val="35000"/>
                  </a:schemeClr>
                </a:solidFill>
                <a:latin typeface="Times New Roman" panose="02020603050405020304" pitchFamily="18" charset="0"/>
                <a:cs typeface="Times New Roman" panose="02020603050405020304" pitchFamily="18" charset="0"/>
              </a:rPr>
              <a:t>Tìm hiểu ý nghĩa của các từ ngữ chỉ màu sắc trong </a:t>
            </a:r>
            <a:r>
              <a:rPr sz="1600" b="1" i="1">
                <a:solidFill>
                  <a:schemeClr val="tx1">
                    <a:lumMod val="65000"/>
                    <a:lumOff val="35000"/>
                  </a:schemeClr>
                </a:solidFill>
                <a:latin typeface="Times New Roman" panose="02020603050405020304" pitchFamily="18" charset="0"/>
                <a:cs typeface="Times New Roman" panose="02020603050405020304" pitchFamily="18" charset="0"/>
              </a:rPr>
              <a:t>Hồng lâu mộng</a:t>
            </a:r>
            <a:r>
              <a:rPr lang="en-US" sz="1600" b="1">
                <a:solidFill>
                  <a:schemeClr val="tx1">
                    <a:lumMod val="65000"/>
                    <a:lumOff val="35000"/>
                  </a:schemeClr>
                </a:solidFill>
                <a:latin typeface="Times New Roman" panose="02020603050405020304" pitchFamily="18" charset="0"/>
                <a:cs typeface="Times New Roman" panose="02020603050405020304" pitchFamily="18" charset="0"/>
              </a:rPr>
              <a:t> </a:t>
            </a:r>
            <a:r>
              <a:rPr sz="1600" b="1">
                <a:solidFill>
                  <a:schemeClr val="tx1">
                    <a:lumMod val="65000"/>
                    <a:lumOff val="35000"/>
                  </a:schemeClr>
                </a:solidFill>
                <a:latin typeface="Times New Roman" panose="02020603050405020304" pitchFamily="18" charset="0"/>
                <a:cs typeface="Times New Roman" panose="02020603050405020304" pitchFamily="18" charset="0"/>
              </a:rPr>
              <a:t>theo phạm trù</a:t>
            </a:r>
            <a:r>
              <a:rPr lang="en-US" sz="1600" b="1">
                <a:solidFill>
                  <a:schemeClr val="tx1">
                    <a:lumMod val="65000"/>
                    <a:lumOff val="35000"/>
                  </a:schemeClr>
                </a:solidFill>
                <a:latin typeface="Times New Roman" panose="02020603050405020304" pitchFamily="18" charset="0"/>
                <a:cs typeface="Times New Roman" panose="02020603050405020304" pitchFamily="18" charset="0"/>
              </a:rPr>
              <a:t> </a:t>
            </a:r>
            <a:r>
              <a:rPr sz="1600" b="1">
                <a:solidFill>
                  <a:schemeClr val="tx1">
                    <a:lumMod val="65000"/>
                    <a:lumOff val="35000"/>
                  </a:schemeClr>
                </a:solidFill>
                <a:latin typeface="Times New Roman" panose="02020603050405020304" pitchFamily="18" charset="0"/>
                <a:cs typeface="Times New Roman" panose="02020603050405020304" pitchFamily="18" charset="0"/>
              </a:rPr>
              <a:t>màu</a:t>
            </a:r>
            <a:endParaRPr sz="1600" b="1">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 name="矩形 1"/>
          <p:cNvSpPr/>
          <p:nvPr/>
        </p:nvSpPr>
        <p:spPr>
          <a:xfrm>
            <a:off x="812800" y="1423035"/>
            <a:ext cx="7914005" cy="446405"/>
          </a:xfrm>
          <a:prstGeom prst="rect">
            <a:avLst/>
          </a:prstGeom>
        </p:spPr>
        <p:txBody>
          <a:bodyPr wrap="square">
            <a:noAutofit/>
          </a:bodyPr>
          <a:p>
            <a:pPr marL="0" marR="0" lvl="0" indent="0" algn="l" defTabSz="457200" rtl="0" eaLnBrk="1" fontAlgn="base" latinLnBrk="0" hangingPunct="1">
              <a:lnSpc>
                <a:spcPct val="15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▪Các từ ngữ chỉ màu sắc thuộc phạm trù màu đỏ, ý</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nghĩa biểu trưng, ví dụ:</a:t>
            </a: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a:p>
            <a:pPr marL="0" marR="0" lvl="0" indent="0" algn="l" defTabSz="457200" rtl="0" eaLnBrk="1" fontAlgn="base" latinLnBrk="0" hangingPunct="1">
              <a:lnSpc>
                <a:spcPct val="150000"/>
              </a:lnSpc>
              <a:spcBef>
                <a:spcPct val="0"/>
              </a:spcBef>
              <a:spcAft>
                <a:spcPct val="0"/>
              </a:spcAft>
              <a:buClrTx/>
              <a:buSzTx/>
              <a:buFontTx/>
              <a:buNone/>
              <a:defRPr/>
            </a:pP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a:p>
            <a:pPr marL="0" marR="0" lvl="0" indent="0" algn="l" defTabSz="457200" rtl="0" eaLnBrk="1" fontAlgn="base" latinLnBrk="0" hangingPunct="1">
              <a:lnSpc>
                <a:spcPct val="150000"/>
              </a:lnSpc>
              <a:spcBef>
                <a:spcPct val="0"/>
              </a:spcBef>
              <a:spcAft>
                <a:spcPct val="0"/>
              </a:spcAft>
              <a:buClrTx/>
              <a:buSzTx/>
              <a:buFontTx/>
              <a:buNone/>
              <a:defRPr/>
            </a:pPr>
            <a:endPar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p:txBody>
      </p:sp>
      <p:sp>
        <p:nvSpPr>
          <p:cNvPr id="3" name="矩形 2"/>
          <p:cNvSpPr/>
          <p:nvPr>
            <p:custDataLst>
              <p:tags r:id="rId3"/>
            </p:custDataLst>
          </p:nvPr>
        </p:nvSpPr>
        <p:spPr>
          <a:xfrm>
            <a:off x="1016000" y="1748790"/>
            <a:ext cx="7914005" cy="474980"/>
          </a:xfrm>
          <a:prstGeom prst="rect">
            <a:avLst/>
          </a:prstGeom>
        </p:spPr>
        <p:txBody>
          <a:bodyPr wrap="square">
            <a:noAutofit/>
          </a:bodyPr>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a:t>
            </a:r>
            <a:r>
              <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Màu đỏ trong quan niệm về thế giới</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a:t>
            </a:r>
            <a:r>
              <a:rPr kumimoji="0" lang="vi-VN" altLang="en-US"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红尘</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(hồng trần)</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a:p>
            <a:pPr marL="0" marR="0" lvl="0" indent="0" algn="l" defTabSz="457200" rtl="0" eaLnBrk="1" fontAlgn="base" latinLnBrk="0" hangingPunct="1">
              <a:lnSpc>
                <a:spcPct val="150000"/>
              </a:lnSpc>
              <a:spcBef>
                <a:spcPct val="0"/>
              </a:spcBef>
              <a:spcAft>
                <a:spcPct val="0"/>
              </a:spcAft>
              <a:buClrTx/>
              <a:buSzTx/>
              <a:buFontTx/>
              <a:buNone/>
              <a:defRPr/>
            </a:pP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p:txBody>
      </p:sp>
      <p:sp>
        <p:nvSpPr>
          <p:cNvPr id="5" name="矩形 4"/>
          <p:cNvSpPr/>
          <p:nvPr>
            <p:custDataLst>
              <p:tags r:id="rId4"/>
            </p:custDataLst>
          </p:nvPr>
        </p:nvSpPr>
        <p:spPr>
          <a:xfrm>
            <a:off x="1016000" y="2131060"/>
            <a:ext cx="7914005" cy="1091565"/>
          </a:xfrm>
          <a:prstGeom prst="rect">
            <a:avLst/>
          </a:prstGeom>
        </p:spPr>
        <p:txBody>
          <a:bodyPr wrap="square">
            <a:noAutofit/>
          </a:bodyPr>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Màu đỏ trong quan niệm về con người:</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 Chỉ phụ nữ: </a:t>
            </a:r>
            <a:r>
              <a:rPr kumimoji="0" lang="vi-VN" altLang="en-US"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红娘</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(hồng nương), </a:t>
            </a:r>
            <a:r>
              <a:rPr kumimoji="0" lang="vi-VN" altLang="en-US"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红颜</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(hồng nhan), </a:t>
            </a:r>
            <a:r>
              <a:rPr kumimoji="0" lang="vi-VN" altLang="en-US"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红袖</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(hồng tụ/tay áo hồng),红妆(trang sức</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màu đỏ), </a:t>
            </a:r>
            <a:r>
              <a:rPr kumimoji="0" lang="vi-VN" altLang="en-US"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红粉</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(phấn hồng), </a:t>
            </a:r>
            <a:r>
              <a:rPr kumimoji="0" lang="vi-VN" altLang="en-US"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红裙</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(váy đỏ)</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p:txBody>
      </p:sp>
      <p:sp>
        <p:nvSpPr>
          <p:cNvPr id="6" name="矩形 5"/>
          <p:cNvSpPr/>
          <p:nvPr/>
        </p:nvSpPr>
        <p:spPr>
          <a:xfrm>
            <a:off x="1016000" y="4237990"/>
            <a:ext cx="7914005" cy="567690"/>
          </a:xfrm>
          <a:prstGeom prst="rect">
            <a:avLst/>
          </a:prstGeom>
        </p:spPr>
        <p:txBody>
          <a:bodyPr wrap="square">
            <a:noAutofit/>
          </a:bodyPr>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c) Chỉ tính cách con người   </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p:txBody>
      </p:sp>
      <p:sp>
        <p:nvSpPr>
          <p:cNvPr id="8" name="矩形 7"/>
          <p:cNvSpPr/>
          <p:nvPr/>
        </p:nvSpPr>
        <p:spPr>
          <a:xfrm>
            <a:off x="1016000" y="3146425"/>
            <a:ext cx="7914005" cy="1091565"/>
          </a:xfrm>
          <a:prstGeom prst="rect">
            <a:avLst/>
          </a:prstGeom>
        </p:spPr>
        <p:txBody>
          <a:bodyPr wrap="square">
            <a:noAutofit/>
          </a:bodyPr>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b) Chỉ tính cách con người:</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Giả Bảo Ngọc yêu thích màu đỏ, thích trang điểm màu hồng từ khi còn nhỏ và sống ở Di Hồng viện, trong sân trồng hoa hải đường. </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p:tgtEl>
                                          <p:spTgt spid="8"/>
                                        </p:tgtEl>
                                        <p:attrNameLst>
                                          <p:attrName>ppt_y</p:attrName>
                                        </p:attrNameLst>
                                      </p:cBhvr>
                                      <p:tavLst>
                                        <p:tav tm="0">
                                          <p:val>
                                            <p:strVal val="#ppt_y+#ppt_h*1.125000"/>
                                          </p:val>
                                        </p:tav>
                                        <p:tav tm="100000">
                                          <p:val>
                                            <p:strVal val="#ppt_y"/>
                                          </p:val>
                                        </p:tav>
                                      </p:tavLst>
                                    </p:anim>
                                    <p:animEffect transition="in" filter="wipe(up)">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blinds(horizontal)">
                                      <p:cBhvr>
                                        <p:cTn id="3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P spid="6" grpId="0"/>
      <p:bldP spid="6" grpId="1"/>
      <p:bldP spid="8" grpId="0"/>
      <p:bldP spid="8"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493395" y="322580"/>
            <a:ext cx="8354695" cy="427355"/>
          </a:xfrm>
          <a:prstGeom prst="rect">
            <a:avLst/>
          </a:prstGeom>
          <a:noFill/>
        </p:spPr>
        <p:txBody>
          <a:bodyPr wrap="square" rtlCol="0">
            <a:noAutofit/>
          </a:bodyPr>
          <a:p>
            <a:pPr algn="ctr"/>
            <a:r>
              <a:rPr lang="vi-VN" altLang="zh-CN" sz="20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CHƯƠNG 2. TÌM HIỂU CÁC TỪ NGỮ CHỈ MÀU SẮC TRONG TÁC PHẨM HỒNG LÂU MỘNG (BẢN GỐC TIẾNG TRUNG)</a:t>
            </a:r>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custDataLst>
              <p:tags r:id="rId2"/>
            </p:custDataLst>
          </p:nvPr>
        </p:nvSpPr>
        <p:spPr>
          <a:xfrm>
            <a:off x="614680" y="1083945"/>
            <a:ext cx="8233410" cy="415290"/>
          </a:xfrm>
          <a:prstGeom prst="rect">
            <a:avLst/>
          </a:prstGeom>
        </p:spPr>
        <p:txBody>
          <a:bodyPr wrap="square">
            <a:noAutofit/>
          </a:bodyPr>
          <a:p>
            <a:pPr algn="l">
              <a:lnSpc>
                <a:spcPct val="130000"/>
              </a:lnSpc>
              <a:spcBef>
                <a:spcPts val="600"/>
              </a:spcBef>
            </a:pPr>
            <a:r>
              <a:rPr lang="vi-VN" altLang="en-US" sz="1600" b="1">
                <a:solidFill>
                  <a:schemeClr val="tx1">
                    <a:lumMod val="65000"/>
                    <a:lumOff val="35000"/>
                  </a:schemeClr>
                </a:solidFill>
                <a:latin typeface="Times New Roman" panose="02020603050405020304" pitchFamily="18" charset="0"/>
                <a:cs typeface="Times New Roman" panose="02020603050405020304" pitchFamily="18" charset="0"/>
              </a:rPr>
              <a:t>6</a:t>
            </a:r>
            <a:r>
              <a:rPr lang="en-US" altLang="vi-VN" sz="1600" b="1">
                <a:solidFill>
                  <a:schemeClr val="tx1">
                    <a:lumMod val="65000"/>
                    <a:lumOff val="35000"/>
                  </a:schemeClr>
                </a:solidFill>
                <a:latin typeface="Times New Roman" panose="02020603050405020304" pitchFamily="18" charset="0"/>
                <a:cs typeface="Times New Roman" panose="02020603050405020304" pitchFamily="18" charset="0"/>
              </a:rPr>
              <a:t>. </a:t>
            </a:r>
            <a:r>
              <a:rPr sz="1600" b="1">
                <a:solidFill>
                  <a:schemeClr val="tx1">
                    <a:lumMod val="65000"/>
                    <a:lumOff val="35000"/>
                  </a:schemeClr>
                </a:solidFill>
                <a:latin typeface="Times New Roman" panose="02020603050405020304" pitchFamily="18" charset="0"/>
                <a:cs typeface="Times New Roman" panose="02020603050405020304" pitchFamily="18" charset="0"/>
              </a:rPr>
              <a:t>Ý nghĩa nghệ thuật của các từ ngữ chỉ màu sắc trong tác phẩm </a:t>
            </a:r>
            <a:r>
              <a:rPr sz="1600" b="1" i="1">
                <a:solidFill>
                  <a:schemeClr val="tx1">
                    <a:lumMod val="65000"/>
                    <a:lumOff val="35000"/>
                  </a:schemeClr>
                </a:solidFill>
                <a:latin typeface="Times New Roman" panose="02020603050405020304" pitchFamily="18" charset="0"/>
                <a:cs typeface="Times New Roman" panose="02020603050405020304" pitchFamily="18" charset="0"/>
              </a:rPr>
              <a:t>Hồng</a:t>
            </a:r>
            <a:r>
              <a:rPr lang="vi-VN" sz="1600" b="1" i="1">
                <a:solidFill>
                  <a:schemeClr val="tx1">
                    <a:lumMod val="65000"/>
                    <a:lumOff val="35000"/>
                  </a:schemeClr>
                </a:solidFill>
                <a:latin typeface="Times New Roman" panose="02020603050405020304" pitchFamily="18" charset="0"/>
                <a:cs typeface="Times New Roman" panose="02020603050405020304" pitchFamily="18" charset="0"/>
              </a:rPr>
              <a:t> </a:t>
            </a:r>
            <a:r>
              <a:rPr sz="1600" b="1" i="1">
                <a:solidFill>
                  <a:schemeClr val="tx1">
                    <a:lumMod val="65000"/>
                    <a:lumOff val="35000"/>
                  </a:schemeClr>
                </a:solidFill>
                <a:latin typeface="Times New Roman" panose="02020603050405020304" pitchFamily="18" charset="0"/>
                <a:cs typeface="Times New Roman" panose="02020603050405020304" pitchFamily="18" charset="0"/>
              </a:rPr>
              <a:t>lâu mộng</a:t>
            </a:r>
            <a:endParaRPr sz="1600" b="1" i="1">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 name="矩形 1"/>
          <p:cNvSpPr/>
          <p:nvPr/>
        </p:nvSpPr>
        <p:spPr>
          <a:xfrm>
            <a:off x="812800" y="1423035"/>
            <a:ext cx="7914005" cy="1892300"/>
          </a:xfrm>
          <a:prstGeom prst="rect">
            <a:avLst/>
          </a:prstGeom>
        </p:spPr>
        <p:txBody>
          <a:bodyPr wrap="square">
            <a:noAutofit/>
          </a:bodyPr>
          <a:p>
            <a:pPr marL="0" marR="0" lvl="0" indent="0" algn="l" defTabSz="457200" rtl="0" eaLnBrk="1" fontAlgn="base" latinLnBrk="0" hangingPunct="1">
              <a:lnSpc>
                <a:spcPct val="20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(1) </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Các từ ngữ chỉ màu sắc có tác dụng phân biệt địa vị tầng lớp</a:t>
            </a: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a:p>
            <a:pPr marL="0" marR="0" lvl="0" indent="0" algn="l" defTabSz="457200" rtl="0" eaLnBrk="1" fontAlgn="base" latinLnBrk="0" hangingPunct="1">
              <a:lnSpc>
                <a:spcPct val="20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2) </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Các từ ngữ chỉ màu sắc có tác dụng tạo ra không gian của câu chuyện</a:t>
            </a: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a:p>
            <a:pPr marL="0" marR="0" lvl="0" indent="0" algn="l" defTabSz="457200" rtl="0" eaLnBrk="1" fontAlgn="base" latinLnBrk="0" hangingPunct="1">
              <a:lnSpc>
                <a:spcPct val="20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3) </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Các từ ngữ chỉ màu sắc có tác dụng xây dựng hình ảnh biểu trưng</a:t>
            </a: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a:p>
            <a:pPr marL="0" marR="0" lvl="0" indent="0" algn="l" defTabSz="457200" rtl="0" eaLnBrk="1" fontAlgn="base" latinLnBrk="0" hangingPunct="1">
              <a:lnSpc>
                <a:spcPct val="20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4) </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Các từ ngữ chỉ màu sắc có tác dụng xây dựng hình tượng nhân vật</a:t>
            </a: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493395" y="322580"/>
            <a:ext cx="8354695" cy="427355"/>
          </a:xfrm>
          <a:prstGeom prst="rect">
            <a:avLst/>
          </a:prstGeom>
          <a:noFill/>
        </p:spPr>
        <p:txBody>
          <a:bodyPr wrap="square" rtlCol="0">
            <a:noAutofit/>
          </a:bodyPr>
          <a:p>
            <a:pPr algn="ctr"/>
            <a:r>
              <a:rPr lang="vi-VN" altLang="zh-CN" sz="20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CHƯƠNG 2. TÌM HIỂU CÁC TỪ NGỮ CHỈ MÀU SẮC TRONG TÁC PHẨM HỒNG LÂU MỘNG (BẢN GỐC TIẾNG TRUNG)</a:t>
            </a:r>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custDataLst>
              <p:tags r:id="rId2"/>
            </p:custDataLst>
          </p:nvPr>
        </p:nvSpPr>
        <p:spPr>
          <a:xfrm>
            <a:off x="614680" y="1083945"/>
            <a:ext cx="8233410" cy="415290"/>
          </a:xfrm>
          <a:prstGeom prst="rect">
            <a:avLst/>
          </a:prstGeom>
        </p:spPr>
        <p:txBody>
          <a:bodyPr wrap="square">
            <a:noAutofit/>
          </a:bodyPr>
          <a:p>
            <a:pPr algn="l">
              <a:lnSpc>
                <a:spcPct val="130000"/>
              </a:lnSpc>
              <a:spcBef>
                <a:spcPts val="600"/>
              </a:spcBef>
            </a:pPr>
            <a:r>
              <a:rPr lang="vi-VN" altLang="en-US" sz="1600" b="1">
                <a:solidFill>
                  <a:schemeClr val="tx1">
                    <a:lumMod val="65000"/>
                    <a:lumOff val="35000"/>
                  </a:schemeClr>
                </a:solidFill>
                <a:latin typeface="Times New Roman" panose="02020603050405020304" pitchFamily="18" charset="0"/>
                <a:cs typeface="Times New Roman" panose="02020603050405020304" pitchFamily="18" charset="0"/>
              </a:rPr>
              <a:t>6</a:t>
            </a:r>
            <a:r>
              <a:rPr lang="en-US" altLang="vi-VN" sz="1600" b="1">
                <a:solidFill>
                  <a:schemeClr val="tx1">
                    <a:lumMod val="65000"/>
                    <a:lumOff val="35000"/>
                  </a:schemeClr>
                </a:solidFill>
                <a:latin typeface="Times New Roman" panose="02020603050405020304" pitchFamily="18" charset="0"/>
                <a:cs typeface="Times New Roman" panose="02020603050405020304" pitchFamily="18" charset="0"/>
              </a:rPr>
              <a:t>. </a:t>
            </a:r>
            <a:r>
              <a:rPr sz="1600" b="1">
                <a:solidFill>
                  <a:schemeClr val="tx1">
                    <a:lumMod val="65000"/>
                    <a:lumOff val="35000"/>
                  </a:schemeClr>
                </a:solidFill>
                <a:latin typeface="Times New Roman" panose="02020603050405020304" pitchFamily="18" charset="0"/>
                <a:cs typeface="Times New Roman" panose="02020603050405020304" pitchFamily="18" charset="0"/>
              </a:rPr>
              <a:t>Ý nghĩa nghệ thuật của các từ ngữ chỉ màu sắc trong tác phẩm </a:t>
            </a:r>
            <a:r>
              <a:rPr sz="1600" b="1" i="1">
                <a:solidFill>
                  <a:schemeClr val="tx1">
                    <a:lumMod val="65000"/>
                    <a:lumOff val="35000"/>
                  </a:schemeClr>
                </a:solidFill>
                <a:latin typeface="Times New Roman" panose="02020603050405020304" pitchFamily="18" charset="0"/>
                <a:cs typeface="Times New Roman" panose="02020603050405020304" pitchFamily="18" charset="0"/>
              </a:rPr>
              <a:t>Hồng</a:t>
            </a:r>
            <a:r>
              <a:rPr lang="vi-VN" sz="1600" b="1" i="1">
                <a:solidFill>
                  <a:schemeClr val="tx1">
                    <a:lumMod val="65000"/>
                    <a:lumOff val="35000"/>
                  </a:schemeClr>
                </a:solidFill>
                <a:latin typeface="Times New Roman" panose="02020603050405020304" pitchFamily="18" charset="0"/>
                <a:cs typeface="Times New Roman" panose="02020603050405020304" pitchFamily="18" charset="0"/>
              </a:rPr>
              <a:t> </a:t>
            </a:r>
            <a:r>
              <a:rPr sz="1600" b="1" i="1">
                <a:solidFill>
                  <a:schemeClr val="tx1">
                    <a:lumMod val="65000"/>
                    <a:lumOff val="35000"/>
                  </a:schemeClr>
                </a:solidFill>
                <a:latin typeface="Times New Roman" panose="02020603050405020304" pitchFamily="18" charset="0"/>
                <a:cs typeface="Times New Roman" panose="02020603050405020304" pitchFamily="18" charset="0"/>
              </a:rPr>
              <a:t>lâu mộng</a:t>
            </a:r>
            <a:endParaRPr sz="1600" b="1" i="1">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 name="矩形 1"/>
          <p:cNvSpPr/>
          <p:nvPr/>
        </p:nvSpPr>
        <p:spPr>
          <a:xfrm>
            <a:off x="812800" y="1318260"/>
            <a:ext cx="7914005" cy="514985"/>
          </a:xfrm>
          <a:prstGeom prst="rect">
            <a:avLst/>
          </a:prstGeom>
        </p:spPr>
        <p:txBody>
          <a:bodyPr wrap="square">
            <a:noAutofit/>
          </a:bodyPr>
          <a:p>
            <a:pPr marL="0" marR="0" lvl="0" indent="0" algn="l" defTabSz="457200" rtl="0" eaLnBrk="1" fontAlgn="base" latinLnBrk="0" hangingPunct="1">
              <a:lnSpc>
                <a:spcPct val="20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(1) </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Các từ ngữ chỉ màu sắc có tác dụng phân biệt địa vị tầng lớp</a:t>
            </a: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a:p>
            <a:pPr marL="0" marR="0" lvl="0" indent="0" algn="l" defTabSz="457200" rtl="0" eaLnBrk="1" fontAlgn="base" latinLnBrk="0" hangingPunct="1">
              <a:lnSpc>
                <a:spcPct val="200000"/>
              </a:lnSpc>
              <a:spcBef>
                <a:spcPct val="0"/>
              </a:spcBef>
              <a:spcAft>
                <a:spcPct val="0"/>
              </a:spcAft>
              <a:buClrTx/>
              <a:buSzTx/>
              <a:buFontTx/>
              <a:buNone/>
              <a:defRPr/>
            </a:pP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p:txBody>
      </p:sp>
      <p:sp>
        <p:nvSpPr>
          <p:cNvPr id="3" name="矩形 2"/>
          <p:cNvSpPr/>
          <p:nvPr>
            <p:custDataLst>
              <p:tags r:id="rId3"/>
            </p:custDataLst>
          </p:nvPr>
        </p:nvSpPr>
        <p:spPr>
          <a:xfrm>
            <a:off x="812800" y="1833245"/>
            <a:ext cx="7914005" cy="2891155"/>
          </a:xfrm>
          <a:prstGeom prst="rect">
            <a:avLst/>
          </a:prstGeom>
        </p:spPr>
        <p:txBody>
          <a:bodyPr wrap="square">
            <a:noAutofit/>
          </a:bodyPr>
          <a:p>
            <a:pPr marL="0" marR="0" lvl="0" indent="0" algn="just" defTabSz="457200" rtl="0" eaLnBrk="1" fontAlgn="base" latinLnBrk="0" hangingPunct="1">
              <a:lnSpc>
                <a:spcPct val="15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Bảo Ngọc ngồi ở mép giường, bỏ giày ra, đang chờ mang ủng đến, ngoảnh thấy Uyên Ương mặc áo lụa đỏ, </a:t>
            </a:r>
            <a:r>
              <a:rPr lang="vi-VN" altLang="zh-CN" sz="1400" b="1" u="sng"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vai khoác đoạn xanh</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cổ quàng khăn nhiễu tía, dưới đi đôi bít tất màu đa ngà, đôi giày thêu đỏ, đương cúi xuống xem bức thêu. [Hồi 24, Tr. 300]</a:t>
            </a: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a:p>
            <a:pPr marL="0" marR="0" lvl="0" indent="0" algn="just" defTabSz="457200" rtl="0" eaLnBrk="1" fontAlgn="base" latinLnBrk="0" hangingPunct="1">
              <a:lnSpc>
                <a:spcPct val="150000"/>
              </a:lnSpc>
              <a:spcBef>
                <a:spcPct val="0"/>
              </a:spcBef>
              <a:spcAft>
                <a:spcPct val="0"/>
              </a:spcAft>
              <a:buClrTx/>
              <a:buSzTx/>
              <a:buFontTx/>
              <a:buNone/>
              <a:defRPr/>
            </a:pP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a:p>
            <a:pPr marL="0" marR="0" lvl="0" indent="0" algn="just" defTabSz="457200" rtl="0" eaLnBrk="1" fontAlgn="base" latinLnBrk="0" hangingPunct="1">
              <a:lnSpc>
                <a:spcPct val="15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Môt a hoàn bưng nước trà lại mời uống. Giả Vân mồm nói chuyện với Bảo Ngọc, mắt cứ lấm lét nhìn trộm a hoàn. Người này dáng dong dòng cao, mặt trái xoan, mặc cái áo màu hồng nhạt, </a:t>
            </a:r>
            <a:r>
              <a:rPr lang="vi-VN" altLang="zh-CN" sz="1400" b="1" u="sng"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vai khoác khăn lụa xanh</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quần nhiễu trắng. [Hồi26, Tr. 331]</a:t>
            </a: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a:p>
            <a:pPr marL="0" marR="0" lvl="0" indent="0" algn="just" defTabSz="457200" rtl="0" eaLnBrk="1" fontAlgn="base" latinLnBrk="0" hangingPunct="1">
              <a:lnSpc>
                <a:spcPct val="100000"/>
              </a:lnSpc>
              <a:spcBef>
                <a:spcPct val="0"/>
              </a:spcBef>
              <a:spcAft>
                <a:spcPct val="0"/>
              </a:spcAft>
              <a:buClrTx/>
              <a:buSzTx/>
              <a:buFontTx/>
              <a:buNone/>
              <a:defRPr/>
            </a:pP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a:p>
            <a:pPr marL="0" marR="0" lvl="0" indent="0" algn="just" defTabSz="457200" rtl="0" eaLnBrk="1" fontAlgn="base" latinLnBrk="0" hangingPunct="1">
              <a:lnSpc>
                <a:spcPct val="100000"/>
              </a:lnSpc>
              <a:spcBef>
                <a:spcPct val="0"/>
              </a:spcBef>
              <a:spcAft>
                <a:spcPct val="0"/>
              </a:spcAft>
              <a:buClrTx/>
              <a:buSzTx/>
              <a:buFontTx/>
              <a:buNone/>
              <a:defRPr/>
            </a:pP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710565" y="615315"/>
            <a:ext cx="3009265" cy="475615"/>
          </a:xfrm>
          <a:prstGeom prst="rect">
            <a:avLst/>
          </a:prstGeom>
        </p:spPr>
        <p:txBody>
          <a:bodyPr wrap="square">
            <a:spAutoFit/>
          </a:bodyPr>
          <a:p>
            <a:pPr marL="0" marR="0" lvl="0" indent="0" defTabSz="685800" rtl="0" eaLnBrk="1" fontAlgn="auto" latinLnBrk="0" hangingPunct="1">
              <a:lnSpc>
                <a:spcPct val="100000"/>
              </a:lnSpc>
              <a:spcBef>
                <a:spcPts val="0"/>
              </a:spcBef>
              <a:spcAft>
                <a:spcPts val="0"/>
              </a:spcAft>
              <a:buClrTx/>
              <a:buSzTx/>
              <a:buFontTx/>
              <a:buNone/>
              <a:defRPr/>
            </a:pPr>
            <a:r>
              <a:rPr kumimoji="0" lang="vi-VN" altLang="en-US" sz="2500" b="1" i="0" u="none" strike="noStrike" kern="1200" cap="none" spc="0" normalizeH="0" baseline="0" noProof="0">
                <a:ln>
                  <a:noFill/>
                </a:ln>
                <a:solidFill>
                  <a:srgbClr val="9D554E"/>
                </a:solidFill>
                <a:effectLst/>
                <a:uLnTx/>
                <a:uFillTx/>
                <a:latin typeface="Times New Roman" panose="02020603050405020304" pitchFamily="18" charset="0"/>
                <a:ea typeface="微软雅黑" panose="020B0503020204020204" charset="-122"/>
                <a:cs typeface="Times New Roman" panose="02020603050405020304" pitchFamily="18" charset="0"/>
                <a:sym typeface="+mn-lt"/>
              </a:rPr>
              <a:t>TIỂT KẾT</a:t>
            </a:r>
            <a:r>
              <a:rPr kumimoji="0" lang="vi-VN" altLang="en-US" b="0" i="0" u="none" strike="noStrike" kern="1200" cap="none" spc="0" normalizeH="0" baseline="0" noProof="0">
                <a:ln>
                  <a:noFill/>
                </a:ln>
                <a:solidFill>
                  <a:srgbClr val="9D554E"/>
                </a:solidFill>
                <a:effectLst/>
                <a:uLnTx/>
                <a:uFillTx/>
                <a:latin typeface="Times New Roman" panose="02020603050405020304" pitchFamily="18" charset="0"/>
                <a:ea typeface="微软雅黑" panose="020B0503020204020204" charset="-122"/>
                <a:cs typeface="Times New Roman" panose="02020603050405020304" pitchFamily="18" charset="0"/>
                <a:sym typeface="+mn-lt"/>
              </a:rPr>
              <a:t> </a:t>
            </a:r>
            <a:endParaRPr kumimoji="0" lang="vi-VN" altLang="en-US" b="0" i="0" u="none" strike="noStrike" kern="1200" cap="none" spc="0" normalizeH="0" baseline="0" noProof="0">
              <a:ln>
                <a:noFill/>
              </a:ln>
              <a:solidFill>
                <a:srgbClr val="9D554E"/>
              </a:solidFill>
              <a:effectLst/>
              <a:uLnTx/>
              <a:uFillTx/>
              <a:latin typeface="Times New Roman" panose="02020603050405020304" pitchFamily="18" charset="0"/>
              <a:ea typeface="微软雅黑" panose="020B0503020204020204" charset="-122"/>
              <a:cs typeface="Times New Roman" panose="02020603050405020304" pitchFamily="18" charset="0"/>
              <a:sym typeface="+mn-lt"/>
            </a:endParaRPr>
          </a:p>
        </p:txBody>
      </p:sp>
      <p:sp>
        <p:nvSpPr>
          <p:cNvPr id="4" name="矩形 3"/>
          <p:cNvSpPr/>
          <p:nvPr>
            <p:custDataLst>
              <p:tags r:id="rId2"/>
            </p:custDataLst>
          </p:nvPr>
        </p:nvSpPr>
        <p:spPr>
          <a:xfrm>
            <a:off x="614680" y="1090930"/>
            <a:ext cx="7914005" cy="1892300"/>
          </a:xfrm>
          <a:prstGeom prst="rect">
            <a:avLst/>
          </a:prstGeom>
        </p:spPr>
        <p:txBody>
          <a:bodyPr wrap="square">
            <a:noAutofit/>
          </a:bodyPr>
          <a:p>
            <a:pPr marL="0" marR="0" lvl="0" indent="0" algn="l" defTabSz="457200" rtl="0" eaLnBrk="1" fontAlgn="base" latinLnBrk="0" hangingPunct="1">
              <a:lnSpc>
                <a:spcPct val="200000"/>
              </a:lnSpc>
              <a:spcBef>
                <a:spcPct val="0"/>
              </a:spcBef>
              <a:spcAft>
                <a:spcPct val="0"/>
              </a:spcAft>
              <a:buClrTx/>
              <a:buSzTx/>
              <a:buFontTx/>
              <a:buNone/>
              <a:defRPr/>
            </a:pP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p:txBody>
      </p:sp>
      <p:sp>
        <p:nvSpPr>
          <p:cNvPr id="5" name="文本框 4"/>
          <p:cNvSpPr txBox="1"/>
          <p:nvPr/>
        </p:nvSpPr>
        <p:spPr>
          <a:xfrm>
            <a:off x="710565" y="1566545"/>
            <a:ext cx="6391910" cy="2168525"/>
          </a:xfrm>
          <a:prstGeom prst="rect">
            <a:avLst/>
          </a:prstGeom>
          <a:noFill/>
        </p:spPr>
        <p:txBody>
          <a:bodyPr wrap="square" rtlCol="0" anchor="t">
            <a:spAutoFit/>
          </a:bodyPr>
          <a:p>
            <a:pPr algn="just">
              <a:lnSpc>
                <a:spcPct val="150000"/>
              </a:lnSpc>
            </a:pPr>
            <a:r>
              <a:rPr lang="vi-VN" altLang="zh-CN" sz="1500">
                <a:latin typeface="Times New Roman" panose="02020603050405020304" pitchFamily="18" charset="0"/>
                <a:cs typeface="Times New Roman" panose="02020603050405020304" pitchFamily="18" charset="0"/>
              </a:rPr>
              <a:t>T</a:t>
            </a:r>
            <a:r>
              <a:rPr lang="zh-CN" altLang="en-US" sz="1500">
                <a:latin typeface="Times New Roman" panose="02020603050405020304" pitchFamily="18" charset="0"/>
                <a:cs typeface="Times New Roman" panose="02020603050405020304" pitchFamily="18" charset="0"/>
              </a:rPr>
              <a:t>rong </a:t>
            </a:r>
            <a:r>
              <a:rPr lang="vi-VN" altLang="zh-CN" sz="1500">
                <a:latin typeface="Times New Roman" panose="02020603050405020304" pitchFamily="18" charset="0"/>
                <a:cs typeface="Times New Roman" panose="02020603050405020304" pitchFamily="18" charset="0"/>
              </a:rPr>
              <a:t>c</a:t>
            </a:r>
            <a:r>
              <a:rPr lang="zh-CN" altLang="en-US" sz="1500">
                <a:latin typeface="Times New Roman" panose="02020603050405020304" pitchFamily="18" charset="0"/>
                <a:cs typeface="Times New Roman" panose="02020603050405020304" pitchFamily="18" charset="0"/>
              </a:rPr>
              <a:t>hương này,</a:t>
            </a:r>
            <a:r>
              <a:rPr lang="vi-VN" altLang="zh-CN" sz="1500">
                <a:latin typeface="Times New Roman" panose="02020603050405020304" pitchFamily="18" charset="0"/>
                <a:cs typeface="Times New Roman" panose="02020603050405020304" pitchFamily="18" charset="0"/>
              </a:rPr>
              <a:t> </a:t>
            </a:r>
            <a:r>
              <a:rPr lang="zh-CN" altLang="en-US" sz="1500">
                <a:latin typeface="Times New Roman" panose="02020603050405020304" pitchFamily="18" charset="0"/>
                <a:cs typeface="Times New Roman" panose="02020603050405020304" pitchFamily="18" charset="0"/>
              </a:rPr>
              <a:t>chúng tôi phân tích</a:t>
            </a:r>
            <a:r>
              <a:rPr lang="vi-VN" altLang="zh-CN" sz="1500">
                <a:latin typeface="Times New Roman" panose="02020603050405020304" pitchFamily="18" charset="0"/>
                <a:cs typeface="Times New Roman" panose="02020603050405020304" pitchFamily="18" charset="0"/>
              </a:rPr>
              <a:t> cấu trúc và</a:t>
            </a:r>
            <a:r>
              <a:rPr lang="zh-CN" altLang="en-US" sz="1500">
                <a:latin typeface="Times New Roman" panose="02020603050405020304" pitchFamily="18" charset="0"/>
                <a:cs typeface="Times New Roman" panose="02020603050405020304" pitchFamily="18" charset="0"/>
              </a:rPr>
              <a:t> ý</a:t>
            </a:r>
            <a:r>
              <a:rPr lang="vi-VN" altLang="zh-CN" sz="1500">
                <a:latin typeface="Times New Roman" panose="02020603050405020304" pitchFamily="18" charset="0"/>
                <a:cs typeface="Times New Roman" panose="02020603050405020304" pitchFamily="18" charset="0"/>
              </a:rPr>
              <a:t> </a:t>
            </a:r>
            <a:r>
              <a:rPr lang="zh-CN" altLang="en-US" sz="1500">
                <a:latin typeface="Times New Roman" panose="02020603050405020304" pitchFamily="18" charset="0"/>
                <a:cs typeface="Times New Roman" panose="02020603050405020304" pitchFamily="18" charset="0"/>
              </a:rPr>
              <a:t>nghĩa của các từ chỉ màu sắc. Khi mọi người sử dụng từ chỉ màu sắc, họ có</a:t>
            </a:r>
            <a:r>
              <a:rPr lang="vi-VN" altLang="zh-CN" sz="1500">
                <a:latin typeface="Times New Roman" panose="02020603050405020304" pitchFamily="18" charset="0"/>
                <a:cs typeface="Times New Roman" panose="02020603050405020304" pitchFamily="18" charset="0"/>
              </a:rPr>
              <a:t> </a:t>
            </a:r>
            <a:r>
              <a:rPr lang="zh-CN" altLang="en-US" sz="1500">
                <a:latin typeface="Times New Roman" panose="02020603050405020304" pitchFamily="18" charset="0"/>
                <a:cs typeface="Times New Roman" panose="02020603050405020304" pitchFamily="18" charset="0"/>
              </a:rPr>
              <a:t>thể mô tả suy nghĩ của mình một cách sinh động và gợi ra nơi người tiếp nhận</a:t>
            </a:r>
            <a:r>
              <a:rPr lang="vi-VN" altLang="zh-CN" sz="1500">
                <a:latin typeface="Times New Roman" panose="02020603050405020304" pitchFamily="18" charset="0"/>
                <a:cs typeface="Times New Roman" panose="02020603050405020304" pitchFamily="18" charset="0"/>
              </a:rPr>
              <a:t>. </a:t>
            </a:r>
            <a:r>
              <a:rPr lang="zh-CN" altLang="en-US" sz="1500">
                <a:latin typeface="Times New Roman" panose="02020603050405020304" pitchFamily="18" charset="0"/>
                <a:cs typeface="Times New Roman" panose="02020603050405020304" pitchFamily="18" charset="0"/>
              </a:rPr>
              <a:t>Ý nghĩa trực tiếp và ý</a:t>
            </a:r>
            <a:r>
              <a:rPr lang="vi-VN" altLang="zh-CN" sz="1500">
                <a:latin typeface="Times New Roman" panose="02020603050405020304" pitchFamily="18" charset="0"/>
                <a:cs typeface="Times New Roman" panose="02020603050405020304" pitchFamily="18" charset="0"/>
              </a:rPr>
              <a:t> </a:t>
            </a:r>
            <a:r>
              <a:rPr lang="zh-CN" altLang="en-US" sz="1500">
                <a:latin typeface="Times New Roman" panose="02020603050405020304" pitchFamily="18" charset="0"/>
                <a:cs typeface="Times New Roman" panose="02020603050405020304" pitchFamily="18" charset="0"/>
              </a:rPr>
              <a:t>nghĩa biểu trưng của màu sắc trong tác phẩm góp phần biểu đạt nội dung câu</a:t>
            </a:r>
            <a:r>
              <a:rPr lang="vi-VN" altLang="zh-CN" sz="1500">
                <a:latin typeface="Times New Roman" panose="02020603050405020304" pitchFamily="18" charset="0"/>
                <a:cs typeface="Times New Roman" panose="02020603050405020304" pitchFamily="18" charset="0"/>
              </a:rPr>
              <a:t> </a:t>
            </a:r>
            <a:r>
              <a:rPr lang="zh-CN" altLang="en-US" sz="1500">
                <a:latin typeface="Times New Roman" panose="02020603050405020304" pitchFamily="18" charset="0"/>
                <a:cs typeface="Times New Roman" panose="02020603050405020304" pitchFamily="18" charset="0"/>
              </a:rPr>
              <a:t>chuyện diễn ra trong </a:t>
            </a:r>
            <a:r>
              <a:rPr lang="zh-CN" altLang="en-US" sz="1500" i="1">
                <a:latin typeface="Times New Roman" panose="02020603050405020304" pitchFamily="18" charset="0"/>
                <a:cs typeface="Times New Roman" panose="02020603050405020304" pitchFamily="18" charset="0"/>
              </a:rPr>
              <a:t>Hồng lâu mộng</a:t>
            </a:r>
            <a:r>
              <a:rPr lang="zh-CN" altLang="en-US" sz="1500">
                <a:latin typeface="Times New Roman" panose="02020603050405020304" pitchFamily="18" charset="0"/>
                <a:cs typeface="Times New Roman" panose="02020603050405020304" pitchFamily="18" charset="0"/>
              </a:rPr>
              <a:t> và</a:t>
            </a:r>
            <a:r>
              <a:rPr lang="vi-VN" altLang="zh-CN" sz="1500">
                <a:latin typeface="Times New Roman" panose="02020603050405020304" pitchFamily="18" charset="0"/>
                <a:cs typeface="Times New Roman" panose="02020603050405020304" pitchFamily="18" charset="0"/>
              </a:rPr>
              <a:t> </a:t>
            </a:r>
            <a:r>
              <a:rPr lang="zh-CN" altLang="en-US" sz="1500">
                <a:latin typeface="Times New Roman" panose="02020603050405020304" pitchFamily="18" charset="0"/>
                <a:cs typeface="Times New Roman" panose="02020603050405020304" pitchFamily="18" charset="0"/>
              </a:rPr>
              <a:t>nhân sinh quan, thế giới quan của nhà văn</a:t>
            </a:r>
            <a:r>
              <a:rPr lang="vi-VN" altLang="zh-CN" sz="1500">
                <a:latin typeface="Times New Roman" panose="02020603050405020304" pitchFamily="18" charset="0"/>
                <a:cs typeface="Times New Roman" panose="02020603050405020304" pitchFamily="18" charset="0"/>
              </a:rPr>
              <a:t> </a:t>
            </a:r>
            <a:r>
              <a:rPr lang="zh-CN" altLang="en-US" sz="1500">
                <a:latin typeface="Times New Roman" panose="02020603050405020304" pitchFamily="18" charset="0"/>
                <a:cs typeface="Times New Roman" panose="02020603050405020304" pitchFamily="18" charset="0"/>
              </a:rPr>
              <a:t>về xã hội</a:t>
            </a:r>
            <a:r>
              <a:rPr lang="vi-VN" altLang="zh-CN" sz="1500">
                <a:latin typeface="Times New Roman" panose="02020603050405020304" pitchFamily="18" charset="0"/>
                <a:cs typeface="Times New Roman" panose="02020603050405020304" pitchFamily="18" charset="0"/>
              </a:rPr>
              <a:t> </a:t>
            </a:r>
            <a:r>
              <a:rPr lang="zh-CN" altLang="en-US" sz="1500">
                <a:latin typeface="Times New Roman" panose="02020603050405020304" pitchFamily="18" charset="0"/>
                <a:cs typeface="Times New Roman" panose="02020603050405020304" pitchFamily="18" charset="0"/>
              </a:rPr>
              <a:t>Trung Quốc cổ</a:t>
            </a:r>
            <a:r>
              <a:rPr lang="vi-VN" altLang="zh-CN" sz="1500">
                <a:latin typeface="Times New Roman" panose="02020603050405020304" pitchFamily="18" charset="0"/>
                <a:cs typeface="Times New Roman" panose="02020603050405020304" pitchFamily="18" charset="0"/>
              </a:rPr>
              <a:t> </a:t>
            </a:r>
            <a:r>
              <a:rPr lang="zh-CN" altLang="en-US" sz="1500">
                <a:latin typeface="Times New Roman" panose="02020603050405020304" pitchFamily="18" charset="0"/>
                <a:cs typeface="Times New Roman" panose="02020603050405020304" pitchFamily="18" charset="0"/>
              </a:rPr>
              <a:t>đại.</a:t>
            </a:r>
            <a:endParaRPr lang="zh-CN" altLang="en-US" sz="15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493395" y="227330"/>
            <a:ext cx="8354695" cy="799465"/>
          </a:xfrm>
          <a:prstGeom prst="rect">
            <a:avLst/>
          </a:prstGeom>
          <a:noFill/>
        </p:spPr>
        <p:txBody>
          <a:bodyPr wrap="square" rtlCol="0">
            <a:noAutofit/>
          </a:bodyPr>
          <a:p>
            <a:pPr algn="ctr"/>
            <a:r>
              <a:rPr lang="vi-VN" altLang="zh-CN" sz="20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CHƯƠNG </a:t>
            </a:r>
            <a:r>
              <a:rPr lang="en-US" altLang="vi-VN" sz="20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3</a:t>
            </a:r>
            <a:r>
              <a:rPr lang="vi-VN" altLang="zh-CN" sz="20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Tìm hiểu cách dịch các từ ngữ chỉ màu sắc trong </a:t>
            </a:r>
            <a:r>
              <a:rPr lang="vi-VN" altLang="zh-CN" sz="2000" b="1" i="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Hồng lâu</a:t>
            </a:r>
            <a:r>
              <a:rPr lang="en-US" altLang="vi-VN" sz="2000" b="1" i="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altLang="zh-CN" sz="2000" b="1" i="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mộn</a:t>
            </a:r>
            <a:r>
              <a:rPr lang="vi-VN" altLang="zh-CN" sz="20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 từ</a:t>
            </a:r>
            <a:r>
              <a:rPr lang="en-US" altLang="vi-VN" sz="20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tiếng Trung sang tiếng Việt </a:t>
            </a:r>
            <a:endPar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2" name="矩形 11"/>
          <p:cNvSpPr/>
          <p:nvPr/>
        </p:nvSpPr>
        <p:spPr>
          <a:xfrm>
            <a:off x="701040" y="1432560"/>
            <a:ext cx="7429500" cy="304800"/>
          </a:xfrm>
          <a:prstGeom prst="rect">
            <a:avLst/>
          </a:prstGeom>
        </p:spPr>
        <p:txBody>
          <a:bodyPr wrap="square">
            <a:noAutofit/>
          </a:bodyPr>
          <a:p>
            <a:pPr marL="0" marR="0" lvl="0" indent="0" algn="l" defTabSz="457200" rtl="0" eaLnBrk="1" fontAlgn="base" latinLnBrk="0" hangingPunct="1">
              <a:lnSpc>
                <a:spcPct val="10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lang="vi-VN" altLang="zh-CN" sz="1400" b="1"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1) </a:t>
            </a:r>
            <a:r>
              <a:rPr lang="vi-VN" altLang="zh-CN" sz="1400" b="1"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Theo hình thức cấu tạo của từ </a:t>
            </a:r>
            <a:endParaRPr lang="vi-VN" altLang="zh-CN" sz="1400" b="1"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
        <p:nvSpPr>
          <p:cNvPr id="3" name="矩形 2"/>
          <p:cNvSpPr/>
          <p:nvPr/>
        </p:nvSpPr>
        <p:spPr>
          <a:xfrm>
            <a:off x="701040" y="2962275"/>
            <a:ext cx="7429500" cy="354965"/>
          </a:xfrm>
          <a:prstGeom prst="rect">
            <a:avLst/>
          </a:prstGeom>
        </p:spPr>
        <p:txBody>
          <a:bodyPr wrap="square">
            <a:noAutofit/>
          </a:bodyPr>
          <a:p>
            <a:pPr marL="0" marR="0" lvl="0" indent="0" algn="l" defTabSz="457200" rtl="0" eaLnBrk="1" fontAlgn="base" latinLnBrk="0" hangingPunct="1">
              <a:lnSpc>
                <a:spcPct val="10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r>
              <a:rPr lang="vi-VN" altLang="zh-CN" sz="1400" b="1"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(2) </a:t>
            </a:r>
            <a:r>
              <a:rPr lang="vi-VN" altLang="zh-CN" sz="1400" b="1"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Theo nghĩa của từ (các phạm trù màu)</a:t>
            </a:r>
            <a:endParaRPr lang="vi-VN" altLang="zh-CN" sz="1400" b="1"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
        <p:nvSpPr>
          <p:cNvPr id="5" name="矩形 4"/>
          <p:cNvSpPr/>
          <p:nvPr>
            <p:custDataLst>
              <p:tags r:id="rId2"/>
            </p:custDataLst>
          </p:nvPr>
        </p:nvSpPr>
        <p:spPr>
          <a:xfrm>
            <a:off x="591185" y="1026795"/>
            <a:ext cx="8233410" cy="415290"/>
          </a:xfrm>
          <a:prstGeom prst="rect">
            <a:avLst/>
          </a:prstGeom>
        </p:spPr>
        <p:txBody>
          <a:bodyPr wrap="square">
            <a:noAutofit/>
          </a:bodyPr>
          <a:p>
            <a:pPr algn="l">
              <a:lnSpc>
                <a:spcPct val="130000"/>
              </a:lnSpc>
              <a:spcBef>
                <a:spcPts val="600"/>
              </a:spcBef>
            </a:pPr>
            <a:r>
              <a:rPr lang="vi-VN" altLang="en-US" sz="1600" b="1">
                <a:solidFill>
                  <a:schemeClr val="tx1">
                    <a:lumMod val="65000"/>
                    <a:lumOff val="35000"/>
                  </a:schemeClr>
                </a:solidFill>
                <a:latin typeface="Times New Roman" panose="02020603050405020304" pitchFamily="18" charset="0"/>
                <a:cs typeface="Times New Roman" panose="02020603050405020304" pitchFamily="18" charset="0"/>
              </a:rPr>
              <a:t>1</a:t>
            </a:r>
            <a:r>
              <a:rPr lang="en-US" altLang="vi-VN" sz="1600" b="1">
                <a:solidFill>
                  <a:schemeClr val="tx1">
                    <a:lumMod val="65000"/>
                    <a:lumOff val="35000"/>
                  </a:schemeClr>
                </a:solidFill>
                <a:latin typeface="Times New Roman" panose="02020603050405020304" pitchFamily="18" charset="0"/>
                <a:cs typeface="Times New Roman" panose="02020603050405020304" pitchFamily="18" charset="0"/>
              </a:rPr>
              <a:t>. </a:t>
            </a:r>
            <a:r>
              <a:rPr sz="1600" b="1">
                <a:solidFill>
                  <a:schemeClr val="tx1">
                    <a:lumMod val="65000"/>
                    <a:lumOff val="35000"/>
                  </a:schemeClr>
                </a:solidFill>
                <a:latin typeface="Times New Roman" panose="02020603050405020304" pitchFamily="18" charset="0"/>
                <a:cs typeface="Times New Roman" panose="02020603050405020304" pitchFamily="18" charset="0"/>
              </a:rPr>
              <a:t>Việc chuyển ngữ được tìm hiểu theo các phương diện </a:t>
            </a:r>
            <a:endParaRPr sz="1600" b="1" i="1">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8" name="矩形 7"/>
          <p:cNvSpPr/>
          <p:nvPr/>
        </p:nvSpPr>
        <p:spPr>
          <a:xfrm>
            <a:off x="955675" y="1737360"/>
            <a:ext cx="7429500" cy="1276985"/>
          </a:xfrm>
          <a:prstGeom prst="rect">
            <a:avLst/>
          </a:prstGeom>
        </p:spPr>
        <p:txBody>
          <a:bodyPr wrap="square">
            <a:noAutofit/>
          </a:bodyPr>
          <a:p>
            <a:pPr marL="0" marR="0" lvl="0" indent="0" algn="l" defTabSz="457200" rtl="0" eaLnBrk="1" fontAlgn="base" latinLnBrk="0" hangingPunct="1">
              <a:lnSpc>
                <a:spcPct val="100000"/>
              </a:lnSpc>
              <a:spcBef>
                <a:spcPts val="300"/>
              </a:spcBef>
              <a:spcAft>
                <a:spcPts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Từ đơn, ví </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dụ:</a:t>
            </a: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00000"/>
              </a:lnSpc>
              <a:spcBef>
                <a:spcPts val="300"/>
              </a:spcBef>
              <a:spcAft>
                <a:spcPts val="0"/>
              </a:spcAft>
              <a:buClrTx/>
              <a:buSzTx/>
              <a:buFontTx/>
              <a:buNone/>
              <a:defRPr/>
            </a:pPr>
            <a:r>
              <a:rPr lang="vi-VN" altLang="zh-CN" sz="1300" noProof="0">
                <a:ln>
                  <a:noFill/>
                </a:ln>
                <a:solidFill>
                  <a:srgbClr val="9D554E"/>
                </a:solidFill>
                <a:effectLst/>
                <a:uLnTx/>
                <a:uFillTx/>
                <a:latin typeface="宋体" panose="02010600030101010101" pitchFamily="2" charset="-122"/>
                <a:ea typeface="宋体" panose="02010600030101010101" pitchFamily="2" charset="-122"/>
                <a:cs typeface="宋体" panose="02010600030101010101" pitchFamily="2" charset="-122"/>
              </a:rPr>
              <a:t>地下两面相对十二张雕漆椅上,都是一色</a:t>
            </a:r>
            <a:r>
              <a:rPr lang="vi-VN" altLang="zh-CN" sz="1300" b="1" u="sng" noProof="0">
                <a:ln>
                  <a:noFill/>
                </a:ln>
                <a:solidFill>
                  <a:srgbClr val="9D554E"/>
                </a:solidFill>
                <a:effectLst/>
                <a:uLnTx/>
                <a:uFillTx/>
                <a:latin typeface="宋体" panose="02010600030101010101" pitchFamily="2" charset="-122"/>
                <a:ea typeface="宋体" panose="02010600030101010101" pitchFamily="2" charset="-122"/>
                <a:cs typeface="宋体" panose="02010600030101010101" pitchFamily="2" charset="-122"/>
              </a:rPr>
              <a:t>灰</a:t>
            </a:r>
            <a:r>
              <a:rPr lang="vi-VN" altLang="zh-CN" sz="1300" noProof="0">
                <a:ln>
                  <a:noFill/>
                </a:ln>
                <a:solidFill>
                  <a:srgbClr val="9D554E"/>
                </a:solidFill>
                <a:effectLst/>
                <a:uLnTx/>
                <a:uFillTx/>
                <a:latin typeface="宋体" panose="02010600030101010101" pitchFamily="2" charset="-122"/>
                <a:ea typeface="宋体" panose="02010600030101010101" pitchFamily="2" charset="-122"/>
                <a:cs typeface="宋体" panose="02010600030101010101" pitchFamily="2" charset="-122"/>
              </a:rPr>
              <a:t>鼠椅搭小褥，</a:t>
            </a:r>
            <a:r>
              <a:rPr lang="vi-VN" altLang="zh-CN" sz="13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[Hồi 53, Tr. 725]</a:t>
            </a: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00000"/>
              </a:lnSpc>
              <a:spcBef>
                <a:spcPts val="300"/>
              </a:spcBef>
              <a:spcAft>
                <a:spcPts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Ở hai bên, có mười hai cái ghế sơn chạm đối mặt nhau, đều trải nệm lông chuộc </a:t>
            </a:r>
            <a:r>
              <a:rPr lang="vi-VN" altLang="zh-CN" sz="1400" b="1" u="sng"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đen</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[Hồi 53, Tr. 700]</a:t>
            </a: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00000"/>
              </a:lnSpc>
              <a:spcBef>
                <a:spcPts val="500"/>
              </a:spcBef>
              <a:spcAft>
                <a:spcPts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Trên </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ví dụ có thể thấy đã dịch được từ đơn theo kết cấu, nhưng nghĩa của từ chỉ màu sắc bản gốc tiếng Trung là màu xám, vậy bản dịch tiếng Việt dịch thành màu đen là không chính xác.</a:t>
            </a: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
        <p:nvSpPr>
          <p:cNvPr id="9" name="矩形 8"/>
          <p:cNvSpPr/>
          <p:nvPr/>
        </p:nvSpPr>
        <p:spPr>
          <a:xfrm>
            <a:off x="993140" y="3249930"/>
            <a:ext cx="7429500" cy="1573530"/>
          </a:xfrm>
          <a:prstGeom prst="rect">
            <a:avLst/>
          </a:prstGeom>
        </p:spPr>
        <p:txBody>
          <a:bodyPr wrap="square">
            <a:noAutofit/>
          </a:bodyPr>
          <a:p>
            <a:pPr marL="0" marR="0" lvl="0" indent="0" algn="l" defTabSz="457200" rtl="0" eaLnBrk="1" fontAlgn="base" latinLnBrk="0" hangingPunct="1">
              <a:lnSpc>
                <a:spcPct val="100000"/>
              </a:lnSpc>
              <a:spcBef>
                <a:spcPts val="300"/>
              </a:spcBef>
              <a:spcAft>
                <a:spcPts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Ý nghĩa ẩn </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dụ, ví </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dụ:</a:t>
            </a: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00000"/>
              </a:lnSpc>
              <a:spcBef>
                <a:spcPts val="300"/>
              </a:spcBef>
              <a:spcAft>
                <a:spcPts val="0"/>
              </a:spcAft>
              <a:buClrTx/>
              <a:buSzTx/>
              <a:buFontTx/>
              <a:buNone/>
              <a:defRPr/>
            </a:pPr>
            <a:r>
              <a:rPr lang="vi-VN" altLang="zh-CN" sz="1300" noProof="0">
                <a:ln>
                  <a:noFill/>
                </a:ln>
                <a:solidFill>
                  <a:srgbClr val="9D554E"/>
                </a:solidFill>
                <a:effectLst/>
                <a:uLnTx/>
                <a:uFillTx/>
                <a:latin typeface="宋体" panose="02010600030101010101" pitchFamily="2" charset="-122"/>
                <a:ea typeface="宋体" panose="02010600030101010101" pitchFamily="2" charset="-122"/>
                <a:cs typeface="宋体" panose="02010600030101010101" pitchFamily="2" charset="-122"/>
              </a:rPr>
              <a:t>那平姑娘又是个正经人，从不把这一件事放心上，也不会挑妻窝夫的，倒一味忠心</a:t>
            </a:r>
            <a:r>
              <a:rPr lang="vi-VN" altLang="zh-CN" sz="1300" b="1" u="sng" noProof="0">
                <a:ln>
                  <a:noFill/>
                </a:ln>
                <a:solidFill>
                  <a:srgbClr val="9D554E"/>
                </a:solidFill>
                <a:effectLst/>
                <a:uLnTx/>
                <a:uFillTx/>
                <a:latin typeface="宋体" panose="02010600030101010101" pitchFamily="2" charset="-122"/>
                <a:ea typeface="宋体" panose="02010600030101010101" pitchFamily="2" charset="-122"/>
                <a:cs typeface="宋体" panose="02010600030101010101" pitchFamily="2" charset="-122"/>
              </a:rPr>
              <a:t>赤胆</a:t>
            </a:r>
            <a:r>
              <a:rPr lang="vi-VN" altLang="zh-CN" sz="1300" noProof="0">
                <a:ln>
                  <a:noFill/>
                </a:ln>
                <a:solidFill>
                  <a:srgbClr val="9D554E"/>
                </a:solidFill>
                <a:effectLst/>
                <a:uLnTx/>
                <a:uFillTx/>
                <a:latin typeface="宋体" panose="02010600030101010101" pitchFamily="2" charset="-122"/>
                <a:ea typeface="宋体" panose="02010600030101010101" pitchFamily="2" charset="-122"/>
                <a:cs typeface="宋体" panose="02010600030101010101" pitchFamily="2" charset="-122"/>
              </a:rPr>
              <a:t>的伏侍他，才容下了。</a:t>
            </a:r>
            <a:r>
              <a:rPr lang="vi-VN" altLang="zh-CN" sz="1300" noProof="0">
                <a:ln>
                  <a:noFill/>
                </a:ln>
                <a:solidFill>
                  <a:srgbClr val="9D554E"/>
                </a:solidFill>
                <a:effectLst/>
                <a:uLnTx/>
                <a:uFillTx/>
                <a:latin typeface="Times New Roman" panose="02020603050405020304" pitchFamily="18" charset="0"/>
                <a:ea typeface="宋体" panose="02010600030101010101" pitchFamily="2" charset="-122"/>
                <a:cs typeface="Times New Roman" panose="02020603050405020304" pitchFamily="18" charset="0"/>
              </a:rPr>
              <a:t>[Hồi 65, Tr. 913]</a:t>
            </a:r>
            <a:endParaRPr lang="vi-VN" altLang="zh-CN" sz="1300" noProof="0">
              <a:ln>
                <a:noFill/>
              </a:ln>
              <a:solidFill>
                <a:srgbClr val="9D554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457200" rtl="0" eaLnBrk="1" fontAlgn="base" latinLnBrk="0" hangingPunct="1">
              <a:lnSpc>
                <a:spcPct val="10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cs typeface="Times New Roman" panose="02020603050405020304" pitchFamily="18" charset="0"/>
              </a:rPr>
              <a:t>Cô Bình vốn người đứng đắn, không hề để tâm đến việc đó, và cũng không hay soi mói chuyện kia, chỉ </a:t>
            </a:r>
            <a:r>
              <a:rPr lang="vi-VN" altLang="zh-CN" sz="1400" b="1" u="sng" noProof="0">
                <a:ln>
                  <a:noFill/>
                </a:ln>
                <a:solidFill>
                  <a:srgbClr val="9D554E"/>
                </a:solidFill>
                <a:effectLst/>
                <a:uLnTx/>
                <a:uFillTx/>
                <a:latin typeface="Times New Roman" panose="02020603050405020304" pitchFamily="18" charset="0"/>
                <a:cs typeface="Times New Roman" panose="02020603050405020304" pitchFamily="18" charset="0"/>
              </a:rPr>
              <a:t>hết lòng</a:t>
            </a:r>
            <a:r>
              <a:rPr lang="vi-VN" altLang="zh-CN" sz="1400" noProof="0">
                <a:ln>
                  <a:noFill/>
                </a:ln>
                <a:solidFill>
                  <a:srgbClr val="9D554E"/>
                </a:solidFill>
                <a:effectLst/>
                <a:uLnTx/>
                <a:uFillTx/>
                <a:latin typeface="Times New Roman" panose="02020603050405020304" pitchFamily="18" charset="0"/>
                <a:cs typeface="Times New Roman" panose="02020603050405020304" pitchFamily="18" charset="0"/>
              </a:rPr>
              <a:t> hầu hạ mợ ấy. Vì thế mới còn ở lại được đến giờ.[Hồi 65, Tr. 84]</a:t>
            </a:r>
            <a:endParaRPr lang="vi-VN" altLang="zh-CN" sz="1400" noProof="0">
              <a:ln>
                <a:noFill/>
              </a:ln>
              <a:solidFill>
                <a:srgbClr val="9D554E"/>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base" latinLnBrk="0" hangingPunct="1">
              <a:lnSpc>
                <a:spcPct val="100000"/>
              </a:lnSpc>
              <a:spcBef>
                <a:spcPts val="500"/>
              </a:spcBef>
              <a:spcAft>
                <a:spcPts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Ví dụ trên, “</a:t>
            </a:r>
            <a:r>
              <a:rPr lang="vi-VN" altLang="zh-CN" sz="1300" noProof="0">
                <a:ln>
                  <a:noFill/>
                </a:ln>
                <a:solidFill>
                  <a:srgbClr val="9D554E"/>
                </a:solidFill>
                <a:effectLst/>
                <a:uLnTx/>
                <a:uFillTx/>
                <a:latin typeface="宋体" panose="02010600030101010101" pitchFamily="2" charset="-122"/>
                <a:ea typeface="宋体" panose="02010600030101010101" pitchFamily="2" charset="-122"/>
                <a:cs typeface="Times New Roman" panose="02020603050405020304" pitchFamily="18" charset="0"/>
              </a:rPr>
              <a:t>赤胆</a:t>
            </a: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(xích đảm)” có nghĩa là trái tim màu đỏ, thể hiện sự trung thành một lòng một dạ. Dịch giả đã dịch ra “hết lòng” để thể hiện ý nghĩa bản gốc.</a:t>
            </a: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ppt_y</p:attrName>
                                        </p:attrNameLst>
                                      </p:cBhvr>
                                      <p:tavLst>
                                        <p:tav tm="0">
                                          <p:val>
                                            <p:strVal val="#ppt_y+#ppt_h*1.125000"/>
                                          </p:val>
                                        </p:tav>
                                        <p:tav tm="100000">
                                          <p:val>
                                            <p:strVal val="#ppt_y"/>
                                          </p:val>
                                        </p:tav>
                                      </p:tavLst>
                                    </p:anim>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P spid="12" grpId="1"/>
      <p:bldP spid="3" grpId="1"/>
      <p:bldP spid="8" grpId="0"/>
      <p:bldP spid="9" grpId="0"/>
      <p:bldP spid="8" grpId="1"/>
      <p:bldP spid="9"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493395" y="322580"/>
            <a:ext cx="8354695" cy="799465"/>
          </a:xfrm>
          <a:prstGeom prst="rect">
            <a:avLst/>
          </a:prstGeom>
          <a:noFill/>
        </p:spPr>
        <p:txBody>
          <a:bodyPr wrap="square" rtlCol="0">
            <a:noAutofit/>
          </a:bodyPr>
          <a:p>
            <a:pPr algn="ctr"/>
            <a:r>
              <a:rPr lang="vi-VN" altLang="zh-CN" sz="20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CHƯƠNG </a:t>
            </a:r>
            <a:r>
              <a:rPr lang="en-US" altLang="vi-VN" sz="20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3</a:t>
            </a:r>
            <a:r>
              <a:rPr lang="vi-VN" altLang="zh-CN" sz="20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Tìm hiểu cách dịch các từ ngữ chỉ màu sắc trong </a:t>
            </a:r>
            <a:r>
              <a:rPr lang="vi-VN" altLang="zh-CN" sz="2000" b="1" i="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Hồng lâu</a:t>
            </a:r>
            <a:r>
              <a:rPr lang="en-US" altLang="vi-VN" sz="2000" b="1" i="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altLang="zh-CN" sz="2000" b="1" i="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mộn</a:t>
            </a:r>
            <a:r>
              <a:rPr lang="vi-VN" altLang="zh-CN" sz="20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 từ</a:t>
            </a:r>
            <a:r>
              <a:rPr lang="en-US" altLang="vi-VN" sz="20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tiếng Trung sang tiếng Việt </a:t>
            </a:r>
            <a:endPar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5" name="矩形 4"/>
          <p:cNvSpPr/>
          <p:nvPr>
            <p:custDataLst>
              <p:tags r:id="rId2"/>
            </p:custDataLst>
          </p:nvPr>
        </p:nvSpPr>
        <p:spPr>
          <a:xfrm>
            <a:off x="614680" y="1213485"/>
            <a:ext cx="8233410" cy="415290"/>
          </a:xfrm>
          <a:prstGeom prst="rect">
            <a:avLst/>
          </a:prstGeom>
        </p:spPr>
        <p:txBody>
          <a:bodyPr wrap="square">
            <a:noAutofit/>
          </a:bodyPr>
          <a:p>
            <a:pPr algn="l">
              <a:lnSpc>
                <a:spcPct val="130000"/>
              </a:lnSpc>
              <a:spcBef>
                <a:spcPts val="600"/>
              </a:spcBef>
            </a:pPr>
            <a:r>
              <a:rPr lang="vi-VN" altLang="en-US" sz="1600" b="1">
                <a:solidFill>
                  <a:schemeClr val="tx1">
                    <a:lumMod val="65000"/>
                    <a:lumOff val="35000"/>
                  </a:schemeClr>
                </a:solidFill>
                <a:latin typeface="Times New Roman" panose="02020603050405020304" pitchFamily="18" charset="0"/>
                <a:cs typeface="Times New Roman" panose="02020603050405020304" pitchFamily="18" charset="0"/>
              </a:rPr>
              <a:t>2</a:t>
            </a:r>
            <a:r>
              <a:rPr lang="en-US" altLang="vi-VN" sz="1600" b="1">
                <a:solidFill>
                  <a:schemeClr val="tx1">
                    <a:lumMod val="65000"/>
                    <a:lumOff val="35000"/>
                  </a:schemeClr>
                </a:solidFill>
                <a:latin typeface="Times New Roman" panose="02020603050405020304" pitchFamily="18" charset="0"/>
                <a:cs typeface="Times New Roman" panose="02020603050405020304" pitchFamily="18" charset="0"/>
              </a:rPr>
              <a:t>. </a:t>
            </a:r>
            <a:r>
              <a:rPr sz="1600" b="1">
                <a:solidFill>
                  <a:schemeClr val="tx1">
                    <a:lumMod val="65000"/>
                    <a:lumOff val="35000"/>
                  </a:schemeClr>
                </a:solidFill>
                <a:latin typeface="Times New Roman" panose="02020603050405020304" pitchFamily="18" charset="0"/>
                <a:cs typeface="Times New Roman" panose="02020603050405020304" pitchFamily="18" charset="0"/>
              </a:rPr>
              <a:t>Một số nhận xét về các phương pháp dịch các từ ngữ chỉ màu sắc trong bản dịch tiếng Việt</a:t>
            </a:r>
            <a:r>
              <a:rPr lang="vi-VN" sz="1600" b="1">
                <a:solidFill>
                  <a:schemeClr val="tx1">
                    <a:lumMod val="65000"/>
                    <a:lumOff val="35000"/>
                  </a:schemeClr>
                </a:solidFill>
                <a:latin typeface="Times New Roman" panose="02020603050405020304" pitchFamily="18" charset="0"/>
                <a:cs typeface="Times New Roman" panose="02020603050405020304" pitchFamily="18" charset="0"/>
              </a:rPr>
              <a:t> </a:t>
            </a:r>
            <a:endParaRPr lang="vi-VN" sz="1600" b="1" i="1">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8" name="矩形 7"/>
          <p:cNvSpPr/>
          <p:nvPr>
            <p:custDataLst>
              <p:tags r:id="rId3"/>
            </p:custDataLst>
          </p:nvPr>
        </p:nvSpPr>
        <p:spPr>
          <a:xfrm>
            <a:off x="1012190" y="1769745"/>
            <a:ext cx="7119620" cy="1604010"/>
          </a:xfrm>
          <a:prstGeom prst="rect">
            <a:avLst/>
          </a:prstGeom>
        </p:spPr>
        <p:txBody>
          <a:bodyPr wrap="square">
            <a:noAutofit/>
          </a:bodyPr>
          <a:p>
            <a:pPr marL="0" marR="0" lvl="0" indent="0" algn="just" defTabSz="457200" rtl="0" eaLnBrk="1" fontAlgn="base" latinLnBrk="0" hangingPunct="1">
              <a:lnSpc>
                <a:spcPct val="150000"/>
              </a:lnSpc>
              <a:spcBef>
                <a:spcPct val="0"/>
              </a:spcBef>
              <a:spcAft>
                <a:spcPct val="0"/>
              </a:spcAft>
              <a:buClrTx/>
              <a:buSzTx/>
              <a:buFontTx/>
              <a:buNone/>
              <a:defRPr/>
            </a:pPr>
            <a:r>
              <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Dịch giả cần chú ý đến sự khác biệt trong cách nhìn thế giới, trong thói quen sử dụng từ ngữ chỉ màu sắc, trong phong tục, tập quán, văn hoá giữa hai cộng đồng ngôn ngữ, để có thể truyền đạt chính xác những ý tưởng sâu xa của tác giả và tác phẩm.</a:t>
            </a: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椭圆 60"/>
          <p:cNvSpPr/>
          <p:nvPr/>
        </p:nvSpPr>
        <p:spPr>
          <a:xfrm>
            <a:off x="787476" y="2729378"/>
            <a:ext cx="413845" cy="413845"/>
          </a:xfrm>
          <a:prstGeom prst="ellipse">
            <a:avLst/>
          </a:prstGeom>
          <a:gradFill>
            <a:gsLst>
              <a:gs pos="5000">
                <a:srgbClr val="9D554E"/>
              </a:gs>
              <a:gs pos="100000">
                <a:srgbClr val="DB8175">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DB3B5"/>
              </a:solidFill>
            </a:endParaRPr>
          </a:p>
        </p:txBody>
      </p:sp>
      <p:sp>
        <p:nvSpPr>
          <p:cNvPr id="50" name="椭圆 49"/>
          <p:cNvSpPr/>
          <p:nvPr/>
        </p:nvSpPr>
        <p:spPr>
          <a:xfrm>
            <a:off x="762076" y="1547008"/>
            <a:ext cx="413845" cy="413845"/>
          </a:xfrm>
          <a:prstGeom prst="ellipse">
            <a:avLst/>
          </a:prstGeom>
          <a:gradFill>
            <a:gsLst>
              <a:gs pos="5000">
                <a:srgbClr val="9D554E"/>
              </a:gs>
              <a:gs pos="100000">
                <a:srgbClr val="DB8175">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9DB3B5"/>
              </a:solidFill>
            </a:endParaRPr>
          </a:p>
        </p:txBody>
      </p:sp>
      <p:sp>
        <p:nvSpPr>
          <p:cNvPr id="2" name="矩形 1"/>
          <p:cNvSpPr/>
          <p:nvPr>
            <p:custDataLst>
              <p:tags r:id="rId1"/>
            </p:custDataLst>
          </p:nvPr>
        </p:nvSpPr>
        <p:spPr>
          <a:xfrm>
            <a:off x="762000" y="548005"/>
            <a:ext cx="3009265" cy="475615"/>
          </a:xfrm>
          <a:prstGeom prst="rect">
            <a:avLst/>
          </a:prstGeom>
        </p:spPr>
        <p:txBody>
          <a:bodyPr wrap="square">
            <a:spAutoFit/>
          </a:bodyPr>
          <a:p>
            <a:pPr marL="0" marR="0" lvl="0" indent="0" defTabSz="685800" rtl="0" eaLnBrk="1" fontAlgn="auto" latinLnBrk="0" hangingPunct="1">
              <a:lnSpc>
                <a:spcPct val="100000"/>
              </a:lnSpc>
              <a:spcBef>
                <a:spcPts val="0"/>
              </a:spcBef>
              <a:spcAft>
                <a:spcPts val="0"/>
              </a:spcAft>
              <a:buClrTx/>
              <a:buSzTx/>
              <a:buFontTx/>
              <a:buNone/>
              <a:defRPr/>
            </a:pPr>
            <a:r>
              <a:rPr kumimoji="0" lang="vi-VN" altLang="en-US" sz="2500" b="1" i="0" u="none" strike="noStrike" kern="1200" cap="none" spc="0" normalizeH="0" baseline="0" noProof="0">
                <a:ln>
                  <a:noFill/>
                </a:ln>
                <a:solidFill>
                  <a:srgbClr val="9D554E"/>
                </a:solidFill>
                <a:effectLst/>
                <a:uLnTx/>
                <a:uFillTx/>
                <a:latin typeface="Times New Roman" panose="02020603050405020304" pitchFamily="18" charset="0"/>
                <a:ea typeface="微软雅黑" panose="020B0503020204020204" charset="-122"/>
                <a:cs typeface="Times New Roman" panose="02020603050405020304" pitchFamily="18" charset="0"/>
                <a:sym typeface="+mn-lt"/>
              </a:rPr>
              <a:t>KẾT </a:t>
            </a:r>
            <a:r>
              <a:rPr kumimoji="0" lang="vi-VN" altLang="en-US" sz="2500" b="1" i="0" u="none" strike="noStrike" kern="1200" cap="none" spc="0" normalizeH="0" baseline="0" noProof="0">
                <a:ln>
                  <a:noFill/>
                </a:ln>
                <a:solidFill>
                  <a:srgbClr val="9D554E"/>
                </a:solidFill>
                <a:effectLst/>
                <a:uLnTx/>
                <a:uFillTx/>
                <a:latin typeface="Times New Roman" panose="02020603050405020304" pitchFamily="18" charset="0"/>
                <a:ea typeface="微软雅黑" panose="020B0503020204020204" charset="-122"/>
                <a:cs typeface="Times New Roman" panose="02020603050405020304" pitchFamily="18" charset="0"/>
                <a:sym typeface="+mn-lt"/>
              </a:rPr>
              <a:t>LUẬN</a:t>
            </a:r>
            <a:endParaRPr kumimoji="0" lang="vi-VN" altLang="en-US" sz="2500" b="1" i="0" u="none" strike="noStrike" kern="1200" cap="none" spc="0" normalizeH="0" baseline="0" noProof="0">
              <a:ln>
                <a:noFill/>
              </a:ln>
              <a:solidFill>
                <a:srgbClr val="9D554E"/>
              </a:solidFill>
              <a:effectLst/>
              <a:uLnTx/>
              <a:uFillTx/>
              <a:latin typeface="Times New Roman" panose="02020603050405020304" pitchFamily="18" charset="0"/>
              <a:ea typeface="微软雅黑" panose="020B0503020204020204" charset="-122"/>
              <a:cs typeface="Times New Roman" panose="02020603050405020304" pitchFamily="18" charset="0"/>
              <a:sym typeface="+mn-lt"/>
            </a:endParaRPr>
          </a:p>
        </p:txBody>
      </p:sp>
      <p:sp>
        <p:nvSpPr>
          <p:cNvPr id="4" name="矩形 3"/>
          <p:cNvSpPr/>
          <p:nvPr>
            <p:custDataLst>
              <p:tags r:id="rId2"/>
            </p:custDataLst>
          </p:nvPr>
        </p:nvSpPr>
        <p:spPr>
          <a:xfrm>
            <a:off x="614680" y="1090930"/>
            <a:ext cx="7914005" cy="1892300"/>
          </a:xfrm>
          <a:prstGeom prst="rect">
            <a:avLst/>
          </a:prstGeom>
        </p:spPr>
        <p:txBody>
          <a:bodyPr wrap="square">
            <a:noAutofit/>
          </a:bodyPr>
          <a:p>
            <a:pPr marL="0" marR="0" lvl="0" indent="0" algn="l" defTabSz="457200" rtl="0" eaLnBrk="1" fontAlgn="base" latinLnBrk="0" hangingPunct="1">
              <a:lnSpc>
                <a:spcPct val="200000"/>
              </a:lnSpc>
              <a:spcBef>
                <a:spcPct val="0"/>
              </a:spcBef>
              <a:spcAft>
                <a:spcPct val="0"/>
              </a:spcAft>
              <a:buClrTx/>
              <a:buSzTx/>
              <a:buFontTx/>
              <a:buNone/>
              <a:defRPr/>
            </a:pPr>
            <a:endParaRPr lang="vi-VN" altLang="zh-C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p:txBody>
      </p:sp>
      <p:sp>
        <p:nvSpPr>
          <p:cNvPr id="12" name="矩形 11"/>
          <p:cNvSpPr/>
          <p:nvPr/>
        </p:nvSpPr>
        <p:spPr>
          <a:xfrm>
            <a:off x="1325245" y="1449070"/>
            <a:ext cx="5975985" cy="610235"/>
          </a:xfrm>
          <a:prstGeom prst="rect">
            <a:avLst/>
          </a:prstGeom>
        </p:spPr>
        <p:txBody>
          <a:bodyPr wrap="square">
            <a:spAutoFit/>
          </a:bodyPr>
          <a:lstStyle/>
          <a:p>
            <a:pPr algn="just">
              <a:lnSpc>
                <a:spcPct val="130000"/>
              </a:lnSpc>
              <a:spcBef>
                <a:spcPts val="600"/>
              </a:spcBef>
            </a:pPr>
            <a:r>
              <a:rPr lang="vi-VN" altLang="en-US" sz="1300" b="1">
                <a:solidFill>
                  <a:schemeClr val="tx1">
                    <a:lumMod val="85000"/>
                    <a:lumOff val="15000"/>
                  </a:schemeClr>
                </a:solidFill>
                <a:latin typeface="Times New Roman" panose="02020603050405020304" pitchFamily="18" charset="0"/>
                <a:cs typeface="Times New Roman" panose="02020603050405020304" pitchFamily="18" charset="0"/>
              </a:rPr>
              <a:t>C</a:t>
            </a:r>
            <a:r>
              <a:rPr lang="en-US" altLang="zh-CN" sz="1300" b="1">
                <a:solidFill>
                  <a:schemeClr val="tx1">
                    <a:lumMod val="85000"/>
                    <a:lumOff val="15000"/>
                  </a:schemeClr>
                </a:solidFill>
                <a:latin typeface="Times New Roman" panose="02020603050405020304" pitchFamily="18" charset="0"/>
                <a:cs typeface="Times New Roman" panose="02020603050405020304" pitchFamily="18" charset="0"/>
              </a:rPr>
              <a:t>ó thể dựa theo lý thuyết Phổ niệm của</a:t>
            </a:r>
            <a:r>
              <a:rPr lang="vi-VN" altLang="en-US" sz="1300" b="1">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zh-CN" sz="1300" b="1">
                <a:solidFill>
                  <a:schemeClr val="tx1">
                    <a:lumMod val="85000"/>
                    <a:lumOff val="15000"/>
                  </a:schemeClr>
                </a:solidFill>
                <a:latin typeface="Times New Roman" panose="02020603050405020304" pitchFamily="18" charset="0"/>
                <a:cs typeface="Times New Roman" panose="02020603050405020304" pitchFamily="18" charset="0"/>
              </a:rPr>
              <a:t>Berlin-Kay để tìm hiểu cấu trúc của các từ ngữ chỉ màu trong tiếng Trung và tiếng</a:t>
            </a:r>
            <a:r>
              <a:rPr lang="vi-VN" altLang="en-US" sz="1300" b="1">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zh-CN" sz="1300" b="1">
                <a:solidFill>
                  <a:schemeClr val="tx1">
                    <a:lumMod val="85000"/>
                    <a:lumOff val="15000"/>
                  </a:schemeClr>
                </a:solidFill>
                <a:latin typeface="Times New Roman" panose="02020603050405020304" pitchFamily="18" charset="0"/>
                <a:cs typeface="Times New Roman" panose="02020603050405020304" pitchFamily="18" charset="0"/>
              </a:rPr>
              <a:t>Việt.</a:t>
            </a:r>
            <a:endParaRPr lang="en-US" altLang="zh-CN" sz="1300" b="1">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53" name="矩形 52"/>
          <p:cNvSpPr/>
          <p:nvPr/>
        </p:nvSpPr>
        <p:spPr>
          <a:xfrm>
            <a:off x="762062" y="1547039"/>
            <a:ext cx="444352" cy="369332"/>
          </a:xfrm>
          <a:prstGeom prst="rect">
            <a:avLst/>
          </a:prstGeom>
        </p:spPr>
        <p:txBody>
          <a:bodyPr wrap="none">
            <a:spAutoFit/>
          </a:bodyPr>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b="1" i="1" u="none" strike="noStrike" kern="1200" cap="none" spc="0" normalizeH="0" baseline="0" noProof="0">
                <a:ln>
                  <a:noFill/>
                </a:ln>
                <a:solidFill>
                  <a:schemeClr val="bg1"/>
                </a:solidFill>
                <a:effectLst/>
                <a:uLnTx/>
                <a:uFillTx/>
                <a:latin typeface="Century Gothic" panose="020B0502020202020204"/>
                <a:ea typeface="方正兰亭黑_GBK"/>
                <a:cs typeface="+mn-cs"/>
              </a:rPr>
              <a:t>01</a:t>
            </a:r>
            <a:endParaRPr kumimoji="0" lang="en-US" altLang="zh-CN" b="1" i="1" u="none" strike="noStrike" kern="1200" cap="none" spc="0" normalizeH="0" baseline="0" noProof="0">
              <a:ln>
                <a:noFill/>
              </a:ln>
              <a:solidFill>
                <a:schemeClr val="bg1"/>
              </a:solidFill>
              <a:effectLst/>
              <a:uLnTx/>
              <a:uFillTx/>
              <a:latin typeface="Century Gothic" panose="020B0502020202020204"/>
              <a:ea typeface="方正兰亭黑_GBK"/>
              <a:cs typeface="+mn-cs"/>
            </a:endParaRPr>
          </a:p>
        </p:txBody>
      </p:sp>
      <p:sp>
        <p:nvSpPr>
          <p:cNvPr id="51" name="矩形 50"/>
          <p:cNvSpPr/>
          <p:nvPr/>
        </p:nvSpPr>
        <p:spPr>
          <a:xfrm>
            <a:off x="787462" y="2751634"/>
            <a:ext cx="439420" cy="368300"/>
          </a:xfrm>
          <a:prstGeom prst="rect">
            <a:avLst/>
          </a:prstGeom>
        </p:spPr>
        <p:txBody>
          <a:bodyPr wrap="none">
            <a:spAutoFit/>
          </a:bodyPr>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b="1" i="1" u="none" strike="noStrike" kern="1200" cap="none" spc="0" normalizeH="0" baseline="0" noProof="0">
                <a:ln>
                  <a:noFill/>
                </a:ln>
                <a:solidFill>
                  <a:schemeClr val="bg1"/>
                </a:solidFill>
                <a:effectLst/>
                <a:uLnTx/>
                <a:uFillTx/>
                <a:latin typeface="Century Gothic" panose="020B0502020202020204"/>
                <a:ea typeface="方正兰亭黑_GBK"/>
                <a:cs typeface="+mn-cs"/>
              </a:rPr>
              <a:t>0</a:t>
            </a:r>
            <a:r>
              <a:rPr kumimoji="0" lang="vi-VN" altLang="en-US" b="1" i="1" u="none" strike="noStrike" kern="1200" cap="none" spc="0" normalizeH="0" baseline="0" noProof="0">
                <a:ln>
                  <a:noFill/>
                </a:ln>
                <a:solidFill>
                  <a:schemeClr val="bg1"/>
                </a:solidFill>
                <a:effectLst/>
                <a:uLnTx/>
                <a:uFillTx/>
                <a:latin typeface="Century Gothic" panose="020B0502020202020204"/>
                <a:ea typeface="方正兰亭黑_GBK"/>
                <a:cs typeface="+mn-cs"/>
              </a:rPr>
              <a:t>2</a:t>
            </a:r>
            <a:endParaRPr kumimoji="0" lang="vi-VN" altLang="en-US" b="1" i="1" u="none" strike="noStrike" kern="1200" cap="none" spc="0" normalizeH="0" baseline="0" noProof="0">
              <a:ln>
                <a:noFill/>
              </a:ln>
              <a:solidFill>
                <a:schemeClr val="bg1"/>
              </a:solidFill>
              <a:effectLst/>
              <a:uLnTx/>
              <a:uFillTx/>
              <a:latin typeface="Century Gothic" panose="020B0502020202020204"/>
              <a:ea typeface="方正兰亭黑_GBK"/>
              <a:cs typeface="+mn-cs"/>
            </a:endParaRPr>
          </a:p>
        </p:txBody>
      </p:sp>
      <p:sp>
        <p:nvSpPr>
          <p:cNvPr id="60" name="椭圆 59"/>
          <p:cNvSpPr/>
          <p:nvPr/>
        </p:nvSpPr>
        <p:spPr>
          <a:xfrm>
            <a:off x="787476" y="3954928"/>
            <a:ext cx="413845" cy="413845"/>
          </a:xfrm>
          <a:prstGeom prst="ellipse">
            <a:avLst/>
          </a:prstGeom>
          <a:gradFill>
            <a:gsLst>
              <a:gs pos="5000">
                <a:srgbClr val="9D554E"/>
              </a:gs>
              <a:gs pos="100000">
                <a:srgbClr val="DB8175">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DB3B5"/>
              </a:solidFill>
            </a:endParaRPr>
          </a:p>
        </p:txBody>
      </p:sp>
      <p:sp>
        <p:nvSpPr>
          <p:cNvPr id="62" name="矩形 61"/>
          <p:cNvSpPr/>
          <p:nvPr/>
        </p:nvSpPr>
        <p:spPr>
          <a:xfrm>
            <a:off x="1350645" y="2607945"/>
            <a:ext cx="6458585" cy="610235"/>
          </a:xfrm>
          <a:prstGeom prst="rect">
            <a:avLst/>
          </a:prstGeom>
        </p:spPr>
        <p:txBody>
          <a:bodyPr wrap="square">
            <a:spAutoFit/>
          </a:bodyPr>
          <a:p>
            <a:pPr algn="just">
              <a:lnSpc>
                <a:spcPct val="130000"/>
              </a:lnSpc>
              <a:spcBef>
                <a:spcPts val="600"/>
              </a:spcBef>
            </a:pPr>
            <a:r>
              <a:rPr sz="1300" b="1">
                <a:solidFill>
                  <a:schemeClr val="tx1">
                    <a:lumMod val="85000"/>
                    <a:lumOff val="15000"/>
                  </a:schemeClr>
                </a:solidFill>
                <a:latin typeface="Times New Roman" panose="02020603050405020304" pitchFamily="18" charset="0"/>
                <a:cs typeface="Times New Roman" panose="02020603050405020304" pitchFamily="18" charset="0"/>
              </a:rPr>
              <a:t>Tư tưởng thẩm mỹ chứa đựng</a:t>
            </a:r>
            <a:r>
              <a:rPr lang="vi-VN" sz="1300" b="1">
                <a:solidFill>
                  <a:schemeClr val="tx1">
                    <a:lumMod val="85000"/>
                    <a:lumOff val="15000"/>
                  </a:schemeClr>
                </a:solidFill>
                <a:latin typeface="Times New Roman" panose="02020603050405020304" pitchFamily="18" charset="0"/>
                <a:cs typeface="Times New Roman" panose="02020603050405020304" pitchFamily="18" charset="0"/>
              </a:rPr>
              <a:t> </a:t>
            </a:r>
            <a:r>
              <a:rPr sz="1300" b="1">
                <a:solidFill>
                  <a:schemeClr val="tx1">
                    <a:lumMod val="85000"/>
                    <a:lumOff val="15000"/>
                  </a:schemeClr>
                </a:solidFill>
                <a:latin typeface="Times New Roman" panose="02020603050405020304" pitchFamily="18" charset="0"/>
                <a:cs typeface="Times New Roman" panose="02020603050405020304" pitchFamily="18" charset="0"/>
              </a:rPr>
              <a:t>trong từ ngữ chỉ màu sắc thấm nhuần nền tảng văn hóa, giữa màu sắc và văn hóa có</a:t>
            </a:r>
            <a:r>
              <a:rPr lang="vi-VN" sz="1300" b="1">
                <a:solidFill>
                  <a:schemeClr val="tx1">
                    <a:lumMod val="85000"/>
                    <a:lumOff val="15000"/>
                  </a:schemeClr>
                </a:solidFill>
                <a:latin typeface="Times New Roman" panose="02020603050405020304" pitchFamily="18" charset="0"/>
                <a:cs typeface="Times New Roman" panose="02020603050405020304" pitchFamily="18" charset="0"/>
              </a:rPr>
              <a:t> </a:t>
            </a:r>
            <a:r>
              <a:rPr sz="1300" b="1">
                <a:solidFill>
                  <a:schemeClr val="tx1">
                    <a:lumMod val="85000"/>
                    <a:lumOff val="15000"/>
                  </a:schemeClr>
                </a:solidFill>
                <a:latin typeface="Times New Roman" panose="02020603050405020304" pitchFamily="18" charset="0"/>
                <a:cs typeface="Times New Roman" panose="02020603050405020304" pitchFamily="18" charset="0"/>
              </a:rPr>
              <a:t>sự nhận thức phụ thuộc lẫn nhau</a:t>
            </a:r>
            <a:r>
              <a:rPr lang="vi-VN" sz="1300" b="1">
                <a:solidFill>
                  <a:schemeClr val="tx1">
                    <a:lumMod val="85000"/>
                    <a:lumOff val="15000"/>
                  </a:schemeClr>
                </a:solidFill>
                <a:latin typeface="Times New Roman" panose="02020603050405020304" pitchFamily="18" charset="0"/>
                <a:cs typeface="Times New Roman" panose="02020603050405020304" pitchFamily="18" charset="0"/>
              </a:rPr>
              <a:t>.</a:t>
            </a:r>
            <a:endParaRPr lang="vi-VN" sz="1300" b="1">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64" name="矩形 63"/>
          <p:cNvSpPr/>
          <p:nvPr/>
        </p:nvSpPr>
        <p:spPr>
          <a:xfrm>
            <a:off x="787462" y="3956229"/>
            <a:ext cx="439420" cy="368300"/>
          </a:xfrm>
          <a:prstGeom prst="rect">
            <a:avLst/>
          </a:prstGeom>
        </p:spPr>
        <p:txBody>
          <a:bodyPr wrap="square">
            <a:spAutoFit/>
          </a:bodyPr>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b="1" i="1" u="none" strike="noStrike" kern="1200" cap="none" spc="0" normalizeH="0" baseline="0" noProof="0">
                <a:ln>
                  <a:noFill/>
                </a:ln>
                <a:solidFill>
                  <a:schemeClr val="bg1"/>
                </a:solidFill>
                <a:effectLst/>
                <a:uLnTx/>
                <a:uFillTx/>
                <a:latin typeface="Century Gothic" panose="020B0502020202020204"/>
                <a:ea typeface="方正兰亭黑_GBK"/>
                <a:cs typeface="+mn-cs"/>
              </a:rPr>
              <a:t>0</a:t>
            </a:r>
            <a:r>
              <a:rPr kumimoji="0" lang="vi-VN" altLang="en-US" b="1" i="1" u="none" strike="noStrike" kern="1200" cap="none" spc="0" normalizeH="0" baseline="0" noProof="0">
                <a:ln>
                  <a:noFill/>
                </a:ln>
                <a:solidFill>
                  <a:schemeClr val="bg1"/>
                </a:solidFill>
                <a:effectLst/>
                <a:uLnTx/>
                <a:uFillTx/>
                <a:latin typeface="Century Gothic" panose="020B0502020202020204"/>
                <a:ea typeface="方正兰亭黑_GBK"/>
                <a:cs typeface="+mn-cs"/>
              </a:rPr>
              <a:t>3</a:t>
            </a:r>
            <a:endParaRPr kumimoji="0" lang="vi-VN" altLang="en-US" b="1" i="1" u="none" strike="noStrike" kern="1200" cap="none" spc="0" normalizeH="0" baseline="0" noProof="0">
              <a:ln>
                <a:noFill/>
              </a:ln>
              <a:solidFill>
                <a:schemeClr val="bg1"/>
              </a:solidFill>
              <a:effectLst/>
              <a:uLnTx/>
              <a:uFillTx/>
              <a:latin typeface="Century Gothic" panose="020B0502020202020204"/>
              <a:ea typeface="方正兰亭黑_GBK"/>
              <a:cs typeface="+mn-cs"/>
            </a:endParaRPr>
          </a:p>
        </p:txBody>
      </p:sp>
      <p:sp>
        <p:nvSpPr>
          <p:cNvPr id="65" name="矩形 64"/>
          <p:cNvSpPr/>
          <p:nvPr/>
        </p:nvSpPr>
        <p:spPr>
          <a:xfrm>
            <a:off x="1350645" y="3841750"/>
            <a:ext cx="6238875" cy="869950"/>
          </a:xfrm>
          <a:prstGeom prst="rect">
            <a:avLst/>
          </a:prstGeom>
        </p:spPr>
        <p:txBody>
          <a:bodyPr wrap="square">
            <a:spAutoFit/>
          </a:bodyPr>
          <a:p>
            <a:pPr algn="just">
              <a:lnSpc>
                <a:spcPct val="130000"/>
              </a:lnSpc>
              <a:spcBef>
                <a:spcPts val="600"/>
              </a:spcBef>
            </a:pPr>
            <a:r>
              <a:rPr sz="1300" b="1">
                <a:solidFill>
                  <a:schemeClr val="tx1">
                    <a:lumMod val="85000"/>
                    <a:lumOff val="15000"/>
                  </a:schemeClr>
                </a:solidFill>
                <a:latin typeface="Times New Roman" panose="02020603050405020304" pitchFamily="18" charset="0"/>
                <a:cs typeface="Times New Roman" panose="02020603050405020304" pitchFamily="18" charset="0"/>
              </a:rPr>
              <a:t>Khi dịch từ chỉ màu sắc, trước tiên cần hiểu ý nghĩa trực tiếp và ẩn dụ của từ gốc, dựa trên ý nghĩa của từ và xem xét ngữ cảnh của văn bản gốc, sau đó lựa chọn</a:t>
            </a:r>
            <a:r>
              <a:rPr lang="vi-VN" sz="1300" b="1">
                <a:solidFill>
                  <a:schemeClr val="tx1">
                    <a:lumMod val="85000"/>
                    <a:lumOff val="15000"/>
                  </a:schemeClr>
                </a:solidFill>
                <a:latin typeface="Times New Roman" panose="02020603050405020304" pitchFamily="18" charset="0"/>
                <a:cs typeface="Times New Roman" panose="02020603050405020304" pitchFamily="18" charset="0"/>
              </a:rPr>
              <a:t> </a:t>
            </a:r>
            <a:r>
              <a:rPr sz="1300" b="1">
                <a:solidFill>
                  <a:schemeClr val="tx1">
                    <a:lumMod val="85000"/>
                    <a:lumOff val="15000"/>
                  </a:schemeClr>
                </a:solidFill>
                <a:latin typeface="Times New Roman" panose="02020603050405020304" pitchFamily="18" charset="0"/>
                <a:cs typeface="Times New Roman" panose="02020603050405020304" pitchFamily="18" charset="0"/>
              </a:rPr>
              <a:t>phương pháp thích hợp để dịch.</a:t>
            </a:r>
            <a:endParaRPr sz="1300" b="1">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ppt_y</p:attrName>
                                        </p:attrNameLst>
                                      </p:cBhvr>
                                      <p:tavLst>
                                        <p:tav tm="0">
                                          <p:val>
                                            <p:strVal val="#ppt_y+#ppt_h*1.125000"/>
                                          </p:val>
                                        </p:tav>
                                        <p:tav tm="100000">
                                          <p:val>
                                            <p:strVal val="#ppt_y"/>
                                          </p:val>
                                        </p:tav>
                                      </p:tavLst>
                                    </p:anim>
                                    <p:animEffect transition="in" filter="wipe(up)">
                                      <p:cBhvr>
                                        <p:cTn id="13" dur="500"/>
                                        <p:tgtEl>
                                          <p:spTgt spid="12"/>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 calcmode="lin" valueType="num">
                                      <p:cBhvr additive="base">
                                        <p:cTn id="16" dur="500"/>
                                        <p:tgtEl>
                                          <p:spTgt spid="53"/>
                                        </p:tgtEl>
                                        <p:attrNameLst>
                                          <p:attrName>ppt_y</p:attrName>
                                        </p:attrNameLst>
                                      </p:cBhvr>
                                      <p:tavLst>
                                        <p:tav tm="0">
                                          <p:val>
                                            <p:strVal val="#ppt_y+#ppt_h*1.125000"/>
                                          </p:val>
                                        </p:tav>
                                        <p:tav tm="100000">
                                          <p:val>
                                            <p:strVal val="#ppt_y"/>
                                          </p:val>
                                        </p:tav>
                                      </p:tavLst>
                                    </p:anim>
                                    <p:animEffect transition="in" filter="wipe(up)">
                                      <p:cBhvr>
                                        <p:cTn id="17" dur="500"/>
                                        <p:tgtEl>
                                          <p:spTgt spid="53"/>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500"/>
                                        <p:tgtEl>
                                          <p:spTgt spid="50"/>
                                        </p:tgtEl>
                                        <p:attrNameLst>
                                          <p:attrName>ppt_y</p:attrName>
                                        </p:attrNameLst>
                                      </p:cBhvr>
                                      <p:tavLst>
                                        <p:tav tm="0">
                                          <p:val>
                                            <p:strVal val="#ppt_y+#ppt_h*1.125000"/>
                                          </p:val>
                                        </p:tav>
                                        <p:tav tm="100000">
                                          <p:val>
                                            <p:strVal val="#ppt_y"/>
                                          </p:val>
                                        </p:tav>
                                      </p:tavLst>
                                    </p:anim>
                                    <p:animEffect transition="in" filter="wipe(up)">
                                      <p:cBhvr>
                                        <p:cTn id="21" dur="500"/>
                                        <p:tgtEl>
                                          <p:spTgt spid="5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additive="base">
                                        <p:cTn id="26" dur="500"/>
                                        <p:tgtEl>
                                          <p:spTgt spid="51"/>
                                        </p:tgtEl>
                                        <p:attrNameLst>
                                          <p:attrName>ppt_y</p:attrName>
                                        </p:attrNameLst>
                                      </p:cBhvr>
                                      <p:tavLst>
                                        <p:tav tm="0">
                                          <p:val>
                                            <p:strVal val="#ppt_y+#ppt_h*1.125000"/>
                                          </p:val>
                                        </p:tav>
                                        <p:tav tm="100000">
                                          <p:val>
                                            <p:strVal val="#ppt_y"/>
                                          </p:val>
                                        </p:tav>
                                      </p:tavLst>
                                    </p:anim>
                                    <p:animEffect transition="in" filter="wipe(up)">
                                      <p:cBhvr>
                                        <p:cTn id="27" dur="500"/>
                                        <p:tgtEl>
                                          <p:spTgt spid="51"/>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61"/>
                                        </p:tgtEl>
                                        <p:attrNameLst>
                                          <p:attrName>style.visibility</p:attrName>
                                        </p:attrNameLst>
                                      </p:cBhvr>
                                      <p:to>
                                        <p:strVal val="visible"/>
                                      </p:to>
                                    </p:set>
                                    <p:anim calcmode="lin" valueType="num">
                                      <p:cBhvr additive="base">
                                        <p:cTn id="30" dur="500"/>
                                        <p:tgtEl>
                                          <p:spTgt spid="61"/>
                                        </p:tgtEl>
                                        <p:attrNameLst>
                                          <p:attrName>ppt_y</p:attrName>
                                        </p:attrNameLst>
                                      </p:cBhvr>
                                      <p:tavLst>
                                        <p:tav tm="0">
                                          <p:val>
                                            <p:strVal val="#ppt_y+#ppt_h*1.125000"/>
                                          </p:val>
                                        </p:tav>
                                        <p:tav tm="100000">
                                          <p:val>
                                            <p:strVal val="#ppt_y"/>
                                          </p:val>
                                        </p:tav>
                                      </p:tavLst>
                                    </p:anim>
                                    <p:animEffect transition="in" filter="wipe(up)">
                                      <p:cBhvr>
                                        <p:cTn id="31" dur="500"/>
                                        <p:tgtEl>
                                          <p:spTgt spid="61"/>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62"/>
                                        </p:tgtEl>
                                        <p:attrNameLst>
                                          <p:attrName>style.visibility</p:attrName>
                                        </p:attrNameLst>
                                      </p:cBhvr>
                                      <p:to>
                                        <p:strVal val="visible"/>
                                      </p:to>
                                    </p:set>
                                    <p:anim calcmode="lin" valueType="num">
                                      <p:cBhvr additive="base">
                                        <p:cTn id="34" dur="500"/>
                                        <p:tgtEl>
                                          <p:spTgt spid="62"/>
                                        </p:tgtEl>
                                        <p:attrNameLst>
                                          <p:attrName>ppt_y</p:attrName>
                                        </p:attrNameLst>
                                      </p:cBhvr>
                                      <p:tavLst>
                                        <p:tav tm="0">
                                          <p:val>
                                            <p:strVal val="#ppt_y+#ppt_h*1.125000"/>
                                          </p:val>
                                        </p:tav>
                                        <p:tav tm="100000">
                                          <p:val>
                                            <p:strVal val="#ppt_y"/>
                                          </p:val>
                                        </p:tav>
                                      </p:tavLst>
                                    </p:anim>
                                    <p:animEffect transition="in" filter="wipe(up)">
                                      <p:cBhvr>
                                        <p:cTn id="35" dur="500"/>
                                        <p:tgtEl>
                                          <p:spTgt spid="62"/>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60"/>
                                        </p:tgtEl>
                                        <p:attrNameLst>
                                          <p:attrName>style.visibility</p:attrName>
                                        </p:attrNameLst>
                                      </p:cBhvr>
                                      <p:to>
                                        <p:strVal val="visible"/>
                                      </p:to>
                                    </p:set>
                                    <p:anim calcmode="lin" valueType="num">
                                      <p:cBhvr additive="base">
                                        <p:cTn id="40" dur="500"/>
                                        <p:tgtEl>
                                          <p:spTgt spid="60"/>
                                        </p:tgtEl>
                                        <p:attrNameLst>
                                          <p:attrName>ppt_y</p:attrName>
                                        </p:attrNameLst>
                                      </p:cBhvr>
                                      <p:tavLst>
                                        <p:tav tm="0">
                                          <p:val>
                                            <p:strVal val="#ppt_y+#ppt_h*1.125000"/>
                                          </p:val>
                                        </p:tav>
                                        <p:tav tm="100000">
                                          <p:val>
                                            <p:strVal val="#ppt_y"/>
                                          </p:val>
                                        </p:tav>
                                      </p:tavLst>
                                    </p:anim>
                                    <p:animEffect transition="in" filter="wipe(up)">
                                      <p:cBhvr>
                                        <p:cTn id="41" dur="500"/>
                                        <p:tgtEl>
                                          <p:spTgt spid="60"/>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64"/>
                                        </p:tgtEl>
                                        <p:attrNameLst>
                                          <p:attrName>style.visibility</p:attrName>
                                        </p:attrNameLst>
                                      </p:cBhvr>
                                      <p:to>
                                        <p:strVal val="visible"/>
                                      </p:to>
                                    </p:set>
                                    <p:anim calcmode="lin" valueType="num">
                                      <p:cBhvr additive="base">
                                        <p:cTn id="44" dur="500"/>
                                        <p:tgtEl>
                                          <p:spTgt spid="64"/>
                                        </p:tgtEl>
                                        <p:attrNameLst>
                                          <p:attrName>ppt_y</p:attrName>
                                        </p:attrNameLst>
                                      </p:cBhvr>
                                      <p:tavLst>
                                        <p:tav tm="0">
                                          <p:val>
                                            <p:strVal val="#ppt_y+#ppt_h*1.125000"/>
                                          </p:val>
                                        </p:tav>
                                        <p:tav tm="100000">
                                          <p:val>
                                            <p:strVal val="#ppt_y"/>
                                          </p:val>
                                        </p:tav>
                                      </p:tavLst>
                                    </p:anim>
                                    <p:animEffect transition="in" filter="wipe(up)">
                                      <p:cBhvr>
                                        <p:cTn id="45" dur="500"/>
                                        <p:tgtEl>
                                          <p:spTgt spid="64"/>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65"/>
                                        </p:tgtEl>
                                        <p:attrNameLst>
                                          <p:attrName>style.visibility</p:attrName>
                                        </p:attrNameLst>
                                      </p:cBhvr>
                                      <p:to>
                                        <p:strVal val="visible"/>
                                      </p:to>
                                    </p:set>
                                    <p:anim calcmode="lin" valueType="num">
                                      <p:cBhvr additive="base">
                                        <p:cTn id="48" dur="500"/>
                                        <p:tgtEl>
                                          <p:spTgt spid="65"/>
                                        </p:tgtEl>
                                        <p:attrNameLst>
                                          <p:attrName>ppt_y</p:attrName>
                                        </p:attrNameLst>
                                      </p:cBhvr>
                                      <p:tavLst>
                                        <p:tav tm="0">
                                          <p:val>
                                            <p:strVal val="#ppt_y+#ppt_h*1.125000"/>
                                          </p:val>
                                        </p:tav>
                                        <p:tav tm="100000">
                                          <p:val>
                                            <p:strVal val="#ppt_y"/>
                                          </p:val>
                                        </p:tav>
                                      </p:tavLst>
                                    </p:anim>
                                    <p:animEffect transition="in" filter="wipe(up)">
                                      <p:cBhvr>
                                        <p:cTn id="4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2" grpId="0"/>
      <p:bldP spid="53" grpId="0"/>
      <p:bldP spid="50" grpId="0" animBg="1"/>
      <p:bldP spid="12" grpId="1"/>
      <p:bldP spid="53" grpId="1"/>
      <p:bldP spid="50" grpId="1" animBg="1"/>
      <p:bldP spid="51" grpId="0"/>
      <p:bldP spid="61" grpId="0" animBg="1"/>
      <p:bldP spid="62" grpId="0"/>
      <p:bldP spid="51" grpId="1"/>
      <p:bldP spid="61" grpId="1" animBg="1"/>
      <p:bldP spid="62" grpId="1"/>
      <p:bldP spid="60" grpId="0" animBg="1"/>
      <p:bldP spid="64" grpId="0"/>
      <p:bldP spid="65" grpId="0"/>
      <p:bldP spid="60" grpId="1" animBg="1"/>
      <p:bldP spid="64" grpId="1"/>
      <p:bldP spid="65"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bwMode="auto">
          <a:xfrm>
            <a:off x="3942120" y="6331909"/>
            <a:ext cx="2247731" cy="246221"/>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000" b="0" i="0" u="none" strike="noStrike" kern="100" cap="none" spc="0" normalizeH="0" baseline="0" noProof="0">
                <a:ln>
                  <a:noFill/>
                </a:ln>
                <a:solidFill>
                  <a:schemeClr val="tx1">
                    <a:lumMod val="50000"/>
                    <a:lumOff val="50000"/>
                  </a:schemeClr>
                </a:solidFill>
                <a:effectLst/>
                <a:uLnTx/>
                <a:uFillTx/>
                <a:latin typeface="微软雅黑" panose="020B0503020204020204" charset="-122"/>
                <a:ea typeface="微软雅黑" panose="020B0503020204020204" charset="-122"/>
                <a:cs typeface="Times New Roman" panose="02020603050405020304" pitchFamily="18" charset="0"/>
              </a:rPr>
              <a:t>信息与工程学院 电子信息工程</a:t>
            </a:r>
            <a:r>
              <a:rPr kumimoji="0" lang="en-US" altLang="zh-CN" sz="1000" b="0" i="0" u="none" strike="noStrike" kern="100" cap="none" spc="0" normalizeH="0" baseline="0" noProof="0">
                <a:ln>
                  <a:noFill/>
                </a:ln>
                <a:solidFill>
                  <a:schemeClr val="tx1">
                    <a:lumMod val="50000"/>
                    <a:lumOff val="50000"/>
                  </a:schemeClr>
                </a:solidFill>
                <a:effectLst/>
                <a:uLnTx/>
                <a:uFillTx/>
                <a:latin typeface="微软雅黑" panose="020B0503020204020204" charset="-122"/>
                <a:ea typeface="微软雅黑" panose="020B0503020204020204" charset="-122"/>
                <a:cs typeface="Times New Roman" panose="02020603050405020304" pitchFamily="18" charset="0"/>
              </a:rPr>
              <a:t>XXX</a:t>
            </a:r>
            <a:r>
              <a:rPr kumimoji="0" lang="zh-CN" altLang="en-US" sz="1000" b="0" i="0" u="none" strike="noStrike" kern="100" cap="none" spc="0" normalizeH="0" baseline="0" noProof="0">
                <a:ln>
                  <a:noFill/>
                </a:ln>
                <a:solidFill>
                  <a:schemeClr val="tx1">
                    <a:lumMod val="50000"/>
                    <a:lumOff val="50000"/>
                  </a:schemeClr>
                </a:solidFill>
                <a:effectLst/>
                <a:uLnTx/>
                <a:uFillTx/>
                <a:latin typeface="微软雅黑" panose="020B0503020204020204" charset="-122"/>
                <a:ea typeface="微软雅黑" panose="020B0503020204020204" charset="-122"/>
                <a:cs typeface="Times New Roman" panose="02020603050405020304" pitchFamily="18" charset="0"/>
              </a:rPr>
              <a:t>班</a:t>
            </a:r>
            <a:endParaRPr kumimoji="0" lang="zh-CN" altLang="en-US" sz="1000" b="0" i="0" u="none" strike="noStrike" kern="100" cap="none" spc="0" normalizeH="0" baseline="0" noProof="0">
              <a:ln>
                <a:noFill/>
              </a:ln>
              <a:solidFill>
                <a:schemeClr val="tx1">
                  <a:lumMod val="50000"/>
                  <a:lumOff val="50000"/>
                </a:schemeClr>
              </a:solidFill>
              <a:effectLst/>
              <a:uLnTx/>
              <a:uFillTx/>
              <a:latin typeface="微软雅黑" panose="020B0503020204020204" charset="-122"/>
              <a:ea typeface="微软雅黑" panose="020B0503020204020204" charset="-122"/>
              <a:cs typeface="Times New Roman" panose="02020603050405020304" pitchFamily="18" charset="0"/>
            </a:endParaRPr>
          </a:p>
        </p:txBody>
      </p:sp>
      <p:sp>
        <p:nvSpPr>
          <p:cNvPr id="41" name="PA_矩形 8"/>
          <p:cNvSpPr/>
          <p:nvPr>
            <p:custDataLst>
              <p:tags r:id="rId1"/>
            </p:custDataLst>
          </p:nvPr>
        </p:nvSpPr>
        <p:spPr>
          <a:xfrm>
            <a:off x="1210945" y="1896110"/>
            <a:ext cx="6586220" cy="675640"/>
          </a:xfrm>
          <a:prstGeom prst="rect">
            <a:avLst/>
          </a:prstGeom>
        </p:spPr>
        <p:txBody>
          <a:bodyPr wrap="square">
            <a:spAutoFit/>
          </a:bodyPr>
          <a:lstStyle/>
          <a:p>
            <a:pPr algn="ctr" defTabSz="685800">
              <a:defRPr/>
            </a:pPr>
            <a:r>
              <a:rPr lang="vi-VN" altLang="en-US" sz="3800" kern="0">
                <a:solidFill>
                  <a:srgbClr val="9D554E"/>
                </a:solidFill>
                <a:latin typeface="Times New Roman" panose="02020603050405020304" pitchFamily="18" charset="0"/>
                <a:ea typeface="微软雅黑" panose="020B0503020204020204" charset="-122"/>
                <a:cs typeface="Times New Roman" panose="02020603050405020304" pitchFamily="18" charset="0"/>
              </a:rPr>
              <a:t>XIN CHÂN TRỌNG CẢM ƠN</a:t>
            </a:r>
            <a:endParaRPr lang="vi-VN" altLang="en-US" sz="3800" kern="0">
              <a:solidFill>
                <a:srgbClr val="9D554E"/>
              </a:solidFill>
              <a:latin typeface="Times New Roman" panose="02020603050405020304" pitchFamily="18" charset="0"/>
              <a:ea typeface="微软雅黑" panose="020B0503020204020204"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1421130" y="1708785"/>
            <a:ext cx="6300470" cy="668020"/>
          </a:xfrm>
          <a:prstGeom prst="rect">
            <a:avLst/>
          </a:prstGeom>
          <a:ln>
            <a:noFill/>
          </a:ln>
        </p:spPr>
        <p:style>
          <a:lnRef idx="3">
            <a:schemeClr val="accent1"/>
          </a:lnRef>
          <a:fillRef idx="0">
            <a:srgbClr val="FFFFFF"/>
          </a:fillRef>
          <a:effectRef idx="0">
            <a:srgbClr val="FFFFFF"/>
          </a:effectRef>
          <a:fontRef idx="minor">
            <a:schemeClr val="dk1"/>
          </a:fontRef>
        </p:style>
        <p:txBody>
          <a:bodyPr wrap="square" rtlCol="0">
            <a:noAutofit/>
          </a:bodyPr>
          <a:p>
            <a:pPr algn="ctr">
              <a:spcBef>
                <a:spcPts val="0"/>
              </a:spcBef>
              <a:spcAft>
                <a:spcPts val="0"/>
              </a:spcAft>
              <a:buClrTx/>
              <a:buSzTx/>
              <a:buFontTx/>
            </a:pPr>
            <a:r>
              <a:rPr lang="vi-VN" altLang="en-US" kern="100">
                <a:ln>
                  <a:noFill/>
                </a:ln>
                <a:solidFill>
                  <a:srgbClr val="9D554E"/>
                </a:solidFill>
                <a:effectLst/>
                <a:uLnTx/>
                <a:uFillTx/>
                <a:latin typeface="Times New Roman" panose="02020603050405020304" pitchFamily="18" charset="0"/>
                <a:ea typeface="汉仪长宋简" panose="02010609000101010101" pitchFamily="49" charset="-122"/>
                <a:cs typeface="Times New Roman" panose="02020603050405020304" pitchFamily="18" charset="0"/>
                <a:sym typeface="+mn-lt"/>
              </a:rPr>
              <a:t>Tìm hiểu cách chuyển ngữ các từ ngữ chỉ màu sắc trong </a:t>
            </a:r>
            <a:r>
              <a:rPr lang="vi-VN" altLang="en-US" i="1" kern="100">
                <a:ln>
                  <a:noFill/>
                </a:ln>
                <a:solidFill>
                  <a:srgbClr val="9D554E"/>
                </a:solidFill>
                <a:effectLst/>
                <a:uLnTx/>
                <a:uFillTx/>
                <a:latin typeface="Times New Roman" panose="02020603050405020304" pitchFamily="18" charset="0"/>
                <a:ea typeface="汉仪长宋简" panose="02010609000101010101" pitchFamily="49" charset="-122"/>
                <a:cs typeface="Times New Roman" panose="02020603050405020304" pitchFamily="18" charset="0"/>
                <a:sym typeface="+mn-lt"/>
              </a:rPr>
              <a:t>Hồng lâu mộng</a:t>
            </a:r>
            <a:r>
              <a:rPr lang="vi-VN" altLang="en-US" kern="100">
                <a:ln>
                  <a:noFill/>
                </a:ln>
                <a:solidFill>
                  <a:srgbClr val="9D554E"/>
                </a:solidFill>
                <a:effectLst/>
                <a:uLnTx/>
                <a:uFillTx/>
                <a:latin typeface="Times New Roman" panose="02020603050405020304" pitchFamily="18" charset="0"/>
                <a:ea typeface="汉仪长宋简" panose="02010609000101010101" pitchFamily="49" charset="-122"/>
                <a:cs typeface="Times New Roman" panose="02020603050405020304" pitchFamily="18" charset="0"/>
                <a:sym typeface="+mn-lt"/>
              </a:rPr>
              <a:t> từ tiếng Trung sáng tiếng Việt</a:t>
            </a:r>
            <a:endParaRPr lang="zh-CN" altLang="en-US"/>
          </a:p>
        </p:txBody>
      </p:sp>
      <p:sp>
        <p:nvSpPr>
          <p:cNvPr id="29" name="下箭头 28"/>
          <p:cNvSpPr/>
          <p:nvPr/>
        </p:nvSpPr>
        <p:spPr>
          <a:xfrm>
            <a:off x="4401820" y="2771140"/>
            <a:ext cx="440055" cy="54800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圆角矩形 31"/>
          <p:cNvSpPr/>
          <p:nvPr/>
        </p:nvSpPr>
        <p:spPr>
          <a:xfrm>
            <a:off x="3062605" y="3712845"/>
            <a:ext cx="3018155" cy="693420"/>
          </a:xfrm>
          <a:prstGeom prst="round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文本框 32"/>
          <p:cNvSpPr txBox="1"/>
          <p:nvPr/>
        </p:nvSpPr>
        <p:spPr>
          <a:xfrm>
            <a:off x="3062605" y="3855720"/>
            <a:ext cx="3117850" cy="376555"/>
          </a:xfrm>
          <a:prstGeom prst="rect">
            <a:avLst/>
          </a:prstGeom>
          <a:noFill/>
        </p:spPr>
        <p:txBody>
          <a:bodyPr wrap="square" rtlCol="0" anchor="t">
            <a:noAutofit/>
          </a:bodyPr>
          <a:p>
            <a:r>
              <a:rPr lang="vi-VN" altLang="en-US" kern="100">
                <a:ln>
                  <a:noFill/>
                </a:ln>
                <a:solidFill>
                  <a:srgbClr val="9D554E"/>
                </a:solidFill>
                <a:effectLst/>
                <a:uLnTx/>
                <a:uFillTx/>
                <a:latin typeface="Times New Roman" panose="02020603050405020304" pitchFamily="18" charset="0"/>
                <a:ea typeface="汉仪长宋简" panose="02010609000101010101" pitchFamily="49" charset="-122"/>
                <a:cs typeface="Times New Roman" panose="02020603050405020304" pitchFamily="18" charset="0"/>
                <a:sym typeface="+mn-lt"/>
              </a:rPr>
              <a:t>Tính tương đồng và tính dị biệt </a:t>
            </a:r>
            <a:endParaRPr lang="vi-VN" altLang="en-US" kern="100">
              <a:ln>
                <a:noFill/>
              </a:ln>
              <a:solidFill>
                <a:srgbClr val="9D554E"/>
              </a:solidFill>
              <a:effectLst/>
              <a:uLnTx/>
              <a:uFillTx/>
              <a:latin typeface="Times New Roman" panose="02020603050405020304" pitchFamily="18" charset="0"/>
              <a:ea typeface="汉仪长宋简" panose="02010609000101010101" pitchFamily="49" charset="-122"/>
              <a:cs typeface="Times New Roman" panose="02020603050405020304" pitchFamily="18" charset="0"/>
              <a:sym typeface="+mn-lt"/>
            </a:endParaRPr>
          </a:p>
        </p:txBody>
      </p:sp>
      <p:sp>
        <p:nvSpPr>
          <p:cNvPr id="34" name="圆角矩形 33"/>
          <p:cNvSpPr/>
          <p:nvPr/>
        </p:nvSpPr>
        <p:spPr>
          <a:xfrm>
            <a:off x="1361440" y="1652905"/>
            <a:ext cx="6419850" cy="725170"/>
          </a:xfrm>
          <a:prstGeom prst="roundRect">
            <a:avLst/>
          </a:prstGeom>
        </p:spPr>
        <p:style>
          <a:lnRef idx="3">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2" name="文本框 1"/>
          <p:cNvSpPr txBox="1"/>
          <p:nvPr>
            <p:custDataLst>
              <p:tags r:id="rId1"/>
            </p:custDataLst>
          </p:nvPr>
        </p:nvSpPr>
        <p:spPr>
          <a:xfrm>
            <a:off x="556260" y="599440"/>
            <a:ext cx="4540885" cy="374015"/>
          </a:xfrm>
          <a:prstGeom prst="rect">
            <a:avLst/>
          </a:prstGeom>
          <a:noFill/>
        </p:spPr>
        <p:txBody>
          <a:bodyPr wrap="square" rtlCol="0">
            <a:noAutofit/>
          </a:bodyPr>
          <a:p>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MỤC ĐÍCH NGHIÊN </a:t>
            </a:r>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CỨU</a:t>
            </a:r>
            <a:endPar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linds(horizontal)">
                                      <p:cBhvr>
                                        <p:cTn id="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2" grpId="1" animBg="1"/>
      <p:bldP spid="3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744152" y="1582463"/>
            <a:ext cx="2036445" cy="2713355"/>
            <a:chOff x="313030" y="1603948"/>
            <a:chExt cx="2036445" cy="2713355"/>
          </a:xfrm>
        </p:grpSpPr>
        <p:grpSp>
          <p:nvGrpSpPr>
            <p:cNvPr id="3" name="组合 2"/>
            <p:cNvGrpSpPr/>
            <p:nvPr/>
          </p:nvGrpSpPr>
          <p:grpSpPr>
            <a:xfrm>
              <a:off x="313030" y="1603948"/>
              <a:ext cx="2036445" cy="2713355"/>
              <a:chOff x="672237" y="1603948"/>
              <a:chExt cx="2036445" cy="2713355"/>
            </a:xfrm>
          </p:grpSpPr>
          <p:sp>
            <p:nvSpPr>
              <p:cNvPr id="16" name="矩形: 一个圆顶角，剪去另一个顶角 15"/>
              <p:cNvSpPr/>
              <p:nvPr/>
            </p:nvSpPr>
            <p:spPr>
              <a:xfrm flipH="1">
                <a:off x="672237" y="1603948"/>
                <a:ext cx="2036445" cy="2713355"/>
              </a:xfrm>
              <a:prstGeom prst="snipRoundRect">
                <a:avLst>
                  <a:gd name="adj1" fmla="val 35474"/>
                  <a:gd name="adj2" fmla="val 0"/>
                </a:avLst>
              </a:prstGeom>
              <a:noFill/>
              <a:ln>
                <a:solidFill>
                  <a:srgbClr val="B386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89712" y="3061999"/>
                <a:ext cx="1744397" cy="1139825"/>
              </a:xfrm>
              <a:prstGeom prst="rect">
                <a:avLst/>
              </a:prstGeom>
            </p:spPr>
            <p:txBody>
              <a:bodyPr wrap="square">
                <a:spAutoFit/>
              </a:bodyPr>
              <a:lstStyle/>
              <a:p>
                <a:pPr algn="l">
                  <a:lnSpc>
                    <a:spcPct val="130000"/>
                  </a:lnSpc>
                  <a:spcBef>
                    <a:spcPts val="600"/>
                  </a:spcBef>
                </a:pPr>
                <a:r>
                  <a:rPr lang="vi-VN" altLang="en-US" sz="1050" b="1">
                    <a:solidFill>
                      <a:schemeClr val="tx1">
                        <a:lumMod val="65000"/>
                        <a:lumOff val="35000"/>
                      </a:schemeClr>
                    </a:solidFill>
                  </a:rPr>
                  <a:t>P</a:t>
                </a:r>
                <a:r>
                  <a:rPr lang="en-US" altLang="zh-CN" sz="1050" b="1">
                    <a:solidFill>
                      <a:schemeClr val="tx1">
                        <a:lumMod val="65000"/>
                        <a:lumOff val="35000"/>
                      </a:schemeClr>
                    </a:solidFill>
                  </a:rPr>
                  <a:t>hân</a:t>
                </a:r>
                <a:r>
                  <a:rPr lang="vi-VN" altLang="en-US" sz="1050" b="1">
                    <a:solidFill>
                      <a:schemeClr val="tx1">
                        <a:lumMod val="65000"/>
                        <a:lumOff val="35000"/>
                      </a:schemeClr>
                    </a:solidFill>
                  </a:rPr>
                  <a:t> </a:t>
                </a:r>
                <a:r>
                  <a:rPr lang="en-US" altLang="zh-CN" sz="1050" b="1">
                    <a:solidFill>
                      <a:schemeClr val="tx1">
                        <a:lumMod val="65000"/>
                        <a:lumOff val="35000"/>
                      </a:schemeClr>
                    </a:solidFill>
                  </a:rPr>
                  <a:t>loại và miêu tả các đặc điểm hình thức và ngữ nghĩa của các từ ngữ chỉ màu sắc</a:t>
                </a:r>
                <a:r>
                  <a:rPr lang="vi-VN" altLang="en-US" sz="1050" b="1">
                    <a:solidFill>
                      <a:schemeClr val="tx1">
                        <a:lumMod val="65000"/>
                        <a:lumOff val="35000"/>
                      </a:schemeClr>
                    </a:solidFill>
                  </a:rPr>
                  <a:t> </a:t>
                </a:r>
                <a:r>
                  <a:rPr lang="en-US" altLang="zh-CN" sz="1050" b="1">
                    <a:solidFill>
                      <a:schemeClr val="tx1">
                        <a:lumMod val="65000"/>
                        <a:lumOff val="35000"/>
                      </a:schemeClr>
                    </a:solidFill>
                  </a:rPr>
                  <a:t>xuất hiện trong tác phẩm</a:t>
                </a:r>
                <a:r>
                  <a:rPr lang="vi-VN" altLang="en-US" sz="1050" b="1">
                    <a:solidFill>
                      <a:schemeClr val="tx1">
                        <a:lumMod val="65000"/>
                        <a:lumOff val="35000"/>
                      </a:schemeClr>
                    </a:solidFill>
                  </a:rPr>
                  <a:t> </a:t>
                </a:r>
                <a:r>
                  <a:rPr lang="en-US" altLang="zh-CN" sz="1050" b="1" i="1">
                    <a:solidFill>
                      <a:schemeClr val="tx1">
                        <a:lumMod val="65000"/>
                        <a:lumOff val="35000"/>
                      </a:schemeClr>
                    </a:solidFill>
                  </a:rPr>
                  <a:t>Hồng lâu mộng</a:t>
                </a:r>
                <a:r>
                  <a:rPr lang="en-US" altLang="zh-CN" sz="1050" b="1">
                    <a:solidFill>
                      <a:schemeClr val="tx1">
                        <a:lumMod val="65000"/>
                        <a:lumOff val="35000"/>
                      </a:schemeClr>
                    </a:solidFill>
                  </a:rPr>
                  <a:t>.</a:t>
                </a:r>
                <a:endParaRPr lang="en-US" altLang="zh-CN" sz="1050" b="1">
                  <a:solidFill>
                    <a:schemeClr val="tx1">
                      <a:lumMod val="65000"/>
                      <a:lumOff val="35000"/>
                    </a:schemeClr>
                  </a:solidFill>
                </a:endParaRPr>
              </a:p>
            </p:txBody>
          </p:sp>
        </p:grpSp>
        <p:sp>
          <p:nvSpPr>
            <p:cNvPr id="4" name="椭圆 3"/>
            <p:cNvSpPr/>
            <p:nvPr/>
          </p:nvSpPr>
          <p:spPr>
            <a:xfrm>
              <a:off x="934205" y="1776334"/>
              <a:ext cx="795416" cy="795416"/>
            </a:xfrm>
            <a:prstGeom prst="ellipse">
              <a:avLst/>
            </a:prstGeom>
            <a:solidFill>
              <a:srgbClr val="D879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5392550" y="1571033"/>
            <a:ext cx="2066925" cy="2713355"/>
            <a:chOff x="289535" y="1603948"/>
            <a:chExt cx="2066925" cy="2713355"/>
          </a:xfrm>
        </p:grpSpPr>
        <p:sp>
          <p:nvSpPr>
            <p:cNvPr id="30" name="矩形: 一个圆顶角，剪去另一个顶角 29"/>
            <p:cNvSpPr/>
            <p:nvPr/>
          </p:nvSpPr>
          <p:spPr>
            <a:xfrm flipH="1">
              <a:off x="289535" y="1603948"/>
              <a:ext cx="2066925" cy="2713355"/>
            </a:xfrm>
            <a:prstGeom prst="snipRoundRect">
              <a:avLst>
                <a:gd name="adj1" fmla="val 35474"/>
                <a:gd name="adj2" fmla="val 0"/>
              </a:avLst>
            </a:prstGeom>
            <a:noFill/>
            <a:ln>
              <a:solidFill>
                <a:srgbClr val="B386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34205" y="1776334"/>
              <a:ext cx="795416" cy="795416"/>
            </a:xfrm>
            <a:prstGeom prst="ellipse">
              <a:avLst/>
            </a:prstGeom>
            <a:solidFill>
              <a:srgbClr val="9D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301240" y="514350"/>
            <a:ext cx="4540885" cy="374015"/>
          </a:xfrm>
          <a:prstGeom prst="rect">
            <a:avLst/>
          </a:prstGeom>
          <a:noFill/>
        </p:spPr>
        <p:txBody>
          <a:bodyPr wrap="square" rtlCol="0">
            <a:noAutofit/>
          </a:bodyPr>
          <a:p>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PHƯƠNG PHÁP NGHIÊN CỨU</a:t>
            </a:r>
            <a:endPar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6" name="文本框 5"/>
          <p:cNvSpPr txBox="1"/>
          <p:nvPr/>
        </p:nvSpPr>
        <p:spPr>
          <a:xfrm>
            <a:off x="1744345" y="2625725"/>
            <a:ext cx="2036445" cy="339725"/>
          </a:xfrm>
          <a:prstGeom prst="rect">
            <a:avLst/>
          </a:prstGeom>
          <a:noFill/>
        </p:spPr>
        <p:txBody>
          <a:bodyPr wrap="square" rtlCol="0">
            <a:noAutofit/>
          </a:bodyPr>
          <a:p>
            <a:r>
              <a:rPr lang="vi-VN" altLang="zh-CN" sz="1500" b="1">
                <a:ln w="15875"/>
                <a:gradFill>
                  <a:gsLst>
                    <a:gs pos="0">
                      <a:schemeClr val="accent1">
                        <a:hueMod val="80000"/>
                      </a:schemeClr>
                    </a:gs>
                    <a:gs pos="100000">
                      <a:schemeClr val="accent1">
                        <a:alpha val="100000"/>
                      </a:schemeClr>
                    </a:gs>
                  </a:gsLst>
                  <a:lin ang="2700000" scaled="0"/>
                </a:gradFill>
                <a:effectLst/>
                <a:latin typeface="Times New Roman" panose="02020603050405020304" pitchFamily="18" charset="0"/>
                <a:cs typeface="Times New Roman" panose="02020603050405020304" pitchFamily="18" charset="0"/>
              </a:rPr>
              <a:t>Phương pháp miêu tả</a:t>
            </a:r>
            <a:endParaRPr lang="vi-VN" altLang="zh-CN" sz="1500" b="1">
              <a:ln w="15875"/>
              <a:gradFill>
                <a:gsLst>
                  <a:gs pos="0">
                    <a:schemeClr val="accent1">
                      <a:hueMod val="80000"/>
                    </a:schemeClr>
                  </a:gs>
                  <a:gs pos="100000">
                    <a:schemeClr val="accent1">
                      <a:alpha val="100000"/>
                    </a:schemeClr>
                  </a:gs>
                </a:gsLst>
                <a:lin ang="2700000" scaled="0"/>
              </a:gradFill>
              <a:effectLst/>
              <a:latin typeface="Times New Roman" panose="02020603050405020304" pitchFamily="18" charset="0"/>
              <a:cs typeface="Times New Roman" panose="02020603050405020304" pitchFamily="18" charset="0"/>
            </a:endParaRPr>
          </a:p>
        </p:txBody>
      </p:sp>
      <p:sp>
        <p:nvSpPr>
          <p:cNvPr id="7" name="文本框 6"/>
          <p:cNvSpPr txBox="1"/>
          <p:nvPr/>
        </p:nvSpPr>
        <p:spPr>
          <a:xfrm>
            <a:off x="5422900" y="2571750"/>
            <a:ext cx="2036445" cy="339725"/>
          </a:xfrm>
          <a:prstGeom prst="rect">
            <a:avLst/>
          </a:prstGeom>
          <a:noFill/>
        </p:spPr>
        <p:txBody>
          <a:bodyPr wrap="square" rtlCol="0">
            <a:noAutofit/>
          </a:bodyPr>
          <a:p>
            <a:pPr algn="ctr"/>
            <a:r>
              <a:rPr lang="vi-VN" altLang="zh-CN" sz="1500" b="1">
                <a:ln w="15875"/>
                <a:gradFill>
                  <a:gsLst>
                    <a:gs pos="0">
                      <a:schemeClr val="accent1">
                        <a:hueMod val="80000"/>
                      </a:schemeClr>
                    </a:gs>
                    <a:gs pos="100000">
                      <a:schemeClr val="accent1">
                        <a:alpha val="100000"/>
                      </a:schemeClr>
                    </a:gs>
                  </a:gsLst>
                  <a:lin ang="2700000" scaled="0"/>
                </a:gradFill>
                <a:effectLst/>
                <a:latin typeface="Times New Roman" panose="02020603050405020304" pitchFamily="18" charset="0"/>
                <a:cs typeface="Times New Roman" panose="02020603050405020304" pitchFamily="18" charset="0"/>
              </a:rPr>
              <a:t>Phương pháp so sánh đối </a:t>
            </a:r>
            <a:r>
              <a:rPr lang="vi-VN" altLang="zh-CN" sz="1500" b="1">
                <a:ln w="15875"/>
                <a:gradFill>
                  <a:gsLst>
                    <a:gs pos="0">
                      <a:schemeClr val="accent1">
                        <a:hueMod val="80000"/>
                      </a:schemeClr>
                    </a:gs>
                    <a:gs pos="100000">
                      <a:schemeClr val="accent1">
                        <a:alpha val="100000"/>
                      </a:schemeClr>
                    </a:gs>
                  </a:gsLst>
                  <a:lin ang="2700000" scaled="0"/>
                </a:gradFill>
                <a:effectLst/>
                <a:latin typeface="Times New Roman" panose="02020603050405020304" pitchFamily="18" charset="0"/>
                <a:cs typeface="Times New Roman" panose="02020603050405020304" pitchFamily="18" charset="0"/>
              </a:rPr>
              <a:t>chiếu</a:t>
            </a:r>
            <a:endParaRPr lang="vi-VN" altLang="zh-CN" sz="1500" b="1">
              <a:ln w="15875"/>
              <a:gradFill>
                <a:gsLst>
                  <a:gs pos="0">
                    <a:schemeClr val="accent1">
                      <a:hueMod val="80000"/>
                    </a:schemeClr>
                  </a:gs>
                  <a:gs pos="100000">
                    <a:schemeClr val="accent1">
                      <a:alpha val="100000"/>
                    </a:schemeClr>
                  </a:gs>
                </a:gsLst>
                <a:lin ang="2700000" scaled="0"/>
              </a:gradFill>
              <a:effectLst/>
              <a:latin typeface="Times New Roman" panose="02020603050405020304" pitchFamily="18" charset="0"/>
              <a:cs typeface="Times New Roman" panose="02020603050405020304" pitchFamily="18" charset="0"/>
            </a:endParaRPr>
          </a:p>
        </p:txBody>
      </p:sp>
      <p:sp>
        <p:nvSpPr>
          <p:cNvPr id="8" name="矩形 7"/>
          <p:cNvSpPr/>
          <p:nvPr/>
        </p:nvSpPr>
        <p:spPr>
          <a:xfrm>
            <a:off x="5580187" y="3106554"/>
            <a:ext cx="1744397" cy="1139825"/>
          </a:xfrm>
          <a:prstGeom prst="rect">
            <a:avLst/>
          </a:prstGeom>
        </p:spPr>
        <p:txBody>
          <a:bodyPr wrap="square">
            <a:spAutoFit/>
          </a:bodyPr>
          <a:p>
            <a:pPr algn="l">
              <a:lnSpc>
                <a:spcPct val="130000"/>
              </a:lnSpc>
              <a:spcBef>
                <a:spcPts val="600"/>
              </a:spcBef>
            </a:pPr>
            <a:r>
              <a:rPr lang="vi-VN" altLang="en-US" sz="1050" b="1">
                <a:solidFill>
                  <a:schemeClr val="tx1">
                    <a:lumMod val="65000"/>
                    <a:lumOff val="35000"/>
                  </a:schemeClr>
                </a:solidFill>
              </a:rPr>
              <a:t>P</a:t>
            </a:r>
            <a:r>
              <a:rPr lang="en-US" altLang="zh-CN" sz="1050" b="1">
                <a:solidFill>
                  <a:schemeClr val="tx1">
                    <a:lumMod val="65000"/>
                    <a:lumOff val="35000"/>
                  </a:schemeClr>
                </a:solidFill>
              </a:rPr>
              <a:t>hát hiện những</a:t>
            </a:r>
            <a:r>
              <a:rPr lang="vi-VN" altLang="en-US" sz="1050" b="1">
                <a:solidFill>
                  <a:schemeClr val="tx1">
                    <a:lumMod val="65000"/>
                    <a:lumOff val="35000"/>
                  </a:schemeClr>
                </a:solidFill>
              </a:rPr>
              <a:t> </a:t>
            </a:r>
            <a:r>
              <a:rPr lang="en-US" altLang="zh-CN" sz="1050" b="1">
                <a:solidFill>
                  <a:schemeClr val="tx1">
                    <a:lumMod val="65000"/>
                    <a:lumOff val="35000"/>
                  </a:schemeClr>
                </a:solidFill>
              </a:rPr>
              <a:t>điểm tương đồng và dị biệt giữa các từ ngữ chỉ màu sắc của bản gốc tiếng Trung với</a:t>
            </a:r>
            <a:r>
              <a:rPr lang="vi-VN" altLang="en-US" sz="1050" b="1">
                <a:solidFill>
                  <a:schemeClr val="tx1">
                    <a:lumMod val="65000"/>
                    <a:lumOff val="35000"/>
                  </a:schemeClr>
                </a:solidFill>
              </a:rPr>
              <a:t> </a:t>
            </a:r>
            <a:r>
              <a:rPr lang="en-US" altLang="zh-CN" sz="1050" b="1">
                <a:solidFill>
                  <a:schemeClr val="tx1">
                    <a:lumMod val="65000"/>
                    <a:lumOff val="35000"/>
                  </a:schemeClr>
                </a:solidFill>
              </a:rPr>
              <a:t>bản dịch tác phẩm</a:t>
            </a:r>
            <a:r>
              <a:rPr lang="en-US" altLang="zh-CN" sz="1050" b="1" i="1">
                <a:solidFill>
                  <a:schemeClr val="tx1">
                    <a:lumMod val="65000"/>
                    <a:lumOff val="35000"/>
                  </a:schemeClr>
                </a:solidFill>
              </a:rPr>
              <a:t> Hồng lâu mộng</a:t>
            </a:r>
            <a:r>
              <a:rPr lang="en-US" altLang="zh-CN" sz="1050" b="1">
                <a:solidFill>
                  <a:schemeClr val="tx1">
                    <a:lumMod val="65000"/>
                    <a:lumOff val="35000"/>
                  </a:schemeClr>
                </a:solidFill>
              </a:rPr>
              <a:t>.</a:t>
            </a:r>
            <a:endParaRPr lang="en-US" altLang="zh-CN" sz="1050" b="1">
              <a:solidFill>
                <a:schemeClr val="tx1">
                  <a:lumMod val="65000"/>
                  <a:lumOff val="35000"/>
                </a:schemeClr>
              </a:solidFill>
            </a:endParaRPr>
          </a:p>
        </p:txBody>
      </p:sp>
      <p:sp>
        <p:nvSpPr>
          <p:cNvPr id="9" name="AutoShape 112"/>
          <p:cNvSpPr/>
          <p:nvPr/>
        </p:nvSpPr>
        <p:spPr bwMode="auto">
          <a:xfrm>
            <a:off x="6278599" y="1979948"/>
            <a:ext cx="347212" cy="345682"/>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cs typeface="+mn-cs"/>
              <a:sym typeface="Gill Sans" charset="0"/>
            </a:endParaRPr>
          </a:p>
        </p:txBody>
      </p:sp>
      <p:grpSp>
        <p:nvGrpSpPr>
          <p:cNvPr id="10" name="Group 112"/>
          <p:cNvGrpSpPr/>
          <p:nvPr/>
        </p:nvGrpSpPr>
        <p:grpSpPr>
          <a:xfrm>
            <a:off x="2589945" y="2006253"/>
            <a:ext cx="346649" cy="324762"/>
            <a:chOff x="5368132" y="3540125"/>
            <a:chExt cx="465138" cy="435769"/>
          </a:xfrm>
          <a:solidFill>
            <a:schemeClr val="bg1"/>
          </a:solidFill>
        </p:grpSpPr>
        <p:sp>
          <p:nvSpPr>
            <p:cNvPr id="11" name="AutoShape 110"/>
            <p:cNvSpPr/>
            <p:nvPr>
              <p:custDataLst>
                <p:tags r:id="rId1"/>
              </p:custDataLst>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cs typeface="+mn-cs"/>
                <a:sym typeface="Gill Sans" charset="0"/>
              </a:endParaRPr>
            </a:p>
          </p:txBody>
        </p:sp>
        <p:sp>
          <p:nvSpPr>
            <p:cNvPr id="12" name="AutoShape 111"/>
            <p:cNvSpPr/>
            <p:nvPr>
              <p:custDataLst>
                <p:tags r:id="rId2"/>
              </p:custDataLst>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cs typeface="+mn-cs"/>
                <a:sym typeface="Gill Sans"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linds(horizontal)">
                                      <p:cBhvr>
                                        <p:cTn id="18" dur="500"/>
                                        <p:tgtEl>
                                          <p:spTgt spid="2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7" grpId="0"/>
      <p:bldP spid="9" grpId="0" animBg="1"/>
      <p:bldP spid="8" grpId="1"/>
      <p:bldP spid="7" grpId="1"/>
      <p:bldP spid="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一个圆顶角，剪去另一个顶角 36"/>
          <p:cNvSpPr/>
          <p:nvPr/>
        </p:nvSpPr>
        <p:spPr>
          <a:xfrm>
            <a:off x="506730" y="1198245"/>
            <a:ext cx="8159115" cy="3794125"/>
          </a:xfrm>
          <a:prstGeom prst="snipRoundRect">
            <a:avLst>
              <a:gd name="adj1" fmla="val 16667"/>
              <a:gd name="adj2" fmla="val 10513"/>
            </a:avLst>
          </a:prstGeom>
          <a:noFill/>
          <a:ln>
            <a:solidFill>
              <a:srgbClr val="B386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58703" y="1326933"/>
            <a:ext cx="859893" cy="859893"/>
          </a:xfrm>
          <a:prstGeom prst="ellipse">
            <a:avLst/>
          </a:prstGeom>
          <a:solidFill>
            <a:srgbClr val="D879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886044" y="1516513"/>
            <a:ext cx="459180" cy="447948"/>
            <a:chOff x="2473104" y="2145028"/>
            <a:chExt cx="359165" cy="359165"/>
          </a:xfrm>
          <a:solidFill>
            <a:schemeClr val="bg1"/>
          </a:solidFill>
        </p:grpSpPr>
        <p:sp>
          <p:nvSpPr>
            <p:cNvPr id="17"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cs typeface="+mn-cs"/>
                <a:sym typeface="Gill Sans" charset="0"/>
              </a:endParaRPr>
            </a:p>
          </p:txBody>
        </p:sp>
        <p:sp>
          <p:nvSpPr>
            <p:cNvPr id="1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cs typeface="+mn-cs"/>
                <a:sym typeface="Gill Sans" charset="0"/>
              </a:endParaRPr>
            </a:p>
          </p:txBody>
        </p:sp>
      </p:grpSp>
      <p:sp>
        <p:nvSpPr>
          <p:cNvPr id="6" name="文本框 5"/>
          <p:cNvSpPr txBox="1"/>
          <p:nvPr>
            <p:custDataLst>
              <p:tags r:id="rId1"/>
            </p:custDataLst>
          </p:nvPr>
        </p:nvSpPr>
        <p:spPr>
          <a:xfrm>
            <a:off x="1268730" y="1568450"/>
            <a:ext cx="6346825" cy="395605"/>
          </a:xfrm>
          <a:prstGeom prst="rect">
            <a:avLst/>
          </a:prstGeom>
          <a:noFill/>
        </p:spPr>
        <p:txBody>
          <a:bodyPr wrap="square" rtlCol="0">
            <a:noAutofit/>
          </a:bodyPr>
          <a:p>
            <a:pPr algn="ctr"/>
            <a:r>
              <a:rPr lang="vi-VN" altLang="zh-CN" sz="1900" b="1">
                <a:ln w="15875"/>
                <a:gradFill>
                  <a:gsLst>
                    <a:gs pos="0">
                      <a:schemeClr val="accent1">
                        <a:hueMod val="80000"/>
                      </a:schemeClr>
                    </a:gs>
                    <a:gs pos="100000">
                      <a:schemeClr val="accent1">
                        <a:alpha val="100000"/>
                      </a:schemeClr>
                    </a:gs>
                  </a:gsLst>
                  <a:lin ang="2700000" scaled="0"/>
                </a:gradFill>
                <a:effectLst/>
                <a:latin typeface="Times New Roman" panose="02020603050405020304" pitchFamily="18" charset="0"/>
                <a:cs typeface="Times New Roman" panose="02020603050405020304" pitchFamily="18" charset="0"/>
              </a:rPr>
              <a:t>Nghiên cứu từ ngữ chỉ màu sắc trong Tiếng </a:t>
            </a:r>
            <a:r>
              <a:rPr lang="vi-VN" altLang="zh-CN" sz="1900" b="1">
                <a:ln w="15875"/>
                <a:gradFill>
                  <a:gsLst>
                    <a:gs pos="0">
                      <a:schemeClr val="accent1">
                        <a:hueMod val="80000"/>
                      </a:schemeClr>
                    </a:gs>
                    <a:gs pos="100000">
                      <a:schemeClr val="accent1">
                        <a:alpha val="100000"/>
                      </a:schemeClr>
                    </a:gs>
                  </a:gsLst>
                  <a:lin ang="2700000" scaled="0"/>
                </a:gradFill>
                <a:effectLst/>
                <a:latin typeface="Times New Roman" panose="02020603050405020304" pitchFamily="18" charset="0"/>
                <a:cs typeface="Times New Roman" panose="02020603050405020304" pitchFamily="18" charset="0"/>
              </a:rPr>
              <a:t>Trung</a:t>
            </a:r>
            <a:endParaRPr lang="vi-VN" altLang="zh-CN" sz="1900" b="1">
              <a:ln w="15875"/>
              <a:gradFill>
                <a:gsLst>
                  <a:gs pos="0">
                    <a:schemeClr val="accent1">
                      <a:hueMod val="80000"/>
                    </a:schemeClr>
                  </a:gs>
                  <a:gs pos="100000">
                    <a:schemeClr val="accent1">
                      <a:alpha val="100000"/>
                    </a:schemeClr>
                  </a:gs>
                </a:gsLst>
                <a:lin ang="2700000" scaled="0"/>
              </a:gradFill>
              <a:effectLst/>
              <a:latin typeface="Times New Roman" panose="02020603050405020304" pitchFamily="18" charset="0"/>
              <a:cs typeface="Times New Roman" panose="02020603050405020304" pitchFamily="18" charset="0"/>
            </a:endParaRPr>
          </a:p>
        </p:txBody>
      </p:sp>
      <p:sp>
        <p:nvSpPr>
          <p:cNvPr id="3" name="文本框 2"/>
          <p:cNvSpPr txBox="1"/>
          <p:nvPr>
            <p:custDataLst>
              <p:tags r:id="rId2"/>
            </p:custDataLst>
          </p:nvPr>
        </p:nvSpPr>
        <p:spPr>
          <a:xfrm>
            <a:off x="1775460" y="514350"/>
            <a:ext cx="5957570" cy="429895"/>
          </a:xfrm>
          <a:prstGeom prst="rect">
            <a:avLst/>
          </a:prstGeom>
          <a:noFill/>
        </p:spPr>
        <p:txBody>
          <a:bodyPr wrap="square" rtlCol="0">
            <a:noAutofit/>
          </a:bodyPr>
          <a:p>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TỔNG QUAN TÌNH HÌNH NGHIÊN </a:t>
            </a:r>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CỨU</a:t>
            </a:r>
            <a:endPar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4" name="矩形 3"/>
          <p:cNvSpPr/>
          <p:nvPr/>
        </p:nvSpPr>
        <p:spPr>
          <a:xfrm>
            <a:off x="1071880" y="2298700"/>
            <a:ext cx="7626350" cy="361950"/>
          </a:xfrm>
          <a:prstGeom prst="rect">
            <a:avLst/>
          </a:prstGeom>
        </p:spPr>
        <p:txBody>
          <a:bodyPr wrap="square">
            <a:noAutofit/>
          </a:bodyPr>
          <a:p>
            <a:pPr algn="l">
              <a:lnSpc>
                <a:spcPct val="130000"/>
              </a:lnSpc>
              <a:spcBef>
                <a:spcPts val="600"/>
              </a:spcBef>
            </a:pPr>
            <a:r>
              <a:rPr lang="en-US" altLang="vi-VN" sz="1300" b="1">
                <a:solidFill>
                  <a:schemeClr val="tx1">
                    <a:lumMod val="65000"/>
                    <a:lumOff val="35000"/>
                  </a:schemeClr>
                </a:solidFill>
                <a:latin typeface="Times New Roman" panose="02020603050405020304" pitchFamily="18" charset="0"/>
                <a:cs typeface="Times New Roman" panose="02020603050405020304" pitchFamily="18" charset="0"/>
              </a:rPr>
              <a:t>1. </a:t>
            </a:r>
            <a:r>
              <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rPr>
              <a:t>Từ những năm 1940, chủ yếu nghiên cứu về từ chỉ màu sắc trong tiếng Trung cổ.</a:t>
            </a:r>
            <a:endPar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7" name="矩形 6"/>
          <p:cNvSpPr/>
          <p:nvPr/>
        </p:nvSpPr>
        <p:spPr>
          <a:xfrm>
            <a:off x="1071880" y="3357245"/>
            <a:ext cx="7359650" cy="606425"/>
          </a:xfrm>
          <a:prstGeom prst="rect">
            <a:avLst/>
          </a:prstGeom>
        </p:spPr>
        <p:txBody>
          <a:bodyPr wrap="square">
            <a:noAutofit/>
          </a:bodyPr>
          <a:p>
            <a:pPr algn="l">
              <a:lnSpc>
                <a:spcPct val="130000"/>
              </a:lnSpc>
              <a:spcBef>
                <a:spcPts val="600"/>
              </a:spcBef>
            </a:pPr>
            <a:r>
              <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rPr>
              <a:t>2</a:t>
            </a:r>
            <a:r>
              <a:rPr lang="en-US" altLang="vi-VN" sz="1300" b="1">
                <a:solidFill>
                  <a:schemeClr val="tx1">
                    <a:lumMod val="65000"/>
                    <a:lumOff val="35000"/>
                  </a:schemeClr>
                </a:solidFill>
                <a:latin typeface="Times New Roman" panose="02020603050405020304" pitchFamily="18" charset="0"/>
                <a:cs typeface="Times New Roman" panose="02020603050405020304" pitchFamily="18" charset="0"/>
              </a:rPr>
              <a:t>. </a:t>
            </a:r>
            <a:r>
              <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rPr>
              <a:t>Sau sự du nhập của nghiên cứu phương Tây vào Trung Quốc đã áp dụng những lý thuyết về sự hình thành các từ chỉ màu cơ sở trong ngôn ngữ học phương Tây.</a:t>
            </a:r>
            <a:endPar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9" name="矩形 8"/>
          <p:cNvSpPr/>
          <p:nvPr>
            <p:custDataLst>
              <p:tags r:id="rId3"/>
            </p:custDataLst>
          </p:nvPr>
        </p:nvSpPr>
        <p:spPr>
          <a:xfrm>
            <a:off x="5175885" y="2788285"/>
            <a:ext cx="3192145" cy="568960"/>
          </a:xfrm>
          <a:prstGeom prst="rect">
            <a:avLst/>
          </a:prstGeom>
        </p:spPr>
        <p:txBody>
          <a:bodyPr wrap="square">
            <a:noAutofit/>
          </a:bodyPr>
          <a:p>
            <a:pPr algn="l">
              <a:lnSpc>
                <a:spcPct val="130000"/>
              </a:lnSpc>
              <a:spcBef>
                <a:spcPts val="600"/>
              </a:spcBef>
            </a:pPr>
            <a:r>
              <a:rPr lang="vi-VN" altLang="en-US" sz="1200" b="1">
                <a:solidFill>
                  <a:schemeClr val="tx1">
                    <a:lumMod val="65000"/>
                    <a:lumOff val="35000"/>
                  </a:schemeClr>
                </a:solidFill>
              </a:rPr>
              <a:t> </a:t>
            </a:r>
            <a:endParaRPr lang="en-US" altLang="vi-VN" sz="1200" b="1">
              <a:solidFill>
                <a:schemeClr val="tx1">
                  <a:lumMod val="65000"/>
                  <a:lumOff val="35000"/>
                </a:schemeClr>
              </a:solidFill>
            </a:endParaRPr>
          </a:p>
        </p:txBody>
      </p:sp>
      <p:sp>
        <p:nvSpPr>
          <p:cNvPr id="42" name="矩形 41"/>
          <p:cNvSpPr/>
          <p:nvPr/>
        </p:nvSpPr>
        <p:spPr>
          <a:xfrm>
            <a:off x="1071880" y="2736850"/>
            <a:ext cx="6317615" cy="605790"/>
          </a:xfrm>
          <a:prstGeom prst="rect">
            <a:avLst/>
          </a:prstGeom>
        </p:spPr>
        <p:txBody>
          <a:bodyPr wrap="square">
            <a:noAutofit/>
          </a:bodyPr>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9D554E"/>
                </a:solidFill>
                <a:effectLst/>
                <a:uLnTx/>
                <a:uFillTx/>
                <a:latin typeface="Arial" panose="020B0604020202020204" pitchFamily="34" charset="0"/>
                <a:ea typeface="方正兰亭黑_GBK"/>
                <a:cs typeface="Times New Roman" panose="02020603050405020304" pitchFamily="18" charset="0"/>
              </a:rPr>
              <a:t>▪</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Hồ Phác An(1941)</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nghiên cứu năm từ (chữ) chỉ màu sắc của tiếng Hán cổ, gồm trắng, xích (đỏ, đỏ son), vàng, đen, thanh (xanh).</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00000"/>
              </a:lnSpc>
              <a:spcBef>
                <a:spcPct val="0"/>
              </a:spcBef>
              <a:spcAft>
                <a:spcPct val="0"/>
              </a:spcAft>
              <a:buClrTx/>
              <a:buSzTx/>
              <a:buFontTx/>
              <a:buNone/>
              <a:defRPr/>
            </a:pP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00000"/>
              </a:lnSpc>
              <a:spcBef>
                <a:spcPct val="0"/>
              </a:spcBef>
              <a:spcAft>
                <a:spcPct val="0"/>
              </a:spcAft>
              <a:buClrTx/>
              <a:buSzTx/>
              <a:buFontTx/>
              <a:buNone/>
              <a:defRPr/>
            </a:pP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
        <p:nvSpPr>
          <p:cNvPr id="5" name="矩形 4"/>
          <p:cNvSpPr/>
          <p:nvPr/>
        </p:nvSpPr>
        <p:spPr>
          <a:xfrm>
            <a:off x="1071880" y="4181475"/>
            <a:ext cx="6317615" cy="422910"/>
          </a:xfrm>
          <a:prstGeom prst="rect">
            <a:avLst/>
          </a:prstGeom>
        </p:spPr>
        <p:txBody>
          <a:bodyPr wrap="square">
            <a:noAutofit/>
          </a:bodyPr>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9D554E"/>
                </a:solidFill>
                <a:effectLst/>
                <a:uLnTx/>
                <a:uFillTx/>
                <a:latin typeface="Arial" panose="020B0604020202020204" pitchFamily="34" charset="0"/>
                <a:ea typeface="方正兰亭黑_GBK"/>
                <a:cs typeface="Times New Roman" panose="02020603050405020304" pitchFamily="18" charset="0"/>
              </a:rPr>
              <a:t>▪</a:t>
            </a:r>
            <a:r>
              <a:rPr lang="en-US" alt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Diêu Tiểu Bình(1988)</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a:t>
            </a:r>
            <a:r>
              <a:rPr lang="en-US" alt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giới thiệu lý thuyết của Berlin-Kay về các từ chỉ màu sắc cơ sở, phân tích bối cảnh ra đời của lý thuyết, đưa ra các bình luận học thuật.</a:t>
            </a:r>
            <a:endParaRPr lang="en-US" alt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a:p>
            <a:pPr marL="0" marR="0" lvl="0" indent="0" algn="l" defTabSz="457200" rtl="0" eaLnBrk="1" fontAlgn="base" latinLnBrk="0" hangingPunct="1">
              <a:lnSpc>
                <a:spcPct val="100000"/>
              </a:lnSpc>
              <a:spcBef>
                <a:spcPct val="0"/>
              </a:spcBef>
              <a:spcAft>
                <a:spcPct val="0"/>
              </a:spcAft>
              <a:buClrTx/>
              <a:buSzTx/>
              <a:buFontTx/>
              <a:buNone/>
              <a:defRPr/>
            </a:pP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00000"/>
              </a:lnSpc>
              <a:spcBef>
                <a:spcPct val="0"/>
              </a:spcBef>
              <a:spcAft>
                <a:spcPct val="0"/>
              </a:spcAft>
              <a:buClrTx/>
              <a:buSzTx/>
              <a:buFontTx/>
              <a:buNone/>
              <a:defRPr/>
            </a:pP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linds(horizontal)">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2" grpId="0"/>
      <p:bldP spid="4" grpId="1"/>
      <p:bldP spid="42" grpId="1"/>
      <p:bldP spid="7" grpId="0"/>
      <p:bldP spid="5" grpId="0"/>
      <p:bldP spid="7" grpId="1"/>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一个圆顶角，剪去另一个顶角 37"/>
          <p:cNvSpPr/>
          <p:nvPr/>
        </p:nvSpPr>
        <p:spPr>
          <a:xfrm>
            <a:off x="729615" y="1282065"/>
            <a:ext cx="7793990" cy="3261360"/>
          </a:xfrm>
          <a:prstGeom prst="snipRoundRect">
            <a:avLst>
              <a:gd name="adj1" fmla="val 16667"/>
              <a:gd name="adj2" fmla="val 10513"/>
            </a:avLst>
          </a:prstGeom>
          <a:noFill/>
          <a:ln>
            <a:solidFill>
              <a:srgbClr val="B386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915597" y="1388778"/>
            <a:ext cx="859893" cy="859893"/>
          </a:xfrm>
          <a:prstGeom prst="ellipse">
            <a:avLst/>
          </a:prstGeom>
          <a:solidFill>
            <a:srgbClr val="9D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1170628" y="1609606"/>
            <a:ext cx="315540" cy="448716"/>
            <a:chOff x="2528974" y="2863357"/>
            <a:chExt cx="246811" cy="359779"/>
          </a:xfrm>
          <a:solidFill>
            <a:schemeClr val="bg1"/>
          </a:solidFill>
        </p:grpSpPr>
        <p:sp>
          <p:nvSpPr>
            <p:cNvPr id="20"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cs typeface="+mn-cs"/>
                <a:sym typeface="Gill Sans" charset="0"/>
              </a:endParaRPr>
            </a:p>
          </p:txBody>
        </p:sp>
        <p:sp>
          <p:nvSpPr>
            <p:cNvPr id="21"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cs typeface="+mn-cs"/>
                <a:sym typeface="Gill Sans" charset="0"/>
              </a:endParaRPr>
            </a:p>
          </p:txBody>
        </p:sp>
      </p:grpSp>
      <p:sp>
        <p:nvSpPr>
          <p:cNvPr id="2" name="文本框 1"/>
          <p:cNvSpPr txBox="1"/>
          <p:nvPr>
            <p:custDataLst>
              <p:tags r:id="rId1"/>
            </p:custDataLst>
          </p:nvPr>
        </p:nvSpPr>
        <p:spPr>
          <a:xfrm>
            <a:off x="1877695" y="1609725"/>
            <a:ext cx="6373495" cy="339725"/>
          </a:xfrm>
          <a:prstGeom prst="rect">
            <a:avLst/>
          </a:prstGeom>
          <a:noFill/>
        </p:spPr>
        <p:txBody>
          <a:bodyPr wrap="square" rtlCol="0">
            <a:noAutofit/>
          </a:bodyPr>
          <a:p>
            <a:pPr algn="ctr"/>
            <a:r>
              <a:rPr lang="vi-VN" altLang="zh-CN" sz="1900" b="1">
                <a:ln w="15875"/>
                <a:gradFill>
                  <a:gsLst>
                    <a:gs pos="0">
                      <a:schemeClr val="accent1">
                        <a:hueMod val="80000"/>
                      </a:schemeClr>
                    </a:gs>
                    <a:gs pos="100000">
                      <a:schemeClr val="accent1">
                        <a:alpha val="100000"/>
                      </a:schemeClr>
                    </a:gs>
                  </a:gsLst>
                  <a:lin ang="2700000" scaled="0"/>
                </a:gradFill>
                <a:effectLst/>
                <a:latin typeface="Times New Roman" panose="02020603050405020304" pitchFamily="18" charset="0"/>
                <a:cs typeface="Times New Roman" panose="02020603050405020304" pitchFamily="18" charset="0"/>
              </a:rPr>
              <a:t>Nghiên cứu về các từ ngữ chỉ màu sắc trong </a:t>
            </a:r>
            <a:r>
              <a:rPr lang="vi-VN" altLang="zh-CN" sz="1900" b="1" i="1">
                <a:ln w="15875"/>
                <a:gradFill>
                  <a:gsLst>
                    <a:gs pos="0">
                      <a:schemeClr val="accent1">
                        <a:hueMod val="80000"/>
                      </a:schemeClr>
                    </a:gs>
                    <a:gs pos="100000">
                      <a:schemeClr val="accent1">
                        <a:alpha val="100000"/>
                      </a:schemeClr>
                    </a:gs>
                  </a:gsLst>
                  <a:lin ang="2700000" scaled="0"/>
                </a:gradFill>
                <a:effectLst/>
                <a:latin typeface="Times New Roman" panose="02020603050405020304" pitchFamily="18" charset="0"/>
                <a:cs typeface="Times New Roman" panose="02020603050405020304" pitchFamily="18" charset="0"/>
              </a:rPr>
              <a:t>Hồng lâu mộng</a:t>
            </a:r>
            <a:endParaRPr lang="vi-VN" altLang="zh-CN" sz="1900" b="1" i="1">
              <a:ln w="15875"/>
              <a:gradFill>
                <a:gsLst>
                  <a:gs pos="0">
                    <a:schemeClr val="accent1">
                      <a:hueMod val="80000"/>
                    </a:schemeClr>
                  </a:gs>
                  <a:gs pos="100000">
                    <a:schemeClr val="accent1">
                      <a:alpha val="100000"/>
                    </a:schemeClr>
                  </a:gs>
                </a:gsLst>
                <a:lin ang="2700000" scaled="0"/>
              </a:gradFill>
              <a:effectLst/>
              <a:latin typeface="Times New Roman" panose="02020603050405020304" pitchFamily="18" charset="0"/>
              <a:cs typeface="Times New Roman" panose="02020603050405020304" pitchFamily="18" charset="0"/>
            </a:endParaRPr>
          </a:p>
        </p:txBody>
      </p:sp>
      <p:sp>
        <p:nvSpPr>
          <p:cNvPr id="3" name="文本框 2"/>
          <p:cNvSpPr txBox="1"/>
          <p:nvPr>
            <p:custDataLst>
              <p:tags r:id="rId2"/>
            </p:custDataLst>
          </p:nvPr>
        </p:nvSpPr>
        <p:spPr>
          <a:xfrm>
            <a:off x="1775460" y="514350"/>
            <a:ext cx="5957570" cy="429895"/>
          </a:xfrm>
          <a:prstGeom prst="rect">
            <a:avLst/>
          </a:prstGeom>
          <a:noFill/>
        </p:spPr>
        <p:txBody>
          <a:bodyPr wrap="square" rtlCol="0">
            <a:noAutofit/>
          </a:bodyPr>
          <a:p>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TỔNG QUAN TÌNH HÌNH NGHIÊN </a:t>
            </a:r>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CỨU</a:t>
            </a:r>
            <a:endPar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8" name="矩形 7"/>
          <p:cNvSpPr/>
          <p:nvPr>
            <p:custDataLst>
              <p:tags r:id="rId3"/>
            </p:custDataLst>
          </p:nvPr>
        </p:nvSpPr>
        <p:spPr>
          <a:xfrm>
            <a:off x="1485900" y="3045460"/>
            <a:ext cx="4243705" cy="447040"/>
          </a:xfrm>
          <a:prstGeom prst="rect">
            <a:avLst/>
          </a:prstGeom>
        </p:spPr>
        <p:txBody>
          <a:bodyPr wrap="square">
            <a:noAutofit/>
          </a:bodyPr>
          <a:p>
            <a:pPr algn="l">
              <a:lnSpc>
                <a:spcPct val="130000"/>
              </a:lnSpc>
              <a:spcBef>
                <a:spcPts val="600"/>
              </a:spcBef>
            </a:pPr>
            <a:r>
              <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rPr>
              <a:t>2</a:t>
            </a:r>
            <a:r>
              <a:rPr lang="en-US" altLang="vi-VN" sz="1300" b="1">
                <a:solidFill>
                  <a:schemeClr val="tx1">
                    <a:lumMod val="65000"/>
                    <a:lumOff val="35000"/>
                  </a:schemeClr>
                </a:solidFill>
                <a:latin typeface="Times New Roman" panose="02020603050405020304" pitchFamily="18" charset="0"/>
                <a:cs typeface="Times New Roman" panose="02020603050405020304" pitchFamily="18" charset="0"/>
              </a:rPr>
              <a:t>. </a:t>
            </a:r>
            <a:r>
              <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rPr>
              <a:t>Về văn hóa và </a:t>
            </a:r>
            <a:r>
              <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sym typeface="+mn-ea"/>
              </a:rPr>
              <a:t>dịch thuật</a:t>
            </a:r>
            <a:endPar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sym typeface="+mn-ea"/>
            </a:endParaRPr>
          </a:p>
        </p:txBody>
      </p:sp>
      <p:sp>
        <p:nvSpPr>
          <p:cNvPr id="11" name="矩形 10"/>
          <p:cNvSpPr/>
          <p:nvPr>
            <p:custDataLst>
              <p:tags r:id="rId4"/>
            </p:custDataLst>
          </p:nvPr>
        </p:nvSpPr>
        <p:spPr>
          <a:xfrm>
            <a:off x="1516380" y="2149475"/>
            <a:ext cx="3763010" cy="422275"/>
          </a:xfrm>
          <a:prstGeom prst="rect">
            <a:avLst/>
          </a:prstGeom>
        </p:spPr>
        <p:txBody>
          <a:bodyPr wrap="square">
            <a:noAutofit/>
          </a:bodyPr>
          <a:p>
            <a:pPr algn="l">
              <a:lnSpc>
                <a:spcPct val="130000"/>
              </a:lnSpc>
              <a:spcBef>
                <a:spcPts val="600"/>
              </a:spcBef>
            </a:pPr>
            <a:r>
              <a:rPr lang="en-US" altLang="vi-VN" sz="1300" b="1">
                <a:solidFill>
                  <a:schemeClr val="tx1">
                    <a:lumMod val="65000"/>
                    <a:lumOff val="35000"/>
                  </a:schemeClr>
                </a:solidFill>
                <a:latin typeface="Times New Roman" panose="02020603050405020304" pitchFamily="18" charset="0"/>
                <a:cs typeface="Times New Roman" panose="02020603050405020304" pitchFamily="18" charset="0"/>
              </a:rPr>
              <a:t>1.</a:t>
            </a:r>
            <a:r>
              <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rPr>
              <a:t> Thông kê số lượng của từ ngữ chỉ màu sắc.</a:t>
            </a:r>
            <a:endPar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2" name="矩形 41"/>
          <p:cNvSpPr/>
          <p:nvPr>
            <p:custDataLst>
              <p:tags r:id="rId5"/>
            </p:custDataLst>
          </p:nvPr>
        </p:nvSpPr>
        <p:spPr>
          <a:xfrm>
            <a:off x="1536700" y="2515235"/>
            <a:ext cx="6317615" cy="514350"/>
          </a:xfrm>
          <a:prstGeom prst="rect">
            <a:avLst/>
          </a:prstGeom>
        </p:spPr>
        <p:txBody>
          <a:bodyPr wrap="square">
            <a:noAutofit/>
          </a:bodyPr>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9D554E"/>
                </a:solidFill>
                <a:effectLst/>
                <a:uLnTx/>
                <a:uFillTx/>
                <a:latin typeface="Arial" panose="020B0604020202020204" pitchFamily="34" charset="0"/>
                <a:ea typeface="方正兰亭黑_GBK"/>
                <a:cs typeface="Times New Roman" panose="02020603050405020304" pitchFamily="18" charset="0"/>
              </a:rPr>
              <a:t>▪</a:t>
            </a:r>
            <a:r>
              <a:rPr lang="vi-VN" alt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Tào Thảo Á (2012),</a:t>
            </a:r>
            <a:r>
              <a:rPr lang="en-US" alt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“Nghiên cứu định lượng từ ngữ chỉ màu sắc trong </a:t>
            </a:r>
            <a:r>
              <a:rPr kumimoji="0" lang="en-US" altLang="zh-CN" sz="1400" b="0" i="1"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Hồng</a:t>
            </a:r>
            <a:endParaRPr kumimoji="0" lang="en-US" altLang="zh-CN" sz="1400" b="0" i="1"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00000"/>
              </a:lnSpc>
              <a:spcBef>
                <a:spcPct val="0"/>
              </a:spcBef>
              <a:spcAft>
                <a:spcPct val="0"/>
              </a:spcAft>
              <a:buClrTx/>
              <a:buSzTx/>
              <a:buFontTx/>
              <a:buNone/>
              <a:defRPr/>
            </a:pPr>
            <a:r>
              <a:rPr kumimoji="0" lang="vi-VN" altLang="en-US" sz="1400" b="0" i="1"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lâu mộng</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endPar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00000"/>
              </a:lnSpc>
              <a:spcBef>
                <a:spcPct val="0"/>
              </a:spcBef>
              <a:spcAft>
                <a:spcPct val="0"/>
              </a:spcAft>
              <a:buClrTx/>
              <a:buSzTx/>
              <a:buFontTx/>
              <a:buNone/>
              <a:defRPr/>
            </a:pP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
        <p:nvSpPr>
          <p:cNvPr id="5" name="矩形 4"/>
          <p:cNvSpPr/>
          <p:nvPr>
            <p:custDataLst>
              <p:tags r:id="rId6"/>
            </p:custDataLst>
          </p:nvPr>
        </p:nvSpPr>
        <p:spPr>
          <a:xfrm>
            <a:off x="1536700" y="3424555"/>
            <a:ext cx="6317615" cy="651510"/>
          </a:xfrm>
          <a:prstGeom prst="rect">
            <a:avLst/>
          </a:prstGeom>
        </p:spPr>
        <p:txBody>
          <a:bodyPr wrap="square">
            <a:noAutofit/>
          </a:bodyPr>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Chương Hoàn (2012),</a:t>
            </a:r>
            <a:r>
              <a:rPr 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“Nghiên cứu ý nghĩa văn hóa</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r>
              <a:rPr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của từ ngữ chỉ mấu sắc trong bài thở của Hông lậu mộng” </a:t>
            </a:r>
            <a:endParaRPr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a:p>
            <a:pPr marL="0" marR="0" lvl="0" indent="0" algn="l" defTabSz="457200" rtl="0" eaLnBrk="1" fontAlgn="base" latinLnBrk="0" hangingPunct="1">
              <a:lnSpc>
                <a:spcPct val="100000"/>
              </a:lnSpc>
              <a:spcBef>
                <a:spcPct val="0"/>
              </a:spcBef>
              <a:spcAft>
                <a:spcPct val="0"/>
              </a:spcAft>
              <a:buClrTx/>
              <a:buSzTx/>
              <a:buFontTx/>
              <a:buNone/>
              <a:defRPr/>
            </a:pPr>
            <a:r>
              <a:rPr lang="en-US" altLang="zh-CN" sz="1400" noProof="0">
                <a:ln>
                  <a:noFill/>
                </a:ln>
                <a:solidFill>
                  <a:srgbClr val="9D554E"/>
                </a:solidFill>
                <a:effectLst/>
                <a:uLnTx/>
                <a:uFillTx/>
                <a:latin typeface="Arial" panose="020B0604020202020204" pitchFamily="34" charset="0"/>
                <a:ea typeface="方正兰亭黑_GBK"/>
                <a:cs typeface="Times New Roman" panose="02020603050405020304" pitchFamily="18" charset="0"/>
                <a:sym typeface="+mn-ea"/>
              </a:rPr>
              <a:t>▪</a:t>
            </a:r>
            <a:r>
              <a:rPr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Quách Mai Doanh (2019)</a:t>
            </a:r>
            <a:r>
              <a:rPr 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t>
            </a:r>
            <a:r>
              <a:rPr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“Phân tích về các loại từ chỉ màu sắc màu vàng trong Hông lâu mộng và phương</a:t>
            </a:r>
            <a:r>
              <a:rPr lang="en-US"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a:t>
            </a:r>
            <a:r>
              <a:rPr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pháp dịch thuậ(bản dịch của D. Hawkes)” </a:t>
            </a:r>
            <a:r>
              <a:rPr 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v.</a:t>
            </a:r>
            <a:r>
              <a:rPr 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v.</a:t>
            </a:r>
            <a:endParaRPr 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2" grpId="1"/>
      <p:bldP spid="5" grpId="0"/>
      <p:bldP spid="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一个圆顶角，剪去另一个顶角 37"/>
          <p:cNvSpPr/>
          <p:nvPr/>
        </p:nvSpPr>
        <p:spPr>
          <a:xfrm>
            <a:off x="571500" y="1131570"/>
            <a:ext cx="7885430" cy="3741420"/>
          </a:xfrm>
          <a:prstGeom prst="snipRoundRect">
            <a:avLst>
              <a:gd name="adj1" fmla="val 16667"/>
              <a:gd name="adj2" fmla="val 10513"/>
            </a:avLst>
          </a:prstGeom>
          <a:noFill/>
          <a:ln>
            <a:solidFill>
              <a:srgbClr val="B386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custDataLst>
              <p:tags r:id="rId1"/>
            </p:custDataLst>
          </p:nvPr>
        </p:nvSpPr>
        <p:spPr>
          <a:xfrm>
            <a:off x="1493520" y="1384935"/>
            <a:ext cx="5242560" cy="339725"/>
          </a:xfrm>
          <a:prstGeom prst="rect">
            <a:avLst/>
          </a:prstGeom>
          <a:noFill/>
        </p:spPr>
        <p:txBody>
          <a:bodyPr wrap="square" rtlCol="0">
            <a:noAutofit/>
          </a:bodyPr>
          <a:p>
            <a:pPr algn="ctr"/>
            <a:r>
              <a:rPr lang="vi-VN" altLang="zh-CN" sz="1900" b="1">
                <a:ln w="15875"/>
                <a:gradFill>
                  <a:gsLst>
                    <a:gs pos="0">
                      <a:schemeClr val="accent1">
                        <a:hueMod val="80000"/>
                      </a:schemeClr>
                    </a:gs>
                    <a:gs pos="100000">
                      <a:schemeClr val="accent1">
                        <a:alpha val="100000"/>
                      </a:schemeClr>
                    </a:gs>
                  </a:gsLst>
                  <a:lin ang="2700000" scaled="0"/>
                </a:gradFill>
                <a:effectLst/>
                <a:latin typeface="Times New Roman" panose="02020603050405020304" pitchFamily="18" charset="0"/>
                <a:cs typeface="Times New Roman" panose="02020603050405020304" pitchFamily="18" charset="0"/>
              </a:rPr>
              <a:t>Nghiên cứu từ ngữ chỉ màu sắc trong Tiếng Việt</a:t>
            </a:r>
            <a:endParaRPr lang="vi-VN" altLang="zh-CN" sz="1900" b="1">
              <a:ln w="15875"/>
              <a:gradFill>
                <a:gsLst>
                  <a:gs pos="0">
                    <a:schemeClr val="accent1">
                      <a:hueMod val="80000"/>
                    </a:schemeClr>
                  </a:gs>
                  <a:gs pos="100000">
                    <a:schemeClr val="accent1">
                      <a:alpha val="100000"/>
                    </a:schemeClr>
                  </a:gs>
                </a:gsLst>
                <a:lin ang="2700000" scaled="0"/>
              </a:gradFill>
              <a:effectLst/>
              <a:latin typeface="Times New Roman" panose="02020603050405020304" pitchFamily="18" charset="0"/>
              <a:cs typeface="Times New Roman" panose="02020603050405020304" pitchFamily="18" charset="0"/>
            </a:endParaRPr>
          </a:p>
        </p:txBody>
      </p:sp>
      <p:sp>
        <p:nvSpPr>
          <p:cNvPr id="3" name="文本框 2"/>
          <p:cNvSpPr txBox="1"/>
          <p:nvPr>
            <p:custDataLst>
              <p:tags r:id="rId2"/>
            </p:custDataLst>
          </p:nvPr>
        </p:nvSpPr>
        <p:spPr>
          <a:xfrm>
            <a:off x="1775460" y="514350"/>
            <a:ext cx="5957570" cy="429895"/>
          </a:xfrm>
          <a:prstGeom prst="rect">
            <a:avLst/>
          </a:prstGeom>
          <a:noFill/>
        </p:spPr>
        <p:txBody>
          <a:bodyPr wrap="square" rtlCol="0">
            <a:noAutofit/>
          </a:bodyPr>
          <a:p>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TỔNG QUAN TÌNH HÌNH NGHIÊN </a:t>
            </a:r>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CỨU</a:t>
            </a:r>
            <a:endPar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custDataLst>
              <p:tags r:id="rId3"/>
            </p:custDataLst>
          </p:nvPr>
        </p:nvSpPr>
        <p:spPr>
          <a:xfrm>
            <a:off x="916940" y="1834515"/>
            <a:ext cx="7254875" cy="568960"/>
          </a:xfrm>
          <a:prstGeom prst="rect">
            <a:avLst/>
          </a:prstGeom>
        </p:spPr>
        <p:txBody>
          <a:bodyPr wrap="square">
            <a:noAutofit/>
          </a:bodyPr>
          <a:p>
            <a:pPr algn="l">
              <a:lnSpc>
                <a:spcPct val="130000"/>
              </a:lnSpc>
              <a:spcBef>
                <a:spcPts val="600"/>
              </a:spcBef>
            </a:pPr>
            <a:r>
              <a:rPr lang="en-US" altLang="vi-VN" sz="1300" b="1">
                <a:solidFill>
                  <a:schemeClr val="tx1">
                    <a:lumMod val="65000"/>
                    <a:lumOff val="35000"/>
                  </a:schemeClr>
                </a:solidFill>
                <a:latin typeface="Times New Roman" panose="02020603050405020304" pitchFamily="18" charset="0"/>
                <a:cs typeface="Times New Roman" panose="02020603050405020304" pitchFamily="18" charset="0"/>
              </a:rPr>
              <a:t>1. </a:t>
            </a:r>
            <a:r>
              <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rPr>
              <a:t>Nghiên cứu phạm vi ứng dụng của từ chỉ màu sắc và phần tích các đặc điểm cấu trúc và ý nghĩa văn hóa của từ ngữ chỉ màu sắc tiếng Việt.</a:t>
            </a:r>
            <a:endPar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8" name="矩形 7"/>
          <p:cNvSpPr/>
          <p:nvPr>
            <p:custDataLst>
              <p:tags r:id="rId4"/>
            </p:custDataLst>
          </p:nvPr>
        </p:nvSpPr>
        <p:spPr>
          <a:xfrm>
            <a:off x="937260" y="3081655"/>
            <a:ext cx="6355715" cy="378460"/>
          </a:xfrm>
          <a:prstGeom prst="rect">
            <a:avLst/>
          </a:prstGeom>
        </p:spPr>
        <p:txBody>
          <a:bodyPr wrap="square">
            <a:noAutofit/>
          </a:bodyPr>
          <a:p>
            <a:pPr algn="l">
              <a:lnSpc>
                <a:spcPct val="130000"/>
              </a:lnSpc>
              <a:spcBef>
                <a:spcPts val="600"/>
              </a:spcBef>
            </a:pPr>
            <a:r>
              <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rPr>
              <a:t>2</a:t>
            </a:r>
            <a:r>
              <a:rPr lang="en-US" altLang="vi-VN" sz="1300" b="1">
                <a:solidFill>
                  <a:schemeClr val="tx1">
                    <a:lumMod val="65000"/>
                    <a:lumOff val="35000"/>
                  </a:schemeClr>
                </a:solidFill>
                <a:latin typeface="Times New Roman" panose="02020603050405020304" pitchFamily="18" charset="0"/>
                <a:cs typeface="Times New Roman" panose="02020603050405020304" pitchFamily="18" charset="0"/>
              </a:rPr>
              <a:t>. </a:t>
            </a:r>
            <a:r>
              <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rPr>
              <a:t>Nghiên cứu các từ ngữ chỉ màu sắc trong các tác phẩm văn học cụ thể.</a:t>
            </a:r>
            <a:endPar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9" name="矩形 8"/>
          <p:cNvSpPr/>
          <p:nvPr>
            <p:custDataLst>
              <p:tags r:id="rId5"/>
            </p:custDataLst>
          </p:nvPr>
        </p:nvSpPr>
        <p:spPr>
          <a:xfrm>
            <a:off x="937260" y="3647440"/>
            <a:ext cx="6355715" cy="378460"/>
          </a:xfrm>
          <a:prstGeom prst="rect">
            <a:avLst/>
          </a:prstGeom>
        </p:spPr>
        <p:txBody>
          <a:bodyPr wrap="square">
            <a:noAutofit/>
          </a:bodyPr>
          <a:p>
            <a:pPr algn="l">
              <a:lnSpc>
                <a:spcPct val="130000"/>
              </a:lnSpc>
              <a:spcBef>
                <a:spcPts val="600"/>
              </a:spcBef>
            </a:pPr>
            <a:r>
              <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rPr>
              <a:t>3</a:t>
            </a:r>
            <a:r>
              <a:rPr lang="en-US" altLang="vi-VN" sz="1300" b="1">
                <a:solidFill>
                  <a:schemeClr val="tx1">
                    <a:lumMod val="65000"/>
                    <a:lumOff val="35000"/>
                  </a:schemeClr>
                </a:solidFill>
                <a:latin typeface="Times New Roman" panose="02020603050405020304" pitchFamily="18" charset="0"/>
                <a:cs typeface="Times New Roman" panose="02020603050405020304" pitchFamily="18" charset="0"/>
              </a:rPr>
              <a:t>. </a:t>
            </a:r>
            <a:r>
              <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rPr>
              <a:t>Những nghiên cứu so sánh các từ ngữ chỉ màu sắc trong tiếng Hán và tiếng Việt.</a:t>
            </a:r>
            <a:endPar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4" name="椭圆 43"/>
          <p:cNvSpPr/>
          <p:nvPr>
            <p:custDataLst>
              <p:tags r:id="rId6"/>
            </p:custDataLst>
          </p:nvPr>
        </p:nvSpPr>
        <p:spPr>
          <a:xfrm>
            <a:off x="795020" y="1229995"/>
            <a:ext cx="590550" cy="601345"/>
          </a:xfrm>
          <a:prstGeom prst="ellipse">
            <a:avLst/>
          </a:prstGeom>
          <a:solidFill>
            <a:srgbClr val="D879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AutoShape 111"/>
          <p:cNvSpPr/>
          <p:nvPr>
            <p:custDataLst>
              <p:tags r:id="rId7"/>
            </p:custDataLst>
          </p:nvPr>
        </p:nvSpPr>
        <p:spPr bwMode="auto">
          <a:xfrm>
            <a:off x="916940" y="1400175"/>
            <a:ext cx="346710" cy="3244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bg1"/>
          </a:solidFill>
          <a:ln>
            <a:noFill/>
          </a:ln>
          <a:effectLst/>
        </p:spPr>
        <p:txBody>
          <a:bodyPr lIns="19050" tIns="19050" rIns="19050" bIns="19050" anchor="ctr"/>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cs typeface="+mn-cs"/>
              <a:sym typeface="Gill Sans" charset="0"/>
            </a:endParaRPr>
          </a:p>
        </p:txBody>
      </p:sp>
      <p:sp>
        <p:nvSpPr>
          <p:cNvPr id="12" name="矩形 11"/>
          <p:cNvSpPr/>
          <p:nvPr>
            <p:custDataLst>
              <p:tags r:id="rId8"/>
            </p:custDataLst>
          </p:nvPr>
        </p:nvSpPr>
        <p:spPr>
          <a:xfrm>
            <a:off x="1054100" y="2428875"/>
            <a:ext cx="6831330" cy="773430"/>
          </a:xfrm>
          <a:prstGeom prst="rect">
            <a:avLst/>
          </a:prstGeom>
        </p:spPr>
        <p:txBody>
          <a:bodyPr wrap="square">
            <a:noAutofit/>
          </a:bodyPr>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9D554E"/>
                </a:solidFill>
                <a:effectLst/>
                <a:uLnTx/>
                <a:uFillTx/>
                <a:latin typeface="Arial" panose="020B0604020202020204" pitchFamily="34" charset="0"/>
                <a:ea typeface="方正兰亭黑_GBK"/>
                <a:cs typeface="Times New Roman" panose="02020603050405020304" pitchFamily="18" charset="0"/>
              </a:rPr>
              <a:t>▪</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“Hệ thống từ ngữ chỉ màu sắc của tiếng Việt trong sự liên hệ mấy điều phổ</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quát” (Đào Thản, 1993)</a:t>
            </a:r>
            <a:endPar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00000"/>
              </a:lnSpc>
              <a:spcBef>
                <a:spcPct val="0"/>
              </a:spcBef>
              <a:spcAft>
                <a:spcPct val="0"/>
              </a:spcAft>
              <a:buClrTx/>
              <a:buSzTx/>
              <a:buFontTx/>
              <a:buNone/>
              <a:defRPr/>
            </a:pPr>
            <a:r>
              <a:rPr lang="en-US" altLang="zh-CN" sz="1400" noProof="0">
                <a:ln>
                  <a:noFill/>
                </a:ln>
                <a:solidFill>
                  <a:srgbClr val="9D554E"/>
                </a:solidFill>
                <a:effectLst/>
                <a:uLnTx/>
                <a:uFillTx/>
                <a:latin typeface="Arial" panose="020B0604020202020204" pitchFamily="34" charset="0"/>
                <a:ea typeface="方正兰亭黑_GBK"/>
                <a:cs typeface="Times New Roman" panose="02020603050405020304" pitchFamily="18" charset="0"/>
                <a:sym typeface="+mn-ea"/>
              </a:rPr>
              <a:t>▪</a:t>
            </a:r>
            <a:r>
              <a:rPr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r>
              <a:rPr 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Hệ</a:t>
            </a:r>
            <a:r>
              <a:rPr lang="vi-VN"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r>
              <a:rPr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thống từ chỉ màu tiếng Việt" (Nguyễn Khánh Hà, 1995)</a:t>
            </a:r>
            <a:endParaRPr sz="14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
        <p:nvSpPr>
          <p:cNvPr id="13" name="矩形 12"/>
          <p:cNvSpPr/>
          <p:nvPr>
            <p:custDataLst>
              <p:tags r:id="rId9"/>
            </p:custDataLst>
          </p:nvPr>
        </p:nvSpPr>
        <p:spPr>
          <a:xfrm>
            <a:off x="1054100" y="3373120"/>
            <a:ext cx="6831330" cy="362585"/>
          </a:xfrm>
          <a:prstGeom prst="rect">
            <a:avLst/>
          </a:prstGeom>
        </p:spPr>
        <p:txBody>
          <a:bodyPr wrap="square">
            <a:noAutofit/>
          </a:bodyPr>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9D554E"/>
                </a:solidFill>
                <a:effectLst/>
                <a:uLnTx/>
                <a:uFillTx/>
                <a:latin typeface="Arial" panose="020B0604020202020204" pitchFamily="34" charset="0"/>
                <a:ea typeface="方正兰亭黑_GBK"/>
                <a:cs typeface="Times New Roman" panose="02020603050405020304" pitchFamily="18" charset="0"/>
              </a:rPr>
              <a:t>▪</a:t>
            </a:r>
            <a:r>
              <a:rPr kumimoji="0" lang="en-US" altLang="zh-CN"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“Thế giới màu sắc trong ca dao” (Trần Văn Sáng, 2009)</a:t>
            </a:r>
            <a:r>
              <a:rPr kumimoji="0" lang="vi-VN" altLang="en-US"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v.</a:t>
            </a:r>
            <a:r>
              <a:rPr kumimoji="0" lang="vi-VN" altLang="en-US"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v.</a:t>
            </a:r>
            <a:endParaRPr kumimoji="0" lang="vi-VN" altLang="en-US"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
        <p:nvSpPr>
          <p:cNvPr id="27" name="矩形 26"/>
          <p:cNvSpPr/>
          <p:nvPr>
            <p:custDataLst>
              <p:tags r:id="rId10"/>
            </p:custDataLst>
          </p:nvPr>
        </p:nvSpPr>
        <p:spPr>
          <a:xfrm>
            <a:off x="1054100" y="4025900"/>
            <a:ext cx="6831330" cy="499110"/>
          </a:xfrm>
          <a:prstGeom prst="rect">
            <a:avLst/>
          </a:prstGeom>
        </p:spPr>
        <p:txBody>
          <a:bodyPr wrap="square">
            <a:noAutofit/>
          </a:bodyPr>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9D554E"/>
                </a:solidFill>
                <a:effectLst/>
                <a:uLnTx/>
                <a:uFillTx/>
                <a:latin typeface="Arial" panose="020B0604020202020204" pitchFamily="34" charset="0"/>
                <a:ea typeface="方正兰亭黑_GBK"/>
                <a:cs typeface="Times New Roman" panose="02020603050405020304" pitchFamily="18" charset="0"/>
              </a:rPr>
              <a:t>▪</a:t>
            </a:r>
            <a:r>
              <a:rPr kumimoji="0" lang="en-US" altLang="zh-CN"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“Nghiên cứu so sánh</a:t>
            </a:r>
            <a:r>
              <a:rPr kumimoji="0" lang="vi-VN" altLang="en-US"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r>
              <a:rPr kumimoji="0" lang="en-US" altLang="zh-CN"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từ ngữ chỉ màu sắc trong tiếng Hán và tiếng Việt” (Nguyễn Thu Trà, 2007)</a:t>
            </a:r>
            <a:endParaRPr kumimoji="0" lang="en-US" altLang="zh-CN"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00000"/>
              </a:lnSpc>
              <a:spcBef>
                <a:spcPct val="0"/>
              </a:spcBef>
              <a:spcAft>
                <a:spcPct val="0"/>
              </a:spcAft>
              <a:buClrTx/>
              <a:buSzTx/>
              <a:buFontTx/>
              <a:buNone/>
              <a:defRPr/>
            </a:pPr>
            <a:r>
              <a:rPr lang="en-US" altLang="zh-CN" sz="1300" noProof="0">
                <a:ln>
                  <a:noFill/>
                </a:ln>
                <a:solidFill>
                  <a:srgbClr val="9D554E"/>
                </a:solidFill>
                <a:effectLst/>
                <a:uLnTx/>
                <a:uFillTx/>
                <a:latin typeface="Arial" panose="020B0604020202020204" pitchFamily="34" charset="0"/>
                <a:ea typeface="方正兰亭黑_GBK"/>
                <a:cs typeface="Times New Roman" panose="02020603050405020304" pitchFamily="18" charset="0"/>
                <a:sym typeface="+mn-ea"/>
              </a:rPr>
              <a:t>▪</a:t>
            </a:r>
            <a:r>
              <a:rPr lang="en-US" altLang="zh-CN" sz="13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“So</a:t>
            </a:r>
            <a:r>
              <a:rPr lang="vi-VN" altLang="en-US" sz="13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 </a:t>
            </a:r>
            <a:r>
              <a:rPr kumimoji="0" lang="en-US" altLang="zh-CN"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sánh nội hàm văn hóa của từ ngữ chỉ màu sắc cơ bản trong tiếng Việt và tiếng</a:t>
            </a:r>
            <a:r>
              <a:rPr kumimoji="0" lang="vi-VN" altLang="en-US"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r>
              <a:rPr kumimoji="0" lang="en-US" altLang="zh-CN"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Hán”(Nguyễn</a:t>
            </a:r>
            <a:r>
              <a:rPr kumimoji="0" lang="vi-VN" altLang="en-US"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r>
              <a:rPr kumimoji="0" lang="en-US" altLang="zh-CN"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Chi Lê, 2006)</a:t>
            </a:r>
            <a:r>
              <a:rPr kumimoji="0" lang="vi-VN" altLang="en-US"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v.</a:t>
            </a:r>
            <a:r>
              <a:rPr kumimoji="0" lang="vi-VN" altLang="en-US"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v.</a:t>
            </a:r>
            <a:endParaRPr kumimoji="0" lang="vi-VN" altLang="en-US" sz="13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linds(horizontal)">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27" grpId="0"/>
      <p:bldP spid="2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464185" y="668020"/>
            <a:ext cx="3707130" cy="475615"/>
          </a:xfrm>
          <a:prstGeom prst="rect">
            <a:avLst/>
          </a:prstGeom>
        </p:spPr>
        <p:txBody>
          <a:bodyPr wrap="squar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vi-VN" altLang="en-US" sz="2500" b="1" i="0" u="none" strike="noStrike" kern="1200" cap="none" spc="0" normalizeH="0" baseline="0" noProof="0">
                <a:ln>
                  <a:noFill/>
                </a:ln>
                <a:solidFill>
                  <a:srgbClr val="9D554E"/>
                </a:solidFill>
                <a:effectLst/>
                <a:uLnTx/>
                <a:uFillTx/>
                <a:latin typeface="Times New Roman" panose="02020603050405020304" pitchFamily="18" charset="0"/>
                <a:ea typeface="微软雅黑" panose="020B0503020204020204" charset="-122"/>
                <a:cs typeface="Times New Roman" panose="02020603050405020304" pitchFamily="18" charset="0"/>
                <a:sym typeface="+mn-lt"/>
              </a:rPr>
              <a:t>CẤU TRÚC LUẬN VĂN</a:t>
            </a:r>
            <a:r>
              <a:rPr kumimoji="0" lang="vi-VN" altLang="en-US" b="0" i="0" u="none" strike="noStrike" kern="1200" cap="none" spc="0" normalizeH="0" baseline="0" noProof="0">
                <a:ln>
                  <a:noFill/>
                </a:ln>
                <a:solidFill>
                  <a:srgbClr val="9D554E"/>
                </a:solidFill>
                <a:effectLst/>
                <a:uLnTx/>
                <a:uFillTx/>
                <a:latin typeface="Times New Roman" panose="02020603050405020304" pitchFamily="18" charset="0"/>
                <a:ea typeface="微软雅黑" panose="020B0503020204020204" charset="-122"/>
                <a:cs typeface="Times New Roman" panose="02020603050405020304" pitchFamily="18" charset="0"/>
                <a:sym typeface="+mn-lt"/>
              </a:rPr>
              <a:t> </a:t>
            </a:r>
            <a:endParaRPr kumimoji="0" lang="vi-VN" altLang="en-US" b="0" i="0" u="none" strike="noStrike" kern="1200" cap="none" spc="0" normalizeH="0" baseline="0" noProof="0">
              <a:ln>
                <a:noFill/>
              </a:ln>
              <a:solidFill>
                <a:srgbClr val="9D554E"/>
              </a:solidFill>
              <a:effectLst/>
              <a:uLnTx/>
              <a:uFillTx/>
              <a:latin typeface="Times New Roman" panose="02020603050405020304" pitchFamily="18" charset="0"/>
              <a:ea typeface="微软雅黑" panose="020B0503020204020204" charset="-122"/>
              <a:cs typeface="Times New Roman" panose="02020603050405020304" pitchFamily="18" charset="0"/>
              <a:sym typeface="+mn-lt"/>
            </a:endParaRPr>
          </a:p>
        </p:txBody>
      </p:sp>
      <p:grpSp>
        <p:nvGrpSpPr>
          <p:cNvPr id="3" name="组合 2"/>
          <p:cNvGrpSpPr/>
          <p:nvPr/>
        </p:nvGrpSpPr>
        <p:grpSpPr>
          <a:xfrm>
            <a:off x="720787" y="1582568"/>
            <a:ext cx="6056630" cy="622935"/>
            <a:chOff x="315022" y="2111854"/>
            <a:chExt cx="6056630" cy="622935"/>
          </a:xfrm>
        </p:grpSpPr>
        <p:sp>
          <p:nvSpPr>
            <p:cNvPr id="42" name="矩形 41"/>
            <p:cNvSpPr/>
            <p:nvPr/>
          </p:nvSpPr>
          <p:spPr>
            <a:xfrm>
              <a:off x="862392" y="2181704"/>
              <a:ext cx="5509260" cy="553085"/>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vi-VN" altLang="en-US" sz="15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CHƯƠNG 1. CƠ SỞ LÝ THUYẾT VỀ TỪ NGỮ CHỈ MÀU SẮC TRONG TIẾNG TRUNG VÀ TIẾNG </a:t>
              </a:r>
              <a:r>
                <a:rPr kumimoji="0" lang="vi-VN" altLang="en-US" sz="15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VIỆT </a:t>
              </a:r>
              <a:endParaRPr kumimoji="0" lang="vi-VN" altLang="en-US" sz="15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
          <p:nvSpPr>
            <p:cNvPr id="43" name="椭圆 42"/>
            <p:cNvSpPr/>
            <p:nvPr/>
          </p:nvSpPr>
          <p:spPr>
            <a:xfrm>
              <a:off x="330276" y="2111854"/>
              <a:ext cx="413845" cy="413845"/>
            </a:xfrm>
            <a:prstGeom prst="ellipse">
              <a:avLst/>
            </a:prstGeom>
            <a:gradFill>
              <a:gsLst>
                <a:gs pos="5000">
                  <a:srgbClr val="9D554E"/>
                </a:gs>
                <a:gs pos="100000">
                  <a:srgbClr val="DB8175">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DB3B5"/>
                </a:solidFill>
              </a:endParaRPr>
            </a:p>
          </p:txBody>
        </p:sp>
        <p:sp>
          <p:nvSpPr>
            <p:cNvPr id="53" name="矩形 52"/>
            <p:cNvSpPr/>
            <p:nvPr/>
          </p:nvSpPr>
          <p:spPr>
            <a:xfrm>
              <a:off x="315022" y="2134110"/>
              <a:ext cx="444352" cy="369332"/>
            </a:xfrm>
            <a:prstGeom prst="rect">
              <a:avLst/>
            </a:prstGeom>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b="1" i="1" u="none" strike="noStrike" kern="1200" cap="none" spc="0" normalizeH="0" baseline="0" noProof="0">
                  <a:ln>
                    <a:noFill/>
                  </a:ln>
                  <a:solidFill>
                    <a:schemeClr val="bg1"/>
                  </a:solidFill>
                  <a:effectLst/>
                  <a:uLnTx/>
                  <a:uFillTx/>
                  <a:latin typeface="Century Gothic" panose="020B0502020202020204"/>
                  <a:ea typeface="方正兰亭黑_GBK"/>
                  <a:cs typeface="+mn-cs"/>
                </a:rPr>
                <a:t>01</a:t>
              </a:r>
              <a:endParaRPr kumimoji="0" lang="en-US" altLang="zh-CN" b="1" i="1" u="none" strike="noStrike" kern="1200" cap="none" spc="0" normalizeH="0" baseline="0" noProof="0">
                <a:ln>
                  <a:noFill/>
                </a:ln>
                <a:solidFill>
                  <a:schemeClr val="bg1"/>
                </a:solidFill>
                <a:effectLst/>
                <a:uLnTx/>
                <a:uFillTx/>
                <a:latin typeface="Century Gothic" panose="020B0502020202020204"/>
                <a:ea typeface="方正兰亭黑_GBK"/>
                <a:cs typeface="+mn-cs"/>
              </a:endParaRPr>
            </a:p>
          </p:txBody>
        </p:sp>
      </p:grpSp>
      <p:grpSp>
        <p:nvGrpSpPr>
          <p:cNvPr id="6" name="组合 5"/>
          <p:cNvGrpSpPr/>
          <p:nvPr/>
        </p:nvGrpSpPr>
        <p:grpSpPr>
          <a:xfrm>
            <a:off x="1665032" y="2714138"/>
            <a:ext cx="5953760" cy="553085"/>
            <a:chOff x="882712" y="2974184"/>
            <a:chExt cx="5953760" cy="553085"/>
          </a:xfrm>
        </p:grpSpPr>
        <p:sp>
          <p:nvSpPr>
            <p:cNvPr id="7" name="矩形 6"/>
            <p:cNvSpPr/>
            <p:nvPr>
              <p:custDataLst>
                <p:tags r:id="rId1"/>
              </p:custDataLst>
            </p:nvPr>
          </p:nvSpPr>
          <p:spPr>
            <a:xfrm>
              <a:off x="1327212" y="2974184"/>
              <a:ext cx="5509260" cy="553085"/>
            </a:xfrm>
            <a:prstGeom prst="rect">
              <a:avLst/>
            </a:prstGeom>
          </p:spPr>
          <p:txBody>
            <a:bodyPr wrap="square">
              <a:spAutoFit/>
            </a:bodyPr>
            <a:p>
              <a:pPr marL="0" marR="0" lvl="0" indent="0" algn="l" defTabSz="457200" rtl="0" eaLnBrk="1" fontAlgn="base" latinLnBrk="0" hangingPunct="1">
                <a:lnSpc>
                  <a:spcPct val="100000"/>
                </a:lnSpc>
                <a:spcBef>
                  <a:spcPct val="0"/>
                </a:spcBef>
                <a:spcAft>
                  <a:spcPct val="0"/>
                </a:spcAft>
                <a:buClrTx/>
                <a:buSzTx/>
                <a:buFontTx/>
                <a:buNone/>
                <a:defRPr/>
              </a:pPr>
              <a:r>
                <a:rPr lang="vi-VN" altLang="en-US" sz="15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CHƯƠNG 2. TÌM HIỂU CÁC TỪ NGỮ CHỈ MÀU SẮC TRONG TÁC PHẨM HỒNG LÂU MỘNG </a:t>
              </a:r>
              <a:r>
                <a:rPr lang="en-US" altLang="zh-CN" sz="15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t>
              </a:r>
              <a:r>
                <a:rPr lang="vi-VN" altLang="zh-CN" sz="15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BẢN GỐC TIẾNG TRUNG</a:t>
              </a:r>
              <a:r>
                <a:rPr lang="en-US" altLang="zh-CN" sz="15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a:t>
              </a:r>
              <a:endParaRPr kumimoji="0" lang="vi-VN" altLang="en-US" sz="15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
          <p:nvSpPr>
            <p:cNvPr id="8" name="椭圆 7"/>
            <p:cNvSpPr/>
            <p:nvPr>
              <p:custDataLst>
                <p:tags r:id="rId2"/>
              </p:custDataLst>
            </p:nvPr>
          </p:nvSpPr>
          <p:spPr>
            <a:xfrm>
              <a:off x="913206" y="2974184"/>
              <a:ext cx="413845" cy="413845"/>
            </a:xfrm>
            <a:prstGeom prst="ellipse">
              <a:avLst/>
            </a:prstGeom>
            <a:gradFill>
              <a:gsLst>
                <a:gs pos="5000">
                  <a:srgbClr val="9D554E"/>
                </a:gs>
                <a:gs pos="100000">
                  <a:srgbClr val="DB8175">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9DB3B5"/>
                </a:solidFill>
              </a:endParaRPr>
            </a:p>
          </p:txBody>
        </p:sp>
        <p:sp>
          <p:nvSpPr>
            <p:cNvPr id="9" name="矩形 8"/>
            <p:cNvSpPr/>
            <p:nvPr>
              <p:custDataLst>
                <p:tags r:id="rId3"/>
              </p:custDataLst>
            </p:nvPr>
          </p:nvSpPr>
          <p:spPr>
            <a:xfrm>
              <a:off x="882712" y="2974215"/>
              <a:ext cx="439420" cy="368300"/>
            </a:xfrm>
            <a:prstGeom prst="rect">
              <a:avLst/>
            </a:prstGeom>
          </p:spPr>
          <p:txBody>
            <a:bodyPr wrap="none">
              <a:spAutoFit/>
            </a:bodyPr>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b="1" i="1" u="none" strike="noStrike" kern="1200" cap="none" spc="0" normalizeH="0" baseline="0" noProof="0">
                  <a:ln>
                    <a:noFill/>
                  </a:ln>
                  <a:solidFill>
                    <a:schemeClr val="bg1"/>
                  </a:solidFill>
                  <a:effectLst/>
                  <a:uLnTx/>
                  <a:uFillTx/>
                  <a:latin typeface="Century Gothic" panose="020B0502020202020204"/>
                  <a:ea typeface="方正兰亭黑_GBK"/>
                  <a:cs typeface="+mn-cs"/>
                </a:rPr>
                <a:t>02</a:t>
              </a:r>
              <a:endParaRPr kumimoji="0" lang="en-US" altLang="zh-CN" b="1" i="1" u="none" strike="noStrike" kern="1200" cap="none" spc="0" normalizeH="0" baseline="0" noProof="0">
                <a:ln>
                  <a:noFill/>
                </a:ln>
                <a:solidFill>
                  <a:schemeClr val="bg1"/>
                </a:solidFill>
                <a:effectLst/>
                <a:uLnTx/>
                <a:uFillTx/>
                <a:latin typeface="Century Gothic" panose="020B0502020202020204"/>
                <a:ea typeface="方正兰亭黑_GBK"/>
                <a:cs typeface="+mn-cs"/>
              </a:endParaRPr>
            </a:p>
          </p:txBody>
        </p:sp>
      </p:grpSp>
      <p:grpSp>
        <p:nvGrpSpPr>
          <p:cNvPr id="11" name="组合 10"/>
          <p:cNvGrpSpPr/>
          <p:nvPr/>
        </p:nvGrpSpPr>
        <p:grpSpPr>
          <a:xfrm>
            <a:off x="2848672" y="3857138"/>
            <a:ext cx="5948680" cy="553085"/>
            <a:chOff x="1611692" y="3949544"/>
            <a:chExt cx="5948680" cy="553085"/>
          </a:xfrm>
        </p:grpSpPr>
        <p:sp>
          <p:nvSpPr>
            <p:cNvPr id="12" name="矩形 11"/>
            <p:cNvSpPr/>
            <p:nvPr>
              <p:custDataLst>
                <p:tags r:id="rId4"/>
              </p:custDataLst>
            </p:nvPr>
          </p:nvSpPr>
          <p:spPr>
            <a:xfrm>
              <a:off x="2051112" y="3949544"/>
              <a:ext cx="5509260" cy="553085"/>
            </a:xfrm>
            <a:prstGeom prst="rect">
              <a:avLst/>
            </a:prstGeom>
          </p:spPr>
          <p:txBody>
            <a:bodyPr wrap="square">
              <a:spAutoFit/>
            </a:bodyPr>
            <a:p>
              <a:pPr marL="0" marR="0" lvl="0" indent="0" algn="l" defTabSz="457200" rtl="0" eaLnBrk="1" fontAlgn="base" latinLnBrk="0" hangingPunct="1">
                <a:lnSpc>
                  <a:spcPct val="100000"/>
                </a:lnSpc>
                <a:spcBef>
                  <a:spcPct val="0"/>
                </a:spcBef>
                <a:spcAft>
                  <a:spcPct val="0"/>
                </a:spcAft>
                <a:buClrTx/>
                <a:buSzTx/>
                <a:buFontTx/>
                <a:buNone/>
                <a:defRPr/>
              </a:pPr>
              <a:r>
                <a:rPr lang="vi-VN" altLang="en-US" sz="150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sym typeface="+mn-ea"/>
                </a:rPr>
                <a:t>CHƯƠNG 3. TÌM HIỂU CÁCH DỊCH CÁC TỪ NGỮ CHỈ MÀU SẮC TRONG HỒNG LÂU MỘNG</a:t>
              </a:r>
              <a:endParaRPr kumimoji="0" lang="vi-VN" altLang="en-US" sz="15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
          <p:nvSpPr>
            <p:cNvPr id="13" name="椭圆 12"/>
            <p:cNvSpPr/>
            <p:nvPr>
              <p:custDataLst>
                <p:tags r:id="rId5"/>
              </p:custDataLst>
            </p:nvPr>
          </p:nvSpPr>
          <p:spPr>
            <a:xfrm>
              <a:off x="1637106" y="3949544"/>
              <a:ext cx="413845" cy="413845"/>
            </a:xfrm>
            <a:prstGeom prst="ellipse">
              <a:avLst/>
            </a:prstGeom>
            <a:gradFill>
              <a:gsLst>
                <a:gs pos="5000">
                  <a:srgbClr val="9D554E"/>
                </a:gs>
                <a:gs pos="100000">
                  <a:srgbClr val="DB8175">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9DB3B5"/>
                </a:solidFill>
              </a:endParaRPr>
            </a:p>
          </p:txBody>
        </p:sp>
        <p:sp>
          <p:nvSpPr>
            <p:cNvPr id="14" name="矩形 13"/>
            <p:cNvSpPr/>
            <p:nvPr>
              <p:custDataLst>
                <p:tags r:id="rId6"/>
              </p:custDataLst>
            </p:nvPr>
          </p:nvSpPr>
          <p:spPr>
            <a:xfrm>
              <a:off x="1611692" y="3949575"/>
              <a:ext cx="439420" cy="368300"/>
            </a:xfrm>
            <a:prstGeom prst="rect">
              <a:avLst/>
            </a:prstGeom>
          </p:spPr>
          <p:txBody>
            <a:bodyPr wrap="none">
              <a:spAutoFit/>
            </a:bodyPr>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b="1" i="1" u="none" strike="noStrike" kern="1200" cap="none" spc="0" normalizeH="0" baseline="0" noProof="0">
                  <a:ln>
                    <a:noFill/>
                  </a:ln>
                  <a:solidFill>
                    <a:schemeClr val="bg1"/>
                  </a:solidFill>
                  <a:effectLst/>
                  <a:uLnTx/>
                  <a:uFillTx/>
                  <a:latin typeface="Century Gothic" panose="020B0502020202020204"/>
                  <a:ea typeface="方正兰亭黑_GBK"/>
                  <a:cs typeface="+mn-cs"/>
                </a:rPr>
                <a:t>03</a:t>
              </a:r>
              <a:endParaRPr kumimoji="0" lang="en-US" altLang="zh-CN" b="1" i="1" u="none" strike="noStrike" kern="1200" cap="none" spc="0" normalizeH="0" baseline="0" noProof="0">
                <a:ln>
                  <a:noFill/>
                </a:ln>
                <a:solidFill>
                  <a:schemeClr val="bg1"/>
                </a:solidFill>
                <a:effectLst/>
                <a:uLnTx/>
                <a:uFillTx/>
                <a:latin typeface="Century Gothic" panose="020B0502020202020204"/>
                <a:ea typeface="方正兰亭黑_GBK"/>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p:tgtEl>
                                          <p:spTgt spid="6"/>
                                        </p:tgtEl>
                                        <p:attrNameLst>
                                          <p:attrName>ppt_y</p:attrName>
                                        </p:attrNameLst>
                                      </p:cBhvr>
                                      <p:tavLst>
                                        <p:tav tm="0">
                                          <p:val>
                                            <p:strVal val="#ppt_y+#ppt_h*1.125000"/>
                                          </p:val>
                                        </p:tav>
                                        <p:tav tm="100000">
                                          <p:val>
                                            <p:strVal val="#ppt_y"/>
                                          </p:val>
                                        </p:tav>
                                      </p:tavLst>
                                    </p:anim>
                                    <p:animEffect transition="in" filter="wipe(up)">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ppt_y</p:attrName>
                                        </p:attrNameLst>
                                      </p:cBhvr>
                                      <p:tavLst>
                                        <p:tav tm="0">
                                          <p:val>
                                            <p:strVal val="#ppt_y+#ppt_h*1.125000"/>
                                          </p:val>
                                        </p:tav>
                                        <p:tav tm="100000">
                                          <p:val>
                                            <p:strVal val="#ppt_y"/>
                                          </p:val>
                                        </p:tav>
                                      </p:tavLst>
                                    </p:anim>
                                    <p:animEffect transition="in" filter="wipe(up)">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493395" y="322580"/>
            <a:ext cx="8160385" cy="427355"/>
          </a:xfrm>
          <a:prstGeom prst="rect">
            <a:avLst/>
          </a:prstGeom>
          <a:noFill/>
        </p:spPr>
        <p:txBody>
          <a:bodyPr wrap="square" rtlCol="0">
            <a:noAutofit/>
          </a:bodyPr>
          <a:p>
            <a:pPr algn="ctr"/>
            <a:r>
              <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CHƯƠNG 1. CƠ SỞ LÝ THUYẾT VỀ TỪ NGỮ CHỈ MÀU SẮC TRONG TIẾNG TRUNG VÀ TIẾNG VIỆT  </a:t>
            </a:r>
            <a:endParaRPr lang="vi-VN"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custDataLst>
              <p:tags r:id="rId2"/>
            </p:custDataLst>
          </p:nvPr>
        </p:nvSpPr>
        <p:spPr>
          <a:xfrm>
            <a:off x="664210" y="1369695"/>
            <a:ext cx="7254875" cy="408940"/>
          </a:xfrm>
          <a:prstGeom prst="rect">
            <a:avLst/>
          </a:prstGeom>
        </p:spPr>
        <p:txBody>
          <a:bodyPr wrap="square">
            <a:noAutofit/>
          </a:bodyPr>
          <a:p>
            <a:pPr algn="l">
              <a:lnSpc>
                <a:spcPct val="130000"/>
              </a:lnSpc>
              <a:spcBef>
                <a:spcPts val="600"/>
              </a:spcBef>
            </a:pPr>
            <a:r>
              <a:rPr lang="en-US" altLang="vi-VN" sz="1300" b="1">
                <a:solidFill>
                  <a:schemeClr val="tx1">
                    <a:lumMod val="65000"/>
                    <a:lumOff val="35000"/>
                  </a:schemeClr>
                </a:solidFill>
                <a:latin typeface="Times New Roman" panose="02020603050405020304" pitchFamily="18" charset="0"/>
                <a:cs typeface="Times New Roman" panose="02020603050405020304" pitchFamily="18" charset="0"/>
              </a:rPr>
              <a:t>1. </a:t>
            </a:r>
            <a:r>
              <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rPr>
              <a:t>Dạng thức đơn gian t</a:t>
            </a:r>
            <a:r>
              <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sym typeface="+mn-ea"/>
              </a:rPr>
              <a:t>ừ ngữ chỉ màu sắc cơ bản </a:t>
            </a:r>
            <a:endPar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sym typeface="+mn-ea"/>
            </a:endParaRPr>
          </a:p>
        </p:txBody>
      </p:sp>
      <p:sp>
        <p:nvSpPr>
          <p:cNvPr id="12" name="矩形 11"/>
          <p:cNvSpPr/>
          <p:nvPr>
            <p:custDataLst>
              <p:tags r:id="rId3"/>
            </p:custDataLst>
          </p:nvPr>
        </p:nvSpPr>
        <p:spPr>
          <a:xfrm>
            <a:off x="946150" y="1888490"/>
            <a:ext cx="6831330" cy="773430"/>
          </a:xfrm>
          <a:prstGeom prst="rect">
            <a:avLst/>
          </a:prstGeom>
        </p:spPr>
        <p:txBody>
          <a:bodyPr wrap="square">
            <a:noAutofit/>
          </a:bodyPr>
          <a:p>
            <a:pPr marL="0" marR="0" lvl="0" indent="0" algn="l" defTabSz="457200" rtl="0" eaLnBrk="1" fontAlgn="base" latinLnBrk="0" hangingPunct="1">
              <a:lnSpc>
                <a:spcPct val="100000"/>
              </a:lnSpc>
              <a:spcBef>
                <a:spcPct val="0"/>
              </a:spcBef>
              <a:spcAft>
                <a:spcPct val="0"/>
              </a:spcAft>
              <a:buClrTx/>
              <a:buSzTx/>
              <a:buFontTx/>
              <a:buNone/>
              <a:defRPr/>
            </a:pPr>
            <a:r>
              <a:rPr kumimoji="0" lang="vi-VN"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Từ ngữ chỉ màu sắc cơ bản trong tiếng Trung và tiếng Việt:</a:t>
            </a:r>
            <a:endPar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黑</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(đen), </a:t>
            </a:r>
            <a:r>
              <a:rPr kumimoji="0" lang="en-US" altLang="zh-CN" sz="12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白</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(trắng), </a:t>
            </a:r>
            <a:r>
              <a:rPr kumimoji="0" lang="en-US" altLang="zh-CN" sz="12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红</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(đỏ), </a:t>
            </a:r>
            <a:r>
              <a:rPr kumimoji="0" lang="en-US" altLang="zh-CN" sz="12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黄</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kumimoji="0" lang="zh-C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vàng</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kumimoji="0" lang="zh-C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r>
              <a:rPr kumimoji="0" lang="zh-CN" altLang="en-US" sz="12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绿</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kumimoji="0" lang="zh-C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lục</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kumimoji="0" lang="zh-C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r>
              <a:rPr kumimoji="0" lang="zh-CN" altLang="en-US" sz="12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蓝</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kumimoji="0" lang="zh-C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lam</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kumimoji="0" lang="zh-C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r>
              <a:rPr kumimoji="0" lang="zh-CN" altLang="en-US" sz="12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紫</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kumimoji="0" lang="zh-C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tím</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kumimoji="0" lang="zh-C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r>
              <a:rPr kumimoji="0" lang="zh-CN" altLang="en-US" sz="12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灰</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kumimoji="0" lang="zh-C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xám</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kumimoji="0" lang="zh-C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a:t>
            </a:r>
            <a:r>
              <a:rPr kumimoji="0" lang="zh-CN" altLang="en-US" sz="12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褐</a:t>
            </a:r>
            <a:r>
              <a:rPr kumimoji="0" lang="zh-C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(nâu), </a:t>
            </a:r>
            <a:r>
              <a:rPr kumimoji="0" lang="zh-CN" altLang="en-US" sz="12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橙</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kumimoji="0" lang="zh-C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cam</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endParaRPr kumimoji="0" lang="zh-C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Đen, Trắng, Đỏ, Vàng, Xanh, Nâu, Hồng, Xám, Tím</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
        <p:nvSpPr>
          <p:cNvPr id="11" name="矩形 10"/>
          <p:cNvSpPr/>
          <p:nvPr>
            <p:custDataLst>
              <p:tags r:id="rId4"/>
            </p:custDataLst>
          </p:nvPr>
        </p:nvSpPr>
        <p:spPr>
          <a:xfrm>
            <a:off x="946150" y="3374390"/>
            <a:ext cx="6831330" cy="1268730"/>
          </a:xfrm>
          <a:prstGeom prst="rect">
            <a:avLst/>
          </a:prstGeom>
        </p:spPr>
        <p:txBody>
          <a:bodyPr wrap="square">
            <a:noAutofit/>
          </a:bodyPr>
          <a:p>
            <a:pPr marL="0" marR="0" lvl="0" indent="0" algn="l" defTabSz="457200" rtl="0" eaLnBrk="1" fontAlgn="base" latinLnBrk="0" hangingPunct="1">
              <a:lnSpc>
                <a:spcPct val="10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Ví dụ:</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Từ Hán Việt: </a:t>
            </a:r>
            <a:r>
              <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C</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am</a:t>
            </a:r>
            <a:r>
              <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kumimoji="0" lang="zh-CN" altLang="en-US" sz="12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橙</a:t>
            </a:r>
            <a:r>
              <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lục</a:t>
            </a:r>
            <a:r>
              <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kumimoji="0" lang="zh-CN" altLang="en-US" sz="12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绿</a:t>
            </a:r>
            <a:r>
              <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lam</a:t>
            </a:r>
            <a:r>
              <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kumimoji="0" lang="zh-CN" altLang="en-US" sz="12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蓝</a:t>
            </a:r>
            <a:r>
              <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chàm</a:t>
            </a:r>
            <a:r>
              <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r>
              <a:rPr kumimoji="0" lang="zh-CN" altLang="en-US" sz="12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湛蓝</a:t>
            </a:r>
            <a:r>
              <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 v.v</a:t>
            </a:r>
            <a:endParaRPr kumimoji="0" lang="en-US" altLang="vi-V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a:p>
            <a:pPr marL="0" marR="0" lvl="0" indent="0" algn="l" defTabSz="457200" rtl="0" eaLnBrk="1" fontAlgn="base" latinLnBrk="0" hangingPunct="1">
              <a:lnSpc>
                <a:spcPct val="150000"/>
              </a:lnSpc>
              <a:spcBef>
                <a:spcPct val="0"/>
              </a:spcBef>
              <a:spcAft>
                <a:spcPct val="0"/>
              </a:spcAft>
              <a:buClrTx/>
              <a:buSzTx/>
              <a:buFontTx/>
              <a:buNone/>
              <a:defRPr/>
            </a:pP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Từ gốc tiếng Pháp: Be </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(beige /bεʒ/), </a:t>
            </a:r>
            <a:r>
              <a:rPr kumimoji="0" lang="vi-VN"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ghi </a:t>
            </a:r>
            <a:r>
              <a:rPr kumimoji="0" lang="en-US" altLang="zh-CN"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(gris /ɡʁi/)</a:t>
            </a:r>
            <a:r>
              <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rPr>
              <a:t>.</a:t>
            </a:r>
            <a:endParaRPr kumimoji="0" lang="vi-VN" altLang="en-US" sz="1400" b="0" i="0" u="none" strike="noStrike" kern="1200" cap="none" spc="0" normalizeH="0" baseline="0" noProof="0">
              <a:ln>
                <a:noFill/>
              </a:ln>
              <a:solidFill>
                <a:srgbClr val="9D554E"/>
              </a:solidFill>
              <a:effectLst/>
              <a:uLnTx/>
              <a:uFillTx/>
              <a:latin typeface="Times New Roman" panose="02020603050405020304" pitchFamily="18" charset="0"/>
              <a:ea typeface="方正兰亭黑_GBK"/>
              <a:cs typeface="Times New Roman" panose="02020603050405020304" pitchFamily="18" charset="0"/>
            </a:endParaRPr>
          </a:p>
        </p:txBody>
      </p:sp>
      <p:sp>
        <p:nvSpPr>
          <p:cNvPr id="13" name="矩形 12"/>
          <p:cNvSpPr/>
          <p:nvPr>
            <p:custDataLst>
              <p:tags r:id="rId5"/>
            </p:custDataLst>
          </p:nvPr>
        </p:nvSpPr>
        <p:spPr>
          <a:xfrm>
            <a:off x="664210" y="2965450"/>
            <a:ext cx="7688580" cy="408940"/>
          </a:xfrm>
          <a:prstGeom prst="rect">
            <a:avLst/>
          </a:prstGeom>
        </p:spPr>
        <p:txBody>
          <a:bodyPr wrap="square">
            <a:noAutofit/>
          </a:bodyPr>
          <a:p>
            <a:pPr algn="l">
              <a:lnSpc>
                <a:spcPct val="130000"/>
              </a:lnSpc>
              <a:spcBef>
                <a:spcPts val="600"/>
              </a:spcBef>
            </a:pPr>
            <a:r>
              <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rPr>
              <a:t>2</a:t>
            </a:r>
            <a:r>
              <a:rPr lang="en-US" altLang="vi-VN" sz="1300" b="1">
                <a:solidFill>
                  <a:schemeClr val="tx1">
                    <a:lumMod val="65000"/>
                    <a:lumOff val="35000"/>
                  </a:schemeClr>
                </a:solidFill>
                <a:latin typeface="Times New Roman" panose="02020603050405020304" pitchFamily="18" charset="0"/>
                <a:cs typeface="Times New Roman" panose="02020603050405020304" pitchFamily="18" charset="0"/>
              </a:rPr>
              <a:t>. Một số từ chỉ màu sắc trong tiếng Việt</a:t>
            </a:r>
            <a:r>
              <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rPr>
              <a:t> chịu ảnh hưởng và vay mượn từ ngôn ngữ khác. </a:t>
            </a:r>
            <a:endParaRPr lang="vi-VN" altLang="en-US" sz="1300" b="1">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1" grpId="0"/>
      <p:bldP spid="11" grpId="1"/>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PA" val="v4.1.3"/>
</p:tagLst>
</file>

<file path=ppt/tags/tag88.xml><?xml version="1.0" encoding="utf-8"?>
<p:tagLst xmlns:p="http://schemas.openxmlformats.org/presentationml/2006/main">
  <p:tag name="commondata" val="eyJjb3VudCI6MTIwLCJoZGlkIjoiM2E0ZTQ3NDVlYWFmNjhhNjhiOTNmODhlMGNmNTUxZTgiLCJ1c2VyQ291bnQiOjEyMH0="/>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1_Office 主题​​">
  <a:themeElements>
    <a:clrScheme name="自定义 550">
      <a:dk1>
        <a:sysClr val="windowText" lastClr="000000"/>
      </a:dk1>
      <a:lt1>
        <a:sysClr val="window" lastClr="FFFFFF"/>
      </a:lt1>
      <a:dk2>
        <a:srgbClr val="EEF2F5"/>
      </a:dk2>
      <a:lt2>
        <a:srgbClr val="E7E6E6"/>
      </a:lt2>
      <a:accent1>
        <a:srgbClr val="D8796E"/>
      </a:accent1>
      <a:accent2>
        <a:srgbClr val="DBAD82"/>
      </a:accent2>
      <a:accent3>
        <a:srgbClr val="BBC8D6"/>
      </a:accent3>
      <a:accent4>
        <a:srgbClr val="FFC000"/>
      </a:accent4>
      <a:accent5>
        <a:srgbClr val="4472C4"/>
      </a:accent5>
      <a:accent6>
        <a:srgbClr val="70AD47"/>
      </a:accent6>
      <a:hlink>
        <a:srgbClr val="000000"/>
      </a:hlink>
      <a:folHlink>
        <a:srgbClr val="954F72"/>
      </a:folHlink>
    </a:clrScheme>
    <a:fontScheme name="2汉仪长宋简">
      <a:majorFont>
        <a:latin typeface="Butler"/>
        <a:ea typeface="汉仪长宋简"/>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13291</Words>
  <Application>WPS 演示</Application>
  <PresentationFormat>全屏显示(16:9)</PresentationFormat>
  <Paragraphs>348</Paragraphs>
  <Slides>29</Slides>
  <Notes>0</Notes>
  <HiddenSlides>0</HiddenSlides>
  <MMClips>0</MMClips>
  <ScaleCrop>false</ScaleCrop>
  <HeadingPairs>
    <vt:vector size="6" baseType="variant">
      <vt:variant>
        <vt:lpstr>已用的字体</vt:lpstr>
      </vt:variant>
      <vt:variant>
        <vt:i4>24</vt:i4>
      </vt:variant>
      <vt:variant>
        <vt:lpstr>主题</vt:lpstr>
      </vt:variant>
      <vt:variant>
        <vt:i4>2</vt:i4>
      </vt:variant>
      <vt:variant>
        <vt:lpstr>幻灯片标题</vt:lpstr>
      </vt:variant>
      <vt:variant>
        <vt:i4>29</vt:i4>
      </vt:variant>
    </vt:vector>
  </HeadingPairs>
  <TitlesOfParts>
    <vt:vector size="55" baseType="lpstr">
      <vt:lpstr>Arial</vt:lpstr>
      <vt:lpstr>宋体</vt:lpstr>
      <vt:lpstr>Wingdings</vt:lpstr>
      <vt:lpstr>Times New Roman</vt:lpstr>
      <vt:lpstr>微软雅黑 Light</vt:lpstr>
      <vt:lpstr>汉仪长宋简</vt:lpstr>
      <vt:lpstr>Gill Sans</vt:lpstr>
      <vt:lpstr>方正兰亭黑_GBK</vt:lpstr>
      <vt:lpstr>黑体</vt:lpstr>
      <vt:lpstr>微软雅黑</vt:lpstr>
      <vt:lpstr>Century Gothic</vt:lpstr>
      <vt:lpstr>Calibri</vt:lpstr>
      <vt:lpstr>Arial Unicode MS</vt:lpstr>
      <vt:lpstr>等线</vt:lpstr>
      <vt:lpstr>Calibri Light</vt:lpstr>
      <vt:lpstr>汉仪长宋简</vt:lpstr>
      <vt:lpstr>华文细黑</vt:lpstr>
      <vt:lpstr>Calibri</vt:lpstr>
      <vt:lpstr>Calibri Light</vt:lpstr>
      <vt:lpstr>Gill Sans MT</vt:lpstr>
      <vt:lpstr>Microsoft YaHei UI</vt:lpstr>
      <vt:lpstr>Butler</vt:lpstr>
      <vt:lpstr>Segoe Print</vt:lpstr>
      <vt:lpstr>汉仪长宋简</vt:lpstr>
      <vt:lpstr>1_Office 主题​​</vt:lpstr>
      <vt:lpstr>Office Theme</vt:lpstr>
      <vt:lpstr>TRƯỜNG ĐẠI HỌC HÀ NỘI KHOA ĐÀO TẠO SAU ĐẠI HỌC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哒哒 熊猫</dc:creator>
  <cp:lastModifiedBy>Evangelion_p</cp:lastModifiedBy>
  <cp:revision>520</cp:revision>
  <dcterms:created xsi:type="dcterms:W3CDTF">2021-03-18T16:17:00Z</dcterms:created>
  <dcterms:modified xsi:type="dcterms:W3CDTF">2023-10-24T15:58:42Z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KSOTemplateUUID">
    <vt:lpwstr>v1.0_mb_k3O0gi9zWi/0hK9fn3Owfg==</vt:lpwstr>
  </property>
  <property fmtid="{D5CDD505-2E9C-101B-9397-08002B2CF9AE}" pid="4" name="ICV">
    <vt:lpwstr>306EC4AB58C94F98AACF8EF4206173E1_12</vt:lpwstr>
  </property>
</Properties>
</file>