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295" r:id="rId2"/>
    <p:sldId id="640" r:id="rId3"/>
    <p:sldId id="641" r:id="rId4"/>
    <p:sldId id="642" r:id="rId5"/>
    <p:sldId id="643" r:id="rId6"/>
    <p:sldId id="644" r:id="rId7"/>
    <p:sldId id="645" r:id="rId8"/>
    <p:sldId id="630" r:id="rId9"/>
    <p:sldId id="366" r:id="rId10"/>
    <p:sldId id="675" r:id="rId11"/>
    <p:sldId id="373" r:id="rId12"/>
    <p:sldId id="375" r:id="rId13"/>
    <p:sldId id="376" r:id="rId14"/>
    <p:sldId id="676" r:id="rId15"/>
    <p:sldId id="418" r:id="rId16"/>
    <p:sldId id="442" r:id="rId17"/>
    <p:sldId id="443" r:id="rId18"/>
    <p:sldId id="455" r:id="rId19"/>
    <p:sldId id="458" r:id="rId20"/>
    <p:sldId id="459" r:id="rId21"/>
    <p:sldId id="461" r:id="rId22"/>
    <p:sldId id="652" r:id="rId23"/>
    <p:sldId id="653" r:id="rId24"/>
    <p:sldId id="654" r:id="rId25"/>
    <p:sldId id="655" r:id="rId26"/>
    <p:sldId id="656" r:id="rId27"/>
    <p:sldId id="657" r:id="rId28"/>
    <p:sldId id="658" r:id="rId29"/>
    <p:sldId id="659" r:id="rId30"/>
    <p:sldId id="660" r:id="rId31"/>
    <p:sldId id="661" r:id="rId32"/>
    <p:sldId id="408" r:id="rId33"/>
    <p:sldId id="467" r:id="rId34"/>
    <p:sldId id="662" r:id="rId35"/>
    <p:sldId id="466" r:id="rId36"/>
    <p:sldId id="384" r:id="rId37"/>
    <p:sldId id="365" r:id="rId38"/>
    <p:sldId id="474" r:id="rId39"/>
    <p:sldId id="475" r:id="rId40"/>
    <p:sldId id="476" r:id="rId41"/>
    <p:sldId id="468" r:id="rId42"/>
    <p:sldId id="419" r:id="rId43"/>
    <p:sldId id="470" r:id="rId44"/>
    <p:sldId id="598" r:id="rId45"/>
    <p:sldId id="663" r:id="rId46"/>
    <p:sldId id="471" r:id="rId47"/>
    <p:sldId id="472" r:id="rId48"/>
    <p:sldId id="501" r:id="rId49"/>
    <p:sldId id="378" r:id="rId50"/>
    <p:sldId id="415" r:id="rId51"/>
    <p:sldId id="420" r:id="rId52"/>
    <p:sldId id="477" r:id="rId53"/>
    <p:sldId id="665" r:id="rId54"/>
    <p:sldId id="478" r:id="rId55"/>
    <p:sldId id="480" r:id="rId56"/>
    <p:sldId id="481" r:id="rId57"/>
    <p:sldId id="303" r:id="rId58"/>
    <p:sldId id="330" r:id="rId5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Qe8pIpA0e8aNK5IOMJEmA==" hashData="VdevY4gSAsdJAzfOAMHRCDBiNit9jIAuTgXwZwMFkduj4Lhj2spwXDWOZx6EbKMwAGLU7KJnByrXTKBtJKzBy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2CC"/>
    <a:srgbClr val="5B9BD5"/>
    <a:srgbClr val="CC3300"/>
    <a:srgbClr val="FF9900"/>
    <a:srgbClr val="FF00FF"/>
    <a:srgbClr val="E2F0D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4" autoAdjust="0"/>
    <p:restoredTop sz="96456" autoAdjust="0"/>
  </p:normalViewPr>
  <p:slideViewPr>
    <p:cSldViewPr snapToGrid="0">
      <p:cViewPr varScale="1">
        <p:scale>
          <a:sx n="62" d="100"/>
          <a:sy n="62" d="100"/>
        </p:scale>
        <p:origin x="1728" y="60"/>
      </p:cViewPr>
      <p:guideLst>
        <p:guide orient="horz" pos="2160"/>
        <p:guide pos="2880"/>
        <p:guide orient="horz" pos="189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1" d="100"/>
          <a:sy n="41" d="100"/>
        </p:scale>
        <p:origin x="1858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FE341-AB1D-4283-B027-4DC0D928AB8E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84B88-7A72-4F25-9B96-D6A1CFB3E0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517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4FD05-7D3B-43D0-806F-982104C802E8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7FBEE-19B7-4E0A-A057-19CA7E8D4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67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6-things-to-understand-python-data-mutability-b52f5c5db191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6-things-to-understand-python-data-mutability-b52f5c5db191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6-things-to-understand-python-data-mutability-b52f5c5db191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6-things-to-understand-python-data-mutability-b52f5c5db191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nake_case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5A5971-61F6-4DF2-A732-8C25D80DA4C3}" type="slidenum">
              <a:rPr lang="pt-PT" altLang="pt-PT" smtClean="0"/>
              <a:pPr eaLnBrk="1" hangingPunct="1">
                <a:spcBef>
                  <a:spcPct val="0"/>
                </a:spcBef>
              </a:pPr>
              <a:t>1</a:t>
            </a:fld>
            <a:endParaRPr lang="pt-PT" altLang="pt-PT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altLang="pt-PT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http://devfuria.com.br/python/</a:t>
            </a:r>
            <a:endParaRPr lang="pt-PT" altLang="pt-PT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8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https://medium.com/swlh/6-things-to-understand-python-data-mutability-b52f5c5db191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14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https://medium.com/swlh/6-things-to-understand-python-data-mutability-b52f5c5db191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59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https://medium.com/swlh/6-things-to-understand-python-data-mutability-b52f5c5db191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920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https://medium.com/swlh/6-things-to-understand-python-data-mutability-b52f5c5db191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671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22593" indent="-27792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1682" indent="-2223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56355" indent="-2223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1027" indent="-222336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45700" indent="-2223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0373" indent="-2223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35045" indent="-2223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79718" indent="-2223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05607A-1835-044D-A57A-E3DB1258748E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25" y="752475"/>
            <a:ext cx="4991100" cy="3743325"/>
          </a:xfrm>
          <a:solidFill>
            <a:srgbClr val="FFFFFF"/>
          </a:solidFill>
          <a:ln w="12700" cap="flat"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594" tIns="47479" rIns="96594" bIns="47479" anchor="ctr"/>
          <a:lstStyle/>
          <a:p>
            <a:r>
              <a:rPr lang="pt-PT" dirty="0"/>
              <a:t>Os alunos devem saber as tabelas de verdade para as operações lógicas. Este slide serve apenas para indicar que operadores são usados em C</a:t>
            </a:r>
          </a:p>
        </p:txBody>
      </p:sp>
    </p:spTree>
    <p:extLst>
      <p:ext uri="{BB962C8B-B14F-4D97-AF65-F5344CB8AC3E}">
        <p14:creationId xmlns:p14="http://schemas.microsoft.com/office/powerpoint/2010/main" val="4164048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Por exemplo, os números</a:t>
            </a:r>
            <a:r>
              <a:rPr lang="pt-PT" baseline="0" dirty="0"/>
              <a:t> </a:t>
            </a:r>
            <a:r>
              <a:rPr lang="pt-PT" dirty="0"/>
              <a:t>inteiros</a:t>
            </a:r>
            <a:r>
              <a:rPr lang="pt-PT" baseline="0" dirty="0"/>
              <a:t> </a:t>
            </a:r>
            <a:r>
              <a:rPr lang="pt-PT" dirty="0"/>
              <a:t>são</a:t>
            </a:r>
            <a:r>
              <a:rPr lang="pt-PT" baseline="0" dirty="0"/>
              <a:t> </a:t>
            </a:r>
            <a:r>
              <a:rPr lang="pt-PT" dirty="0"/>
              <a:t>processados</a:t>
            </a:r>
            <a:r>
              <a:rPr lang="pt-PT" baseline="0" dirty="0"/>
              <a:t> </a:t>
            </a:r>
            <a:r>
              <a:rPr lang="pt-PT" dirty="0"/>
              <a:t>de</a:t>
            </a:r>
            <a:r>
              <a:rPr lang="pt-PT" baseline="0" dirty="0"/>
              <a:t> </a:t>
            </a:r>
            <a:r>
              <a:rPr lang="pt-PT" dirty="0"/>
              <a:t>forma</a:t>
            </a:r>
            <a:r>
              <a:rPr lang="pt-PT" baseline="0" dirty="0"/>
              <a:t> </a:t>
            </a:r>
            <a:r>
              <a:rPr lang="pt-PT" dirty="0"/>
              <a:t>diferente</a:t>
            </a:r>
            <a:r>
              <a:rPr lang="pt-PT" baseline="0" dirty="0"/>
              <a:t> </a:t>
            </a:r>
            <a:r>
              <a:rPr lang="pt-PT" dirty="0"/>
              <a:t>dos</a:t>
            </a:r>
            <a:r>
              <a:rPr lang="pt-PT" baseline="0" dirty="0"/>
              <a:t> </a:t>
            </a:r>
            <a:r>
              <a:rPr lang="pt-PT" dirty="0"/>
              <a:t>números</a:t>
            </a:r>
            <a:r>
              <a:rPr lang="pt-PT" baseline="0" dirty="0"/>
              <a:t> </a:t>
            </a:r>
            <a:r>
              <a:rPr lang="pt-PT" dirty="0"/>
              <a:t>de ponto</a:t>
            </a:r>
            <a:r>
              <a:rPr lang="pt-PT" baseline="0" dirty="0"/>
              <a:t> </a:t>
            </a:r>
            <a:r>
              <a:rPr lang="pt-PT" dirty="0"/>
              <a:t>flutuante</a:t>
            </a:r>
            <a:r>
              <a:rPr lang="pt-PT" baseline="0" dirty="0"/>
              <a:t> </a:t>
            </a:r>
            <a:r>
              <a:rPr lang="pt-PT" dirty="0"/>
              <a:t>(decimais) e</a:t>
            </a:r>
            <a:r>
              <a:rPr lang="pt-PT" baseline="0" dirty="0"/>
              <a:t> </a:t>
            </a:r>
            <a:r>
              <a:rPr lang="pt-PT" dirty="0"/>
              <a:t>dos</a:t>
            </a:r>
            <a:r>
              <a:rPr lang="pt-PT" baseline="0" dirty="0"/>
              <a:t> </a:t>
            </a:r>
            <a:r>
              <a:rPr lang="pt-PT" dirty="0"/>
              <a:t>números</a:t>
            </a:r>
            <a:r>
              <a:rPr lang="pt-PT" baseline="0" dirty="0"/>
              <a:t> </a:t>
            </a:r>
            <a:r>
              <a:rPr lang="pt-PT" dirty="0"/>
              <a:t>complexos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89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5A5971-61F6-4DF2-A732-8C25D80DA4C3}" type="slidenum">
              <a:rPr lang="pt-PT" altLang="pt-PT" smtClean="0"/>
              <a:pPr eaLnBrk="1" hangingPunct="1">
                <a:spcBef>
                  <a:spcPct val="0"/>
                </a:spcBef>
              </a:pPr>
              <a:t>28</a:t>
            </a:fld>
            <a:endParaRPr lang="pt-PT" altLang="pt-PT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altLang="pt-PT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80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14.5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15.5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240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5A5971-61F6-4DF2-A732-8C25D80DA4C3}" type="slidenum">
              <a:rPr lang="pt-PT" altLang="pt-PT" smtClean="0"/>
              <a:pPr eaLnBrk="1" hangingPunct="1">
                <a:spcBef>
                  <a:spcPct val="0"/>
                </a:spcBef>
              </a:pPr>
              <a:t>35</a:t>
            </a:fld>
            <a:endParaRPr lang="pt-PT" altLang="pt-PT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altLang="pt-PT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80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Em Python não há diferença entre carater e </a:t>
            </a:r>
            <a:r>
              <a:rPr lang="pt-PT" dirty="0" err="1"/>
              <a:t>string</a:t>
            </a:r>
            <a:r>
              <a:rPr lang="pt-PT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18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Interpretada: linha de comandos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450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http://devfuria.com.br/python/sequencias-fatiamento/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480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http://devfuria.com.br/python/sequencias-fatiamento/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http://devfuria.com.br/python/sequencias-fatiamento/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188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print(u"\U0001F602")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831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0C765E-1023-444C-9A1F-9B5245904FEB}" type="slidenum">
              <a:rPr lang="en-GB" altLang="pt-PT"/>
              <a:pPr/>
              <a:t>57</a:t>
            </a:fld>
            <a:endParaRPr lang="en-GB" altLang="pt-PT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1413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4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907381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0C765E-1023-444C-9A1F-9B5245904FEB}" type="slidenum">
              <a:rPr lang="en-GB" altLang="pt-PT"/>
              <a:pPr/>
              <a:t>58</a:t>
            </a:fld>
            <a:endParaRPr lang="en-GB" altLang="pt-PT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1413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43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56183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5A5971-61F6-4DF2-A732-8C25D80DA4C3}" type="slidenum">
              <a:rPr lang="pt-PT" altLang="pt-PT" smtClean="0"/>
              <a:pPr eaLnBrk="1" hangingPunct="1">
                <a:spcBef>
                  <a:spcPct val="0"/>
                </a:spcBef>
              </a:pPr>
              <a:t>3</a:t>
            </a:fld>
            <a:endParaRPr lang="pt-PT" altLang="pt-PT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altLang="pt-PT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80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5A5971-61F6-4DF2-A732-8C25D80DA4C3}" type="slidenum">
              <a:rPr lang="pt-PT" altLang="pt-PT" smtClean="0"/>
              <a:pPr eaLnBrk="1" hangingPunct="1">
                <a:spcBef>
                  <a:spcPct val="0"/>
                </a:spcBef>
              </a:pPr>
              <a:t>8</a:t>
            </a:fld>
            <a:endParaRPr lang="pt-PT" altLang="pt-PT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altLang="pt-PT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06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904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668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37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https://www.python.org/dev/peps/pep-0008/</a:t>
            </a:r>
          </a:p>
          <a:p>
            <a:endParaRPr lang="pt-PT" dirty="0"/>
          </a:p>
          <a:p>
            <a:pPr algn="l" fontAlgn="base"/>
            <a:r>
              <a:rPr lang="en-GB" b="0" i="0" dirty="0">
                <a:solidFill>
                  <a:srgbClr val="535A60"/>
                </a:solidFill>
                <a:effectLst/>
                <a:latin typeface="Arial" panose="020B0604020202020204" pitchFamily="34" charset="0"/>
              </a:rPr>
              <a:t>Function names should be </a:t>
            </a:r>
            <a:r>
              <a:rPr lang="en-GB" b="0" i="0" u="sng" dirty="0">
                <a:solidFill>
                  <a:srgbClr val="535A60"/>
                </a:solidFill>
                <a:effectLst/>
                <a:latin typeface="inherit"/>
                <a:hlinkClick r:id="rId3"/>
              </a:rPr>
              <a:t>lowercase, with words separated by underscores</a:t>
            </a:r>
            <a:r>
              <a:rPr lang="en-GB" b="0" i="0" dirty="0">
                <a:solidFill>
                  <a:srgbClr val="535A60"/>
                </a:solidFill>
                <a:effectLst/>
                <a:latin typeface="Arial" panose="020B0604020202020204" pitchFamily="34" charset="0"/>
              </a:rPr>
              <a:t> as necessary to improve readability.</a:t>
            </a:r>
          </a:p>
          <a:p>
            <a:pPr algn="l" fontAlgn="base"/>
            <a:endParaRPr lang="en-GB" b="0" i="0" dirty="0">
              <a:solidFill>
                <a:srgbClr val="535A60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GB" b="0" i="0" dirty="0">
                <a:solidFill>
                  <a:srgbClr val="535A60"/>
                </a:solidFill>
                <a:effectLst/>
                <a:latin typeface="Arial" panose="020B0604020202020204" pitchFamily="34" charset="0"/>
              </a:rPr>
              <a:t>Variable names follow the same convention as function names.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721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$ </a:t>
            </a:r>
            <a:r>
              <a:rPr lang="pt-PT" dirty="0" err="1"/>
              <a:t>python</a:t>
            </a:r>
            <a:endParaRPr lang="pt-PT" dirty="0"/>
          </a:p>
          <a:p>
            <a:r>
              <a:rPr lang="pt-PT" dirty="0"/>
              <a:t>&gt;&gt;&gt; </a:t>
            </a:r>
            <a:r>
              <a:rPr lang="pt-PT" dirty="0" err="1"/>
              <a:t>help</a:t>
            </a:r>
            <a:r>
              <a:rPr lang="pt-PT" dirty="0"/>
              <a:t>()</a:t>
            </a:r>
          </a:p>
          <a:p>
            <a:r>
              <a:rPr lang="pt-PT" dirty="0"/>
              <a:t>&gt; </a:t>
            </a:r>
            <a:r>
              <a:rPr lang="pt-PT" dirty="0" err="1"/>
              <a:t>Keywords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7FBEE-19B7-4E0A-A057-19CA7E8D4E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5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FE4D36-A787-41ED-BEFB-AC69BE5E4D0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95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FE4D36-A787-41ED-BEFB-AC69BE5E4D0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22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FE4D36-A787-41ED-BEFB-AC69BE5E4D0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51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89382"/>
            <a:ext cx="8395607" cy="5549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947057"/>
            <a:ext cx="8395607" cy="5676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707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FE4D36-A787-41ED-BEFB-AC69BE5E4D0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8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FE4D36-A787-41ED-BEFB-AC69BE5E4D0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8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FE4D36-A787-41ED-BEFB-AC69BE5E4D0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4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FE4D36-A787-41ED-BEFB-AC69BE5E4D0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47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FE4D36-A787-41ED-BEFB-AC69BE5E4D0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93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FE4D36-A787-41ED-BEFB-AC69BE5E4D0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74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FE4D36-A787-41ED-BEFB-AC69BE5E4D0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333750" y="6442610"/>
            <a:ext cx="2057400" cy="365125"/>
          </a:xfrm>
          <a:prstGeom prst="rect">
            <a:avLst/>
          </a:prstGeom>
        </p:spPr>
        <p:txBody>
          <a:bodyPr/>
          <a:lstStyle/>
          <a:p>
            <a:fld id="{688EFF12-FFB0-4894-9003-D0C00B38CB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93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251282"/>
            <a:ext cx="8368393" cy="657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042" y="1066799"/>
            <a:ext cx="8381999" cy="5367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37"/>
          <p:cNvSpPr>
            <a:spLocks noChangeArrowheads="1"/>
          </p:cNvSpPr>
          <p:nvPr userDrawn="1"/>
        </p:nvSpPr>
        <p:spPr bwMode="auto">
          <a:xfrm>
            <a:off x="0" y="0"/>
            <a:ext cx="471488" cy="688975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PT" altLang="pt-PT" sz="2400"/>
          </a:p>
        </p:txBody>
      </p:sp>
      <p:sp>
        <p:nvSpPr>
          <p:cNvPr id="8" name="Text Box 38"/>
          <p:cNvSpPr txBox="1">
            <a:spLocks noChangeArrowheads="1"/>
          </p:cNvSpPr>
          <p:nvPr userDrawn="1"/>
        </p:nvSpPr>
        <p:spPr bwMode="auto">
          <a:xfrm rot="5400000" flipH="1" flipV="1">
            <a:off x="-2384395" y="3469634"/>
            <a:ext cx="5205780" cy="40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PT" altLang="pt-P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GB" altLang="pt-P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 userDrawn="1"/>
        </p:nvSpPr>
        <p:spPr bwMode="auto">
          <a:xfrm>
            <a:off x="27285" y="6395675"/>
            <a:ext cx="434578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1pPr>
            <a:lvl2pPr marL="742950" indent="-285750"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2pPr>
            <a:lvl3pPr marL="1143000" indent="-228600"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3pPr>
            <a:lvl4pPr marL="1600200" indent="-228600"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4pPr>
            <a:lvl5pPr marL="2057400" indent="-228600"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aseline="-25000">
                <a:solidFill>
                  <a:srgbClr val="000099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C11B5354-6168-4E84-B15B-3347AF74C9B0}" type="slidenum">
              <a:rPr lang="en-GB" sz="1100" baseline="0" smtClean="0">
                <a:solidFill>
                  <a:schemeClr val="bg1"/>
                </a:solidFill>
                <a:latin typeface="Arial" charset="0"/>
                <a:cs typeface="Arial" charset="0"/>
              </a:rPr>
              <a:pPr algn="ctr"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endParaRPr lang="en-GB" sz="1100" baseline="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009900" y="654320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pt-PT" dirty="0"/>
              <a:t>Lúcio Studer Ferreira © 2023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2A50D091-A326-456A-AA71-8A38386F0C6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189" y="255045"/>
            <a:ext cx="605368" cy="60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8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89000" y="6356350"/>
            <a:ext cx="21748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635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4100" indent="-209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6375" indent="-209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8650" indent="-209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58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30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02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274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fld id="{D5263176-24ED-4044-BAE1-9B3404F0FC69}" type="slidenum">
              <a:rPr lang="en-GB" altLang="pt-PT" smtClean="0">
                <a:solidFill>
                  <a:schemeClr val="bg1"/>
                </a:solidFill>
                <a:latin typeface="Arial" panose="020B0604020202020204" pitchFamily="34" charset="0"/>
              </a:rPr>
              <a:pPr algn="l" eaLnBrk="1" hangingPunct="1"/>
              <a:t>1</a:t>
            </a:fld>
            <a:endParaRPr lang="en-GB" altLang="pt-PT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57B44-502C-4B84-87C5-83FAEA34F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914" y="704169"/>
            <a:ext cx="5622171" cy="583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82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Indentação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dirty="0"/>
              <a:t>A </a:t>
            </a:r>
            <a:r>
              <a:rPr lang="pt-PT" b="1" dirty="0"/>
              <a:t>indentação</a:t>
            </a:r>
            <a:r>
              <a:rPr lang="pt-PT" dirty="0"/>
              <a:t> </a:t>
            </a:r>
            <a:r>
              <a:rPr lang="pt-PT" b="1" dirty="0"/>
              <a:t>correta é obrigatória </a:t>
            </a:r>
            <a:r>
              <a:rPr lang="pt-PT" dirty="0"/>
              <a:t>(alinhamento vertical) </a:t>
            </a:r>
          </a:p>
          <a:p>
            <a:endParaRPr lang="pt-P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4DA93-9A66-48A3-95EF-47859EDE9E14}"/>
              </a:ext>
            </a:extLst>
          </p:cNvPr>
          <p:cNvSpPr txBox="1"/>
          <p:nvPr/>
        </p:nvSpPr>
        <p:spPr>
          <a:xfrm>
            <a:off x="1604642" y="2028535"/>
            <a:ext cx="593471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endParaRPr lang="pt-PT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  m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endParaRPr lang="pt-PT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24855-3A28-4DEB-8A2D-3A8B235007E7}"/>
              </a:ext>
            </a:extLst>
          </p:cNvPr>
          <p:cNvSpPr txBox="1"/>
          <p:nvPr/>
        </p:nvSpPr>
        <p:spPr>
          <a:xfrm>
            <a:off x="1491030" y="1555395"/>
            <a:ext cx="39379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u="sng" dirty="0" err="1">
                <a:solidFill>
                  <a:srgbClr val="FF0000"/>
                </a:solidFill>
              </a:rPr>
              <a:t>Erro</a:t>
            </a:r>
            <a:r>
              <a:rPr lang="en-GB" sz="2400" u="sng" dirty="0">
                <a:solidFill>
                  <a:srgbClr val="FF0000"/>
                </a:solidFill>
              </a:rPr>
              <a:t> de </a:t>
            </a:r>
            <a:r>
              <a:rPr lang="en-GB" sz="2400" u="sng" dirty="0" err="1">
                <a:solidFill>
                  <a:srgbClr val="FF0000"/>
                </a:solidFill>
              </a:rPr>
              <a:t>indentação</a:t>
            </a:r>
            <a:r>
              <a:rPr lang="en-GB" sz="2400" u="sng" dirty="0">
                <a:solidFill>
                  <a:srgbClr val="FF0000"/>
                </a:solidFill>
              </a:rPr>
              <a:t>!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01564-6C27-A793-6FCF-66CC7FDCA9C0}"/>
              </a:ext>
            </a:extLst>
          </p:cNvPr>
          <p:cNvSpPr txBox="1"/>
          <p:nvPr/>
        </p:nvSpPr>
        <p:spPr>
          <a:xfrm>
            <a:off x="1604642" y="4489569"/>
            <a:ext cx="593471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endParaRPr lang="pt-PT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endParaRPr lang="pt-PT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5C9C5-CDD8-BBE8-8BE9-FEC102014850}"/>
              </a:ext>
            </a:extLst>
          </p:cNvPr>
          <p:cNvSpPr txBox="1"/>
          <p:nvPr/>
        </p:nvSpPr>
        <p:spPr>
          <a:xfrm>
            <a:off x="1540287" y="4068872"/>
            <a:ext cx="3888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u="sng" dirty="0" err="1">
                <a:solidFill>
                  <a:srgbClr val="00B050"/>
                </a:solidFill>
              </a:rPr>
              <a:t>Indentação</a:t>
            </a:r>
            <a:r>
              <a:rPr lang="en-GB" sz="2400" u="sng" dirty="0">
                <a:solidFill>
                  <a:srgbClr val="00B050"/>
                </a:solidFill>
              </a:rPr>
              <a:t> </a:t>
            </a:r>
            <a:r>
              <a:rPr lang="en-GB" sz="2400" u="sng" dirty="0" err="1">
                <a:solidFill>
                  <a:srgbClr val="00B050"/>
                </a:solidFill>
              </a:rPr>
              <a:t>correcta</a:t>
            </a:r>
            <a:r>
              <a:rPr lang="en-GB" sz="2400" u="sng" dirty="0">
                <a:solidFill>
                  <a:srgbClr val="00B050"/>
                </a:solidFill>
              </a:rPr>
              <a:t>!</a:t>
            </a:r>
            <a:r>
              <a:rPr lang="en-GB" sz="2400" dirty="0">
                <a:solidFill>
                  <a:srgbClr val="00B050"/>
                </a:solidFill>
              </a:rPr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81DBC0-966B-9526-FE19-A441A7018C87}"/>
              </a:ext>
            </a:extLst>
          </p:cNvPr>
          <p:cNvCxnSpPr>
            <a:cxnSpLocks/>
          </p:cNvCxnSpPr>
          <p:nvPr/>
        </p:nvCxnSpPr>
        <p:spPr>
          <a:xfrm>
            <a:off x="1084880" y="2673096"/>
            <a:ext cx="4526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41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Blocos de instruções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dirty="0"/>
              <a:t>blocos de instruções </a:t>
            </a:r>
            <a:r>
              <a:rPr lang="pt-PT" sz="2200" dirty="0" err="1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pt-PT" sz="2000" dirty="0"/>
              <a:t>,</a:t>
            </a:r>
            <a:r>
              <a:rPr lang="pt-PT" sz="2200" dirty="0">
                <a:solidFill>
                  <a:srgbClr val="859900"/>
                </a:solidFill>
                <a:latin typeface="Consolas" panose="020B0609020204030204" pitchFamily="49" charset="0"/>
              </a:rPr>
              <a:t> </a:t>
            </a:r>
            <a:r>
              <a:rPr lang="pt-PT" sz="2200" dirty="0" err="1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pt-PT" sz="2000" dirty="0"/>
              <a:t>,</a:t>
            </a:r>
            <a:r>
              <a:rPr lang="pt-PT" sz="2200" dirty="0">
                <a:solidFill>
                  <a:srgbClr val="859900"/>
                </a:solidFill>
                <a:latin typeface="Consolas" panose="020B0609020204030204" pitchFamily="49" charset="0"/>
              </a:rPr>
              <a:t> </a:t>
            </a:r>
            <a:r>
              <a:rPr lang="pt-PT" sz="2200" dirty="0" err="1">
                <a:solidFill>
                  <a:srgbClr val="859900"/>
                </a:solidFill>
                <a:latin typeface="Consolas" panose="020B0609020204030204" pitchFamily="49" charset="0"/>
              </a:rPr>
              <a:t>while</a:t>
            </a:r>
            <a:r>
              <a:rPr lang="pt-PT" sz="2000" dirty="0"/>
              <a:t>,</a:t>
            </a:r>
            <a:r>
              <a:rPr lang="pt-PT" sz="2200" dirty="0">
                <a:solidFill>
                  <a:srgbClr val="859900"/>
                </a:solidFill>
                <a:latin typeface="Consolas" panose="020B0609020204030204" pitchFamily="49" charset="0"/>
              </a:rPr>
              <a:t> for</a:t>
            </a:r>
            <a:r>
              <a:rPr lang="pt-PT" sz="2000" dirty="0"/>
              <a:t>,</a:t>
            </a:r>
            <a:r>
              <a:rPr lang="pt-PT" sz="2200" dirty="0">
                <a:solidFill>
                  <a:srgbClr val="859900"/>
                </a:solidFill>
                <a:latin typeface="Consolas" panose="020B0609020204030204" pitchFamily="49" charset="0"/>
              </a:rPr>
              <a:t> </a:t>
            </a:r>
            <a:r>
              <a:rPr lang="pt-PT" sz="2200" dirty="0" err="1">
                <a:solidFill>
                  <a:srgbClr val="859900"/>
                </a:solidFill>
                <a:latin typeface="Consolas" panose="020B0609020204030204" pitchFamily="49" charset="0"/>
              </a:rPr>
              <a:t>def</a:t>
            </a:r>
            <a:r>
              <a:rPr lang="pt-PT" dirty="0"/>
              <a:t>,</a:t>
            </a:r>
            <a:r>
              <a:rPr lang="pt-PT" sz="2200" dirty="0">
                <a:solidFill>
                  <a:srgbClr val="859900"/>
                </a:solidFill>
                <a:latin typeface="Consolas" panose="020B0609020204030204" pitchFamily="49" charset="0"/>
              </a:rPr>
              <a:t> </a:t>
            </a:r>
            <a:r>
              <a:rPr lang="pt-PT" sz="2200" dirty="0" err="1">
                <a:solidFill>
                  <a:srgbClr val="859900"/>
                </a:solidFill>
                <a:latin typeface="Consolas" panose="020B0609020204030204" pitchFamily="49" charset="0"/>
              </a:rPr>
              <a:t>class</a:t>
            </a:r>
            <a:endParaRPr lang="pt-PT" sz="22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endParaRPr lang="pt-P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4DA93-9A66-48A3-95EF-47859EDE9E14}"/>
              </a:ext>
            </a:extLst>
          </p:cNvPr>
          <p:cNvSpPr txBox="1"/>
          <p:nvPr/>
        </p:nvSpPr>
        <p:spPr>
          <a:xfrm>
            <a:off x="2762414" y="2611454"/>
            <a:ext cx="5934716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4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"é positivo"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"Obrigado"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PT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400" dirty="0" err="1">
                <a:solidFill>
                  <a:srgbClr val="859900"/>
                </a:solidFill>
                <a:latin typeface="Consolas" panose="020B0609020204030204" pitchFamily="49" charset="0"/>
              </a:rPr>
              <a:t>e</a:t>
            </a:r>
            <a:r>
              <a:rPr lang="pt-PT" sz="24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lse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   </a:t>
            </a:r>
          </a:p>
          <a:p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"não é positivo"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"Obrigado"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"Fim"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A978A7-AE14-AEFB-C665-6DB4C172CE11}"/>
              </a:ext>
            </a:extLst>
          </p:cNvPr>
          <p:cNvCxnSpPr>
            <a:cxnSpLocks/>
          </p:cNvCxnSpPr>
          <p:nvPr/>
        </p:nvCxnSpPr>
        <p:spPr>
          <a:xfrm>
            <a:off x="4270109" y="2213085"/>
            <a:ext cx="0" cy="483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647E8A-121F-C9E0-F813-363CA5617E1F}"/>
              </a:ext>
            </a:extLst>
          </p:cNvPr>
          <p:cNvSpPr txBox="1"/>
          <p:nvPr/>
        </p:nvSpPr>
        <p:spPr>
          <a:xfrm>
            <a:off x="380681" y="1769404"/>
            <a:ext cx="85153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PT" sz="2400" i="1" dirty="0"/>
              <a:t>Um bloco de instruções </a:t>
            </a:r>
            <a:r>
              <a:rPr lang="pt-PT" sz="2400" b="1" i="1" dirty="0"/>
              <a:t>declara-se</a:t>
            </a:r>
            <a:r>
              <a:rPr lang="pt-PT" sz="2400" i="1" dirty="0"/>
              <a:t> com ‘</a:t>
            </a:r>
            <a:r>
              <a:rPr lang="pt-PT" sz="2400" b="1" i="1" dirty="0"/>
              <a:t>:</a:t>
            </a:r>
            <a:r>
              <a:rPr lang="pt-PT" sz="2400" i="1" dirty="0"/>
              <a:t>’</a:t>
            </a:r>
            <a:r>
              <a:rPr lang="pt-PT" sz="2400" b="1" i="1" dirty="0"/>
              <a:t>    </a:t>
            </a:r>
            <a:r>
              <a:rPr lang="pt-PT" sz="2400" i="1" dirty="0"/>
              <a:t>   não se usa  ‘</a:t>
            </a:r>
            <a:r>
              <a:rPr lang="pt-PT" sz="2400" b="1" i="1" dirty="0"/>
              <a:t>{ }</a:t>
            </a:r>
            <a:r>
              <a:rPr lang="pt-PT" sz="2400" i="1" dirty="0"/>
              <a:t>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49192C-140C-39AF-2D77-A580DE7C9B9C}"/>
              </a:ext>
            </a:extLst>
          </p:cNvPr>
          <p:cNvSpPr txBox="1"/>
          <p:nvPr/>
        </p:nvSpPr>
        <p:spPr>
          <a:xfrm>
            <a:off x="-267716" y="2644155"/>
            <a:ext cx="28793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r"/>
            <a:r>
              <a:rPr lang="pt-PT" sz="2400" i="1" dirty="0"/>
              <a:t>As instruções dum bloco </a:t>
            </a:r>
            <a:br>
              <a:rPr lang="pt-PT" sz="2400" i="1" dirty="0"/>
            </a:br>
            <a:r>
              <a:rPr lang="pt-PT" sz="2400" i="1" dirty="0"/>
              <a:t>têm indentação extra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77FF74-EE34-20B2-9980-37C804D77291}"/>
              </a:ext>
            </a:extLst>
          </p:cNvPr>
          <p:cNvCxnSpPr>
            <a:cxnSpLocks/>
          </p:cNvCxnSpPr>
          <p:nvPr/>
        </p:nvCxnSpPr>
        <p:spPr>
          <a:xfrm>
            <a:off x="2808908" y="3429000"/>
            <a:ext cx="5713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279531-1431-083C-37F3-1049F1C09A3C}"/>
              </a:ext>
            </a:extLst>
          </p:cNvPr>
          <p:cNvCxnSpPr/>
          <p:nvPr/>
        </p:nvCxnSpPr>
        <p:spPr>
          <a:xfrm>
            <a:off x="3456123" y="3074838"/>
            <a:ext cx="0" cy="70674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6D082B-B166-58EF-68D5-8B9E07B29BD6}"/>
              </a:ext>
            </a:extLst>
          </p:cNvPr>
          <p:cNvCxnSpPr>
            <a:cxnSpLocks/>
          </p:cNvCxnSpPr>
          <p:nvPr/>
        </p:nvCxnSpPr>
        <p:spPr>
          <a:xfrm>
            <a:off x="2808908" y="3285640"/>
            <a:ext cx="0" cy="1704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89EFE6-5FBF-A2DF-8EEC-0CDE2E19DF21}"/>
              </a:ext>
            </a:extLst>
          </p:cNvPr>
          <p:cNvCxnSpPr>
            <a:cxnSpLocks/>
          </p:cNvCxnSpPr>
          <p:nvPr/>
        </p:nvCxnSpPr>
        <p:spPr>
          <a:xfrm>
            <a:off x="2806325" y="4914254"/>
            <a:ext cx="5713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6CDC8D-487D-3DE2-EAB7-B6F387E51AF3}"/>
              </a:ext>
            </a:extLst>
          </p:cNvPr>
          <p:cNvCxnSpPr/>
          <p:nvPr/>
        </p:nvCxnSpPr>
        <p:spPr>
          <a:xfrm>
            <a:off x="3453540" y="4560092"/>
            <a:ext cx="0" cy="70674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E4D1CE-F08F-1162-1202-7111707CFDDE}"/>
              </a:ext>
            </a:extLst>
          </p:cNvPr>
          <p:cNvCxnSpPr>
            <a:cxnSpLocks/>
          </p:cNvCxnSpPr>
          <p:nvPr/>
        </p:nvCxnSpPr>
        <p:spPr>
          <a:xfrm>
            <a:off x="2806325" y="4770894"/>
            <a:ext cx="0" cy="1704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88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Declarações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D98E0-0DEE-EF32-B989-218C53C546A8}"/>
              </a:ext>
            </a:extLst>
          </p:cNvPr>
          <p:cNvSpPr txBox="1"/>
          <p:nvPr/>
        </p:nvSpPr>
        <p:spPr>
          <a:xfrm>
            <a:off x="918316" y="1543971"/>
            <a:ext cx="7816271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fruta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dirty="0">
                <a:solidFill>
                  <a:srgbClr val="2AA198"/>
                </a:solidFill>
                <a:latin typeface="Consolas" panose="020B0609020204030204" pitchFamily="49" charset="0"/>
              </a:rPr>
              <a:t>'kiwi'</a:t>
            </a:r>
            <a:r>
              <a:rPr lang="pt-P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pt-PT" sz="2400" dirty="0">
                <a:solidFill>
                  <a:srgbClr val="657B83"/>
                </a:solidFill>
                <a:latin typeface="Consolas" panose="020B0609020204030204" pitchFamily="49" charset="0"/>
              </a:rPr>
              <a:t># não se declaram tipos</a:t>
            </a:r>
            <a:endParaRPr lang="pt-PT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preco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2.5      </a:t>
            </a:r>
            <a:r>
              <a:rPr lang="pt-PT" sz="2400" dirty="0">
                <a:solidFill>
                  <a:srgbClr val="657B83"/>
                </a:solidFill>
                <a:latin typeface="Consolas" panose="020B0609020204030204" pitchFamily="49" charset="0"/>
              </a:rPr>
              <a:t># não é necessário ;</a:t>
            </a:r>
            <a:endParaRPr lang="pt-PT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quantidade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endParaRPr lang="pt-PT" sz="2400" dirty="0">
              <a:solidFill>
                <a:srgbClr val="D33682"/>
              </a:solidFill>
              <a:latin typeface="Consolas" panose="020B0609020204030204" pitchFamily="49" charset="0"/>
            </a:endParaRPr>
          </a:p>
          <a:p>
            <a:endParaRPr lang="pt-PT" sz="2400" dirty="0">
              <a:solidFill>
                <a:srgbClr val="D33682"/>
              </a:solidFill>
              <a:latin typeface="Consolas" panose="020B0609020204030204" pitchFamily="49" charset="0"/>
            </a:endParaRPr>
          </a:p>
          <a:p>
            <a:r>
              <a:rPr lang="pt-PT" sz="2400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PT" sz="2400" dirty="0">
                <a:latin typeface="Consolas" panose="020B0609020204030204" pitchFamily="49" charset="0"/>
              </a:rPr>
              <a:t>;</a:t>
            </a:r>
            <a:r>
              <a:rPr lang="pt-PT" sz="2400" dirty="0">
                <a:solidFill>
                  <a:srgbClr val="D33682"/>
                </a:solidFill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PT" sz="2400" dirty="0">
                <a:solidFill>
                  <a:srgbClr val="657B83"/>
                </a:solidFill>
                <a:latin typeface="Consolas" panose="020B0609020204030204" pitchFamily="49" charset="0"/>
              </a:rPr>
              <a:t> # ; permite várias instruções </a:t>
            </a:r>
            <a:br>
              <a:rPr lang="pt-PT" sz="24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pt-PT" sz="2400" dirty="0">
                <a:solidFill>
                  <a:srgbClr val="657B83"/>
                </a:solidFill>
                <a:latin typeface="Consolas" panose="020B0609020204030204" pitchFamily="49" charset="0"/>
              </a:rPr>
              <a:t>             #   na mesma linha</a:t>
            </a:r>
          </a:p>
          <a:p>
            <a:endParaRPr lang="pt-PT" sz="2400" dirty="0">
              <a:solidFill>
                <a:srgbClr val="268BD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65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Declarações simultâneas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947057"/>
            <a:ext cx="8671468" cy="5676900"/>
          </a:xfrm>
        </p:spPr>
        <p:txBody>
          <a:bodyPr/>
          <a:lstStyle/>
          <a:p>
            <a:r>
              <a:rPr lang="pt-PT" dirty="0"/>
              <a:t>É </a:t>
            </a:r>
            <a:r>
              <a:rPr lang="pt-PT" dirty="0" err="1"/>
              <a:t>possivel</a:t>
            </a:r>
            <a:r>
              <a:rPr lang="pt-PT" dirty="0"/>
              <a:t> atribuir simultaneamente valores a múltiplas variáveis: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BEBEB9-CDAD-4535-9E58-7DDEB8527AA4}"/>
              </a:ext>
            </a:extLst>
          </p:cNvPr>
          <p:cNvSpPr/>
          <p:nvPr/>
        </p:nvSpPr>
        <p:spPr>
          <a:xfrm>
            <a:off x="918316" y="1470805"/>
            <a:ext cx="7816272" cy="2242922"/>
          </a:xfrm>
          <a:prstGeom prst="rect">
            <a:avLst/>
          </a:prstGeom>
          <a:solidFill>
            <a:srgbClr val="FFF2CC"/>
          </a:solidFill>
          <a:ln w="3175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r>
              <a:rPr lang="pt-PT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pt-P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P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P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</a:t>
            </a:r>
            <a:endParaRPr lang="pt-PT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r>
              <a:rPr lang="pt-P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r>
              <a:rPr lang="pt-PT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pt-P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b,a</a:t>
            </a:r>
            <a:r>
              <a:rPr lang="pt-P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PT" sz="2400" b="0" i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pt-PT" sz="24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, troca valores</a:t>
            </a:r>
            <a:endParaRPr lang="pt-PT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a,b</a:t>
            </a:r>
            <a:endParaRPr lang="pt-PT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P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P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PT" sz="2400" dirty="0">
              <a:solidFill>
                <a:srgbClr val="D3368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27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72A4-DF0F-EE62-EE7D-E6BB2EC7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/>
              <a:t>Quizz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4BC9-E9D1-0CA7-6DDA-3C356DD1E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Detecte</a:t>
            </a:r>
            <a:r>
              <a:rPr lang="pt-PT" dirty="0"/>
              <a:t> os erros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BAC28-64E0-D0B8-FCC4-DCD830C4EB07}"/>
              </a:ext>
            </a:extLst>
          </p:cNvPr>
          <p:cNvSpPr txBox="1"/>
          <p:nvPr/>
        </p:nvSpPr>
        <p:spPr>
          <a:xfrm>
            <a:off x="2762414" y="2611454"/>
            <a:ext cx="5934716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4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"é positivo"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"Obrigado"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PT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400" dirty="0" err="1">
                <a:solidFill>
                  <a:srgbClr val="859900"/>
                </a:solidFill>
                <a:latin typeface="Consolas" panose="020B0609020204030204" pitchFamily="49" charset="0"/>
              </a:rPr>
              <a:t>e</a:t>
            </a:r>
            <a:r>
              <a:rPr lang="pt-PT" sz="24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lse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   </a:t>
            </a:r>
          </a:p>
          <a:p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"não é positivo"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"Obrigado"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"Fim"</a:t>
            </a:r>
            <a:r>
              <a:rPr lang="pt-PT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681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2CAD79-BF82-479B-9A4E-37D46E6D6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Variáveis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D5ABE6-5ED7-4459-A90C-B93EAFF47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12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Identificador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947056"/>
            <a:ext cx="8395607" cy="59109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/>
              <a:t>nome que identifica </a:t>
            </a:r>
            <a:r>
              <a:rPr lang="pt-PT" dirty="0"/>
              <a:t>uma variável, função, classe ou módulo.</a:t>
            </a:r>
          </a:p>
          <a:p>
            <a:endParaRPr lang="pt-PT" dirty="0"/>
          </a:p>
          <a:p>
            <a:r>
              <a:rPr lang="pt-PT" dirty="0"/>
              <a:t>Sintaxe:</a:t>
            </a:r>
          </a:p>
          <a:p>
            <a:pPr lvl="1"/>
            <a:r>
              <a:rPr lang="pt-PT" b="1" dirty="0"/>
              <a:t>começa com uma letra</a:t>
            </a:r>
            <a:r>
              <a:rPr lang="pt-PT" dirty="0"/>
              <a:t> </a:t>
            </a:r>
            <a:r>
              <a:rPr lang="pt-PT" b="1" dirty="0"/>
              <a:t>ou </a:t>
            </a:r>
            <a:r>
              <a:rPr lang="pt-PT" dirty="0"/>
              <a:t>_, seguido de eventuais letras, _ ou dígitos.</a:t>
            </a:r>
          </a:p>
          <a:p>
            <a:pPr lvl="1"/>
            <a:r>
              <a:rPr lang="pt-PT" b="1" dirty="0"/>
              <a:t>sensível</a:t>
            </a:r>
            <a:r>
              <a:rPr lang="pt-PT" dirty="0"/>
              <a:t> a maiúsculas e minúsculas.</a:t>
            </a:r>
          </a:p>
          <a:p>
            <a:endParaRPr lang="pt-PT" dirty="0"/>
          </a:p>
          <a:p>
            <a:r>
              <a:rPr lang="pt-PT" dirty="0"/>
              <a:t>Convenções:</a:t>
            </a:r>
          </a:p>
          <a:p>
            <a:pPr lvl="1"/>
            <a:r>
              <a:rPr lang="pt-PT" b="1" dirty="0"/>
              <a:t>nomes explícitos</a:t>
            </a:r>
            <a:r>
              <a:rPr lang="pt-PT" dirty="0"/>
              <a:t>: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resposta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opcao</a:t>
            </a:r>
            <a:r>
              <a:rPr lang="pt-PT" dirty="0"/>
              <a:t>, … </a:t>
            </a:r>
          </a:p>
          <a:p>
            <a:pPr lvl="1"/>
            <a:r>
              <a:rPr lang="pt-PT" b="1" dirty="0" err="1"/>
              <a:t>snake_case</a:t>
            </a:r>
            <a:r>
              <a:rPr lang="pt-PT" dirty="0"/>
              <a:t>: </a:t>
            </a:r>
            <a:r>
              <a:rPr lang="pt-PT" dirty="0" err="1">
                <a:solidFill>
                  <a:srgbClr val="333333"/>
                </a:solidFill>
                <a:latin typeface="Consolas" panose="020B0609020204030204" pitchFamily="49" charset="0"/>
              </a:rPr>
              <a:t>numero_alunos</a:t>
            </a:r>
            <a:endParaRPr lang="pt-P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pt-PT" dirty="0"/>
              <a:t>Nomes de </a:t>
            </a:r>
            <a:r>
              <a:rPr lang="pt-PT" b="1" dirty="0"/>
              <a:t>classes</a:t>
            </a:r>
            <a:r>
              <a:rPr lang="pt-PT" dirty="0"/>
              <a:t> começam com </a:t>
            </a:r>
            <a:r>
              <a:rPr lang="pt-PT" b="1" dirty="0"/>
              <a:t>maiúscula</a:t>
            </a:r>
            <a:r>
              <a:rPr lang="pt-PT" dirty="0"/>
              <a:t>. </a:t>
            </a:r>
          </a:p>
          <a:p>
            <a:pPr lvl="1"/>
            <a:r>
              <a:rPr lang="pt-PT" b="1" dirty="0"/>
              <a:t>Constantes</a:t>
            </a:r>
            <a:r>
              <a:rPr lang="pt-PT" dirty="0"/>
              <a:t> em </a:t>
            </a:r>
            <a:r>
              <a:rPr lang="pt-PT" b="1" dirty="0"/>
              <a:t>maiúsculas</a:t>
            </a:r>
          </a:p>
        </p:txBody>
      </p:sp>
    </p:spTree>
    <p:extLst>
      <p:ext uri="{BB962C8B-B14F-4D97-AF65-F5344CB8AC3E}">
        <p14:creationId xmlns:p14="http://schemas.microsoft.com/office/powerpoint/2010/main" val="48518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Palavras</a:t>
            </a:r>
            <a:r>
              <a:rPr lang="en-GB" dirty="0"/>
              <a:t> </a:t>
            </a:r>
            <a:r>
              <a:rPr lang="en-GB" dirty="0" err="1"/>
              <a:t>Reservadas</a:t>
            </a:r>
            <a:r>
              <a:rPr lang="en-GB" dirty="0"/>
              <a:t> do Python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CBDE0A5-C043-4125-8E20-11A9E1F8EB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572888"/>
              </p:ext>
            </p:extLst>
          </p:nvPr>
        </p:nvGraphicFramePr>
        <p:xfrm>
          <a:off x="1517735" y="1397000"/>
          <a:ext cx="5335452" cy="4695790"/>
        </p:xfrm>
        <a:graphic>
          <a:graphicData uri="http://schemas.openxmlformats.org/drawingml/2006/table">
            <a:tbl>
              <a:tblPr/>
              <a:tblGrid>
                <a:gridCol w="176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579"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 err="1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endParaRPr lang="pt-PT" sz="2400" b="0" kern="1200" dirty="0">
                        <a:solidFill>
                          <a:srgbClr val="8599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 dirty="0" err="1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</a:t>
                      </a:r>
                      <a:endParaRPr lang="pt-PT" sz="2400" b="0" kern="1200" dirty="0">
                        <a:solidFill>
                          <a:srgbClr val="8599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 dirty="0" err="1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</a:t>
                      </a:r>
                      <a:endParaRPr lang="pt-PT" sz="2400" b="0" kern="1200" dirty="0">
                        <a:solidFill>
                          <a:srgbClr val="8599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79"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 dirty="0" err="1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assert</a:t>
                      </a:r>
                      <a:endParaRPr lang="pt-PT" sz="2400" b="0" kern="1200" dirty="0">
                        <a:solidFill>
                          <a:srgbClr val="8599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 dirty="0" err="1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finally</a:t>
                      </a:r>
                      <a:endParaRPr lang="pt-PT" sz="2400" b="0" kern="1200" dirty="0">
                        <a:solidFill>
                          <a:srgbClr val="8599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579"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 dirty="0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 dirty="0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579"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 dirty="0" err="1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</a:t>
                      </a:r>
                      <a:endParaRPr lang="pt-PT" sz="2400" b="0" kern="1200" dirty="0">
                        <a:solidFill>
                          <a:srgbClr val="8599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 dirty="0" err="1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endParaRPr lang="pt-PT" sz="2400" b="0" kern="1200" dirty="0">
                        <a:solidFill>
                          <a:srgbClr val="8599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579"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continue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 dirty="0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global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 dirty="0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raise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579"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 dirty="0" err="1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endParaRPr lang="pt-PT" sz="2400" b="0" kern="1200" dirty="0">
                        <a:solidFill>
                          <a:srgbClr val="8599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 dirty="0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579"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 dirty="0" err="1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endParaRPr lang="pt-PT" sz="2400" b="0" kern="1200" dirty="0">
                        <a:solidFill>
                          <a:srgbClr val="8599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 dirty="0" err="1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</a:t>
                      </a:r>
                      <a:endParaRPr lang="pt-PT" sz="2400" b="0" kern="1200" dirty="0">
                        <a:solidFill>
                          <a:srgbClr val="8599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579"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 dirty="0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 dirty="0" err="1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endParaRPr lang="pt-PT" sz="2400" b="0" kern="1200" dirty="0">
                        <a:solidFill>
                          <a:srgbClr val="8599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579"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 dirty="0" err="1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</a:t>
                      </a:r>
                      <a:endParaRPr lang="pt-PT" sz="2400" b="0" kern="1200" dirty="0">
                        <a:solidFill>
                          <a:srgbClr val="8599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 dirty="0" err="1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</a:t>
                      </a:r>
                      <a:endParaRPr lang="pt-PT" sz="2400" b="0" kern="1200" dirty="0">
                        <a:solidFill>
                          <a:srgbClr val="8599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579"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 dirty="0" err="1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endParaRPr lang="pt-PT" sz="2400" b="0" kern="1200" dirty="0">
                        <a:solidFill>
                          <a:srgbClr val="8599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 dirty="0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lambda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PT" sz="2400" b="0" kern="1200" dirty="0">
                          <a:solidFill>
                            <a:srgbClr val="8599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yield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46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034F-F13D-4DCF-91B6-9D451A6C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Variáveis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517E-E314-4DC1-B3F9-488B680E5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17535"/>
            <a:ext cx="8395607" cy="567690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pt-PT" sz="2400" dirty="0"/>
            </a:br>
            <a:r>
              <a:rPr lang="pt-PT" sz="2400" b="0" dirty="0">
                <a:solidFill>
                  <a:srgbClr val="000000"/>
                </a:solidFill>
                <a:effectLst/>
                <a:highlight>
                  <a:srgbClr val="FFF2CC"/>
                </a:highlight>
                <a:latin typeface="Consolas" panose="020B0609020204030204" pitchFamily="49" charset="0"/>
              </a:rPr>
              <a:t>a</a:t>
            </a:r>
            <a:r>
              <a:rPr lang="pt-PT" sz="2400" dirty="0"/>
              <a:t> referencia um </a:t>
            </a:r>
            <a:r>
              <a:rPr lang="pt-PT" sz="2400" b="1" dirty="0"/>
              <a:t>objeto</a:t>
            </a:r>
            <a:r>
              <a:rPr lang="pt-PT" sz="2400" dirty="0"/>
              <a:t> (bloco de memória) caracterizado por:</a:t>
            </a:r>
          </a:p>
          <a:p>
            <a:pPr lvl="1"/>
            <a:r>
              <a:rPr lang="pt-PT" b="1" dirty="0"/>
              <a:t>Identificador (</a:t>
            </a:r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PT" b="1" dirty="0"/>
              <a:t>)</a:t>
            </a:r>
            <a:r>
              <a:rPr lang="pt-PT" dirty="0"/>
              <a:t>, endereço da posição de memória (</a:t>
            </a:r>
            <a:r>
              <a:rPr lang="pt-PT" dirty="0">
                <a:latin typeface="Consolas" panose="020B0609020204030204" pitchFamily="49" charset="0"/>
              </a:rPr>
              <a:t>1517156288</a:t>
            </a:r>
            <a:r>
              <a:rPr lang="pt-PT" dirty="0"/>
              <a:t>)</a:t>
            </a:r>
          </a:p>
          <a:p>
            <a:pPr lvl="1"/>
            <a:r>
              <a:rPr lang="pt-PT" b="1" dirty="0"/>
              <a:t>Tipo</a:t>
            </a:r>
            <a:r>
              <a:rPr lang="pt-PT" dirty="0"/>
              <a:t> (</a:t>
            </a:r>
            <a:r>
              <a:rPr lang="pt-PT" sz="20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PT" dirty="0"/>
              <a:t>), classe do valor que guarda (</a:t>
            </a:r>
            <a:r>
              <a:rPr lang="pt-PT" sz="20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pt-PT" dirty="0"/>
              <a:t>) </a:t>
            </a:r>
          </a:p>
          <a:p>
            <a:pPr lvl="1"/>
            <a:r>
              <a:rPr lang="pt-PT" b="1" dirty="0"/>
              <a:t>Valor</a:t>
            </a:r>
            <a:r>
              <a:rPr lang="pt-PT" dirty="0"/>
              <a:t>  armazenado pelo objeto (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PT" dirty="0"/>
              <a:t>)</a:t>
            </a:r>
            <a:endParaRPr lang="en-GB" dirty="0"/>
          </a:p>
          <a:p>
            <a:pPr lvl="1"/>
            <a:endParaRPr lang="pt-PT" sz="2400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0A165D-F3DA-4C6C-BEAE-B16CA62D3A7F}"/>
              </a:ext>
            </a:extLst>
          </p:cNvPr>
          <p:cNvSpPr txBox="1"/>
          <p:nvPr/>
        </p:nvSpPr>
        <p:spPr>
          <a:xfrm>
            <a:off x="690641" y="951190"/>
            <a:ext cx="106513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P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pt-PT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491916-BC4F-410A-ACC6-05D955934A90}"/>
              </a:ext>
            </a:extLst>
          </p:cNvPr>
          <p:cNvSpPr/>
          <p:nvPr/>
        </p:nvSpPr>
        <p:spPr>
          <a:xfrm>
            <a:off x="3892003" y="3825175"/>
            <a:ext cx="2175311" cy="4828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a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PT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1517156288</a:t>
            </a:r>
            <a:r>
              <a:rPr lang="pt-PT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F9511F0-3227-4A27-8741-79905B6840A1}"/>
              </a:ext>
            </a:extLst>
          </p:cNvPr>
          <p:cNvSpPr/>
          <p:nvPr/>
        </p:nvSpPr>
        <p:spPr>
          <a:xfrm>
            <a:off x="6598499" y="3825175"/>
            <a:ext cx="2038014" cy="15881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</a:rPr>
              <a:t>id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PT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1517156288</a:t>
            </a:r>
            <a:endParaRPr lang="pt-PT" dirty="0">
              <a:solidFill>
                <a:schemeClr val="tx1"/>
              </a:solidFill>
            </a:endParaRPr>
          </a:p>
          <a:p>
            <a:endParaRPr lang="pt-PT" dirty="0">
              <a:solidFill>
                <a:schemeClr val="tx1"/>
              </a:solidFill>
            </a:endParaRPr>
          </a:p>
          <a:p>
            <a:r>
              <a:rPr lang="pt-PT" b="1" dirty="0" err="1">
                <a:solidFill>
                  <a:schemeClr val="tx1"/>
                </a:solidFill>
              </a:rPr>
              <a:t>type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PT" dirty="0" err="1">
                <a:solidFill>
                  <a:schemeClr val="tx1"/>
                </a:solidFill>
              </a:rPr>
              <a:t>int</a:t>
            </a:r>
            <a:endParaRPr lang="pt-PT" dirty="0">
              <a:solidFill>
                <a:schemeClr val="tx1"/>
              </a:solidFill>
            </a:endParaRPr>
          </a:p>
          <a:p>
            <a:endParaRPr lang="pt-PT" dirty="0">
              <a:solidFill>
                <a:schemeClr val="tx1"/>
              </a:solidFill>
            </a:endParaRPr>
          </a:p>
          <a:p>
            <a:r>
              <a:rPr lang="pt-PT" b="1" dirty="0" err="1">
                <a:solidFill>
                  <a:schemeClr val="tx1"/>
                </a:solidFill>
              </a:rPr>
              <a:t>value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PT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67064F-3F64-4040-A3D6-8F6B6E723C9A}"/>
              </a:ext>
            </a:extLst>
          </p:cNvPr>
          <p:cNvCxnSpPr>
            <a:cxnSpLocks/>
          </p:cNvCxnSpPr>
          <p:nvPr/>
        </p:nvCxnSpPr>
        <p:spPr>
          <a:xfrm>
            <a:off x="6067314" y="4066611"/>
            <a:ext cx="5311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78957A-45CF-4B2F-A404-E7B4D76F890D}"/>
              </a:ext>
            </a:extLst>
          </p:cNvPr>
          <p:cNvSpPr txBox="1"/>
          <p:nvPr/>
        </p:nvSpPr>
        <p:spPr>
          <a:xfrm>
            <a:off x="4229809" y="4432598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err="1"/>
              <a:t>Stack</a:t>
            </a:r>
            <a:r>
              <a:rPr lang="pt-PT" i="1" dirty="0"/>
              <a:t> </a:t>
            </a:r>
            <a:r>
              <a:rPr lang="pt-PT" i="1" dirty="0" err="1"/>
              <a:t>memory</a:t>
            </a:r>
            <a:endParaRPr lang="pt-PT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3DA37D-6FAB-498E-9B51-AD853D93094A}"/>
              </a:ext>
            </a:extLst>
          </p:cNvPr>
          <p:cNvSpPr txBox="1"/>
          <p:nvPr/>
        </p:nvSpPr>
        <p:spPr>
          <a:xfrm>
            <a:off x="6933082" y="5399156"/>
            <a:ext cx="15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 err="1"/>
              <a:t>Heap</a:t>
            </a:r>
            <a:r>
              <a:rPr lang="pt-PT" i="1" dirty="0"/>
              <a:t> </a:t>
            </a:r>
            <a:r>
              <a:rPr lang="pt-PT" i="1" dirty="0" err="1"/>
              <a:t>memory</a:t>
            </a:r>
            <a:endParaRPr lang="pt-PT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AFFE5-74CB-4AFD-9BC0-A626B7622A78}"/>
              </a:ext>
            </a:extLst>
          </p:cNvPr>
          <p:cNvSpPr txBox="1"/>
          <p:nvPr/>
        </p:nvSpPr>
        <p:spPr>
          <a:xfrm>
            <a:off x="7301003" y="3451852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objeto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777E28-53B2-4B0C-A2DB-11EC737D989F}"/>
              </a:ext>
            </a:extLst>
          </p:cNvPr>
          <p:cNvSpPr txBox="1"/>
          <p:nvPr/>
        </p:nvSpPr>
        <p:spPr>
          <a:xfrm>
            <a:off x="763848" y="3694672"/>
            <a:ext cx="2038014" cy="2862322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1517156288</a:t>
            </a:r>
          </a:p>
          <a:p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</a:p>
          <a:p>
            <a:r>
              <a:rPr lang="pt-PT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</a:p>
          <a:p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4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EB034F-F13D-4DCF-91B6-9D451A6C06F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pt-PT" dirty="0"/>
                  <a:t>Mudança de Valor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pt-PT" dirty="0">
                    <a:sym typeface="Wingdings" panose="05000000000000000000" pitchFamily="2" charset="2"/>
                  </a:rPr>
                  <a:t> Novo Objeto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EB034F-F13D-4DCF-91B6-9D451A6C0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42" t="-38043" b="-5326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517E-E314-4DC1-B3F9-488B680E5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32114"/>
            <a:ext cx="8127423" cy="5591415"/>
          </a:xfrm>
        </p:spPr>
        <p:txBody>
          <a:bodyPr>
            <a:normAutofit/>
          </a:bodyPr>
          <a:lstStyle/>
          <a:p>
            <a:r>
              <a:rPr lang="pt-PT" sz="2400" dirty="0"/>
              <a:t>Um identificador está </a:t>
            </a:r>
            <a:r>
              <a:rPr lang="pt-PT" sz="2400" b="1" dirty="0"/>
              <a:t>associado ao endereço de memória </a:t>
            </a:r>
            <a:br>
              <a:rPr lang="pt-PT" sz="2400" b="1" dirty="0"/>
            </a:br>
            <a:r>
              <a:rPr lang="pt-PT" sz="2400" dirty="0"/>
              <a:t>do objeto que referencia.</a:t>
            </a:r>
          </a:p>
          <a:p>
            <a:endParaRPr lang="pt-PT" sz="2400" dirty="0"/>
          </a:p>
          <a:p>
            <a:pPr marL="457200" lvl="1" indent="0">
              <a:buNone/>
            </a:pPr>
            <a:r>
              <a:rPr lang="pt-PT" sz="2000" dirty="0">
                <a:latin typeface="Consolas" panose="020B0609020204030204" pitchFamily="49" charset="0"/>
              </a:rPr>
              <a:t> </a:t>
            </a:r>
          </a:p>
          <a:p>
            <a:endParaRPr lang="pt-PT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B0C3A0-D1CA-49C0-ACDA-DC38D76EF587}"/>
              </a:ext>
            </a:extLst>
          </p:cNvPr>
          <p:cNvSpPr txBox="1"/>
          <p:nvPr/>
        </p:nvSpPr>
        <p:spPr>
          <a:xfrm>
            <a:off x="1056373" y="3410945"/>
            <a:ext cx="2427972" cy="1015663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endParaRPr lang="pt-PT" sz="2000" b="0" dirty="0">
              <a:solidFill>
                <a:srgbClr val="D33682"/>
              </a:solidFill>
              <a:effectLst/>
              <a:latin typeface="Consolas" panose="020B0609020204030204" pitchFamily="49" charset="0"/>
            </a:endParaRPr>
          </a:p>
          <a:p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E530F1-EED7-46EB-8286-935BE864AB5F}"/>
              </a:ext>
            </a:extLst>
          </p:cNvPr>
          <p:cNvSpPr/>
          <p:nvPr/>
        </p:nvSpPr>
        <p:spPr>
          <a:xfrm>
            <a:off x="4011562" y="3403937"/>
            <a:ext cx="1802123" cy="6074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</a:rPr>
              <a:t>a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PT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1517156288</a:t>
            </a:r>
            <a:r>
              <a:rPr lang="pt-PT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E783090-660F-4627-99FB-7D6451C07390}"/>
              </a:ext>
            </a:extLst>
          </p:cNvPr>
          <p:cNvSpPr/>
          <p:nvPr/>
        </p:nvSpPr>
        <p:spPr>
          <a:xfrm>
            <a:off x="6718058" y="3403938"/>
            <a:ext cx="2038014" cy="10156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</a:rPr>
              <a:t>Id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PT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1517156288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pt-PT" b="1" dirty="0" err="1">
                <a:solidFill>
                  <a:schemeClr val="tx1"/>
                </a:solidFill>
              </a:rPr>
              <a:t>Type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PT" dirty="0" err="1">
                <a:solidFill>
                  <a:schemeClr val="tx1"/>
                </a:solidFill>
              </a:rPr>
              <a:t>int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pt-PT" b="1" dirty="0" err="1">
                <a:solidFill>
                  <a:schemeClr val="tx1"/>
                </a:solidFill>
              </a:rPr>
              <a:t>Value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PT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A62D3-2E1F-4169-AC17-B69A990486FA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813685" y="3707649"/>
            <a:ext cx="9043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32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Características</a:t>
            </a:r>
            <a:r>
              <a:rPr lang="en-GB" dirty="0"/>
              <a:t> do Python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Interpretada: </a:t>
            </a:r>
            <a:r>
              <a:rPr lang="pt-PT" dirty="0"/>
              <a:t>processado diretamente pelo intérprete, </a:t>
            </a:r>
            <a:br>
              <a:rPr lang="pt-PT" dirty="0"/>
            </a:br>
            <a:r>
              <a:rPr lang="pt-PT" dirty="0"/>
              <a:t>sem necessidade de compilar antes de executar.</a:t>
            </a:r>
          </a:p>
          <a:p>
            <a:r>
              <a:rPr lang="pt-PT" b="1" dirty="0"/>
              <a:t>Código inteligível </a:t>
            </a:r>
            <a:r>
              <a:rPr lang="pt-PT" dirty="0"/>
              <a:t>como inglês, sintaxe simples e clara.</a:t>
            </a:r>
          </a:p>
          <a:p>
            <a:r>
              <a:rPr lang="pt-BR" dirty="0"/>
              <a:t>Tempo de </a:t>
            </a:r>
            <a:r>
              <a:rPr lang="pt-BR" b="1" dirty="0"/>
              <a:t>desenvolvimento curto</a:t>
            </a:r>
            <a:r>
              <a:rPr lang="pt-BR" dirty="0"/>
              <a:t>.</a:t>
            </a:r>
          </a:p>
          <a:p>
            <a:r>
              <a:rPr lang="pt-PT" b="1" dirty="0"/>
              <a:t>Orientado a objetos</a:t>
            </a:r>
            <a:r>
              <a:rPr lang="pt-PT" dirty="0"/>
              <a:t>.</a:t>
            </a:r>
          </a:p>
          <a:p>
            <a:r>
              <a:rPr lang="pt-PT" b="1" dirty="0"/>
              <a:t>Portátil: </a:t>
            </a:r>
            <a:r>
              <a:rPr lang="pt-PT" dirty="0"/>
              <a:t>o Python pode ser executado numa grande variedade de plataformas de hardware e tem a mesma interface em todas as plataformas.</a:t>
            </a:r>
          </a:p>
          <a:p>
            <a:r>
              <a:rPr lang="pt-PT" b="1" dirty="0"/>
              <a:t>Extensível:</a:t>
            </a:r>
            <a:r>
              <a:rPr lang="pt-PT" dirty="0"/>
              <a:t> podem-se adicionar módulos de baixo nível ao interpretador Python.</a:t>
            </a:r>
          </a:p>
          <a:p>
            <a:r>
              <a:rPr lang="pt-PT" dirty="0"/>
              <a:t>Existem muitas </a:t>
            </a:r>
            <a:r>
              <a:rPr lang="pt-PT" b="1" dirty="0"/>
              <a:t>bibliotecas</a:t>
            </a:r>
            <a:r>
              <a:rPr lang="pt-PT" dirty="0"/>
              <a:t>.</a:t>
            </a:r>
          </a:p>
          <a:p>
            <a:endParaRPr lang="pt-PT" dirty="0"/>
          </a:p>
          <a:p>
            <a:endParaRPr lang="pt-PT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7992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EB034F-F13D-4DCF-91B6-9D451A6C06F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pt-PT" dirty="0"/>
                  <a:t>Mudança de Valor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pt-PT" dirty="0">
                    <a:sym typeface="Wingdings" panose="05000000000000000000" pitchFamily="2" charset="2"/>
                  </a:rPr>
                  <a:t> Novo Objeto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EB034F-F13D-4DCF-91B6-9D451A6C0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42" t="-38043" b="-5326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517E-E314-4DC1-B3F9-488B680E5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32114"/>
            <a:ext cx="8127423" cy="5591415"/>
          </a:xfrm>
        </p:spPr>
        <p:txBody>
          <a:bodyPr>
            <a:normAutofit/>
          </a:bodyPr>
          <a:lstStyle/>
          <a:p>
            <a:r>
              <a:rPr lang="pt-PT" sz="2400" dirty="0"/>
              <a:t>Um identificador está </a:t>
            </a:r>
            <a:r>
              <a:rPr lang="pt-PT" sz="2400" b="1" dirty="0"/>
              <a:t>associado ao endereço de memória </a:t>
            </a:r>
            <a:br>
              <a:rPr lang="pt-PT" sz="2400" b="1" dirty="0"/>
            </a:br>
            <a:r>
              <a:rPr lang="pt-PT" sz="2400" dirty="0"/>
              <a:t>do objeto que referencia.</a:t>
            </a:r>
          </a:p>
          <a:p>
            <a:endParaRPr lang="pt-PT" sz="2400" dirty="0"/>
          </a:p>
          <a:p>
            <a:pPr marL="457200" lvl="1" indent="0">
              <a:buNone/>
            </a:pPr>
            <a:r>
              <a:rPr lang="pt-PT" sz="2000" dirty="0">
                <a:latin typeface="Consolas" panose="020B0609020204030204" pitchFamily="49" charset="0"/>
              </a:rPr>
              <a:t> </a:t>
            </a:r>
          </a:p>
          <a:p>
            <a:endParaRPr lang="pt-PT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B0C3A0-D1CA-49C0-ACDA-DC38D76EF587}"/>
              </a:ext>
            </a:extLst>
          </p:cNvPr>
          <p:cNvSpPr txBox="1"/>
          <p:nvPr/>
        </p:nvSpPr>
        <p:spPr>
          <a:xfrm>
            <a:off x="1056373" y="3410945"/>
            <a:ext cx="2418347" cy="1015663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E530F1-EED7-46EB-8286-935BE864AB5F}"/>
              </a:ext>
            </a:extLst>
          </p:cNvPr>
          <p:cNvSpPr/>
          <p:nvPr/>
        </p:nvSpPr>
        <p:spPr>
          <a:xfrm>
            <a:off x="4011562" y="3403937"/>
            <a:ext cx="1802123" cy="6074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</a:rPr>
              <a:t>a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PT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1517156288</a:t>
            </a:r>
            <a:r>
              <a:rPr lang="pt-PT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E783090-660F-4627-99FB-7D6451C07390}"/>
              </a:ext>
            </a:extLst>
          </p:cNvPr>
          <p:cNvSpPr/>
          <p:nvPr/>
        </p:nvSpPr>
        <p:spPr>
          <a:xfrm>
            <a:off x="6718058" y="3403938"/>
            <a:ext cx="2038014" cy="10156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</a:rPr>
              <a:t>Id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PT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1517156288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pt-PT" b="1" dirty="0" err="1">
                <a:solidFill>
                  <a:schemeClr val="tx1"/>
                </a:solidFill>
              </a:rPr>
              <a:t>Type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PT" dirty="0" err="1">
                <a:solidFill>
                  <a:schemeClr val="tx1"/>
                </a:solidFill>
              </a:rPr>
              <a:t>int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pt-PT" b="1" dirty="0" err="1">
                <a:solidFill>
                  <a:schemeClr val="tx1"/>
                </a:solidFill>
              </a:rPr>
              <a:t>Value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PT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A62D3-2E1F-4169-AC17-B69A990486FA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813685" y="3707649"/>
            <a:ext cx="9043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0B217E-6C37-4882-9AE0-A8501C894A78}"/>
              </a:ext>
            </a:extLst>
          </p:cNvPr>
          <p:cNvSpPr/>
          <p:nvPr/>
        </p:nvSpPr>
        <p:spPr>
          <a:xfrm>
            <a:off x="3993890" y="4417809"/>
            <a:ext cx="1819795" cy="6074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</a:rPr>
              <a:t>b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PT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1517156288</a:t>
            </a:r>
            <a:r>
              <a:rPr lang="pt-PT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08A0CB-08B2-41EE-86F7-069388536AD4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 flipV="1">
            <a:off x="5813685" y="3911770"/>
            <a:ext cx="904373" cy="809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63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EB034F-F13D-4DCF-91B6-9D451A6C06F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pt-PT" dirty="0"/>
                  <a:t>Mudança de Valor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pt-PT" dirty="0">
                    <a:sym typeface="Wingdings" panose="05000000000000000000" pitchFamily="2" charset="2"/>
                  </a:rPr>
                  <a:t> Novo Objeto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EB034F-F13D-4DCF-91B6-9D451A6C06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42" t="-38043" b="-5326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517E-E314-4DC1-B3F9-488B680E5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32114"/>
            <a:ext cx="8127423" cy="5591415"/>
          </a:xfrm>
        </p:spPr>
        <p:txBody>
          <a:bodyPr>
            <a:normAutofit/>
          </a:bodyPr>
          <a:lstStyle/>
          <a:p>
            <a:r>
              <a:rPr lang="pt-PT" sz="2400" dirty="0"/>
              <a:t>Se associarmos a outro valor, não </a:t>
            </a:r>
            <a:r>
              <a:rPr lang="pt-PT" sz="2400" dirty="0" err="1"/>
              <a:t>afecta</a:t>
            </a:r>
            <a:r>
              <a:rPr lang="pt-PT" sz="2400" dirty="0"/>
              <a:t> o objeto original.</a:t>
            </a:r>
          </a:p>
          <a:p>
            <a:r>
              <a:rPr lang="pt-PT" dirty="0"/>
              <a:t>O objeto pode ser de tipo diferente - </a:t>
            </a:r>
            <a:r>
              <a:rPr lang="pt-PT" b="1" dirty="0" err="1"/>
              <a:t>tipagem</a:t>
            </a:r>
            <a:r>
              <a:rPr lang="pt-PT" b="1" dirty="0"/>
              <a:t> dinâmica</a:t>
            </a:r>
            <a:r>
              <a:rPr lang="en-GB" dirty="0"/>
              <a:t>.</a:t>
            </a:r>
          </a:p>
          <a:p>
            <a:endParaRPr lang="pt-PT" sz="2400" dirty="0"/>
          </a:p>
          <a:p>
            <a:endParaRPr lang="pt-PT" sz="2400" dirty="0"/>
          </a:p>
          <a:p>
            <a:endParaRPr lang="pt-PT" sz="2400" dirty="0"/>
          </a:p>
          <a:p>
            <a:pPr marL="457200" lvl="1" indent="0">
              <a:buNone/>
            </a:pPr>
            <a:r>
              <a:rPr lang="pt-PT" sz="2000" dirty="0">
                <a:latin typeface="Consolas" panose="020B0609020204030204" pitchFamily="49" charset="0"/>
              </a:rPr>
              <a:t> </a:t>
            </a:r>
          </a:p>
          <a:p>
            <a:endParaRPr lang="pt-PT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B0C3A0-D1CA-49C0-ACDA-DC38D76EF587}"/>
              </a:ext>
            </a:extLst>
          </p:cNvPr>
          <p:cNvSpPr txBox="1"/>
          <p:nvPr/>
        </p:nvSpPr>
        <p:spPr>
          <a:xfrm>
            <a:off x="1056373" y="3410945"/>
            <a:ext cx="2437598" cy="1015663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'Python'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E530F1-EED7-46EB-8286-935BE864AB5F}"/>
              </a:ext>
            </a:extLst>
          </p:cNvPr>
          <p:cNvSpPr/>
          <p:nvPr/>
        </p:nvSpPr>
        <p:spPr>
          <a:xfrm>
            <a:off x="4011562" y="3403937"/>
            <a:ext cx="1802123" cy="6074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</a:rPr>
              <a:t>a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PT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1517156288</a:t>
            </a:r>
            <a:r>
              <a:rPr lang="pt-PT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E783090-660F-4627-99FB-7D6451C07390}"/>
              </a:ext>
            </a:extLst>
          </p:cNvPr>
          <p:cNvSpPr/>
          <p:nvPr/>
        </p:nvSpPr>
        <p:spPr>
          <a:xfrm>
            <a:off x="6718058" y="3403938"/>
            <a:ext cx="2038014" cy="10156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</a:rPr>
              <a:t>Id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PT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1517156288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pt-PT" b="1" dirty="0" err="1">
                <a:solidFill>
                  <a:schemeClr val="tx1"/>
                </a:solidFill>
              </a:rPr>
              <a:t>Type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PT" dirty="0" err="1">
                <a:solidFill>
                  <a:schemeClr val="tx1"/>
                </a:solidFill>
              </a:rPr>
              <a:t>int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pt-PT" b="1" dirty="0" err="1">
                <a:solidFill>
                  <a:schemeClr val="tx1"/>
                </a:solidFill>
              </a:rPr>
              <a:t>Value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PT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endParaRPr lang="pt-PT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A62D3-2E1F-4169-AC17-B69A990486FA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813685" y="3707649"/>
            <a:ext cx="9043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1B9133-F339-4AF1-B6E3-F664BA0D2731}"/>
              </a:ext>
            </a:extLst>
          </p:cNvPr>
          <p:cNvSpPr/>
          <p:nvPr/>
        </p:nvSpPr>
        <p:spPr>
          <a:xfrm>
            <a:off x="6718058" y="5195871"/>
            <a:ext cx="2038014" cy="10156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</a:rPr>
              <a:t>Id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PT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1517156294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pt-PT" b="1" dirty="0" err="1">
                <a:solidFill>
                  <a:schemeClr val="tx1"/>
                </a:solidFill>
              </a:rPr>
              <a:t>Type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PT" dirty="0" err="1">
                <a:solidFill>
                  <a:schemeClr val="tx1"/>
                </a:solidFill>
              </a:rPr>
              <a:t>str</a:t>
            </a:r>
            <a:endParaRPr lang="pt-PT" dirty="0">
              <a:solidFill>
                <a:schemeClr val="tx1"/>
              </a:solidFill>
            </a:endParaRPr>
          </a:p>
          <a:p>
            <a:r>
              <a:rPr lang="pt-PT" b="1" dirty="0" err="1">
                <a:solidFill>
                  <a:schemeClr val="tx1"/>
                </a:solidFill>
              </a:rPr>
              <a:t>Value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PT" sz="18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'Python'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0B217E-6C37-4882-9AE0-A8501C894A78}"/>
              </a:ext>
            </a:extLst>
          </p:cNvPr>
          <p:cNvSpPr/>
          <p:nvPr/>
        </p:nvSpPr>
        <p:spPr>
          <a:xfrm>
            <a:off x="3993890" y="4417809"/>
            <a:ext cx="1819795" cy="6074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b="1" dirty="0">
                <a:solidFill>
                  <a:schemeClr val="tx1"/>
                </a:solidFill>
              </a:rPr>
              <a:t>b</a:t>
            </a:r>
            <a:r>
              <a:rPr lang="pt-PT" dirty="0">
                <a:solidFill>
                  <a:schemeClr val="tx1"/>
                </a:solidFill>
              </a:rPr>
              <a:t>: </a:t>
            </a:r>
            <a:r>
              <a:rPr lang="pt-PT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1517156294</a:t>
            </a:r>
            <a:r>
              <a:rPr lang="pt-PT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08A0CB-08B2-41EE-86F7-069388536AD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813685" y="4721521"/>
            <a:ext cx="904373" cy="671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655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22F9-7A2B-4CC9-9B98-804A3CDB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Operadores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AE36D-B048-4ED2-809C-38B1B957D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393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A56F-0F12-496A-923C-402AF706B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Operadores aritméticos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9B0B-1D8E-4C2F-801C-D8DF06CA0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>
                <a:solidFill>
                  <a:srgbClr val="859900"/>
                </a:solidFill>
                <a:latin typeface="Consolas" panose="020B0609020204030204" pitchFamily="49" charset="0"/>
              </a:rPr>
              <a:t>+  </a:t>
            </a:r>
          </a:p>
          <a:p>
            <a:pPr marL="0" indent="0">
              <a:buNone/>
            </a:pPr>
            <a:r>
              <a:rPr lang="pt-PT" dirty="0">
                <a:solidFill>
                  <a:srgbClr val="859900"/>
                </a:solidFill>
                <a:latin typeface="Consolas" panose="020B0609020204030204" pitchFamily="49" charset="0"/>
              </a:rPr>
              <a:t>-  </a:t>
            </a:r>
          </a:p>
          <a:p>
            <a:pPr marL="0" indent="0">
              <a:buNone/>
            </a:pPr>
            <a:r>
              <a:rPr lang="pt-PT" dirty="0">
                <a:solidFill>
                  <a:srgbClr val="859900"/>
                </a:solidFill>
                <a:latin typeface="Consolas" panose="020B0609020204030204" pitchFamily="49" charset="0"/>
              </a:rPr>
              <a:t>*  </a:t>
            </a:r>
          </a:p>
          <a:p>
            <a:pPr marL="0" indent="0">
              <a:buNone/>
            </a:pPr>
            <a:r>
              <a:rPr lang="pt-PT" dirty="0">
                <a:solidFill>
                  <a:srgbClr val="859900"/>
                </a:solidFill>
                <a:latin typeface="Consolas" panose="020B0609020204030204" pitchFamily="49" charset="0"/>
              </a:rPr>
              <a:t>/  </a:t>
            </a:r>
          </a:p>
          <a:p>
            <a:pPr marL="0" indent="0">
              <a:buNone/>
            </a:pPr>
            <a:r>
              <a:rPr lang="pt-PT" dirty="0">
                <a:solidFill>
                  <a:srgbClr val="859900"/>
                </a:solidFill>
                <a:latin typeface="Consolas" panose="020B0609020204030204" pitchFamily="49" charset="0"/>
              </a:rPr>
              <a:t>%  </a:t>
            </a:r>
          </a:p>
          <a:p>
            <a:pPr marL="0" indent="0">
              <a:buNone/>
            </a:pPr>
            <a:r>
              <a:rPr lang="pt-PT" sz="2400" dirty="0">
                <a:solidFill>
                  <a:srgbClr val="859900"/>
                </a:solidFill>
                <a:latin typeface="Consolas" panose="020B0609020204030204" pitchFamily="49" charset="0"/>
              </a:rPr>
              <a:t>**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sz="2400" dirty="0"/>
              <a:t>é a potência:    </a:t>
            </a:r>
            <a:r>
              <a:rPr lang="pt-PT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pt-PT" sz="2400" dirty="0">
                <a:solidFill>
                  <a:srgbClr val="859900"/>
                </a:solidFill>
                <a:latin typeface="Consolas" panose="020B0609020204030204" pitchFamily="49" charset="0"/>
              </a:rPr>
              <a:t>**</a:t>
            </a:r>
            <a:r>
              <a:rPr lang="pt-PT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sz="24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PT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PT" sz="2400" dirty="0">
                <a:solidFill>
                  <a:srgbClr val="859900"/>
                </a:solidFill>
                <a:latin typeface="Consolas" panose="020B0609020204030204" pitchFamily="49" charset="0"/>
              </a:rPr>
              <a:t>//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sz="2400" dirty="0"/>
              <a:t>é a divisão inteira:   </a:t>
            </a:r>
            <a:r>
              <a:rPr lang="pt-PT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pt-PT" sz="2400" dirty="0">
                <a:solidFill>
                  <a:srgbClr val="859900"/>
                </a:solidFill>
                <a:latin typeface="Consolas" panose="020B0609020204030204" pitchFamily="49" charset="0"/>
              </a:rPr>
              <a:t>//</a:t>
            </a:r>
            <a:r>
              <a:rPr lang="pt-PT" dirty="0">
                <a:solidFill>
                  <a:srgbClr val="D33682"/>
                </a:solidFill>
                <a:latin typeface="Consolas" panose="020B0609020204030204" pitchFamily="49" charset="0"/>
              </a:rPr>
              <a:t>2 </a:t>
            </a:r>
            <a:r>
              <a:rPr lang="pt-PT" sz="24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D33682"/>
                </a:solidFill>
                <a:latin typeface="Consolas" panose="020B0609020204030204" pitchFamily="49" charset="0"/>
              </a:rPr>
              <a:t>1 </a:t>
            </a:r>
            <a:r>
              <a:rPr lang="pt-PT" sz="2400" dirty="0"/>
              <a:t>(o inteiro anterior)</a:t>
            </a:r>
            <a:r>
              <a:rPr lang="pt-PT" dirty="0">
                <a:solidFill>
                  <a:srgbClr val="D33682"/>
                </a:solidFill>
                <a:latin typeface="Consolas" panose="020B0609020204030204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pt-PT" sz="2200" dirty="0"/>
              <a:t>      Nos números negativos: </a:t>
            </a:r>
            <a:r>
              <a:rPr lang="pt-PT" sz="2200" dirty="0">
                <a:solidFill>
                  <a:srgbClr val="D33682"/>
                </a:solidFill>
                <a:latin typeface="Consolas" panose="020B0609020204030204" pitchFamily="49" charset="0"/>
              </a:rPr>
              <a:t>-3</a:t>
            </a:r>
            <a:r>
              <a:rPr lang="pt-PT" sz="2600" dirty="0">
                <a:solidFill>
                  <a:srgbClr val="859900"/>
                </a:solidFill>
                <a:latin typeface="Consolas" panose="020B0609020204030204" pitchFamily="49" charset="0"/>
              </a:rPr>
              <a:t>//</a:t>
            </a:r>
            <a:r>
              <a:rPr lang="pt-PT" sz="2200" dirty="0">
                <a:solidFill>
                  <a:srgbClr val="D33682"/>
                </a:solidFill>
                <a:latin typeface="Consolas" panose="020B0609020204030204" pitchFamily="49" charset="0"/>
              </a:rPr>
              <a:t>2 </a:t>
            </a:r>
            <a:r>
              <a:rPr lang="pt-PT" sz="26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pt-PT" sz="2200" dirty="0">
                <a:latin typeface="Consolas" panose="020B0609020204030204" pitchFamily="49" charset="0"/>
              </a:rPr>
              <a:t> </a:t>
            </a:r>
            <a:r>
              <a:rPr lang="pt-PT" sz="2200" dirty="0">
                <a:solidFill>
                  <a:srgbClr val="D33682"/>
                </a:solidFill>
                <a:latin typeface="Consolas" panose="020B0609020204030204" pitchFamily="49" charset="0"/>
              </a:rPr>
              <a:t>-2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26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pc="-5" dirty="0"/>
              <a:t>Operadores de atribuição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22DC02-6856-4B5B-9F73-08AA4B640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 eaLnBrk="1" fontAlgn="ctr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PT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</a:p>
          <a:p>
            <a:pPr marL="0" indent="0" algn="l" rtl="0" eaLnBrk="1" fontAlgn="ctr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PT" dirty="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</a:p>
          <a:p>
            <a:pPr marL="0" indent="0" algn="l" rtl="0" eaLnBrk="1" fontAlgn="ctr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PT" dirty="0">
                <a:solidFill>
                  <a:srgbClr val="859900"/>
                </a:solidFill>
                <a:latin typeface="Consolas" panose="020B0609020204030204" pitchFamily="49" charset="0"/>
              </a:rPr>
              <a:t>-=</a:t>
            </a:r>
          </a:p>
          <a:p>
            <a:pPr marL="0" indent="0" algn="l" rtl="0" eaLnBrk="1" fontAlgn="ctr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PT" dirty="0">
                <a:solidFill>
                  <a:srgbClr val="859900"/>
                </a:solidFill>
                <a:latin typeface="Consolas" panose="020B0609020204030204" pitchFamily="49" charset="0"/>
              </a:rPr>
              <a:t>*=</a:t>
            </a:r>
          </a:p>
          <a:p>
            <a:pPr marL="0" indent="0" algn="l" rtl="0" eaLnBrk="1" fontAlgn="ctr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PT" dirty="0">
                <a:solidFill>
                  <a:srgbClr val="859900"/>
                </a:solidFill>
                <a:latin typeface="Consolas" panose="020B0609020204030204" pitchFamily="49" charset="0"/>
              </a:rPr>
              <a:t>/=</a:t>
            </a:r>
          </a:p>
          <a:p>
            <a:pPr marL="0" indent="0" algn="l" rtl="0" eaLnBrk="1" fontAlgn="ctr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PT" dirty="0">
                <a:solidFill>
                  <a:srgbClr val="859900"/>
                </a:solidFill>
                <a:latin typeface="Consolas" panose="020B0609020204030204" pitchFamily="49" charset="0"/>
              </a:rPr>
              <a:t>%=</a:t>
            </a:r>
          </a:p>
          <a:p>
            <a:pPr marL="0" indent="0" algn="l" rtl="0" eaLnBrk="1" fontAlgn="ctr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PT" dirty="0">
                <a:solidFill>
                  <a:srgbClr val="859900"/>
                </a:solidFill>
                <a:latin typeface="Consolas" panose="020B0609020204030204" pitchFamily="49" charset="0"/>
              </a:rPr>
              <a:t>//=</a:t>
            </a:r>
          </a:p>
          <a:p>
            <a:pPr marL="0" indent="0">
              <a:buNone/>
            </a:pPr>
            <a:endParaRPr lang="pt-PT" sz="2400" b="1" dirty="0"/>
          </a:p>
          <a:p>
            <a:r>
              <a:rPr lang="pt-PT" b="1" dirty="0"/>
              <a:t> </a:t>
            </a:r>
            <a:r>
              <a:rPr lang="pt-PT" dirty="0">
                <a:solidFill>
                  <a:srgbClr val="859900"/>
                </a:solidFill>
                <a:latin typeface="Consolas" panose="020B0609020204030204" pitchFamily="49" charset="0"/>
              </a:rPr>
              <a:t>++ </a:t>
            </a:r>
            <a:r>
              <a:rPr lang="pt-PT" sz="2400" dirty="0"/>
              <a:t>e</a:t>
            </a:r>
            <a:r>
              <a:rPr lang="pt-PT" sz="2400" b="1" dirty="0"/>
              <a:t> </a:t>
            </a:r>
            <a:r>
              <a:rPr lang="pt-PT" dirty="0">
                <a:solidFill>
                  <a:srgbClr val="859900"/>
                </a:solidFill>
                <a:latin typeface="Consolas" panose="020B0609020204030204" pitchFamily="49" charset="0"/>
              </a:rPr>
              <a:t>--</a:t>
            </a:r>
            <a:r>
              <a:rPr lang="pt-PT" sz="2400" b="1" dirty="0"/>
              <a:t> </a:t>
            </a:r>
            <a:r>
              <a:rPr lang="pt-PT" sz="2400" dirty="0"/>
              <a:t>não existem no Python</a:t>
            </a:r>
            <a:r>
              <a:rPr lang="pt-PT" dirty="0"/>
              <a:t>!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85007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Expressões e Operadores Lógicos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2400" b="1" dirty="0"/>
              <a:t>Expressões lógicas </a:t>
            </a:r>
            <a:r>
              <a:rPr lang="pt-PT" sz="2400" dirty="0"/>
              <a:t>têm valor </a:t>
            </a:r>
            <a:r>
              <a:rPr lang="pt-PT" b="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PT" sz="2400" dirty="0"/>
              <a:t> ou </a:t>
            </a:r>
            <a:r>
              <a:rPr lang="pt-PT" dirty="0">
                <a:solidFill>
                  <a:srgbClr val="B58900"/>
                </a:solidFill>
                <a:latin typeface="Consolas" panose="020B0609020204030204" pitchFamily="49" charset="0"/>
              </a:rPr>
              <a:t>False</a:t>
            </a:r>
            <a:r>
              <a:rPr lang="pt-PT" sz="2400" dirty="0"/>
              <a:t> (tipo </a:t>
            </a:r>
            <a:r>
              <a:rPr lang="pt-PT" sz="2400" dirty="0" err="1"/>
              <a:t>bool</a:t>
            </a:r>
            <a:r>
              <a:rPr lang="pt-PT" sz="2400" dirty="0"/>
              <a:t>)</a:t>
            </a:r>
          </a:p>
          <a:p>
            <a:pPr lvl="1"/>
            <a:r>
              <a:rPr lang="pt-PT" dirty="0"/>
              <a:t>Qualquer valor </a:t>
            </a:r>
            <a:r>
              <a:rPr lang="pt-PT" b="1" dirty="0"/>
              <a:t>não nulo </a:t>
            </a:r>
            <a:r>
              <a:rPr lang="pt-PT" dirty="0"/>
              <a:t>é </a:t>
            </a:r>
            <a:r>
              <a:rPr lang="pt-PT" b="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PT" dirty="0"/>
              <a:t>, enquanto que </a:t>
            </a:r>
            <a:r>
              <a:rPr lang="pt-PT" b="1" dirty="0"/>
              <a:t>0</a:t>
            </a:r>
            <a:r>
              <a:rPr lang="pt-PT" dirty="0"/>
              <a:t> é </a:t>
            </a:r>
            <a:r>
              <a:rPr lang="pt-PT" b="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PT" dirty="0"/>
              <a:t>.</a:t>
            </a:r>
            <a:endParaRPr lang="pt-PT" b="1" dirty="0"/>
          </a:p>
          <a:p>
            <a:r>
              <a:rPr lang="pt-PT" b="1" dirty="0"/>
              <a:t>Operadores lógicos</a:t>
            </a:r>
            <a:r>
              <a:rPr lang="pt-PT" dirty="0"/>
              <a:t>:</a:t>
            </a:r>
          </a:p>
          <a:p>
            <a:pPr marL="457200" lvl="1" indent="0">
              <a:buNone/>
            </a:pPr>
            <a:r>
              <a:rPr lang="pt-PT" sz="24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PT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t-PT" sz="24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PT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pt-PT" sz="24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or</a:t>
            </a:r>
            <a:endParaRPr lang="pt-PT" dirty="0"/>
          </a:p>
          <a:p>
            <a:r>
              <a:rPr lang="pt-PT" b="1" spc="-5" dirty="0"/>
              <a:t>Operadores de comparação</a:t>
            </a:r>
            <a:r>
              <a:rPr lang="pt-PT" spc="-5" dirty="0"/>
              <a:t> </a:t>
            </a:r>
            <a:r>
              <a:rPr lang="pt-PT" dirty="0"/>
              <a:t>(para construir expressões lógicas):</a:t>
            </a:r>
          </a:p>
          <a:p>
            <a:pPr marL="457200" lvl="1" indent="0">
              <a:buNone/>
            </a:pPr>
            <a:r>
              <a:rPr lang="pt-PT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    !=</a:t>
            </a:r>
            <a:r>
              <a:rPr lang="pt-P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dirty="0"/>
              <a:t>ou</a:t>
            </a:r>
            <a:r>
              <a:rPr lang="pt-P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&lt;&gt;    &gt;    &lt;    &gt;=    &lt;=</a:t>
            </a:r>
            <a:endParaRPr lang="pt-PT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PT" dirty="0"/>
              <a:t>Python permite esta notação: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13316" name="Marcador de Posição do Número do Diapositivo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442075"/>
            <a:ext cx="2057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A7F56A-4A7B-8C48-A42B-48CA5EE7FE27}" type="slidenum">
              <a:rPr lang="pt-PT"/>
              <a:pPr eaLnBrk="1" hangingPunct="1"/>
              <a:t>25</a:t>
            </a:fld>
            <a:endParaRPr lang="pt-PT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405946-0DF8-469D-88CF-DB638254A5DE}"/>
              </a:ext>
            </a:extLst>
          </p:cNvPr>
          <p:cNvSpPr txBox="1">
            <a:spLocks/>
          </p:cNvSpPr>
          <p:nvPr/>
        </p:nvSpPr>
        <p:spPr>
          <a:xfrm>
            <a:off x="1394330" y="4447854"/>
            <a:ext cx="7560127" cy="6424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txBody>
          <a:bodyPr vert="horz" wrap="square" lIns="108000" tIns="2667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endParaRPr lang="pt-P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PT" sz="2000" dirty="0" err="1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endParaRPr lang="pt-P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47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3F05-70FA-4C0F-9663-4D6358DA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pc="-5" dirty="0"/>
              <a:t>Operadores de identidade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511A-72C5-4265-821E-619A303B8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fontAlgn="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pt-PT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pt-PT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avalia se as variáveis referenciam o mesmo </a:t>
            </a:r>
            <a:r>
              <a:rPr lang="pt-PT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objeto</a:t>
            </a:r>
            <a:r>
              <a:rPr lang="pt-PT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pt-PT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l" rtl="0" eaLnBrk="1" fontAlgn="ctr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pt-PT" sz="18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ctr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pt-PT" sz="4000" b="1" spc="-5" dirty="0"/>
          </a:p>
          <a:p>
            <a:pPr marL="0" indent="0" fontAlgn="ctr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pt-PT" sz="4000" b="1" spc="-5" dirty="0"/>
          </a:p>
          <a:p>
            <a:pPr marL="0" indent="0" fontAlgn="ctr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PT" sz="4000" b="1" spc="-5" dirty="0"/>
              <a:t>Operadores de pertença</a:t>
            </a:r>
            <a:endParaRPr lang="pt-PT" sz="4000" b="1" dirty="0"/>
          </a:p>
          <a:p>
            <a:pPr marL="0" algn="l" eaLnBrk="1" fontAlgn="t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pt-PT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pt-PT" b="1" i="0" u="none" strike="noStrike" kern="1200" dirty="0">
                <a:solidFill>
                  <a:srgbClr val="3131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i="0" u="none" strike="noStrike" kern="1200" dirty="0">
                <a:solidFill>
                  <a:srgbClr val="3131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avalia </a:t>
            </a:r>
            <a:r>
              <a:rPr lang="pt-PT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é membro de uma sequência (falaremos a seguir).</a:t>
            </a:r>
            <a:endParaRPr lang="pt-PT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pt-PT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l" rtl="0" eaLnBrk="1" fontAlgn="ctr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pt-PT" b="0" i="0" u="none" strike="noStrike" dirty="0">
              <a:effectLst/>
              <a:latin typeface="Arial" panose="020B0604020202020204" pitchFamily="34" charset="0"/>
            </a:endParaRPr>
          </a:p>
          <a:p>
            <a:endParaRPr lang="pt-PT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0AF9CA-16F6-4C9B-9347-202DA5531D9C}"/>
              </a:ext>
            </a:extLst>
          </p:cNvPr>
          <p:cNvSpPr txBox="1">
            <a:spLocks/>
          </p:cNvSpPr>
          <p:nvPr/>
        </p:nvSpPr>
        <p:spPr>
          <a:xfrm>
            <a:off x="628649" y="3059113"/>
            <a:ext cx="8395607" cy="55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444FA-A200-45A2-A129-22AA10C4413C}"/>
              </a:ext>
            </a:extLst>
          </p:cNvPr>
          <p:cNvSpPr txBox="1"/>
          <p:nvPr/>
        </p:nvSpPr>
        <p:spPr>
          <a:xfrm>
            <a:off x="952500" y="4929336"/>
            <a:ext cx="767080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P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A744-ED04-4183-859F-C1C41A0A10C8}"/>
              </a:ext>
            </a:extLst>
          </p:cNvPr>
          <p:cNvSpPr txBox="1"/>
          <p:nvPr/>
        </p:nvSpPr>
        <p:spPr>
          <a:xfrm>
            <a:off x="952500" y="1493841"/>
            <a:ext cx="767080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'Python' </a:t>
            </a: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= a</a:t>
            </a: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pt-PT" sz="20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</a:t>
            </a:r>
          </a:p>
          <a:p>
            <a:r>
              <a:rPr lang="pt-P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Tipos</a:t>
            </a:r>
            <a:r>
              <a:rPr lang="en-GB" dirty="0"/>
              <a:t> de Dados </a:t>
            </a:r>
            <a:r>
              <a:rPr lang="en-GB" dirty="0" err="1"/>
              <a:t>Integrados</a:t>
            </a:r>
            <a:r>
              <a:rPr lang="en-GB" dirty="0"/>
              <a:t> do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 algn="just"/>
            <a:r>
              <a:rPr lang="pt-PT" b="1" dirty="0"/>
              <a:t>Simples</a:t>
            </a:r>
            <a:r>
              <a:rPr lang="pt-PT" dirty="0"/>
              <a:t>: </a:t>
            </a:r>
          </a:p>
          <a:p>
            <a:pPr lvl="1" algn="just"/>
            <a:r>
              <a:rPr lang="pt-PT" sz="2400" dirty="0"/>
              <a:t>Numéricos: </a:t>
            </a:r>
            <a:r>
              <a:rPr lang="pt-PT" sz="24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2400" dirty="0"/>
              <a:t>, </a:t>
            </a:r>
            <a:r>
              <a:rPr lang="pt-PT" sz="24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PT" sz="2400" dirty="0"/>
              <a:t>, </a:t>
            </a:r>
            <a:r>
              <a:rPr lang="pt-PT" sz="2400" dirty="0" err="1">
                <a:solidFill>
                  <a:srgbClr val="859900"/>
                </a:solidFill>
                <a:latin typeface="Consolas" panose="020B0609020204030204" pitchFamily="49" charset="0"/>
              </a:rPr>
              <a:t>complex</a:t>
            </a:r>
            <a:endParaRPr lang="pt-PT" sz="2400" dirty="0"/>
          </a:p>
          <a:p>
            <a:pPr lvl="1" algn="just"/>
            <a:r>
              <a:rPr lang="pt-PT" sz="2400" dirty="0" err="1"/>
              <a:t>Strings</a:t>
            </a:r>
            <a:r>
              <a:rPr lang="pt-PT" sz="2400" dirty="0"/>
              <a:t>: </a:t>
            </a:r>
            <a:r>
              <a:rPr lang="pt-PT" sz="24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str</a:t>
            </a:r>
            <a:endParaRPr lang="pt-PT" sz="2400" dirty="0"/>
          </a:p>
          <a:p>
            <a:pPr lvl="1" algn="just"/>
            <a:r>
              <a:rPr lang="pt-PT" sz="2400" dirty="0"/>
              <a:t>Booleanos: </a:t>
            </a:r>
            <a:r>
              <a:rPr lang="pt-PT" sz="24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pt-PT" sz="2400" dirty="0"/>
              <a:t> (com valores </a:t>
            </a:r>
            <a:r>
              <a:rPr lang="pt-PT" sz="2400" dirty="0" err="1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pt-PT" sz="2400" dirty="0"/>
              <a:t> ou </a:t>
            </a:r>
            <a:r>
              <a:rPr lang="pt-PT" sz="2400" dirty="0">
                <a:solidFill>
                  <a:srgbClr val="B58900"/>
                </a:solidFill>
                <a:latin typeface="Consolas" panose="020B0609020204030204" pitchFamily="49" charset="0"/>
              </a:rPr>
              <a:t>False</a:t>
            </a:r>
            <a:r>
              <a:rPr lang="pt-PT" sz="2400" dirty="0"/>
              <a:t>)</a:t>
            </a:r>
          </a:p>
          <a:p>
            <a:pPr lvl="1" algn="just"/>
            <a:r>
              <a:rPr lang="en-GB" sz="2400" dirty="0" err="1">
                <a:solidFill>
                  <a:srgbClr val="859900"/>
                </a:solidFill>
                <a:latin typeface="Consolas" panose="020B0609020204030204" pitchFamily="49" charset="0"/>
              </a:rPr>
              <a:t>NoneType</a:t>
            </a:r>
            <a:r>
              <a:rPr lang="en-GB" sz="2400" dirty="0"/>
              <a:t> (de </a:t>
            </a:r>
            <a:r>
              <a:rPr lang="en-GB" sz="2400" dirty="0" err="1"/>
              <a:t>valor</a:t>
            </a:r>
            <a:r>
              <a:rPr lang="en-GB" sz="2400" dirty="0"/>
              <a:t> </a:t>
            </a:r>
            <a:r>
              <a:rPr lang="pt-PT" sz="2400" b="0" dirty="0" err="1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GB" sz="2400" dirty="0"/>
              <a:t>), para </a:t>
            </a:r>
            <a:r>
              <a:rPr lang="en-GB" sz="2400" dirty="0" err="1"/>
              <a:t>inicializar</a:t>
            </a:r>
            <a:r>
              <a:rPr lang="en-GB" sz="2400" dirty="0"/>
              <a:t> </a:t>
            </a:r>
            <a:r>
              <a:rPr lang="en-GB" sz="2400" dirty="0" err="1"/>
              <a:t>variáveis</a:t>
            </a:r>
            <a:r>
              <a:rPr lang="en-GB" sz="2400" dirty="0"/>
              <a:t>.</a:t>
            </a:r>
          </a:p>
          <a:p>
            <a:pPr lvl="1" algn="just"/>
            <a:endParaRPr lang="pt-PT" sz="2400" dirty="0"/>
          </a:p>
          <a:p>
            <a:pPr algn="just"/>
            <a:r>
              <a:rPr lang="pt-PT" b="1" dirty="0"/>
              <a:t>Compostos</a:t>
            </a:r>
            <a:r>
              <a:rPr lang="pt-PT" dirty="0"/>
              <a:t>: </a:t>
            </a:r>
          </a:p>
          <a:p>
            <a:pPr lvl="1" algn="just"/>
            <a:r>
              <a:rPr lang="pt-PT" sz="2400" dirty="0"/>
              <a:t>Sequências: </a:t>
            </a:r>
            <a:r>
              <a:rPr lang="pt-PT" sz="2400" dirty="0" err="1">
                <a:solidFill>
                  <a:srgbClr val="859900"/>
                </a:solidFill>
                <a:latin typeface="Consolas" panose="020B0609020204030204" pitchFamily="49" charset="0"/>
              </a:rPr>
              <a:t>list</a:t>
            </a:r>
            <a:r>
              <a:rPr lang="pt-PT" sz="2400" dirty="0"/>
              <a:t>, </a:t>
            </a:r>
            <a:r>
              <a:rPr lang="pt-PT" sz="2400" dirty="0" err="1">
                <a:solidFill>
                  <a:srgbClr val="859900"/>
                </a:solidFill>
                <a:latin typeface="Consolas" panose="020B0609020204030204" pitchFamily="49" charset="0"/>
              </a:rPr>
              <a:t>tuple</a:t>
            </a:r>
            <a:r>
              <a:rPr lang="pt-PT" sz="2400" dirty="0"/>
              <a:t>, </a:t>
            </a:r>
            <a:r>
              <a:rPr lang="pt-PT" sz="2400" dirty="0">
                <a:solidFill>
                  <a:srgbClr val="859900"/>
                </a:solidFill>
                <a:latin typeface="Consolas" panose="020B0609020204030204" pitchFamily="49" charset="0"/>
              </a:rPr>
              <a:t>range</a:t>
            </a:r>
            <a:endParaRPr lang="pt-PT" sz="2400" dirty="0"/>
          </a:p>
          <a:p>
            <a:pPr lvl="1" algn="just"/>
            <a:r>
              <a:rPr lang="pt-PT" sz="2400" dirty="0"/>
              <a:t>Conjuntos: </a:t>
            </a:r>
            <a:r>
              <a:rPr lang="pt-PT" sz="2400" dirty="0">
                <a:solidFill>
                  <a:srgbClr val="859900"/>
                </a:solidFill>
                <a:latin typeface="Consolas" panose="020B0609020204030204" pitchFamily="49" charset="0"/>
              </a:rPr>
              <a:t>sets</a:t>
            </a:r>
            <a:r>
              <a:rPr lang="pt-PT" sz="2400" dirty="0"/>
              <a:t> , </a:t>
            </a:r>
            <a:r>
              <a:rPr lang="pt-PT" sz="2400" dirty="0" err="1">
                <a:solidFill>
                  <a:srgbClr val="859900"/>
                </a:solidFill>
                <a:latin typeface="Consolas" panose="020B0609020204030204" pitchFamily="49" charset="0"/>
              </a:rPr>
              <a:t>dict</a:t>
            </a:r>
            <a:r>
              <a:rPr lang="pt-PT" sz="2400" dirty="0">
                <a:solidFill>
                  <a:srgbClr val="859900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/>
              <a:t>(dicionário - </a:t>
            </a:r>
            <a:r>
              <a:rPr lang="pt-PT" sz="2400" dirty="0" err="1"/>
              <a:t>map</a:t>
            </a:r>
            <a:r>
              <a:rPr lang="pt-P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9528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89000" y="6356350"/>
            <a:ext cx="217487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635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4100" indent="-209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6375" indent="-209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8650" indent="-209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58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30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02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274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fld id="{D5263176-24ED-4044-BAE1-9B3404F0FC69}" type="slidenum">
              <a:rPr lang="en-GB" altLang="pt-PT" smtClean="0">
                <a:solidFill>
                  <a:schemeClr val="bg1"/>
                </a:solidFill>
                <a:latin typeface="Arial" panose="020B0604020202020204" pitchFamily="34" charset="0"/>
              </a:rPr>
              <a:pPr algn="l" eaLnBrk="1" hangingPunct="1"/>
              <a:t>28</a:t>
            </a:fld>
            <a:endParaRPr lang="en-GB" altLang="pt-PT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647700" y="228600"/>
            <a:ext cx="8229600" cy="612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endParaRPr lang="pt-PT" sz="4400" dirty="0"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pt-PT" altLang="pt-PT" sz="5400" b="1" dirty="0"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PT" altLang="pt-PT" sz="6600" b="1" dirty="0"/>
              <a:t>Tipos de Dados Simples</a:t>
            </a:r>
            <a:endParaRPr lang="en-GB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00407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98FB-C4BF-4E10-93E7-27D5F434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Tipos Numéricos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633DC-0C2A-4A4D-9257-CADFE8D18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44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89000" y="6356350"/>
            <a:ext cx="21748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635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4100" indent="-209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6375" indent="-209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8650" indent="-209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58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30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02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274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fld id="{D5263176-24ED-4044-BAE1-9B3404F0FC69}" type="slidenum">
              <a:rPr lang="en-GB" altLang="pt-PT" smtClean="0">
                <a:solidFill>
                  <a:schemeClr val="bg1"/>
                </a:solidFill>
                <a:latin typeface="Arial" panose="020B0604020202020204" pitchFamily="34" charset="0"/>
              </a:rPr>
              <a:pPr algn="l" eaLnBrk="1" hangingPunct="1"/>
              <a:t>3</a:t>
            </a:fld>
            <a:endParaRPr lang="en-GB" altLang="pt-PT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647700" y="228600"/>
            <a:ext cx="8229600" cy="612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endParaRPr lang="pt-PT" sz="4400" dirty="0"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pt-PT" altLang="pt-PT" sz="5400" b="1" dirty="0"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PT" altLang="pt-PT" sz="6600" b="1" dirty="0"/>
              <a:t>Instalar e usar</a:t>
            </a:r>
          </a:p>
        </p:txBody>
      </p:sp>
    </p:spTree>
    <p:extLst>
      <p:ext uri="{BB962C8B-B14F-4D97-AF65-F5344CB8AC3E}">
        <p14:creationId xmlns:p14="http://schemas.microsoft.com/office/powerpoint/2010/main" val="404671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pc="-5" dirty="0"/>
              <a:t>Tipos Numéricos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32113"/>
            <a:ext cx="8515351" cy="5815533"/>
          </a:xfrm>
        </p:spPr>
        <p:txBody>
          <a:bodyPr>
            <a:normAutofit/>
          </a:bodyPr>
          <a:lstStyle/>
          <a:p>
            <a:r>
              <a:rPr lang="pt-PT" b="1" dirty="0" err="1"/>
              <a:t>int</a:t>
            </a:r>
            <a:r>
              <a:rPr lang="pt-PT" dirty="0"/>
              <a:t>: números inteiros de precisão arbitrária (evita estouro)</a:t>
            </a:r>
          </a:p>
          <a:p>
            <a:pPr lvl="1"/>
            <a:endParaRPr lang="pt-PT" sz="2600" dirty="0"/>
          </a:p>
          <a:p>
            <a:pPr lvl="1"/>
            <a:endParaRPr lang="pt-PT" sz="2600" dirty="0"/>
          </a:p>
          <a:p>
            <a:pPr marL="457200" lvl="1" indent="0">
              <a:buNone/>
            </a:pPr>
            <a:br>
              <a:rPr lang="pt-PT" sz="2600" dirty="0"/>
            </a:br>
            <a:endParaRPr lang="pt-PT" b="1" dirty="0"/>
          </a:p>
          <a:p>
            <a:r>
              <a:rPr lang="pt-PT" b="1" dirty="0" err="1"/>
              <a:t>float</a:t>
            </a:r>
            <a:r>
              <a:rPr lang="pt-PT" dirty="0"/>
              <a:t>: números racionais. Suporta notação com ponto decimal </a:t>
            </a:r>
            <a:br>
              <a:rPr lang="pt-PT" dirty="0"/>
            </a:br>
            <a:r>
              <a:rPr lang="pt-PT" dirty="0"/>
              <a:t>ou em notação científica (</a:t>
            </a:r>
            <a:r>
              <a:rPr lang="pt-P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PT" dirty="0"/>
              <a:t> ou </a:t>
            </a:r>
            <a:r>
              <a:rPr lang="pt-P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PT" dirty="0"/>
              <a:t>, potência de 10).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24585C3-B159-4F8C-A0F5-1C23897AC4BD}"/>
              </a:ext>
            </a:extLst>
          </p:cNvPr>
          <p:cNvSpPr txBox="1"/>
          <p:nvPr/>
        </p:nvSpPr>
        <p:spPr>
          <a:xfrm>
            <a:off x="927418" y="1605239"/>
            <a:ext cx="7587933" cy="1565813"/>
          </a:xfrm>
          <a:prstGeom prst="rect">
            <a:avLst/>
          </a:prstGeom>
          <a:solidFill>
            <a:srgbClr val="FFF2CC"/>
          </a:solidFill>
          <a:ln w="3175">
            <a:solidFill>
              <a:srgbClr val="000000"/>
            </a:solidFill>
          </a:ln>
        </p:spPr>
        <p:txBody>
          <a:bodyPr vert="horz" wrap="square" lIns="72000" tIns="26670" rIns="0" bIns="0" rtlCol="0">
            <a:spAutoFit/>
          </a:bodyPr>
          <a:lstStyle>
            <a:defPPr>
              <a:defRPr lang="pt-PT"/>
            </a:defPPr>
            <a:lvl1pPr marL="89535">
              <a:defRPr sz="1600">
                <a:latin typeface="Lucida Console"/>
                <a:cs typeface="Lucida Console"/>
              </a:defRPr>
            </a:lvl1pPr>
          </a:lstStyle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15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 </a:t>
            </a:r>
          </a:p>
          <a:p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2907354897182427562197295231552018137414565442749272241125960796722557152453591693304764202855054262243050086425064711734138406514458624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AE6C74-E83C-401C-8709-B11E4CEF1BD7}"/>
              </a:ext>
            </a:extLst>
          </p:cNvPr>
          <p:cNvSpPr/>
          <p:nvPr/>
        </p:nvSpPr>
        <p:spPr>
          <a:xfrm>
            <a:off x="927418" y="4387252"/>
            <a:ext cx="7587933" cy="2181366"/>
          </a:xfrm>
          <a:prstGeom prst="rect">
            <a:avLst/>
          </a:prstGeom>
          <a:solidFill>
            <a:srgbClr val="FFF2CC"/>
          </a:solidFill>
          <a:ln w="3175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pt-PT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inteiro  10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PT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PT" sz="2000" b="0" i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PT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, devido ao ponto decimal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10.0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99e3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PT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PT" sz="2000" b="0" i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PT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em notação científica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99000.0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99e-3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pt-PT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PT" sz="2000" b="0" i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PT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em notação científica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0.099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15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pc="-5" dirty="0"/>
              <a:t>Números noutras 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947057"/>
            <a:ext cx="8395607" cy="5758543"/>
          </a:xfrm>
        </p:spPr>
        <p:txBody>
          <a:bodyPr>
            <a:normAutofit/>
          </a:bodyPr>
          <a:lstStyle/>
          <a:p>
            <a:r>
              <a:rPr lang="pt-PT" b="1" dirty="0"/>
              <a:t>Notação binária</a:t>
            </a:r>
            <a:r>
              <a:rPr lang="pt-PT" dirty="0"/>
              <a:t>: preceder os dígitos de </a:t>
            </a:r>
            <a:r>
              <a:rPr lang="pt-PT" b="1" dirty="0">
                <a:latin typeface="Consolas" panose="020B0609020204030204" pitchFamily="49" charset="0"/>
              </a:rPr>
              <a:t>0b</a:t>
            </a:r>
          </a:p>
          <a:p>
            <a:endParaRPr lang="pt-PT" b="1" dirty="0"/>
          </a:p>
          <a:p>
            <a:endParaRPr lang="pt-PT" b="1" dirty="0"/>
          </a:p>
          <a:p>
            <a:endParaRPr lang="pt-PT" b="1" dirty="0"/>
          </a:p>
          <a:p>
            <a:endParaRPr lang="pt-PT" b="1" dirty="0"/>
          </a:p>
          <a:p>
            <a:r>
              <a:rPr lang="pt-PT" b="1" dirty="0"/>
              <a:t>Notação hexadecimal</a:t>
            </a:r>
            <a:r>
              <a:rPr lang="pt-PT" dirty="0"/>
              <a:t>: preceder os dígitos de </a:t>
            </a:r>
            <a:r>
              <a:rPr lang="pt-PT" b="1" dirty="0">
                <a:latin typeface="Consolas" panose="020B0609020204030204" pitchFamily="49" charset="0"/>
              </a:rPr>
              <a:t>0x</a:t>
            </a:r>
            <a:r>
              <a:rPr lang="pt-PT" b="1" dirty="0"/>
              <a:t> 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b="1" dirty="0"/>
              <a:t>Notação octal</a:t>
            </a:r>
            <a:r>
              <a:rPr lang="pt-PT" dirty="0"/>
              <a:t>: preceder dígitos de </a:t>
            </a:r>
            <a:r>
              <a:rPr lang="pt-PT" b="1" dirty="0">
                <a:latin typeface="Consolas" panose="020B0609020204030204" pitchFamily="49" charset="0"/>
              </a:rPr>
              <a:t>0o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Rectangle 3"/>
          <p:cNvSpPr/>
          <p:nvPr/>
        </p:nvSpPr>
        <p:spPr>
          <a:xfrm>
            <a:off x="925116" y="1460785"/>
            <a:ext cx="7949377" cy="1258037"/>
          </a:xfrm>
          <a:prstGeom prst="rect">
            <a:avLst/>
          </a:prstGeom>
          <a:solidFill>
            <a:srgbClr val="FFF2CC"/>
          </a:solidFill>
          <a:ln w="3175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r>
              <a:rPr lang="pt-PT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0b</a:t>
            </a:r>
            <a:r>
              <a:rPr lang="pt-PT" sz="200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100</a:t>
            </a:r>
            <a:endParaRPr lang="pt-PT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268BD2"/>
                </a:solidFill>
                <a:latin typeface="Consolas" panose="020B0609020204030204" pitchFamily="49" charset="0"/>
              </a:rPr>
              <a:t>bin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(8)</a:t>
            </a:r>
            <a:r>
              <a:rPr lang="pt-PT" sz="2000" dirty="0">
                <a:solidFill>
                  <a:srgbClr val="073642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retorna o valor em base binária</a:t>
            </a:r>
            <a:endParaRPr lang="pt-P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0b1000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0FB8C-E36F-46CE-A62B-ED73095702D3}"/>
              </a:ext>
            </a:extLst>
          </p:cNvPr>
          <p:cNvSpPr/>
          <p:nvPr/>
        </p:nvSpPr>
        <p:spPr>
          <a:xfrm>
            <a:off x="925116" y="3983852"/>
            <a:ext cx="7949377" cy="1258037"/>
          </a:xfrm>
          <a:prstGeom prst="rect">
            <a:avLst/>
          </a:prstGeom>
          <a:solidFill>
            <a:srgbClr val="FFF2CC"/>
          </a:solidFill>
          <a:ln w="3175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073642"/>
                </a:solidFill>
                <a:latin typeface="Consolas" panose="020B0609020204030204" pitchFamily="49" charset="0"/>
              </a:rPr>
              <a:t>0x</a:t>
            </a:r>
            <a:r>
              <a:rPr lang="pt-PT" sz="2000" dirty="0">
                <a:solidFill>
                  <a:srgbClr val="D33682"/>
                </a:solidFill>
                <a:latin typeface="Consolas" panose="020B0609020204030204" pitchFamily="49" charset="0"/>
              </a:rPr>
              <a:t>1f</a:t>
            </a:r>
            <a:endParaRPr lang="pt-P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31</a:t>
            </a:r>
          </a:p>
          <a:p>
            <a:r>
              <a:rPr lang="pt-PT" sz="20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hex</a:t>
            </a:r>
            <a:r>
              <a:rPr lang="pt-PT" sz="2000" dirty="0">
                <a:effectLst/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pt-PT" sz="2000" dirty="0">
                <a:effectLst/>
                <a:latin typeface="Consolas" panose="020B0609020204030204" pitchFamily="49" charset="0"/>
              </a:rPr>
              <a:t>) </a:t>
            </a:r>
            <a:r>
              <a:rPr lang="pt-PT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retorna o valor em base hexadecimal</a:t>
            </a:r>
            <a:endParaRPr lang="pt-PT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0x1f</a:t>
            </a:r>
          </a:p>
        </p:txBody>
      </p:sp>
    </p:spTree>
    <p:extLst>
      <p:ext uri="{BB962C8B-B14F-4D97-AF65-F5344CB8AC3E}">
        <p14:creationId xmlns:p14="http://schemas.microsoft.com/office/powerpoint/2010/main" val="158246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Funções</a:t>
            </a:r>
            <a:r>
              <a:rPr lang="en-GB" dirty="0"/>
              <a:t> </a:t>
            </a:r>
            <a:r>
              <a:rPr lang="en-GB" dirty="0" err="1"/>
              <a:t>embutidas</a:t>
            </a:r>
            <a:r>
              <a:rPr lang="en-GB" dirty="0"/>
              <a:t> de </a:t>
            </a:r>
            <a:r>
              <a:rPr lang="en-GB" dirty="0" err="1"/>
              <a:t>Conversão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 </a:t>
            </a:r>
            <a:r>
              <a:rPr lang="pt-PT" sz="2400" dirty="0"/>
              <a:t>Existem funções para retornar uma variável convertida </a:t>
            </a:r>
            <a:br>
              <a:rPr lang="pt-PT" sz="2400" dirty="0"/>
            </a:br>
            <a:r>
              <a:rPr lang="pt-PT" sz="2400" dirty="0"/>
              <a:t>para um tipo específico.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72671" y="1867995"/>
            <a:ext cx="7805569" cy="3122009"/>
          </a:xfrm>
          <a:prstGeom prst="rect">
            <a:avLst/>
          </a:prstGeom>
          <a:solidFill>
            <a:srgbClr val="FFF2CC"/>
          </a:solidFill>
          <a:ln w="317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  </a:t>
            </a:r>
            <a:r>
              <a:rPr lang="pt-PT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retorna x convertido para </a:t>
            </a:r>
            <a:r>
              <a:rPr lang="pt-PT" sz="2000" b="0" i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string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effectLst/>
                <a:latin typeface="Consolas" panose="020B0609020204030204" pitchFamily="49" charset="0"/>
              </a:rPr>
              <a:t>'25' </a:t>
            </a: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 </a:t>
            </a:r>
            <a:r>
              <a:rPr lang="pt-PT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retorna x convertido para </a:t>
            </a:r>
            <a:r>
              <a:rPr lang="pt-PT" sz="2000" b="0" i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float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effectLst/>
                <a:latin typeface="Consolas" panose="020B0609020204030204" pitchFamily="49" charset="0"/>
              </a:rPr>
              <a:t>25.0</a:t>
            </a: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'25'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  </a:t>
            </a:r>
            <a:r>
              <a:rPr lang="pt-PT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retorna x convertido para inteiro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effectLst/>
                <a:latin typeface="Consolas" panose="020B0609020204030204" pitchFamily="49" charset="0"/>
              </a:rPr>
              <a:t>25 </a:t>
            </a: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 </a:t>
            </a:r>
            <a:r>
              <a:rPr lang="pt-PT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retorna x convertido para </a:t>
            </a:r>
            <a:r>
              <a:rPr lang="pt-PT" sz="2000" b="0" i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float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effectLst/>
                <a:latin typeface="Consolas" panose="020B0609020204030204" pitchFamily="49" charset="0"/>
              </a:rPr>
              <a:t>25.0 </a:t>
            </a:r>
          </a:p>
        </p:txBody>
      </p:sp>
    </p:spTree>
    <p:extLst>
      <p:ext uri="{BB962C8B-B14F-4D97-AF65-F5344CB8AC3E}">
        <p14:creationId xmlns:p14="http://schemas.microsoft.com/office/powerpoint/2010/main" val="74778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Funções</a:t>
            </a:r>
            <a:r>
              <a:rPr lang="en-GB" dirty="0"/>
              <a:t> </a:t>
            </a:r>
            <a:r>
              <a:rPr lang="en-GB" dirty="0" err="1"/>
              <a:t>embutidas</a:t>
            </a:r>
            <a:r>
              <a:rPr lang="en-GB" dirty="0"/>
              <a:t> de </a:t>
            </a:r>
            <a:r>
              <a:rPr lang="en-GB" dirty="0" err="1"/>
              <a:t>Conversão</a:t>
            </a:r>
            <a:r>
              <a:rPr lang="en-GB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 </a:t>
            </a:r>
            <a:r>
              <a:rPr lang="pt-PT" sz="2400" dirty="0"/>
              <a:t>Existem funções para retornar uma variável convertida </a:t>
            </a:r>
            <a:br>
              <a:rPr lang="pt-PT" sz="2400" dirty="0"/>
            </a:br>
            <a:r>
              <a:rPr lang="pt-PT" sz="2400" dirty="0"/>
              <a:t>para um tipo específico.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78D2B9-ED75-4C6F-914B-E1DFC7A6F9E0}"/>
              </a:ext>
            </a:extLst>
          </p:cNvPr>
          <p:cNvSpPr/>
          <p:nvPr/>
        </p:nvSpPr>
        <p:spPr>
          <a:xfrm>
            <a:off x="972672" y="1858435"/>
            <a:ext cx="7745444" cy="1890902"/>
          </a:xfrm>
          <a:prstGeom prst="rect">
            <a:avLst/>
          </a:prstGeom>
          <a:solidFill>
            <a:srgbClr val="FFF2CC"/>
          </a:solidFill>
          <a:ln w="317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2000"/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3.9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</a:t>
            </a:r>
            <a:r>
              <a:rPr lang="pt-PT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parte inteira!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72000"/>
            <a:r>
              <a:rPr lang="pt-PT" sz="2000" b="0" dirty="0">
                <a:effectLst/>
                <a:latin typeface="Consolas" panose="020B0609020204030204" pitchFamily="49" charset="0"/>
              </a:rPr>
              <a:t>3</a:t>
            </a:r>
          </a:p>
          <a:p>
            <a:pPr marL="72000"/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3.3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pt-PT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inteiro mais próximo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72000"/>
            <a:r>
              <a:rPr lang="pt-PT" sz="2000" b="0" dirty="0">
                <a:effectLst/>
                <a:latin typeface="Consolas" panose="020B0609020204030204" pitchFamily="49" charset="0"/>
              </a:rPr>
              <a:t>3</a:t>
            </a:r>
          </a:p>
          <a:p>
            <a:pPr marL="72000"/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3.6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pt-PT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inteiro mais próximo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72000"/>
            <a:r>
              <a:rPr lang="pt-PT" sz="2000" b="0" dirty="0">
                <a:effectLst/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5435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Funções</a:t>
            </a:r>
            <a:r>
              <a:rPr lang="en-GB" dirty="0"/>
              <a:t> </a:t>
            </a:r>
            <a:r>
              <a:rPr lang="en-GB" dirty="0" err="1"/>
              <a:t>embutidas</a:t>
            </a:r>
            <a:r>
              <a:rPr lang="en-GB" dirty="0"/>
              <a:t> de </a:t>
            </a:r>
            <a:r>
              <a:rPr lang="en-GB" dirty="0" err="1"/>
              <a:t>Conversão</a:t>
            </a:r>
            <a:r>
              <a:rPr lang="en-GB" dirty="0"/>
              <a:t>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Função </a:t>
            </a:r>
            <a:r>
              <a:rPr lang="pt-PT" dirty="0" err="1">
                <a:solidFill>
                  <a:srgbClr val="268BD2"/>
                </a:solidFill>
                <a:latin typeface="Consolas" panose="020B0609020204030204" pitchFamily="49" charset="0"/>
              </a:rPr>
              <a:t>eval</a:t>
            </a:r>
            <a:r>
              <a:rPr lang="pt-PT" dirty="0"/>
              <a:t> avalia </a:t>
            </a:r>
            <a:r>
              <a:rPr lang="pt-PT" dirty="0" err="1"/>
              <a:t>string</a:t>
            </a:r>
            <a:r>
              <a:rPr lang="pt-PT" dirty="0"/>
              <a:t> com uma expressão aritmética</a:t>
            </a:r>
            <a:r>
              <a:rPr lang="pt-PT" sz="2400" dirty="0"/>
              <a:t>.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78D2B9-ED75-4C6F-914B-E1DFC7A6F9E0}"/>
              </a:ext>
            </a:extLst>
          </p:cNvPr>
          <p:cNvSpPr/>
          <p:nvPr/>
        </p:nvSpPr>
        <p:spPr>
          <a:xfrm>
            <a:off x="972672" y="1824982"/>
            <a:ext cx="7745444" cy="2506455"/>
          </a:xfrm>
          <a:prstGeom prst="rect">
            <a:avLst/>
          </a:prstGeom>
          <a:solidFill>
            <a:srgbClr val="FFF2CC"/>
          </a:solidFill>
          <a:ln w="317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'3+5'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PT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avalia </a:t>
            </a:r>
            <a:r>
              <a:rPr lang="pt-PT" sz="2000" b="0" i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PT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com </a:t>
            </a:r>
            <a:r>
              <a:rPr lang="pt-PT" sz="2000" b="0" i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expr</a:t>
            </a:r>
            <a:r>
              <a:rPr lang="pt-PT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. aritmética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effectLst/>
                <a:latin typeface="Consolas" panose="020B0609020204030204" pitchFamily="49" charset="0"/>
              </a:rPr>
              <a:t>8</a:t>
            </a:r>
          </a:p>
          <a:p>
            <a:endParaRPr lang="pt-PT" sz="2000" b="0" dirty="0"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2.3'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PT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avalia </a:t>
            </a:r>
            <a:r>
              <a:rPr lang="pt-PT" sz="2000" b="0" i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PT" sz="20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effectLst/>
                <a:latin typeface="Consolas" panose="020B0609020204030204" pitchFamily="49" charset="0"/>
              </a:rPr>
              <a:t>2.3</a:t>
            </a:r>
          </a:p>
          <a:p>
            <a:endParaRPr lang="pt-PT" sz="2000" b="0" dirty="0"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'ola'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0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NameError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name 'ola' is not defined</a:t>
            </a:r>
            <a:endParaRPr lang="pt-PT" sz="20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63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647700" y="228600"/>
            <a:ext cx="8229600" cy="612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endParaRPr lang="pt-PT" sz="4400" dirty="0"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pt-PT" altLang="pt-PT" sz="5400" b="1" dirty="0"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PT" altLang="pt-PT" sz="6600" b="1" dirty="0" err="1"/>
              <a:t>Strings</a:t>
            </a:r>
            <a:endParaRPr lang="en-GB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0853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S</a:t>
            </a:r>
            <a:r>
              <a:rPr lang="pt-PT" spc="-5" dirty="0"/>
              <a:t>t</a:t>
            </a:r>
            <a:r>
              <a:rPr lang="pt-PT" spc="-10" dirty="0"/>
              <a:t>r</a:t>
            </a:r>
            <a:r>
              <a:rPr lang="pt-PT" spc="-5" dirty="0"/>
              <a:t>i</a:t>
            </a:r>
            <a:r>
              <a:rPr lang="pt-PT" dirty="0"/>
              <a:t>n</a:t>
            </a:r>
            <a:r>
              <a:rPr lang="pt-PT" spc="-10" dirty="0"/>
              <a:t>g</a:t>
            </a:r>
            <a:r>
              <a:rPr lang="pt-PT" dirty="0"/>
              <a:t>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Em Python tudo é um objeto, e uma </a:t>
            </a:r>
            <a:r>
              <a:rPr lang="pt-PT" dirty="0" err="1"/>
              <a:t>string</a:t>
            </a:r>
            <a:r>
              <a:rPr lang="pt-PT" dirty="0"/>
              <a:t> é do tipo </a:t>
            </a:r>
            <a:r>
              <a:rPr lang="pt-PT" b="1" dirty="0" err="1"/>
              <a:t>str</a:t>
            </a:r>
            <a:r>
              <a:rPr lang="pt-PT" dirty="0"/>
              <a:t>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Para definir uma </a:t>
            </a:r>
            <a:r>
              <a:rPr lang="pt-PT" dirty="0" err="1"/>
              <a:t>string</a:t>
            </a:r>
            <a:r>
              <a:rPr lang="pt-PT" dirty="0"/>
              <a:t>, o </a:t>
            </a:r>
            <a:r>
              <a:rPr lang="pt-PT" dirty="0" err="1"/>
              <a:t>Python</a:t>
            </a:r>
            <a:r>
              <a:rPr lang="pt-PT" dirty="0"/>
              <a:t> aceita aspas </a:t>
            </a:r>
            <a:r>
              <a:rPr lang="pt-PT" b="1" dirty="0"/>
              <a:t>individuais</a:t>
            </a:r>
            <a:r>
              <a:rPr lang="pt-PT" dirty="0"/>
              <a:t> ('), </a:t>
            </a:r>
            <a:r>
              <a:rPr lang="pt-PT" b="1" dirty="0"/>
              <a:t>duplas</a:t>
            </a:r>
            <a:r>
              <a:rPr lang="pt-PT" dirty="0"/>
              <a:t> (") e </a:t>
            </a:r>
            <a:r>
              <a:rPr lang="pt-PT" b="1" dirty="0"/>
              <a:t>triplas</a:t>
            </a:r>
            <a:r>
              <a:rPr lang="pt-PT" dirty="0"/>
              <a:t> (''' ou""")</a:t>
            </a:r>
          </a:p>
          <a:p>
            <a:endParaRPr lang="pt-PT" sz="2800" dirty="0"/>
          </a:p>
          <a:p>
            <a:endParaRPr lang="pt-PT" sz="4000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C8973-5DFE-4F4D-93FD-7EE4EDD1D741}"/>
              </a:ext>
            </a:extLst>
          </p:cNvPr>
          <p:cNvSpPr txBox="1"/>
          <p:nvPr/>
        </p:nvSpPr>
        <p:spPr>
          <a:xfrm>
            <a:off x="979369" y="3865463"/>
            <a:ext cx="7535982" cy="1323439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olá'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olá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'olá'''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"""olá"""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14F1F-8022-4111-A0D8-CED180A0A482}"/>
              </a:ext>
            </a:extLst>
          </p:cNvPr>
          <p:cNvSpPr txBox="1"/>
          <p:nvPr/>
        </p:nvSpPr>
        <p:spPr>
          <a:xfrm>
            <a:off x="979369" y="1456169"/>
            <a:ext cx="7535982" cy="923330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nome 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'Manuel'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(nome)</a:t>
            </a:r>
          </a:p>
          <a:p>
            <a:r>
              <a:rPr lang="pt-PT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endParaRPr lang="pt-P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26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Aspas em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2400" dirty="0"/>
              <a:t>As aspas triplas permitem estender a cadeia em várias linhas. </a:t>
            </a:r>
            <a:endParaRPr lang="en-GB" sz="2400" dirty="0"/>
          </a:p>
        </p:txBody>
      </p:sp>
      <p:sp>
        <p:nvSpPr>
          <p:cNvPr id="4" name="Rectangle 3"/>
          <p:cNvSpPr/>
          <p:nvPr/>
        </p:nvSpPr>
        <p:spPr>
          <a:xfrm>
            <a:off x="918316" y="1853329"/>
            <a:ext cx="7816272" cy="642484"/>
          </a:xfrm>
          <a:prstGeom prst="rect">
            <a:avLst/>
          </a:prstGeom>
          <a:solidFill>
            <a:srgbClr val="FFF2CC"/>
          </a:solidFill>
          <a:ln w="3175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paragrafo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"""Isto é um parágrafo. É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c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onstituído por múltiplas linhas."""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3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5">
            <a:extLst>
              <a:ext uri="{FF2B5EF4-FFF2-40B4-BE49-F238E27FC236}">
                <a16:creationId xmlns:a16="http://schemas.microsoft.com/office/drawing/2014/main" id="{263A0146-C4CB-4F8C-AFDC-28F334C4EED7}"/>
              </a:ext>
            </a:extLst>
          </p:cNvPr>
          <p:cNvSpPr txBox="1"/>
          <p:nvPr/>
        </p:nvSpPr>
        <p:spPr>
          <a:xfrm>
            <a:off x="723025" y="946795"/>
            <a:ext cx="7881960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As </a:t>
            </a:r>
            <a:r>
              <a:rPr lang="pt-PT" sz="2400" dirty="0" err="1"/>
              <a:t>strings</a:t>
            </a:r>
            <a:r>
              <a:rPr lang="pt-PT" sz="2400" dirty="0"/>
              <a:t> são sequências constantes indexáveis. </a:t>
            </a: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As suas letras estão em posições numeradas: 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A </a:t>
            </a:r>
            <a:r>
              <a:rPr lang="pt-PT" sz="2400" b="1" dirty="0"/>
              <a:t>1ª</a:t>
            </a:r>
            <a:r>
              <a:rPr lang="pt-PT" sz="2400" dirty="0"/>
              <a:t> </a:t>
            </a:r>
            <a:r>
              <a:rPr lang="pt-PT" sz="2400" b="1" dirty="0"/>
              <a:t>posição</a:t>
            </a:r>
            <a:r>
              <a:rPr lang="pt-PT" sz="2400" dirty="0"/>
              <a:t> tem índice </a:t>
            </a:r>
            <a:r>
              <a:rPr lang="pt-P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2400" dirty="0"/>
              <a:t>, a 2ª tem índice </a:t>
            </a:r>
            <a:r>
              <a:rPr lang="pt-P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2400" dirty="0"/>
              <a:t>, ...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A </a:t>
            </a:r>
            <a:r>
              <a:rPr lang="pt-PT" sz="2400" b="1" dirty="0"/>
              <a:t>última</a:t>
            </a:r>
            <a:r>
              <a:rPr lang="pt-PT" sz="2400" dirty="0"/>
              <a:t> </a:t>
            </a:r>
            <a:r>
              <a:rPr lang="pt-PT" sz="2400" b="1" dirty="0"/>
              <a:t>posição</a:t>
            </a:r>
            <a:r>
              <a:rPr lang="pt-PT" sz="2400" dirty="0"/>
              <a:t> tem índice </a:t>
            </a:r>
            <a:r>
              <a:rPr lang="pt-P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pt-PT" sz="2400" dirty="0"/>
              <a:t>, a penúltima </a:t>
            </a:r>
            <a:r>
              <a:rPr lang="pt-PT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lang="pt-PT" sz="2400" dirty="0"/>
              <a:t>, ...</a:t>
            </a: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2400" dirty="0">
              <a:cs typeface="Cambr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F1480-9637-4FD7-BF8B-4E5DC6F4B569}"/>
              </a:ext>
            </a:extLst>
          </p:cNvPr>
          <p:cNvSpPr txBox="1"/>
          <p:nvPr/>
        </p:nvSpPr>
        <p:spPr>
          <a:xfrm>
            <a:off x="978574" y="3005711"/>
            <a:ext cx="2900408" cy="3170099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abcdef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s[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'a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s[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b'</a:t>
            </a: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s[</a:t>
            </a:r>
            <a:r>
              <a:rPr lang="pt-PT" sz="2000" dirty="0">
                <a:solidFill>
                  <a:srgbClr val="D33682"/>
                </a:solidFill>
                <a:latin typeface="Consolas" panose="020B0609020204030204" pitchFamily="49" charset="0"/>
              </a:rPr>
              <a:t>-1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f'</a:t>
            </a: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s[</a:t>
            </a:r>
            <a:r>
              <a:rPr lang="pt-PT" sz="2000" dirty="0">
                <a:solidFill>
                  <a:srgbClr val="D33682"/>
                </a:solidFill>
                <a:latin typeface="Consolas" panose="020B0609020204030204" pitchFamily="49" charset="0"/>
              </a:rPr>
              <a:t>-2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e'</a:t>
            </a:r>
          </a:p>
          <a:p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s[</a:t>
            </a:r>
            <a:r>
              <a:rPr lang="pt-PT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'x'</a:t>
            </a:r>
            <a:endParaRPr lang="pt-P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641D9-01C0-499A-8F19-C452282D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89381"/>
            <a:ext cx="8395607" cy="618913"/>
          </a:xfrm>
        </p:spPr>
        <p:txBody>
          <a:bodyPr>
            <a:normAutofit/>
          </a:bodyPr>
          <a:lstStyle/>
          <a:p>
            <a:r>
              <a:rPr lang="pt-PT" sz="3600" dirty="0"/>
              <a:t>Indexação das </a:t>
            </a:r>
            <a:r>
              <a:rPr lang="pt-PT" sz="3600" dirty="0" err="1"/>
              <a:t>strings</a:t>
            </a:r>
            <a:endParaRPr lang="en-GB" sz="3600" dirty="0"/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DAFC5A12-7B6A-46AC-83DF-9FAC32FF7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43864"/>
              </p:ext>
            </p:extLst>
          </p:nvPr>
        </p:nvGraphicFramePr>
        <p:xfrm>
          <a:off x="5402976" y="3595889"/>
          <a:ext cx="304800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1">
                  <a:extLst>
                    <a:ext uri="{9D8B030D-6E8A-4147-A177-3AD203B41FA5}">
                      <a16:colId xmlns:a16="http://schemas.microsoft.com/office/drawing/2014/main" val="2859806346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542024634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505600169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868960678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3347989350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2118192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522193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070B49-A5DF-4805-91BC-19B850391E7C}"/>
              </a:ext>
            </a:extLst>
          </p:cNvPr>
          <p:cNvCxnSpPr/>
          <p:nvPr/>
        </p:nvCxnSpPr>
        <p:spPr>
          <a:xfrm>
            <a:off x="5614732" y="4506882"/>
            <a:ext cx="2473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46FA55-AB3F-4BC8-ABC7-BD6E2078CC60}"/>
              </a:ext>
            </a:extLst>
          </p:cNvPr>
          <p:cNvCxnSpPr/>
          <p:nvPr/>
        </p:nvCxnSpPr>
        <p:spPr>
          <a:xfrm flipH="1">
            <a:off x="5807237" y="3101594"/>
            <a:ext cx="2281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D35165C-0D8C-412F-B99D-068AFE72F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394453"/>
              </p:ext>
            </p:extLst>
          </p:nvPr>
        </p:nvGraphicFramePr>
        <p:xfrm>
          <a:off x="5393350" y="4080740"/>
          <a:ext cx="30480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1">
                  <a:extLst>
                    <a:ext uri="{9D8B030D-6E8A-4147-A177-3AD203B41FA5}">
                      <a16:colId xmlns:a16="http://schemas.microsoft.com/office/drawing/2014/main" val="2268788184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3663153549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741208077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3787948185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2102663514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1415690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970474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08AA3D1-CDFC-41B5-9168-2EF6ED928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230046"/>
              </p:ext>
            </p:extLst>
          </p:nvPr>
        </p:nvGraphicFramePr>
        <p:xfrm>
          <a:off x="5423827" y="3178743"/>
          <a:ext cx="30480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1">
                  <a:extLst>
                    <a:ext uri="{9D8B030D-6E8A-4147-A177-3AD203B41FA5}">
                      <a16:colId xmlns:a16="http://schemas.microsoft.com/office/drawing/2014/main" val="399523316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3535923430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3254033721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957409330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1365696867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165797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953072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CF53FBF-9A82-4CA8-8422-95DC35668405}"/>
              </a:ext>
            </a:extLst>
          </p:cNvPr>
          <p:cNvSpPr txBox="1"/>
          <p:nvPr/>
        </p:nvSpPr>
        <p:spPr>
          <a:xfrm>
            <a:off x="4732212" y="3595889"/>
            <a:ext cx="641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endParaRPr lang="pt-PT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1D9812-8C1A-4261-B10F-EBED3A126168}"/>
              </a:ext>
            </a:extLst>
          </p:cNvPr>
          <p:cNvSpPr txBox="1"/>
          <p:nvPr/>
        </p:nvSpPr>
        <p:spPr>
          <a:xfrm>
            <a:off x="978573" y="6116134"/>
            <a:ext cx="74932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TypeError</a:t>
            </a:r>
            <a:r>
              <a:rPr lang="en-GB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 'str' object does not support item assignment</a:t>
            </a:r>
            <a:endParaRPr lang="pt-PT" sz="1800" b="0" i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6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5">
            <a:extLst>
              <a:ext uri="{FF2B5EF4-FFF2-40B4-BE49-F238E27FC236}">
                <a16:creationId xmlns:a16="http://schemas.microsoft.com/office/drawing/2014/main" id="{263A0146-C4CB-4F8C-AFDC-28F334C4EED7}"/>
              </a:ext>
            </a:extLst>
          </p:cNvPr>
          <p:cNvSpPr txBox="1"/>
          <p:nvPr/>
        </p:nvSpPr>
        <p:spPr>
          <a:xfrm>
            <a:off x="723025" y="946795"/>
            <a:ext cx="788196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400" b="1" i="0" u="none" strike="noStrike" baseline="0" dirty="0">
                <a:solidFill>
                  <a:srgbClr val="3C3C3C"/>
                </a:solidFill>
              </a:rPr>
              <a:t>s[</a:t>
            </a:r>
            <a:r>
              <a:rPr lang="pt-PT" sz="2400" b="1" i="0" u="none" strike="noStrike" baseline="0" dirty="0" err="1">
                <a:solidFill>
                  <a:srgbClr val="3C3C3C"/>
                </a:solidFill>
              </a:rPr>
              <a:t>x:y</a:t>
            </a:r>
            <a:r>
              <a:rPr lang="pt-PT" sz="2400" b="1" i="0" u="none" strike="noStrike" baseline="0" dirty="0">
                <a:solidFill>
                  <a:srgbClr val="3C3C3C"/>
                </a:solidFill>
              </a:rPr>
              <a:t>] </a:t>
            </a:r>
            <a:r>
              <a:rPr lang="pt-PT" sz="2400" b="0" i="0" u="none" strike="noStrike" baseline="0" dirty="0">
                <a:solidFill>
                  <a:srgbClr val="3C3C3C"/>
                </a:solidFill>
              </a:rPr>
              <a:t>cópia de </a:t>
            </a:r>
            <a:r>
              <a:rPr lang="pt-PT" sz="2400" b="1" i="0" u="none" strike="noStrike" baseline="0" dirty="0">
                <a:solidFill>
                  <a:srgbClr val="3C3C3C"/>
                </a:solidFill>
              </a:rPr>
              <a:t>x </a:t>
            </a:r>
            <a:r>
              <a:rPr lang="pt-PT" sz="2400" b="0" i="0" u="none" strike="noStrike" baseline="0" dirty="0">
                <a:solidFill>
                  <a:srgbClr val="3C3C3C"/>
                </a:solidFill>
              </a:rPr>
              <a:t>(inclusive) até </a:t>
            </a:r>
            <a:r>
              <a:rPr lang="pt-PT" sz="2400" b="1" i="0" u="none" strike="noStrike" baseline="0" dirty="0">
                <a:solidFill>
                  <a:srgbClr val="3C3C3C"/>
                </a:solidFill>
              </a:rPr>
              <a:t>y </a:t>
            </a:r>
            <a:r>
              <a:rPr lang="pt-PT" sz="2400" b="0" i="0" u="none" strike="noStrike" baseline="0" dirty="0">
                <a:solidFill>
                  <a:srgbClr val="3C3C3C"/>
                </a:solidFill>
              </a:rPr>
              <a:t>(exclusive)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400" b="1" i="0" u="none" strike="noStrike" baseline="0" dirty="0">
                <a:solidFill>
                  <a:srgbClr val="3C3C3C"/>
                </a:solidFill>
              </a:rPr>
              <a:t>s[x:] </a:t>
            </a:r>
            <a:r>
              <a:rPr lang="pt-PT" sz="2400" b="0" i="0" u="none" strike="noStrike" baseline="0" dirty="0">
                <a:solidFill>
                  <a:srgbClr val="3C3C3C"/>
                </a:solidFill>
              </a:rPr>
              <a:t>cópia a partir de </a:t>
            </a:r>
            <a:r>
              <a:rPr lang="pt-PT" sz="2400" b="1" i="0" u="none" strike="noStrike" baseline="0" dirty="0">
                <a:solidFill>
                  <a:srgbClr val="3C3C3C"/>
                </a:solidFill>
              </a:rPr>
              <a:t>x </a:t>
            </a:r>
            <a:r>
              <a:rPr lang="pt-PT" sz="2400" b="0" i="0" u="none" strike="noStrike" baseline="0" dirty="0">
                <a:solidFill>
                  <a:srgbClr val="3C3C3C"/>
                </a:solidFill>
              </a:rPr>
              <a:t>(inclusive)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400" b="1" i="0" u="none" strike="noStrike" baseline="0" dirty="0">
                <a:solidFill>
                  <a:srgbClr val="3C3C3C"/>
                </a:solidFill>
              </a:rPr>
              <a:t>s[:y] </a:t>
            </a:r>
            <a:r>
              <a:rPr lang="pt-PT" sz="2400" b="0" i="0" u="none" strike="noStrike" baseline="0" dirty="0">
                <a:solidFill>
                  <a:srgbClr val="3C3C3C"/>
                </a:solidFill>
              </a:rPr>
              <a:t>cópia até </a:t>
            </a:r>
            <a:r>
              <a:rPr lang="pt-PT" sz="2400" b="1" i="0" u="none" strike="noStrike" baseline="0" dirty="0">
                <a:solidFill>
                  <a:srgbClr val="3C3C3C"/>
                </a:solidFill>
              </a:rPr>
              <a:t>y </a:t>
            </a:r>
            <a:r>
              <a:rPr lang="pt-PT" sz="2400" b="0" i="0" u="none" strike="noStrike" baseline="0" dirty="0">
                <a:solidFill>
                  <a:srgbClr val="3C3C3C"/>
                </a:solidFill>
              </a:rPr>
              <a:t>(exclusive)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400" b="1" i="0" u="none" strike="noStrike" baseline="0" dirty="0">
                <a:solidFill>
                  <a:srgbClr val="3C3C3C"/>
                </a:solidFill>
              </a:rPr>
              <a:t>s[:] </a:t>
            </a:r>
            <a:r>
              <a:rPr lang="pt-PT" sz="2400" b="0" i="0" u="none" strike="noStrike" baseline="0" dirty="0">
                <a:solidFill>
                  <a:srgbClr val="3C3C3C"/>
                </a:solidFill>
              </a:rPr>
              <a:t>cópia total de </a:t>
            </a:r>
            <a:r>
              <a:rPr lang="pt-PT" sz="2400" b="1" i="0" u="none" strike="noStrike" baseline="0" dirty="0">
                <a:solidFill>
                  <a:srgbClr val="3C3C3C"/>
                </a:solidFill>
              </a:rPr>
              <a:t>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2400" b="1" i="0" u="none" strike="noStrike" baseline="0" dirty="0">
                <a:solidFill>
                  <a:srgbClr val="3C3C3C"/>
                </a:solidFill>
              </a:rPr>
              <a:t>s[</a:t>
            </a:r>
            <a:r>
              <a:rPr lang="pt-PT" sz="2400" b="1" i="0" u="none" strike="noStrike" baseline="0" dirty="0" err="1">
                <a:solidFill>
                  <a:srgbClr val="3C3C3C"/>
                </a:solidFill>
              </a:rPr>
              <a:t>x:y:n</a:t>
            </a:r>
            <a:r>
              <a:rPr lang="pt-PT" sz="2400" b="1" i="0" u="none" strike="noStrike" baseline="0" dirty="0">
                <a:solidFill>
                  <a:srgbClr val="3C3C3C"/>
                </a:solidFill>
              </a:rPr>
              <a:t>] </a:t>
            </a:r>
            <a:r>
              <a:rPr lang="pt-PT" sz="2400" b="0" i="0" u="none" strike="noStrike" baseline="0" dirty="0">
                <a:solidFill>
                  <a:srgbClr val="3C3C3C"/>
                </a:solidFill>
              </a:rPr>
              <a:t>cópia de </a:t>
            </a:r>
            <a:r>
              <a:rPr lang="pt-PT" sz="2400" b="1" i="0" u="none" strike="noStrike" baseline="0" dirty="0">
                <a:solidFill>
                  <a:srgbClr val="3C3C3C"/>
                </a:solidFill>
              </a:rPr>
              <a:t>x </a:t>
            </a:r>
            <a:r>
              <a:rPr lang="pt-PT" sz="2400" b="0" i="0" u="none" strike="noStrike" baseline="0" dirty="0">
                <a:solidFill>
                  <a:srgbClr val="3C3C3C"/>
                </a:solidFill>
              </a:rPr>
              <a:t>(inclusive) até </a:t>
            </a:r>
            <a:r>
              <a:rPr lang="pt-PT" sz="2400" b="1" i="0" u="none" strike="noStrike" baseline="0" dirty="0">
                <a:solidFill>
                  <a:srgbClr val="3C3C3C"/>
                </a:solidFill>
              </a:rPr>
              <a:t>y</a:t>
            </a:r>
            <a:r>
              <a:rPr lang="pt-PT" sz="2400" b="0" i="0" u="none" strike="noStrike" baseline="0" dirty="0">
                <a:solidFill>
                  <a:srgbClr val="3C3C3C"/>
                </a:solidFill>
              </a:rPr>
              <a:t>, de </a:t>
            </a:r>
            <a:r>
              <a:rPr lang="pt-PT" sz="2400" b="1" i="0" u="none" strike="noStrike" baseline="0" dirty="0">
                <a:solidFill>
                  <a:srgbClr val="3C3C3C"/>
                </a:solidFill>
              </a:rPr>
              <a:t>n </a:t>
            </a:r>
            <a:r>
              <a:rPr lang="pt-PT" sz="2400" b="0" i="0" u="none" strike="noStrike" baseline="0" dirty="0">
                <a:solidFill>
                  <a:srgbClr val="3C3C3C"/>
                </a:solidFill>
              </a:rPr>
              <a:t>em </a:t>
            </a:r>
            <a:r>
              <a:rPr lang="pt-PT" sz="2400" b="1" i="0" u="none" strike="noStrike" baseline="0" dirty="0">
                <a:solidFill>
                  <a:srgbClr val="3C3C3C"/>
                </a:solidFill>
              </a:rPr>
              <a:t>n </a:t>
            </a:r>
            <a:r>
              <a:rPr lang="pt-PT" sz="2400" b="0" i="0" u="none" strike="noStrike" baseline="0" dirty="0">
                <a:solidFill>
                  <a:srgbClr val="3C3C3C"/>
                </a:solidFill>
              </a:rPr>
              <a:t>itens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F1480-9637-4FD7-BF8B-4E5DC6F4B569}"/>
              </a:ext>
            </a:extLst>
          </p:cNvPr>
          <p:cNvSpPr txBox="1"/>
          <p:nvPr/>
        </p:nvSpPr>
        <p:spPr>
          <a:xfrm>
            <a:off x="957075" y="3013280"/>
            <a:ext cx="3210665" cy="3477875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abcdef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s[</a:t>
            </a:r>
            <a:r>
              <a:rPr lang="pt-PT" sz="2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:3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'abc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s[</a:t>
            </a:r>
            <a:r>
              <a:rPr lang="pt-PT" sz="20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s[</a:t>
            </a:r>
            <a:r>
              <a:rPr lang="pt-PT" sz="2000" dirty="0">
                <a:solidFill>
                  <a:srgbClr val="D33682"/>
                </a:solidFill>
                <a:latin typeface="Consolas" panose="020B0609020204030204" pitchFamily="49" charset="0"/>
              </a:rPr>
              <a:t>:2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pt-PT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s[</a:t>
            </a:r>
            <a:r>
              <a:rPr lang="pt-PT" sz="2000" dirty="0">
                <a:solidFill>
                  <a:srgbClr val="D33682"/>
                </a:solidFill>
                <a:latin typeface="Consolas" panose="020B0609020204030204" pitchFamily="49" charset="0"/>
              </a:rPr>
              <a:t>:-1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pt-PT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abcde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s[</a:t>
            </a:r>
            <a:r>
              <a:rPr lang="pt-PT" sz="2000" dirty="0">
                <a:solidFill>
                  <a:srgbClr val="D33682"/>
                </a:solidFill>
                <a:latin typeface="Consolas" panose="020B0609020204030204" pitchFamily="49" charset="0"/>
              </a:rPr>
              <a:t>::2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ace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641D9-01C0-499A-8F19-C452282D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89381"/>
            <a:ext cx="8395607" cy="618913"/>
          </a:xfrm>
        </p:spPr>
        <p:txBody>
          <a:bodyPr>
            <a:normAutofit/>
          </a:bodyPr>
          <a:lstStyle/>
          <a:p>
            <a:r>
              <a:rPr lang="pt-PT" sz="3600" dirty="0" err="1"/>
              <a:t>Fatiamento</a:t>
            </a:r>
            <a:r>
              <a:rPr lang="pt-PT" sz="3600" dirty="0"/>
              <a:t> das </a:t>
            </a:r>
            <a:r>
              <a:rPr lang="pt-PT" sz="3600" dirty="0" err="1"/>
              <a:t>strings</a:t>
            </a:r>
            <a:r>
              <a:rPr lang="pt-PT" sz="3600" dirty="0"/>
              <a:t> (1)</a:t>
            </a:r>
            <a:endParaRPr lang="en-GB" sz="3600" dirty="0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844BF728-1FF6-4142-98F8-5E659D6C2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341254"/>
              </p:ext>
            </p:extLst>
          </p:nvPr>
        </p:nvGraphicFramePr>
        <p:xfrm>
          <a:off x="5403943" y="3221309"/>
          <a:ext cx="3048006" cy="119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1">
                  <a:extLst>
                    <a:ext uri="{9D8B030D-6E8A-4147-A177-3AD203B41FA5}">
                      <a16:colId xmlns:a16="http://schemas.microsoft.com/office/drawing/2014/main" val="2859806346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542024634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505600169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868960678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3347989350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2118192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52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34712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769BA9-8F26-421B-AF5C-46B7C7CAE2FF}"/>
              </a:ext>
            </a:extLst>
          </p:cNvPr>
          <p:cNvCxnSpPr/>
          <p:nvPr/>
        </p:nvCxnSpPr>
        <p:spPr>
          <a:xfrm>
            <a:off x="5625325" y="4511543"/>
            <a:ext cx="2473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897E2A-DC9E-4EFF-A9EE-5A2F5D5D4B67}"/>
              </a:ext>
            </a:extLst>
          </p:cNvPr>
          <p:cNvCxnSpPr/>
          <p:nvPr/>
        </p:nvCxnSpPr>
        <p:spPr>
          <a:xfrm flipH="1">
            <a:off x="5817830" y="3106255"/>
            <a:ext cx="2281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A81C83DD-5864-41F3-8A26-55252ACAE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482"/>
              </p:ext>
            </p:extLst>
          </p:nvPr>
        </p:nvGraphicFramePr>
        <p:xfrm>
          <a:off x="5402976" y="3595889"/>
          <a:ext cx="304800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1">
                  <a:extLst>
                    <a:ext uri="{9D8B030D-6E8A-4147-A177-3AD203B41FA5}">
                      <a16:colId xmlns:a16="http://schemas.microsoft.com/office/drawing/2014/main" val="2859806346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542024634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505600169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868960678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3347989350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2118192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52219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2B32BFD-0F4D-4AE2-B252-F74D33EFD402}"/>
              </a:ext>
            </a:extLst>
          </p:cNvPr>
          <p:cNvSpPr txBox="1"/>
          <p:nvPr/>
        </p:nvSpPr>
        <p:spPr>
          <a:xfrm>
            <a:off x="4732212" y="3595889"/>
            <a:ext cx="641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60031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Instalar</a:t>
            </a:r>
            <a:r>
              <a:rPr lang="en-GB" dirty="0"/>
              <a:t> 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Visite </a:t>
            </a:r>
            <a:r>
              <a:rPr lang="pt-PT" dirty="0">
                <a:hlinkClick r:id="rId2"/>
              </a:rPr>
              <a:t>https://www.python.org/</a:t>
            </a:r>
            <a:r>
              <a:rPr lang="pt-PT" dirty="0"/>
              <a:t> , site oficial do Python</a:t>
            </a:r>
          </a:p>
          <a:p>
            <a:pPr lvl="1"/>
            <a:r>
              <a:rPr lang="pt-PT" dirty="0"/>
              <a:t>Onde pode descarregar o Python</a:t>
            </a:r>
          </a:p>
          <a:p>
            <a:pPr lvl="1"/>
            <a:r>
              <a:rPr lang="pt-PT" dirty="0"/>
              <a:t>Onde encontra documentação e tutoriais</a:t>
            </a:r>
          </a:p>
          <a:p>
            <a:r>
              <a:rPr lang="pt-PT" dirty="0"/>
              <a:t>Descarregue e instale o Python no seu PC</a:t>
            </a:r>
          </a:p>
          <a:p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3DFEC-3B28-455A-BF69-19379B4FF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705" y="2887921"/>
            <a:ext cx="6698817" cy="36569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783F2C-48B5-44AE-A252-597A3ED58849}"/>
              </a:ext>
            </a:extLst>
          </p:cNvPr>
          <p:cNvSpPr/>
          <p:nvPr/>
        </p:nvSpPr>
        <p:spPr>
          <a:xfrm>
            <a:off x="4280389" y="4434177"/>
            <a:ext cx="1262806" cy="53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7382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5">
            <a:extLst>
              <a:ext uri="{FF2B5EF4-FFF2-40B4-BE49-F238E27FC236}">
                <a16:creationId xmlns:a16="http://schemas.microsoft.com/office/drawing/2014/main" id="{263A0146-C4CB-4F8C-AFDC-28F334C4EED7}"/>
              </a:ext>
            </a:extLst>
          </p:cNvPr>
          <p:cNvSpPr txBox="1"/>
          <p:nvPr/>
        </p:nvSpPr>
        <p:spPr>
          <a:xfrm>
            <a:off x="723025" y="946795"/>
            <a:ext cx="788196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rgbClr val="3C3C3C"/>
                </a:solidFill>
              </a:rPr>
              <a:t>s[</a:t>
            </a:r>
            <a:r>
              <a:rPr lang="pt-PT" sz="2400" b="1" dirty="0" err="1">
                <a:solidFill>
                  <a:srgbClr val="3C3C3C"/>
                </a:solidFill>
              </a:rPr>
              <a:t>x:y</a:t>
            </a:r>
            <a:r>
              <a:rPr lang="pt-PT" sz="2400" b="1" dirty="0">
                <a:solidFill>
                  <a:srgbClr val="3C3C3C"/>
                </a:solidFill>
              </a:rPr>
              <a:t>] </a:t>
            </a:r>
            <a:r>
              <a:rPr lang="pt-PT" sz="2400" dirty="0">
                <a:solidFill>
                  <a:srgbClr val="3C3C3C"/>
                </a:solidFill>
              </a:rPr>
              <a:t>cópia de </a:t>
            </a:r>
            <a:r>
              <a:rPr lang="pt-PT" sz="2400" b="1" dirty="0">
                <a:solidFill>
                  <a:srgbClr val="3C3C3C"/>
                </a:solidFill>
              </a:rPr>
              <a:t>x </a:t>
            </a:r>
            <a:r>
              <a:rPr lang="pt-PT" sz="2400" dirty="0">
                <a:solidFill>
                  <a:srgbClr val="3C3C3C"/>
                </a:solidFill>
              </a:rPr>
              <a:t>(inclusive) até </a:t>
            </a:r>
            <a:r>
              <a:rPr lang="pt-PT" sz="2400" b="1" dirty="0">
                <a:solidFill>
                  <a:srgbClr val="3C3C3C"/>
                </a:solidFill>
              </a:rPr>
              <a:t>y </a:t>
            </a:r>
            <a:r>
              <a:rPr lang="pt-PT" sz="2400" dirty="0">
                <a:solidFill>
                  <a:srgbClr val="3C3C3C"/>
                </a:solidFill>
              </a:rPr>
              <a:t>(exclusive)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rgbClr val="3C3C3C"/>
                </a:solidFill>
              </a:rPr>
              <a:t>s[x:] </a:t>
            </a:r>
            <a:r>
              <a:rPr lang="pt-PT" sz="2400" dirty="0">
                <a:solidFill>
                  <a:srgbClr val="3C3C3C"/>
                </a:solidFill>
              </a:rPr>
              <a:t>cópia a partir de </a:t>
            </a:r>
            <a:r>
              <a:rPr lang="pt-PT" sz="2400" b="1" dirty="0">
                <a:solidFill>
                  <a:srgbClr val="3C3C3C"/>
                </a:solidFill>
              </a:rPr>
              <a:t>x </a:t>
            </a:r>
            <a:r>
              <a:rPr lang="pt-PT" sz="2400" dirty="0">
                <a:solidFill>
                  <a:srgbClr val="3C3C3C"/>
                </a:solidFill>
              </a:rPr>
              <a:t>(inclusive)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rgbClr val="3C3C3C"/>
                </a:solidFill>
              </a:rPr>
              <a:t>s[:y] </a:t>
            </a:r>
            <a:r>
              <a:rPr lang="pt-PT" sz="2400" dirty="0">
                <a:solidFill>
                  <a:srgbClr val="3C3C3C"/>
                </a:solidFill>
              </a:rPr>
              <a:t>cópia até </a:t>
            </a:r>
            <a:r>
              <a:rPr lang="pt-PT" sz="2400" b="1" dirty="0">
                <a:solidFill>
                  <a:srgbClr val="3C3C3C"/>
                </a:solidFill>
              </a:rPr>
              <a:t>y </a:t>
            </a:r>
            <a:r>
              <a:rPr lang="pt-PT" sz="2400" dirty="0">
                <a:solidFill>
                  <a:srgbClr val="3C3C3C"/>
                </a:solidFill>
              </a:rPr>
              <a:t>(exclusive)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rgbClr val="3C3C3C"/>
                </a:solidFill>
              </a:rPr>
              <a:t>s[:] </a:t>
            </a:r>
            <a:r>
              <a:rPr lang="pt-PT" sz="2400" dirty="0">
                <a:solidFill>
                  <a:srgbClr val="3C3C3C"/>
                </a:solidFill>
              </a:rPr>
              <a:t>cópia total de </a:t>
            </a:r>
            <a:r>
              <a:rPr lang="pt-PT" sz="2400" b="1" dirty="0">
                <a:solidFill>
                  <a:srgbClr val="3C3C3C"/>
                </a:solidFill>
              </a:rPr>
              <a:t>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rgbClr val="3C3C3C"/>
                </a:solidFill>
              </a:rPr>
              <a:t>s[</a:t>
            </a:r>
            <a:r>
              <a:rPr lang="pt-PT" sz="2400" b="1" dirty="0" err="1">
                <a:solidFill>
                  <a:srgbClr val="3C3C3C"/>
                </a:solidFill>
              </a:rPr>
              <a:t>x:y:n</a:t>
            </a:r>
            <a:r>
              <a:rPr lang="pt-PT" sz="2400" b="1" dirty="0">
                <a:solidFill>
                  <a:srgbClr val="3C3C3C"/>
                </a:solidFill>
              </a:rPr>
              <a:t>] </a:t>
            </a:r>
            <a:r>
              <a:rPr lang="pt-PT" sz="2400" dirty="0">
                <a:solidFill>
                  <a:srgbClr val="3C3C3C"/>
                </a:solidFill>
              </a:rPr>
              <a:t>cópia de </a:t>
            </a:r>
            <a:r>
              <a:rPr lang="pt-PT" sz="2400" b="1" dirty="0">
                <a:solidFill>
                  <a:srgbClr val="3C3C3C"/>
                </a:solidFill>
              </a:rPr>
              <a:t>x </a:t>
            </a:r>
            <a:r>
              <a:rPr lang="pt-PT" sz="2400" dirty="0">
                <a:solidFill>
                  <a:srgbClr val="3C3C3C"/>
                </a:solidFill>
              </a:rPr>
              <a:t>(inclusive) até </a:t>
            </a:r>
            <a:r>
              <a:rPr lang="pt-PT" sz="2400" b="1" dirty="0">
                <a:solidFill>
                  <a:srgbClr val="3C3C3C"/>
                </a:solidFill>
              </a:rPr>
              <a:t>y</a:t>
            </a:r>
            <a:r>
              <a:rPr lang="pt-PT" sz="2400" dirty="0">
                <a:solidFill>
                  <a:srgbClr val="3C3C3C"/>
                </a:solidFill>
              </a:rPr>
              <a:t>, de </a:t>
            </a:r>
            <a:r>
              <a:rPr lang="pt-PT" sz="2400" b="1" dirty="0">
                <a:solidFill>
                  <a:srgbClr val="3C3C3C"/>
                </a:solidFill>
              </a:rPr>
              <a:t>n </a:t>
            </a:r>
            <a:r>
              <a:rPr lang="pt-PT" sz="2400" dirty="0">
                <a:solidFill>
                  <a:srgbClr val="3C3C3C"/>
                </a:solidFill>
              </a:rPr>
              <a:t>em </a:t>
            </a:r>
            <a:r>
              <a:rPr lang="pt-PT" sz="2400" b="1" dirty="0">
                <a:solidFill>
                  <a:srgbClr val="3C3C3C"/>
                </a:solidFill>
              </a:rPr>
              <a:t>n </a:t>
            </a:r>
            <a:r>
              <a:rPr lang="pt-PT" sz="2400" dirty="0">
                <a:solidFill>
                  <a:srgbClr val="3C3C3C"/>
                </a:solidFill>
              </a:rPr>
              <a:t>itens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F1480-9637-4FD7-BF8B-4E5DC6F4B569}"/>
              </a:ext>
            </a:extLst>
          </p:cNvPr>
          <p:cNvSpPr txBox="1"/>
          <p:nvPr/>
        </p:nvSpPr>
        <p:spPr>
          <a:xfrm>
            <a:off x="957074" y="3013280"/>
            <a:ext cx="3210665" cy="2246769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abcdef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s[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2:0:-1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pt-P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cb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s[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-4::-1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pt-P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cba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s[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::-1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PT" sz="2000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# inverte</a:t>
            </a: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fedcba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641D9-01C0-499A-8F19-C452282D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89381"/>
            <a:ext cx="8395607" cy="618913"/>
          </a:xfrm>
        </p:spPr>
        <p:txBody>
          <a:bodyPr>
            <a:normAutofit/>
          </a:bodyPr>
          <a:lstStyle/>
          <a:p>
            <a:r>
              <a:rPr lang="pt-PT" sz="3600" dirty="0" err="1"/>
              <a:t>Fatiamento</a:t>
            </a:r>
            <a:r>
              <a:rPr lang="pt-PT" sz="3600" dirty="0"/>
              <a:t> das </a:t>
            </a:r>
            <a:r>
              <a:rPr lang="pt-PT" sz="3600" dirty="0" err="1"/>
              <a:t>strings</a:t>
            </a:r>
            <a:r>
              <a:rPr lang="pt-PT" sz="3600" dirty="0"/>
              <a:t> (2)</a:t>
            </a:r>
            <a:endParaRPr lang="en-GB" sz="3600" dirty="0"/>
          </a:p>
        </p:txBody>
      </p:sp>
      <p:graphicFrame>
        <p:nvGraphicFramePr>
          <p:cNvPr id="18" name="Table 10">
            <a:extLst>
              <a:ext uri="{FF2B5EF4-FFF2-40B4-BE49-F238E27FC236}">
                <a16:creationId xmlns:a16="http://schemas.microsoft.com/office/drawing/2014/main" id="{D253877E-A47F-414E-9207-13B0DCE56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89491"/>
              </p:ext>
            </p:extLst>
          </p:nvPr>
        </p:nvGraphicFramePr>
        <p:xfrm>
          <a:off x="5403943" y="3221309"/>
          <a:ext cx="3048006" cy="119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1">
                  <a:extLst>
                    <a:ext uri="{9D8B030D-6E8A-4147-A177-3AD203B41FA5}">
                      <a16:colId xmlns:a16="http://schemas.microsoft.com/office/drawing/2014/main" val="2859806346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542024634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505600169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868960678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3347989350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2118192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52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1800" b="0" kern="1200" dirty="0">
                          <a:solidFill>
                            <a:srgbClr val="D336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347124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65D92D-505E-4B1C-91E7-1AA9CC90D6BD}"/>
              </a:ext>
            </a:extLst>
          </p:cNvPr>
          <p:cNvCxnSpPr/>
          <p:nvPr/>
        </p:nvCxnSpPr>
        <p:spPr>
          <a:xfrm>
            <a:off x="5625325" y="4511543"/>
            <a:ext cx="2473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6A33EA-7498-4951-843F-AFB84D9B6723}"/>
              </a:ext>
            </a:extLst>
          </p:cNvPr>
          <p:cNvCxnSpPr/>
          <p:nvPr/>
        </p:nvCxnSpPr>
        <p:spPr>
          <a:xfrm flipH="1">
            <a:off x="5817830" y="3106255"/>
            <a:ext cx="2281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10">
            <a:extLst>
              <a:ext uri="{FF2B5EF4-FFF2-40B4-BE49-F238E27FC236}">
                <a16:creationId xmlns:a16="http://schemas.microsoft.com/office/drawing/2014/main" id="{65D4D497-325B-4EB3-8F51-8C19A02CC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77387"/>
              </p:ext>
            </p:extLst>
          </p:nvPr>
        </p:nvGraphicFramePr>
        <p:xfrm>
          <a:off x="5402976" y="3595889"/>
          <a:ext cx="304800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1">
                  <a:extLst>
                    <a:ext uri="{9D8B030D-6E8A-4147-A177-3AD203B41FA5}">
                      <a16:colId xmlns:a16="http://schemas.microsoft.com/office/drawing/2014/main" val="2859806346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542024634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505600169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868960678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3347989350"/>
                    </a:ext>
                  </a:extLst>
                </a:gridCol>
                <a:gridCol w="508001">
                  <a:extLst>
                    <a:ext uri="{9D8B030D-6E8A-4147-A177-3AD203B41FA5}">
                      <a16:colId xmlns:a16="http://schemas.microsoft.com/office/drawing/2014/main" val="2118192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kern="1200" dirty="0">
                          <a:solidFill>
                            <a:srgbClr val="2AA19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52219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3F07E16-4A96-4D80-9A6D-B93A90313F0C}"/>
              </a:ext>
            </a:extLst>
          </p:cNvPr>
          <p:cNvSpPr txBox="1"/>
          <p:nvPr/>
        </p:nvSpPr>
        <p:spPr>
          <a:xfrm>
            <a:off x="4732212" y="3595889"/>
            <a:ext cx="641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423065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4000" dirty="0"/>
              <a:t>Concatenação e repetição</a:t>
            </a:r>
            <a:endParaRPr lang="en-GB" sz="4000" dirty="0"/>
          </a:p>
        </p:txBody>
      </p:sp>
      <p:sp>
        <p:nvSpPr>
          <p:cNvPr id="6" name="object 5"/>
          <p:cNvSpPr txBox="1"/>
          <p:nvPr/>
        </p:nvSpPr>
        <p:spPr>
          <a:xfrm>
            <a:off x="723025" y="951798"/>
            <a:ext cx="74969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>
                <a:cs typeface="Cambria"/>
              </a:rPr>
              <a:t>Concatenação de </a:t>
            </a:r>
            <a:r>
              <a:rPr lang="pt-PT" sz="2400" dirty="0" err="1">
                <a:cs typeface="Cambria"/>
              </a:rPr>
              <a:t>strings</a:t>
            </a:r>
            <a:r>
              <a:rPr lang="pt-PT" sz="2400" dirty="0">
                <a:cs typeface="Cambria"/>
              </a:rPr>
              <a:t> (+):</a:t>
            </a:r>
            <a:endParaRPr sz="2400" dirty="0">
              <a:cs typeface="Cambria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FBF4BFE-B693-400A-B10A-B1FDA399D709}"/>
              </a:ext>
            </a:extLst>
          </p:cNvPr>
          <p:cNvSpPr txBox="1"/>
          <p:nvPr/>
        </p:nvSpPr>
        <p:spPr>
          <a:xfrm>
            <a:off x="723025" y="2613900"/>
            <a:ext cx="8101870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Repetição (*) de </a:t>
            </a:r>
            <a:r>
              <a:rPr lang="pt-PT" sz="2400" dirty="0" err="1"/>
              <a:t>strings</a:t>
            </a:r>
            <a:r>
              <a:rPr lang="pt-PT" sz="2400" dirty="0"/>
              <a:t>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PT" sz="240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PT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58D8D-6037-4CEB-9B20-D9740635D2A7}"/>
              </a:ext>
            </a:extLst>
          </p:cNvPr>
          <p:cNvSpPr txBox="1"/>
          <p:nvPr/>
        </p:nvSpPr>
        <p:spPr>
          <a:xfrm>
            <a:off x="1085248" y="1502981"/>
            <a:ext cx="7827153" cy="707886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lang="en-GB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GB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GB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'thon' </a:t>
            </a:r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859900"/>
                </a:solidFill>
                <a:latin typeface="Consolas" panose="020B0609020204030204" pitchFamily="49" charset="0"/>
              </a:rPr>
              <a:t>str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PT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número precisa conversão</a:t>
            </a:r>
            <a:br>
              <a:rPr lang="en-GB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'Python3'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B67E06-AF00-407F-AECB-3E1E962077F4}"/>
              </a:ext>
            </a:extLst>
          </p:cNvPr>
          <p:cNvSpPr txBox="1"/>
          <p:nvPr/>
        </p:nvSpPr>
        <p:spPr>
          <a:xfrm>
            <a:off x="1087832" y="3215347"/>
            <a:ext cx="7827153" cy="707886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'ah'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</a:p>
          <a:p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PT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hahah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E2AFF-6259-4456-A78D-A7856EA8D5A9}"/>
              </a:ext>
            </a:extLst>
          </p:cNvPr>
          <p:cNvSpPr txBox="1"/>
          <p:nvPr/>
        </p:nvSpPr>
        <p:spPr>
          <a:xfrm>
            <a:off x="740501" y="4596885"/>
            <a:ext cx="8171901" cy="1631216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nome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"Manuel"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idade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15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frase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"O "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nome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 tem "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(idade)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 anos"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(frase)</a:t>
            </a:r>
          </a:p>
          <a:p>
            <a:r>
              <a:rPr lang="pt-PT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 Manuel tem 15 anos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6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89381"/>
            <a:ext cx="8395607" cy="618913"/>
          </a:xfrm>
        </p:spPr>
        <p:txBody>
          <a:bodyPr>
            <a:normAutofit/>
          </a:bodyPr>
          <a:lstStyle/>
          <a:p>
            <a:r>
              <a:rPr lang="pt-PT" sz="3600" i="1" dirty="0" err="1"/>
              <a:t>Formatted</a:t>
            </a:r>
            <a:r>
              <a:rPr lang="pt-PT" sz="3600" i="1" dirty="0"/>
              <a:t> </a:t>
            </a:r>
            <a:r>
              <a:rPr lang="pt-PT" sz="3600" i="1" dirty="0" err="1"/>
              <a:t>String</a:t>
            </a:r>
            <a:r>
              <a:rPr lang="pt-PT" sz="3600" i="1" dirty="0"/>
              <a:t>   (f-</a:t>
            </a:r>
            <a:r>
              <a:rPr lang="pt-PT" sz="3600" i="1" dirty="0" err="1"/>
              <a:t>string</a:t>
            </a:r>
            <a:r>
              <a:rPr lang="pt-PT" sz="3600" i="1" dirty="0"/>
              <a:t>)</a:t>
            </a:r>
            <a:endParaRPr lang="en-GB" sz="3600" i="1" dirty="0"/>
          </a:p>
        </p:txBody>
      </p:sp>
      <p:sp>
        <p:nvSpPr>
          <p:cNvPr id="6" name="object 5"/>
          <p:cNvSpPr txBox="1"/>
          <p:nvPr/>
        </p:nvSpPr>
        <p:spPr>
          <a:xfrm>
            <a:off x="723024" y="908295"/>
            <a:ext cx="839560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b="1" dirty="0">
                <a:cs typeface="Cambria"/>
              </a:rPr>
              <a:t>prefixo </a:t>
            </a:r>
            <a:r>
              <a:rPr lang="pt-PT" sz="2400" b="1" dirty="0">
                <a:highlight>
                  <a:srgbClr val="FFF2CC"/>
                </a:highlight>
              </a:rPr>
              <a:t>f</a:t>
            </a:r>
            <a:r>
              <a:rPr lang="pt-PT" sz="2400" dirty="0">
                <a:cs typeface="Cambria"/>
              </a:rPr>
              <a:t> especifica </a:t>
            </a:r>
            <a:r>
              <a:rPr lang="pt-PT" sz="2400" i="1" dirty="0">
                <a:cs typeface="Cambria"/>
              </a:rPr>
              <a:t>f-</a:t>
            </a:r>
            <a:r>
              <a:rPr lang="pt-PT" sz="2400" i="1" dirty="0" err="1">
                <a:cs typeface="Cambria"/>
              </a:rPr>
              <a:t>string</a:t>
            </a:r>
            <a:r>
              <a:rPr lang="pt-PT" sz="2400" i="1" dirty="0">
                <a:cs typeface="Cambria"/>
              </a:rPr>
              <a:t>, </a:t>
            </a:r>
            <a:r>
              <a:rPr lang="pt-PT" sz="2400" dirty="0">
                <a:cs typeface="Cambria"/>
              </a:rPr>
              <a:t>com expressões embutidas.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58D8D-6037-4CEB-9B20-D9740635D2A7}"/>
              </a:ext>
            </a:extLst>
          </p:cNvPr>
          <p:cNvSpPr txBox="1"/>
          <p:nvPr/>
        </p:nvSpPr>
        <p:spPr>
          <a:xfrm>
            <a:off x="1085249" y="1409208"/>
            <a:ext cx="7519736" cy="1938992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"Manuel"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idade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frase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"O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nasceu em 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2021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PT" sz="2000" b="0" dirty="0">
              <a:solidFill>
                <a:srgbClr val="268BD2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(frase)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A9D296-3775-4982-BF72-A849C778C792}"/>
              </a:ext>
            </a:extLst>
          </p:cNvPr>
          <p:cNvSpPr txBox="1"/>
          <p:nvPr/>
        </p:nvSpPr>
        <p:spPr>
          <a:xfrm>
            <a:off x="1085249" y="3527647"/>
            <a:ext cx="75197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PT" sz="18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 Manuel nasceu em 2006</a:t>
            </a:r>
            <a:endParaRPr lang="pt-PT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C95871-9E6F-495C-89F1-F009C259A85D}"/>
              </a:ext>
            </a:extLst>
          </p:cNvPr>
          <p:cNvSpPr txBox="1"/>
          <p:nvPr/>
        </p:nvSpPr>
        <p:spPr>
          <a:xfrm>
            <a:off x="1068404" y="3693349"/>
            <a:ext cx="7658172" cy="400110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PT" sz="20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:03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, 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James 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Bond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DECC8-31AB-4316-A058-1AD900799F18}"/>
              </a:ext>
            </a:extLst>
          </p:cNvPr>
          <p:cNvSpPr txBox="1"/>
          <p:nvPr/>
        </p:nvSpPr>
        <p:spPr>
          <a:xfrm>
            <a:off x="1068404" y="4210335"/>
            <a:ext cx="7658172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PT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7, James </a:t>
            </a:r>
            <a:r>
              <a:rPr lang="pt-PT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Bond</a:t>
            </a:r>
            <a:endParaRPr lang="pt-PT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CD074D2-74A7-480A-9FE6-66DAC636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89381"/>
            <a:ext cx="8395607" cy="618913"/>
          </a:xfrm>
        </p:spPr>
        <p:txBody>
          <a:bodyPr>
            <a:normAutofit/>
          </a:bodyPr>
          <a:lstStyle/>
          <a:p>
            <a:r>
              <a:rPr lang="pt-PT" sz="3600" i="1" dirty="0"/>
              <a:t>f-</a:t>
            </a:r>
            <a:r>
              <a:rPr lang="pt-PT" sz="3600" i="1" dirty="0" err="1"/>
              <a:t>strings</a:t>
            </a:r>
            <a:r>
              <a:rPr lang="pt-PT" sz="3600" i="1" dirty="0"/>
              <a:t> </a:t>
            </a:r>
            <a:r>
              <a:rPr lang="pt-PT" sz="3600" dirty="0"/>
              <a:t>– Formatação</a:t>
            </a:r>
            <a:r>
              <a:rPr lang="pt-PT" sz="3600" dirty="0">
                <a:latin typeface="+mn-lt"/>
              </a:rPr>
              <a:t> (1/3)</a:t>
            </a:r>
            <a:endParaRPr lang="en-GB" sz="36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33FB8-9F60-41A8-B65D-D781170FB917}"/>
              </a:ext>
            </a:extLst>
          </p:cNvPr>
          <p:cNvSpPr txBox="1"/>
          <p:nvPr/>
        </p:nvSpPr>
        <p:spPr>
          <a:xfrm>
            <a:off x="1068404" y="1407327"/>
            <a:ext cx="7658172" cy="400110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"corrida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sz="20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:5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pt-PT" sz="20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:4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PT" sz="20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:3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}!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22CE4C-9719-4430-B1EB-D879B27F8588}"/>
              </a:ext>
            </a:extLst>
          </p:cNvPr>
          <p:cNvSpPr txBox="1"/>
          <p:nvPr/>
        </p:nvSpPr>
        <p:spPr>
          <a:xfrm>
            <a:off x="1073484" y="1960165"/>
            <a:ext cx="7658172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Corrida:</a:t>
            </a:r>
            <a:r>
              <a:rPr lang="pt-PT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1</a:t>
            </a:r>
            <a:r>
              <a:rPr lang="pt-PT" sz="24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2 </a:t>
            </a:r>
            <a:r>
              <a:rPr lang="pt-PT" sz="240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3</a:t>
            </a:r>
            <a:r>
              <a:rPr lang="pt-PT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!</a:t>
            </a:r>
            <a:endParaRPr lang="pt-PT" sz="2000" dirty="0"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321C663E-3254-44AD-BFF0-01B68EC07EEA}"/>
              </a:ext>
            </a:extLst>
          </p:cNvPr>
          <p:cNvSpPr txBox="1"/>
          <p:nvPr/>
        </p:nvSpPr>
        <p:spPr>
          <a:xfrm>
            <a:off x="723024" y="908295"/>
            <a:ext cx="839560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>
                <a:cs typeface="Cambria"/>
              </a:rPr>
              <a:t>Podemos especificar o espaço que um valor ocupa</a:t>
            </a:r>
            <a:r>
              <a:rPr lang="pt-PT" sz="2000" dirty="0">
                <a:cs typeface="Cambria"/>
              </a:rPr>
              <a:t>:</a:t>
            </a: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E4D7542B-028D-4CE5-A78D-176C32888EF2}"/>
              </a:ext>
            </a:extLst>
          </p:cNvPr>
          <p:cNvSpPr txBox="1"/>
          <p:nvPr/>
        </p:nvSpPr>
        <p:spPr>
          <a:xfrm>
            <a:off x="731048" y="3176363"/>
            <a:ext cx="839560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>
                <a:cs typeface="Cambria"/>
              </a:rPr>
              <a:t>Podemos preencher o espaço vazio de um valor com 0’s</a:t>
            </a:r>
            <a:r>
              <a:rPr lang="pt-PT" sz="2000">
                <a:cs typeface="Cambria"/>
              </a:rPr>
              <a:t>:</a:t>
            </a:r>
            <a:endParaRPr lang="pt-PT" sz="2000" dirty="0">
              <a:cs typeface="Cambria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4ACB877-7F5D-4356-A5D0-6D9C6DF7D10B}"/>
              </a:ext>
            </a:extLst>
          </p:cNvPr>
          <p:cNvGraphicFramePr>
            <a:graphicFrameLocks noGrp="1"/>
          </p:cNvGraphicFramePr>
          <p:nvPr/>
        </p:nvGraphicFramePr>
        <p:xfrm>
          <a:off x="2276292" y="1960164"/>
          <a:ext cx="2499360" cy="518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751616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677781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31185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98567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413377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18497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466519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297199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865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564261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01351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646145"/>
                    </a:ext>
                  </a:extLst>
                </a:gridCol>
              </a:tblGrid>
              <a:tr h="518876">
                <a:tc>
                  <a:txBody>
                    <a:bodyPr/>
                    <a:lstStyle/>
                    <a:p>
                      <a:endParaRPr lang="pt-PT" sz="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PT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PT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PT" sz="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PT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PT" sz="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PT" sz="1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PT" sz="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PT" sz="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PT" sz="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PT" sz="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PT" sz="1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872248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54F216-A34E-444B-B240-5C7D370CFC26}"/>
              </a:ext>
            </a:extLst>
          </p:cNvPr>
          <p:cNvCxnSpPr>
            <a:cxnSpLocks/>
          </p:cNvCxnSpPr>
          <p:nvPr/>
        </p:nvCxnSpPr>
        <p:spPr>
          <a:xfrm>
            <a:off x="2291532" y="2458720"/>
            <a:ext cx="97998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45E38F-DAF9-4837-882E-C17F1793265A}"/>
              </a:ext>
            </a:extLst>
          </p:cNvPr>
          <p:cNvCxnSpPr>
            <a:cxnSpLocks/>
          </p:cNvCxnSpPr>
          <p:nvPr/>
        </p:nvCxnSpPr>
        <p:spPr>
          <a:xfrm>
            <a:off x="3347720" y="2458720"/>
            <a:ext cx="7366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653CBC-4B95-4FB5-8337-13999B58730A}"/>
              </a:ext>
            </a:extLst>
          </p:cNvPr>
          <p:cNvCxnSpPr/>
          <p:nvPr/>
        </p:nvCxnSpPr>
        <p:spPr>
          <a:xfrm>
            <a:off x="4181744" y="2473960"/>
            <a:ext cx="59390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002F62-DC09-4965-8145-986C77CB7FE1}"/>
              </a:ext>
            </a:extLst>
          </p:cNvPr>
          <p:cNvSpPr txBox="1"/>
          <p:nvPr/>
        </p:nvSpPr>
        <p:spPr>
          <a:xfrm>
            <a:off x="2331720" y="2407956"/>
            <a:ext cx="9008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1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5 espaços</a:t>
            </a:r>
            <a:endParaRPr lang="pt-PT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A96A19-3B0E-4C75-9096-B9ABDBD9A07F}"/>
              </a:ext>
            </a:extLst>
          </p:cNvPr>
          <p:cNvSpPr txBox="1"/>
          <p:nvPr/>
        </p:nvSpPr>
        <p:spPr>
          <a:xfrm>
            <a:off x="3561397" y="2407956"/>
            <a:ext cx="3086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1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4</a:t>
            </a:r>
            <a:endParaRPr lang="pt-PT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10D5B1-79D4-4F45-BFA2-B2F46DD2649D}"/>
              </a:ext>
            </a:extLst>
          </p:cNvPr>
          <p:cNvSpPr txBox="1"/>
          <p:nvPr/>
        </p:nvSpPr>
        <p:spPr>
          <a:xfrm>
            <a:off x="4351853" y="2427077"/>
            <a:ext cx="3086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1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3</a:t>
            </a:r>
            <a:endParaRPr lang="pt-P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DA5540-072C-452C-89AD-605FAF91FA4F}"/>
              </a:ext>
            </a:extLst>
          </p:cNvPr>
          <p:cNvSpPr/>
          <p:nvPr/>
        </p:nvSpPr>
        <p:spPr>
          <a:xfrm>
            <a:off x="3677920" y="1407327"/>
            <a:ext cx="279400" cy="399577"/>
          </a:xfrm>
          <a:prstGeom prst="rect">
            <a:avLst/>
          </a:prstGeom>
          <a:solidFill>
            <a:srgbClr val="5B9BD5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D4BFCD-B038-466D-AA59-1860675204BF}"/>
              </a:ext>
            </a:extLst>
          </p:cNvPr>
          <p:cNvSpPr/>
          <p:nvPr/>
        </p:nvSpPr>
        <p:spPr>
          <a:xfrm>
            <a:off x="4381063" y="1403614"/>
            <a:ext cx="279400" cy="399577"/>
          </a:xfrm>
          <a:prstGeom prst="rect">
            <a:avLst/>
          </a:prstGeom>
          <a:solidFill>
            <a:srgbClr val="5B9BD5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6B1EA1-60CE-4992-8101-904378F7C744}"/>
              </a:ext>
            </a:extLst>
          </p:cNvPr>
          <p:cNvSpPr/>
          <p:nvPr/>
        </p:nvSpPr>
        <p:spPr>
          <a:xfrm>
            <a:off x="5064762" y="1416570"/>
            <a:ext cx="279400" cy="399577"/>
          </a:xfrm>
          <a:prstGeom prst="rect">
            <a:avLst/>
          </a:prstGeom>
          <a:solidFill>
            <a:srgbClr val="5B9BD5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BC832D-83E3-459B-80FA-B156E8368377}"/>
              </a:ext>
            </a:extLst>
          </p:cNvPr>
          <p:cNvCxnSpPr>
            <a:cxnSpLocks/>
          </p:cNvCxnSpPr>
          <p:nvPr/>
        </p:nvCxnSpPr>
        <p:spPr>
          <a:xfrm>
            <a:off x="1157288" y="4665030"/>
            <a:ext cx="41669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A591FDC-A390-4F5A-AFD7-31A351A0D723}"/>
              </a:ext>
            </a:extLst>
          </p:cNvPr>
          <p:cNvSpPr txBox="1"/>
          <p:nvPr/>
        </p:nvSpPr>
        <p:spPr>
          <a:xfrm>
            <a:off x="1193867" y="4622909"/>
            <a:ext cx="343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1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03</a:t>
            </a:r>
            <a:endParaRPr lang="pt-PT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A1768D-9794-4D62-978D-8988E8E1E04B}"/>
              </a:ext>
            </a:extLst>
          </p:cNvPr>
          <p:cNvSpPr txBox="1"/>
          <p:nvPr/>
        </p:nvSpPr>
        <p:spPr>
          <a:xfrm>
            <a:off x="1039799" y="5549595"/>
            <a:ext cx="765817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2000" dirty="0">
                <a:solidFill>
                  <a:srgbClr val="2AA198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π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PT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pt-PT" sz="2000" b="0" dirty="0">
                <a:effectLst/>
                <a:latin typeface="Consolas" panose="020B0609020204030204" pitchFamily="49" charset="0"/>
              </a:rPr>
              <a:t>3.142687</a:t>
            </a:r>
            <a:r>
              <a:rPr lang="pt-PT" sz="2000" b="1" dirty="0">
                <a:effectLst/>
                <a:latin typeface="Consolas" panose="020B0609020204030204" pitchFamily="49" charset="0"/>
              </a:rPr>
              <a:t>:.2f</a:t>
            </a:r>
            <a:r>
              <a:rPr lang="pt-PT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424E7E-F305-49DF-83CF-ED6FCD2A79C8}"/>
              </a:ext>
            </a:extLst>
          </p:cNvPr>
          <p:cNvSpPr txBox="1"/>
          <p:nvPr/>
        </p:nvSpPr>
        <p:spPr>
          <a:xfrm>
            <a:off x="1039799" y="6069081"/>
            <a:ext cx="7658172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l-GR" sz="2000" dirty="0">
                <a:latin typeface="Consolas" panose="020B0609020204030204" pitchFamily="49" charset="0"/>
                <a:sym typeface="Symbol" panose="05050102010706020507" pitchFamily="18" charset="2"/>
              </a:rPr>
              <a:t>π</a:t>
            </a:r>
            <a:r>
              <a:rPr lang="pt-PT" sz="2000" dirty="0">
                <a:latin typeface="Consolas" panose="020B0609020204030204" pitchFamily="49" charset="0"/>
                <a:sym typeface="Symbol" panose="05050102010706020507" pitchFamily="18" charset="2"/>
              </a:rPr>
              <a:t> = </a:t>
            </a:r>
            <a:r>
              <a:rPr lang="pt-PT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3.14</a:t>
            </a:r>
            <a:endParaRPr lang="pt-PT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42B8AA78-2A08-4A3F-AC8E-802242330146}"/>
              </a:ext>
            </a:extLst>
          </p:cNvPr>
          <p:cNvSpPr txBox="1"/>
          <p:nvPr/>
        </p:nvSpPr>
        <p:spPr>
          <a:xfrm>
            <a:off x="731048" y="5135723"/>
            <a:ext cx="839560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>
                <a:cs typeface="Cambria"/>
              </a:rPr>
              <a:t>Podemos arredondar</a:t>
            </a:r>
            <a:r>
              <a:rPr lang="pt-PT" sz="2000" dirty="0">
                <a:cs typeface="Cambria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7638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7" grpId="0"/>
      <p:bldP spid="22" grpId="0"/>
      <p:bldP spid="23" grpId="0"/>
      <p:bldP spid="24" grpId="0"/>
      <p:bldP spid="30" grpId="0" animBg="1"/>
      <p:bldP spid="31" grpId="0" animBg="1"/>
      <p:bldP spid="32" grpId="0" animBg="1"/>
      <p:bldP spid="34" grpId="0"/>
      <p:bldP spid="41" grpId="0" animBg="1"/>
      <p:bldP spid="42" grpId="0" animBg="1"/>
      <p:bldP spid="2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C95871-9E6F-495C-89F1-F009C259A85D}"/>
              </a:ext>
            </a:extLst>
          </p:cNvPr>
          <p:cNvSpPr txBox="1"/>
          <p:nvPr/>
        </p:nvSpPr>
        <p:spPr>
          <a:xfrm>
            <a:off x="1068404" y="1797303"/>
            <a:ext cx="7658172" cy="1015663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n = 3</a:t>
            </a:r>
          </a:p>
          <a:p>
            <a:endParaRPr lang="pt-P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PT" sz="20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:0</a:t>
            </a:r>
            <a:r>
              <a:rPr lang="pt-PT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pt-PT" sz="2000" dirty="0">
                <a:solidFill>
                  <a:srgbClr val="CB4B16"/>
                </a:solidFill>
                <a:latin typeface="Consolas" panose="020B0609020204030204" pitchFamily="49" charset="0"/>
              </a:rPr>
              <a:t>}}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, 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James 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Bond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DECC8-31AB-4316-A058-1AD900799F18}"/>
              </a:ext>
            </a:extLst>
          </p:cNvPr>
          <p:cNvSpPr txBox="1"/>
          <p:nvPr/>
        </p:nvSpPr>
        <p:spPr>
          <a:xfrm>
            <a:off x="1068404" y="2890829"/>
            <a:ext cx="7658172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PT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7, James </a:t>
            </a:r>
            <a:r>
              <a:rPr lang="pt-PT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Bond</a:t>
            </a:r>
            <a:endParaRPr lang="pt-PT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CD074D2-74A7-480A-9FE6-66DAC636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89381"/>
            <a:ext cx="8395607" cy="618913"/>
          </a:xfrm>
        </p:spPr>
        <p:txBody>
          <a:bodyPr>
            <a:normAutofit/>
          </a:bodyPr>
          <a:lstStyle/>
          <a:p>
            <a:r>
              <a:rPr lang="pt-PT" sz="3600" i="1" dirty="0"/>
              <a:t>f-</a:t>
            </a:r>
            <a:r>
              <a:rPr lang="pt-PT" sz="3600" i="1" dirty="0" err="1"/>
              <a:t>strings</a:t>
            </a:r>
            <a:r>
              <a:rPr lang="pt-PT" sz="3600" i="1" dirty="0"/>
              <a:t> </a:t>
            </a:r>
            <a:r>
              <a:rPr lang="pt-PT" sz="3600" dirty="0"/>
              <a:t>– Formatação</a:t>
            </a:r>
            <a:r>
              <a:rPr lang="pt-PT" sz="3600" dirty="0">
                <a:latin typeface="+mn-lt"/>
              </a:rPr>
              <a:t> </a:t>
            </a:r>
            <a:r>
              <a:rPr lang="pt-PT" sz="3600" dirty="0">
                <a:solidFill>
                  <a:srgbClr val="000000"/>
                </a:solidFill>
                <a:latin typeface="+mn-lt"/>
              </a:rPr>
              <a:t>(2/3)</a:t>
            </a:r>
            <a:endParaRPr lang="en-GB" sz="3600" dirty="0">
              <a:latin typeface="+mn-lt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321C663E-3254-44AD-BFF0-01B68EC07EEA}"/>
              </a:ext>
            </a:extLst>
          </p:cNvPr>
          <p:cNvSpPr txBox="1"/>
          <p:nvPr/>
        </p:nvSpPr>
        <p:spPr>
          <a:xfrm>
            <a:off x="723024" y="995628"/>
            <a:ext cx="839560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>
                <a:cs typeface="Cambria"/>
              </a:rPr>
              <a:t>Podemos especificar o espaço que um valor ocupa </a:t>
            </a:r>
            <a:br>
              <a:rPr lang="pt-PT" sz="2400" dirty="0">
                <a:cs typeface="Cambria"/>
              </a:rPr>
            </a:br>
            <a:r>
              <a:rPr lang="pt-PT" sz="2400" b="1" dirty="0">
                <a:cs typeface="Cambria"/>
              </a:rPr>
              <a:t>com uma variável</a:t>
            </a:r>
            <a:r>
              <a:rPr lang="pt-PT" sz="2000" dirty="0">
                <a:cs typeface="Cambria"/>
              </a:rPr>
              <a:t>: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BC832D-83E3-459B-80FA-B156E8368377}"/>
              </a:ext>
            </a:extLst>
          </p:cNvPr>
          <p:cNvCxnSpPr>
            <a:cxnSpLocks/>
          </p:cNvCxnSpPr>
          <p:nvPr/>
        </p:nvCxnSpPr>
        <p:spPr>
          <a:xfrm>
            <a:off x="1157288" y="3345524"/>
            <a:ext cx="41669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A591FDC-A390-4F5A-AFD7-31A351A0D723}"/>
              </a:ext>
            </a:extLst>
          </p:cNvPr>
          <p:cNvSpPr txBox="1"/>
          <p:nvPr/>
        </p:nvSpPr>
        <p:spPr>
          <a:xfrm>
            <a:off x="1146108" y="3303403"/>
            <a:ext cx="4166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1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n=3</a:t>
            </a:r>
            <a:endParaRPr lang="pt-PT" sz="11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6D422EF-F3AC-4B7A-B880-0DB547003BF6}"/>
              </a:ext>
            </a:extLst>
          </p:cNvPr>
          <p:cNvCxnSpPr>
            <a:cxnSpLocks/>
          </p:cNvCxnSpPr>
          <p:nvPr/>
        </p:nvCxnSpPr>
        <p:spPr>
          <a:xfrm>
            <a:off x="1962150" y="2029216"/>
            <a:ext cx="1062886" cy="43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6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5">
            <a:extLst>
              <a:ext uri="{FF2B5EF4-FFF2-40B4-BE49-F238E27FC236}">
                <a16:creationId xmlns:a16="http://schemas.microsoft.com/office/drawing/2014/main" id="{263A0146-C4CB-4F8C-AFDC-28F334C4EED7}"/>
              </a:ext>
            </a:extLst>
          </p:cNvPr>
          <p:cNvSpPr txBox="1"/>
          <p:nvPr/>
        </p:nvSpPr>
        <p:spPr>
          <a:xfrm>
            <a:off x="723025" y="946795"/>
            <a:ext cx="7881960" cy="3057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Alinhamento por defeito: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 err="1"/>
              <a:t>strings</a:t>
            </a:r>
            <a:r>
              <a:rPr lang="pt-PT" sz="2400" dirty="0"/>
              <a:t>: à esquerda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números: à direita</a:t>
            </a: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Pode-se especificar o alinhamento: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&lt; para alinhar à esquerda (“aponta para a esquerda”)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&gt; para alinhar à direita (“aponta para a direita”)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^ para centrar</a:t>
            </a: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2400" dirty="0">
              <a:cs typeface="Cambr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F1480-9637-4FD7-BF8B-4E5DC6F4B569}"/>
              </a:ext>
            </a:extLst>
          </p:cNvPr>
          <p:cNvSpPr txBox="1"/>
          <p:nvPr/>
        </p:nvSpPr>
        <p:spPr>
          <a:xfrm>
            <a:off x="994394" y="3795386"/>
            <a:ext cx="7664116" cy="1015663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maca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;  </a:t>
            </a:r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"maçã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maca</a:t>
            </a:r>
            <a:r>
              <a:rPr lang="pt-PT" sz="20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:6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kiwi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;  </a:t>
            </a:r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"kiwi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kiwi</a:t>
            </a:r>
            <a:r>
              <a:rPr lang="pt-PT" sz="20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:6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coco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0.0001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 </a:t>
            </a:r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"coco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coco</a:t>
            </a:r>
            <a:r>
              <a:rPr lang="pt-PT" sz="20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:6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967788-9555-4C21-9A64-2309365967B0}"/>
              </a:ext>
            </a:extLst>
          </p:cNvPr>
          <p:cNvSpPr txBox="1"/>
          <p:nvPr/>
        </p:nvSpPr>
        <p:spPr>
          <a:xfrm>
            <a:off x="969743" y="5005886"/>
            <a:ext cx="7635241" cy="10156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PT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maçã:    0.1 </a:t>
            </a:r>
          </a:p>
          <a:p>
            <a:r>
              <a:rPr lang="pt-PT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kiwi:  0.001 </a:t>
            </a:r>
          </a:p>
          <a:p>
            <a:r>
              <a:rPr lang="pt-PT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coco: 0.0001</a:t>
            </a:r>
            <a:endParaRPr lang="pt-PT" sz="20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4EEE425-8EF9-4292-AF3C-48DFDF0C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89381"/>
            <a:ext cx="8395607" cy="618913"/>
          </a:xfrm>
        </p:spPr>
        <p:txBody>
          <a:bodyPr>
            <a:normAutofit/>
          </a:bodyPr>
          <a:lstStyle/>
          <a:p>
            <a:r>
              <a:rPr lang="pt-PT" sz="3600" i="1" dirty="0"/>
              <a:t>f-</a:t>
            </a:r>
            <a:r>
              <a:rPr lang="pt-PT" sz="3600" i="1" dirty="0" err="1"/>
              <a:t>strings</a:t>
            </a:r>
            <a:r>
              <a:rPr lang="pt-PT" sz="3600" i="1" dirty="0"/>
              <a:t> </a:t>
            </a:r>
            <a:r>
              <a:rPr lang="pt-PT" sz="3600" dirty="0"/>
              <a:t>– Formatação (3/3)</a:t>
            </a:r>
            <a:endParaRPr lang="en-GB" sz="3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5FA037-D824-4714-9457-476AB0254AC6}"/>
              </a:ext>
            </a:extLst>
          </p:cNvPr>
          <p:cNvCxnSpPr>
            <a:cxnSpLocks/>
          </p:cNvCxnSpPr>
          <p:nvPr/>
        </p:nvCxnSpPr>
        <p:spPr>
          <a:xfrm>
            <a:off x="1885950" y="6098245"/>
            <a:ext cx="82677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C6BDFB-0B42-4136-8B5D-DFD55B447964}"/>
              </a:ext>
            </a:extLst>
          </p:cNvPr>
          <p:cNvSpPr txBox="1"/>
          <p:nvPr/>
        </p:nvSpPr>
        <p:spPr>
          <a:xfrm>
            <a:off x="1962150" y="6047481"/>
            <a:ext cx="711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:6</a:t>
            </a:r>
            <a:endParaRPr lang="pt-PT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68121A-513D-441F-A605-CA1E14D6252D}"/>
              </a:ext>
            </a:extLst>
          </p:cNvPr>
          <p:cNvSpPr/>
          <p:nvPr/>
        </p:nvSpPr>
        <p:spPr>
          <a:xfrm>
            <a:off x="6065520" y="3795386"/>
            <a:ext cx="373380" cy="1015663"/>
          </a:xfrm>
          <a:prstGeom prst="rect">
            <a:avLst/>
          </a:prstGeom>
          <a:solidFill>
            <a:srgbClr val="5B9BD5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146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26F1480-9637-4FD7-BF8B-4E5DC6F4B569}"/>
              </a:ext>
            </a:extLst>
          </p:cNvPr>
          <p:cNvSpPr txBox="1"/>
          <p:nvPr/>
        </p:nvSpPr>
        <p:spPr>
          <a:xfrm>
            <a:off x="994394" y="3795386"/>
            <a:ext cx="7664116" cy="1015663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maca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;  </a:t>
            </a:r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"maçã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maca</a:t>
            </a:r>
            <a:r>
              <a:rPr lang="pt-PT" sz="20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:&lt;6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kiwi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;  </a:t>
            </a:r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"kiwi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kiwi</a:t>
            </a:r>
            <a:r>
              <a:rPr lang="pt-PT" sz="20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:&lt;6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coco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0.0001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 </a:t>
            </a:r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"coco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coco</a:t>
            </a:r>
            <a:r>
              <a:rPr lang="pt-PT" sz="20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:&lt;6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1B158-C918-4D3A-AE17-46B086B826AD}"/>
              </a:ext>
            </a:extLst>
          </p:cNvPr>
          <p:cNvSpPr txBox="1"/>
          <p:nvPr/>
        </p:nvSpPr>
        <p:spPr>
          <a:xfrm>
            <a:off x="969743" y="5005486"/>
            <a:ext cx="7635241" cy="10156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PT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maçã: 0.1 </a:t>
            </a:r>
          </a:p>
          <a:p>
            <a:r>
              <a:rPr lang="pt-PT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kiwi: 0.001 </a:t>
            </a:r>
          </a:p>
          <a:p>
            <a:r>
              <a:rPr lang="pt-PT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coco: 0.0001</a:t>
            </a:r>
            <a:endParaRPr lang="pt-PT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63C7D8-473D-4CD1-8DBC-9745F7B8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89381"/>
            <a:ext cx="8395607" cy="618913"/>
          </a:xfrm>
        </p:spPr>
        <p:txBody>
          <a:bodyPr>
            <a:normAutofit/>
          </a:bodyPr>
          <a:lstStyle/>
          <a:p>
            <a:r>
              <a:rPr lang="pt-PT" sz="3600" i="1" dirty="0"/>
              <a:t>f-</a:t>
            </a:r>
            <a:r>
              <a:rPr lang="pt-PT" sz="3600" i="1" dirty="0" err="1"/>
              <a:t>strings</a:t>
            </a:r>
            <a:r>
              <a:rPr lang="pt-PT" sz="3600" i="1" dirty="0"/>
              <a:t> </a:t>
            </a:r>
            <a:r>
              <a:rPr lang="pt-PT" sz="3600" dirty="0"/>
              <a:t>– Formatação (3/3)</a:t>
            </a:r>
            <a:endParaRPr lang="en-GB" sz="3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696E13-F07C-40DB-9985-2E6DA41428CA}"/>
              </a:ext>
            </a:extLst>
          </p:cNvPr>
          <p:cNvCxnSpPr>
            <a:cxnSpLocks/>
          </p:cNvCxnSpPr>
          <p:nvPr/>
        </p:nvCxnSpPr>
        <p:spPr>
          <a:xfrm>
            <a:off x="1885950" y="6136345"/>
            <a:ext cx="82677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4271E3-764E-4EFD-83A3-DB15D81CDB0A}"/>
              </a:ext>
            </a:extLst>
          </p:cNvPr>
          <p:cNvSpPr txBox="1"/>
          <p:nvPr/>
        </p:nvSpPr>
        <p:spPr>
          <a:xfrm>
            <a:off x="1962150" y="6085581"/>
            <a:ext cx="711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:&lt;6</a:t>
            </a:r>
            <a:endParaRPr lang="pt-PT" sz="1400"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8D20BACD-E62A-4F78-9DE1-4B814B32080B}"/>
              </a:ext>
            </a:extLst>
          </p:cNvPr>
          <p:cNvSpPr txBox="1"/>
          <p:nvPr/>
        </p:nvSpPr>
        <p:spPr>
          <a:xfrm>
            <a:off x="723025" y="946795"/>
            <a:ext cx="7881960" cy="3057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Alinhamento por defeito: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 err="1"/>
              <a:t>strings</a:t>
            </a:r>
            <a:r>
              <a:rPr lang="pt-PT" sz="2400" dirty="0"/>
              <a:t>: à esquerda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números: à direita</a:t>
            </a: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Pode-se especificar o alinhamento: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&lt; para alinhar à esquerda (“aponta para a esquerda”)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&gt; para alinhar à direita (“aponta para a direita”)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^ para centrar</a:t>
            </a: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2400" dirty="0">
              <a:cs typeface="Cambr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0FFC3-3343-4D40-8A5F-4FAB2BFD8EE2}"/>
              </a:ext>
            </a:extLst>
          </p:cNvPr>
          <p:cNvSpPr/>
          <p:nvPr/>
        </p:nvSpPr>
        <p:spPr>
          <a:xfrm>
            <a:off x="6065520" y="3795386"/>
            <a:ext cx="500380" cy="1015663"/>
          </a:xfrm>
          <a:prstGeom prst="rect">
            <a:avLst/>
          </a:prstGeom>
          <a:solidFill>
            <a:srgbClr val="5B9BD5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46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11B158-C918-4D3A-AE17-46B086B826AD}"/>
              </a:ext>
            </a:extLst>
          </p:cNvPr>
          <p:cNvSpPr txBox="1"/>
          <p:nvPr/>
        </p:nvSpPr>
        <p:spPr>
          <a:xfrm>
            <a:off x="969743" y="5005486"/>
            <a:ext cx="7635241" cy="10156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PT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maçã: 0.1000 </a:t>
            </a:r>
          </a:p>
          <a:p>
            <a:r>
              <a:rPr lang="pt-PT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kiwi: 0.0010 </a:t>
            </a:r>
          </a:p>
          <a:p>
            <a:r>
              <a:rPr lang="pt-PT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coco: 0.0001</a:t>
            </a:r>
            <a:endParaRPr lang="pt-PT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641D9-01C0-499A-8F19-C452282D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89381"/>
            <a:ext cx="8395607" cy="618913"/>
          </a:xfrm>
        </p:spPr>
        <p:txBody>
          <a:bodyPr>
            <a:normAutofit/>
          </a:bodyPr>
          <a:lstStyle/>
          <a:p>
            <a:r>
              <a:rPr lang="pt-PT" sz="3600" i="1" dirty="0"/>
              <a:t>f-</a:t>
            </a:r>
            <a:r>
              <a:rPr lang="pt-PT" sz="3600" i="1" dirty="0" err="1"/>
              <a:t>strings</a:t>
            </a:r>
            <a:r>
              <a:rPr lang="pt-PT" sz="3600" i="1" dirty="0"/>
              <a:t> </a:t>
            </a:r>
            <a:r>
              <a:rPr lang="pt-PT" sz="3600" dirty="0"/>
              <a:t>– Formatação (3/3)</a:t>
            </a:r>
            <a:endParaRPr lang="en-GB" sz="3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60B175-1C7D-4FCF-87B8-59A407BDF85F}"/>
              </a:ext>
            </a:extLst>
          </p:cNvPr>
          <p:cNvCxnSpPr>
            <a:cxnSpLocks/>
          </p:cNvCxnSpPr>
          <p:nvPr/>
        </p:nvCxnSpPr>
        <p:spPr>
          <a:xfrm>
            <a:off x="1885950" y="6136345"/>
            <a:ext cx="82677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BDD778-39D3-41E0-AAC9-9EB1C33414F5}"/>
              </a:ext>
            </a:extLst>
          </p:cNvPr>
          <p:cNvSpPr txBox="1"/>
          <p:nvPr/>
        </p:nvSpPr>
        <p:spPr>
          <a:xfrm>
            <a:off x="1962150" y="6085581"/>
            <a:ext cx="711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:&lt;06</a:t>
            </a:r>
            <a:endParaRPr lang="pt-PT" sz="1400"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D094AE6-8141-4819-92D6-F008CD8395C9}"/>
              </a:ext>
            </a:extLst>
          </p:cNvPr>
          <p:cNvSpPr txBox="1"/>
          <p:nvPr/>
        </p:nvSpPr>
        <p:spPr>
          <a:xfrm>
            <a:off x="723025" y="946795"/>
            <a:ext cx="7881960" cy="3057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Alinhamento por defeito: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 err="1"/>
              <a:t>strings</a:t>
            </a:r>
            <a:r>
              <a:rPr lang="pt-PT" sz="2400" dirty="0"/>
              <a:t>: à esquerda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números: à direita</a:t>
            </a: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Pode-se especificar o alinhamento: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&lt; para alinhar à esquerda (“aponta para a esquerda”)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&gt; para alinhar à direita (“aponta para a direita”)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^ para centrar</a:t>
            </a: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2400" dirty="0">
              <a:cs typeface="Cambri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5A2D74-62B6-4110-8504-E143814D147C}"/>
              </a:ext>
            </a:extLst>
          </p:cNvPr>
          <p:cNvSpPr txBox="1"/>
          <p:nvPr/>
        </p:nvSpPr>
        <p:spPr>
          <a:xfrm>
            <a:off x="994394" y="3795386"/>
            <a:ext cx="7664116" cy="1015663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maca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;  </a:t>
            </a:r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"maçã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maca</a:t>
            </a:r>
            <a:r>
              <a:rPr lang="pt-PT" sz="20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:&lt;06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kiwi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;  </a:t>
            </a:r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"kiwi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kiwi</a:t>
            </a:r>
            <a:r>
              <a:rPr lang="pt-PT" sz="20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:&lt;06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coco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0.0001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 </a:t>
            </a:r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"coco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coco</a:t>
            </a:r>
            <a:r>
              <a:rPr lang="pt-PT" sz="20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:&lt;06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A3FF29-CE95-41D2-854F-E129B2394244}"/>
              </a:ext>
            </a:extLst>
          </p:cNvPr>
          <p:cNvSpPr/>
          <p:nvPr/>
        </p:nvSpPr>
        <p:spPr>
          <a:xfrm>
            <a:off x="6141720" y="3795386"/>
            <a:ext cx="538480" cy="1015663"/>
          </a:xfrm>
          <a:prstGeom prst="rect">
            <a:avLst/>
          </a:prstGeom>
          <a:solidFill>
            <a:srgbClr val="5B9BD5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92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z="4000" dirty="0">
                <a:latin typeface="+mn-lt"/>
                <a:ea typeface="+mn-ea"/>
                <a:cs typeface="+mn-cs"/>
              </a:rPr>
              <a:t>Funções e operadores</a:t>
            </a:r>
            <a:endParaRPr lang="en-GB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702833" y="1105114"/>
            <a:ext cx="8321423" cy="3398366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12700" rIns="0" bIns="0" rtlCol="0">
            <a:spAutoFit/>
          </a:bodyPr>
          <a:lstStyle/>
          <a:p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"abc"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)     </a:t>
            </a:r>
            <a:r>
              <a:rPr lang="pt-PT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número de carateres</a:t>
            </a:r>
            <a:endParaRPr lang="pt-P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700"/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pPr marL="12700"/>
            <a:endParaRPr lang="pt-PT" sz="20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max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pt-PT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abcaa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700"/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</a:p>
          <a:p>
            <a:pPr marL="12700"/>
            <a:endParaRPr lang="pt-PT" sz="20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268BD2"/>
                </a:solidFill>
                <a:latin typeface="Consolas" panose="020B0609020204030204" pitchFamily="49" charset="0"/>
              </a:rPr>
              <a:t>min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pt-PT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abcaa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700"/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</a:p>
          <a:p>
            <a:pPr marL="12700"/>
            <a:endParaRPr lang="pt-PT" sz="20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'z'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in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 "abc"</a:t>
            </a:r>
            <a:endParaRPr lang="pt-P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2444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Carateres Especiais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947057"/>
            <a:ext cx="8395607" cy="2240643"/>
          </a:xfrm>
        </p:spPr>
        <p:txBody>
          <a:bodyPr>
            <a:normAutofit/>
          </a:bodyPr>
          <a:lstStyle/>
          <a:p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line</a:t>
            </a:r>
            <a:r>
              <a:rPr lang="pt-PT" dirty="0"/>
              <a:t> (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PT" dirty="0"/>
              <a:t>), </a:t>
            </a:r>
            <a:r>
              <a:rPr lang="pt-PT" dirty="0" err="1"/>
              <a:t>tab</a:t>
            </a:r>
            <a:r>
              <a:rPr lang="pt-PT" dirty="0"/>
              <a:t> (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pt-PT" dirty="0"/>
              <a:t>), </a:t>
            </a:r>
            <a:r>
              <a:rPr lang="pt-PT" dirty="0" err="1"/>
              <a:t>backspace</a:t>
            </a:r>
            <a:r>
              <a:rPr lang="pt-PT" dirty="0"/>
              <a:t> (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\b</a:t>
            </a:r>
            <a:r>
              <a:rPr lang="pt-PT" dirty="0"/>
              <a:t>), \ (\\),   \x67 (</a:t>
            </a:r>
            <a:r>
              <a:rPr lang="pt-PT" dirty="0">
                <a:solidFill>
                  <a:srgbClr val="2AA198"/>
                </a:solidFill>
                <a:latin typeface="Consolas" panose="020B0609020204030204" pitchFamily="49" charset="0"/>
              </a:rPr>
              <a:t>g</a:t>
            </a:r>
            <a:r>
              <a:rPr lang="pt-PT" dirty="0"/>
              <a:t>, ASCII)</a:t>
            </a:r>
          </a:p>
          <a:p>
            <a:endParaRPr lang="en-GB" sz="2400" dirty="0"/>
          </a:p>
          <a:p>
            <a:endParaRPr lang="en-GB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0218F2E-525C-43A8-BD33-5E0995EC2662}"/>
              </a:ext>
            </a:extLst>
          </p:cNvPr>
          <p:cNvSpPr txBox="1"/>
          <p:nvPr/>
        </p:nvSpPr>
        <p:spPr>
          <a:xfrm>
            <a:off x="958850" y="1911917"/>
            <a:ext cx="7808123" cy="950260"/>
          </a:xfrm>
          <a:prstGeom prst="rect">
            <a:avLst/>
          </a:prstGeom>
          <a:solidFill>
            <a:srgbClr val="FFF2CC"/>
          </a:solidFill>
          <a:ln w="3175">
            <a:solidFill>
              <a:srgbClr val="000000"/>
            </a:solidFill>
          </a:ln>
        </p:spPr>
        <p:txBody>
          <a:bodyPr vert="horz" wrap="square" lIns="72000" tIns="26670" rIns="0" bIns="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>
                <a:latin typeface="Lucida Console"/>
                <a:cs typeface="Lucida Console"/>
              </a:defRPr>
            </a:lvl1pPr>
            <a:lvl2pPr marL="6858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PT" dirty="0" err="1">
                <a:solidFill>
                  <a:srgbClr val="CB4B16"/>
                </a:solidFill>
                <a:latin typeface="Consolas" panose="020B0609020204030204" pitchFamily="49" charset="0"/>
              </a:rPr>
              <a:t>b</a:t>
            </a:r>
            <a:r>
              <a:rPr lang="pt-PT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bc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PT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PT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de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\\f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PT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PT" dirty="0" err="1">
                <a:solidFill>
                  <a:srgbClr val="2AA198"/>
                </a:solidFill>
                <a:latin typeface="Consolas" panose="020B0609020204030204" pitchFamily="49" charset="0"/>
              </a:rPr>
              <a:t>g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\x67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pt-P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bc</a:t>
            </a:r>
            <a:endParaRPr lang="pt-P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e\f   </a:t>
            </a:r>
            <a:r>
              <a:rPr lang="pt-P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gg</a:t>
            </a:r>
            <a:endParaRPr lang="pt-P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227F84-08A5-4E7B-A296-79A08DAB4B85}"/>
              </a:ext>
            </a:extLst>
          </p:cNvPr>
          <p:cNvSpPr txBox="1">
            <a:spLocks/>
          </p:cNvSpPr>
          <p:nvPr/>
        </p:nvSpPr>
        <p:spPr>
          <a:xfrm>
            <a:off x="628649" y="3827037"/>
            <a:ext cx="8395607" cy="30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4000" b="1" dirty="0" err="1"/>
              <a:t>Raw</a:t>
            </a:r>
            <a:r>
              <a:rPr lang="pt-PT" sz="4000" b="1" dirty="0"/>
              <a:t> </a:t>
            </a:r>
            <a:r>
              <a:rPr lang="pt-PT" sz="4000" b="1" dirty="0" err="1"/>
              <a:t>s</a:t>
            </a:r>
            <a:r>
              <a:rPr lang="pt-PT" sz="4000" b="1" spc="-5" dirty="0" err="1"/>
              <a:t>t</a:t>
            </a:r>
            <a:r>
              <a:rPr lang="pt-PT" sz="4000" b="1" spc="-10" dirty="0" err="1"/>
              <a:t>r</a:t>
            </a:r>
            <a:r>
              <a:rPr lang="pt-PT" sz="4000" b="1" spc="-5" dirty="0" err="1"/>
              <a:t>i</a:t>
            </a:r>
            <a:r>
              <a:rPr lang="pt-PT" sz="4000" b="1" dirty="0" err="1"/>
              <a:t>n</a:t>
            </a:r>
            <a:r>
              <a:rPr lang="pt-PT" sz="4000" b="1" spc="-10" dirty="0" err="1"/>
              <a:t>g</a:t>
            </a:r>
            <a:r>
              <a:rPr lang="pt-PT" sz="4000" b="1" dirty="0" err="1"/>
              <a:t>s</a:t>
            </a:r>
            <a:endParaRPr lang="pt-PT" sz="4000" b="1" dirty="0"/>
          </a:p>
          <a:p>
            <a:r>
              <a:rPr lang="pt-PT" dirty="0"/>
              <a:t>Prefixo </a:t>
            </a:r>
            <a:r>
              <a:rPr lang="pt-PT" b="1" dirty="0">
                <a:highlight>
                  <a:srgbClr val="FFF2CC"/>
                </a:highlight>
              </a:rPr>
              <a:t>r</a:t>
            </a:r>
            <a:r>
              <a:rPr lang="pt-PT" b="1" dirty="0"/>
              <a:t> </a:t>
            </a:r>
            <a:r>
              <a:rPr lang="pt-PT" dirty="0"/>
              <a:t> </a:t>
            </a:r>
            <a:r>
              <a:rPr lang="pt-PT" b="1" dirty="0"/>
              <a:t>desabilita </a:t>
            </a:r>
            <a:r>
              <a:rPr lang="pt-PT" dirty="0"/>
              <a:t>carateres especiais: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D6B5BDF-0119-4CFC-BCEF-6FC0ABFF66FB}"/>
              </a:ext>
            </a:extLst>
          </p:cNvPr>
          <p:cNvSpPr txBox="1"/>
          <p:nvPr/>
        </p:nvSpPr>
        <p:spPr>
          <a:xfrm>
            <a:off x="958849" y="5096960"/>
            <a:ext cx="7808123" cy="642484"/>
          </a:xfrm>
          <a:prstGeom prst="rect">
            <a:avLst/>
          </a:prstGeom>
          <a:solidFill>
            <a:srgbClr val="FFF2CC"/>
          </a:solidFill>
          <a:ln w="3175">
            <a:solidFill>
              <a:srgbClr val="000000"/>
            </a:solidFill>
          </a:ln>
        </p:spPr>
        <p:txBody>
          <a:bodyPr vert="horz" wrap="square" lIns="72000" tIns="26670" rIns="0" bIns="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>
                <a:latin typeface="Lucida Console"/>
                <a:cs typeface="Lucida Console"/>
              </a:defRPr>
            </a:lvl1pPr>
            <a:lvl2pPr marL="6858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pt-PT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 err="1">
                <a:solidFill>
                  <a:srgbClr val="D30102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PT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PT" b="0" dirty="0" err="1">
                <a:solidFill>
                  <a:srgbClr val="D30102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pt-PT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PT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PT" b="0" dirty="0" err="1">
                <a:solidFill>
                  <a:srgbClr val="D30102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  <a:br>
              <a:rPr lang="pt-PT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</a:b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abc\</a:t>
            </a:r>
            <a:r>
              <a:rPr lang="pt-PT" dirty="0" err="1">
                <a:solidFill>
                  <a:srgbClr val="000000"/>
                </a:solidFill>
                <a:latin typeface="Consolas" panose="020B0609020204030204" pitchFamily="49" charset="0"/>
              </a:rPr>
              <a:t>ndef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r>
              <a:rPr lang="pt-PT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\x67</a:t>
            </a:r>
          </a:p>
        </p:txBody>
      </p:sp>
    </p:spTree>
    <p:extLst>
      <p:ext uri="{BB962C8B-B14F-4D97-AF65-F5344CB8AC3E}">
        <p14:creationId xmlns:p14="http://schemas.microsoft.com/office/powerpoint/2010/main" val="66272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Iniciar</a:t>
            </a:r>
            <a:r>
              <a:rPr lang="en-GB" dirty="0"/>
              <a:t> 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Existem três maneiras diferentes de iniciar o </a:t>
            </a:r>
            <a:r>
              <a:rPr lang="pt-PT" dirty="0" err="1"/>
              <a:t>Python</a:t>
            </a:r>
            <a:r>
              <a:rPr lang="pt-PT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b="1" dirty="0"/>
              <a:t>Intérprete interativo</a:t>
            </a:r>
            <a:r>
              <a:rPr lang="pt-PT" dirty="0"/>
              <a:t>: Pode iniciar o Python a partir de uma linha de comando digitando </a:t>
            </a:r>
            <a:r>
              <a:rPr lang="pt-PT" b="1" dirty="0"/>
              <a:t>python</a:t>
            </a:r>
            <a:r>
              <a:rPr lang="pt-PT" dirty="0"/>
              <a:t>: </a:t>
            </a:r>
          </a:p>
          <a:p>
            <a:pPr marL="914400" lvl="1" indent="-457200">
              <a:buFont typeface="+mj-lt"/>
              <a:buAutoNum type="arabicPeriod"/>
            </a:pPr>
            <a:endParaRPr lang="pt-PT" dirty="0"/>
          </a:p>
          <a:p>
            <a:pPr marL="914400" lvl="1" indent="-457200">
              <a:buFont typeface="+mj-lt"/>
              <a:buAutoNum type="arabicPeriod"/>
            </a:pPr>
            <a:endParaRPr lang="pt-PT" dirty="0"/>
          </a:p>
          <a:p>
            <a:pPr marL="914400" lvl="1" indent="-457200">
              <a:buFont typeface="+mj-lt"/>
              <a:buAutoNum type="arabicPeriod"/>
            </a:pPr>
            <a:endParaRPr lang="pt-PT" dirty="0"/>
          </a:p>
          <a:p>
            <a:pPr marL="914400" lvl="1" indent="-457200">
              <a:buFont typeface="+mj-lt"/>
              <a:buAutoNum type="arabicPeriod"/>
            </a:pPr>
            <a:endParaRPr lang="pt-PT" b="1" dirty="0"/>
          </a:p>
          <a:p>
            <a:pPr marL="914400" lvl="1" indent="-457200">
              <a:buFont typeface="+mj-lt"/>
              <a:buAutoNum type="arabicPeriod"/>
            </a:pPr>
            <a:r>
              <a:rPr lang="pt-PT" b="1" dirty="0"/>
              <a:t>Script da linha de comando</a:t>
            </a:r>
            <a:r>
              <a:rPr lang="pt-PT" dirty="0"/>
              <a:t>: Um script Python pode ser executado </a:t>
            </a:r>
            <a:br>
              <a:rPr lang="pt-PT" dirty="0"/>
            </a:br>
            <a:r>
              <a:rPr lang="pt-PT" dirty="0"/>
              <a:t>na linha de comando invocando o intérprete:</a:t>
            </a:r>
            <a:br>
              <a:rPr lang="pt-PT" dirty="0"/>
            </a:br>
            <a:endParaRPr lang="pt-PT" dirty="0"/>
          </a:p>
          <a:p>
            <a:pPr marL="914400" lvl="1" indent="-457200">
              <a:buFont typeface="+mj-lt"/>
              <a:buAutoNum type="arabicPeriod"/>
            </a:pPr>
            <a:endParaRPr lang="pt-PT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pt-PT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pt-PT" sz="2200" b="1" dirty="0" err="1"/>
              <a:t>IDEs</a:t>
            </a:r>
            <a:r>
              <a:rPr lang="pt-PT" sz="2200" b="1" dirty="0"/>
              <a:t>: </a:t>
            </a:r>
            <a:r>
              <a:rPr lang="pt-PT" sz="2200" dirty="0" err="1"/>
              <a:t>PyCharm</a:t>
            </a:r>
            <a:r>
              <a:rPr lang="pt-PT" sz="2200" dirty="0"/>
              <a:t>, VS </a:t>
            </a:r>
            <a:r>
              <a:rPr lang="pt-PT" sz="2200" dirty="0" err="1"/>
              <a:t>Code</a:t>
            </a:r>
            <a:r>
              <a:rPr lang="pt-PT" sz="2200" dirty="0"/>
              <a:t> ou </a:t>
            </a:r>
            <a:r>
              <a:rPr lang="pt-PT" sz="2200" b="1" u="sng" dirty="0" err="1"/>
              <a:t>Jupyter</a:t>
            </a:r>
            <a:r>
              <a:rPr lang="pt-PT" sz="2200" b="1" u="sng" dirty="0"/>
              <a:t> </a:t>
            </a:r>
            <a:r>
              <a:rPr lang="pt-PT" sz="2200" b="1" u="sng" dirty="0" err="1"/>
              <a:t>notebook</a:t>
            </a:r>
            <a:r>
              <a:rPr lang="pt-PT" sz="2200" dirty="0"/>
              <a:t>.</a:t>
            </a:r>
            <a:endParaRPr lang="pt-PT" dirty="0"/>
          </a:p>
          <a:p>
            <a:pPr lvl="1"/>
            <a:endParaRPr lang="pt-PT" dirty="0"/>
          </a:p>
          <a:p>
            <a:pPr lvl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A941A-1280-4486-937F-F52B767D018A}"/>
              </a:ext>
            </a:extLst>
          </p:cNvPr>
          <p:cNvSpPr txBox="1"/>
          <p:nvPr/>
        </p:nvSpPr>
        <p:spPr>
          <a:xfrm>
            <a:off x="1635125" y="2228671"/>
            <a:ext cx="688022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</a:t>
            </a:r>
            <a:r>
              <a:rPr lang="pt-PT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br>
              <a:rPr lang="pt-P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print('Hello </a:t>
            </a:r>
            <a:r>
              <a:rPr lang="pt-PT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pt-P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!')</a:t>
            </a:r>
          </a:p>
          <a:p>
            <a:r>
              <a:rPr lang="pt-P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pt-PT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pt-PT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pt-P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D744B-D25A-45DA-9E91-48C758CAAD5E}"/>
              </a:ext>
            </a:extLst>
          </p:cNvPr>
          <p:cNvSpPr txBox="1"/>
          <p:nvPr/>
        </p:nvSpPr>
        <p:spPr>
          <a:xfrm>
            <a:off x="1635125" y="4870271"/>
            <a:ext cx="688022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</a:t>
            </a:r>
            <a:r>
              <a:rPr lang="pt-PT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pt-P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programa.py</a:t>
            </a:r>
            <a:br>
              <a:rPr lang="pt-P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P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6641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6CC1-6AE3-45CF-9D07-C7D3B44B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Listar métodos disponíveis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1B675-AF1A-44E1-BA13-435920E35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47057"/>
            <a:ext cx="8395607" cy="650737"/>
          </a:xfrm>
        </p:spPr>
        <p:txBody>
          <a:bodyPr>
            <a:normAutofit/>
          </a:bodyPr>
          <a:lstStyle/>
          <a:p>
            <a:r>
              <a:rPr lang="pt-PT" sz="2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pt-P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4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P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PT" dirty="0"/>
              <a:t> lista os métodos disponíveis da classe </a:t>
            </a:r>
            <a:r>
              <a:rPr lang="pt-PT" dirty="0" err="1"/>
              <a:t>str</a:t>
            </a:r>
            <a:r>
              <a:rPr lang="pt-PT" b="1" dirty="0"/>
              <a:t>.</a:t>
            </a:r>
            <a:endParaRPr lang="pt-PT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B81BBC2-7A4D-45C5-B5E1-52242DDF243F}"/>
              </a:ext>
            </a:extLst>
          </p:cNvPr>
          <p:cNvSpPr/>
          <p:nvPr/>
        </p:nvSpPr>
        <p:spPr>
          <a:xfrm>
            <a:off x="933650" y="1478245"/>
            <a:ext cx="7822421" cy="3748273"/>
          </a:xfrm>
          <a:custGeom>
            <a:avLst/>
            <a:gdLst/>
            <a:ahLst/>
            <a:cxnLst/>
            <a:rect l="l" t="t" r="r" b="b"/>
            <a:pathLst>
              <a:path w="8784590" h="2454910">
                <a:moveTo>
                  <a:pt x="8784590" y="0"/>
                </a:moveTo>
                <a:lnTo>
                  <a:pt x="0" y="0"/>
                </a:lnTo>
                <a:lnTo>
                  <a:pt x="0" y="2454910"/>
                </a:lnTo>
                <a:lnTo>
                  <a:pt x="8784590" y="2454910"/>
                </a:lnTo>
                <a:lnTo>
                  <a:pt x="8784590" y="0"/>
                </a:lnTo>
                <a:close/>
              </a:path>
            </a:pathLst>
          </a:custGeom>
          <a:solidFill>
            <a:srgbClr val="FFF2CC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pt-PT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pt-P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6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P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 ..., 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'capitalize',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casefold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'encode',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expandtabs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format_map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isalnum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isalpha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isdecimal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isdigit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isidentifier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islower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isnumeric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isprintable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isspace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istitle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isupper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ljust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lstrip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maketrans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rfind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rindex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rjust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rpartition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rsplit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rstrip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splitlines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'strip',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swapcase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pt-PT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zfill</a:t>
            </a:r>
            <a:r>
              <a:rPr lang="pt-PT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pt-PT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pt-PT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870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6CC1-6AE3-45CF-9D07-C7D3B44B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/>
              <a:t>Help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1B675-AF1A-44E1-BA13-435920E35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47057"/>
            <a:ext cx="8395607" cy="698863"/>
          </a:xfrm>
        </p:spPr>
        <p:txBody>
          <a:bodyPr>
            <a:normAutofit/>
          </a:bodyPr>
          <a:lstStyle/>
          <a:p>
            <a:r>
              <a:rPr lang="en-GB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help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d</a:t>
            </a:r>
            <a:r>
              <a:rPr lang="pt-PT" dirty="0"/>
              <a:t>escreve um método</a:t>
            </a:r>
            <a:r>
              <a:rPr lang="pt-PT" b="1" dirty="0"/>
              <a:t>.</a:t>
            </a:r>
          </a:p>
          <a:p>
            <a:endParaRPr lang="pt-PT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B81BBC2-7A4D-45C5-B5E1-52242DDF243F}"/>
              </a:ext>
            </a:extLst>
          </p:cNvPr>
          <p:cNvSpPr/>
          <p:nvPr/>
        </p:nvSpPr>
        <p:spPr>
          <a:xfrm>
            <a:off x="895990" y="1542753"/>
            <a:ext cx="7860923" cy="1886247"/>
          </a:xfrm>
          <a:custGeom>
            <a:avLst/>
            <a:gdLst/>
            <a:ahLst/>
            <a:cxnLst/>
            <a:rect l="l" t="t" r="r" b="b"/>
            <a:pathLst>
              <a:path w="8784590" h="2454910">
                <a:moveTo>
                  <a:pt x="8784590" y="0"/>
                </a:moveTo>
                <a:lnTo>
                  <a:pt x="0" y="0"/>
                </a:lnTo>
                <a:lnTo>
                  <a:pt x="0" y="2454910"/>
                </a:lnTo>
                <a:lnTo>
                  <a:pt x="8784590" y="2454910"/>
                </a:lnTo>
                <a:lnTo>
                  <a:pt x="878459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wrap="square" lIns="0" tIns="0" rIns="0" bIns="0" rtlCol="0"/>
          <a:lstStyle/>
          <a:p>
            <a:r>
              <a:rPr lang="en-GB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help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.upper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Help on </a:t>
            </a:r>
            <a:r>
              <a:rPr lang="en-GB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method_descriptor</a:t>
            </a:r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</a:p>
          <a:p>
            <a:endParaRPr lang="en-GB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upper(self, /) </a:t>
            </a:r>
          </a:p>
          <a:p>
            <a:r>
              <a:rPr lang="en-GB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Return a copy of the string converted to uppercase.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pc="335" dirty="0" err="1"/>
              <a:t>Strings</a:t>
            </a:r>
            <a:r>
              <a:rPr lang="pt-PT" spc="125" dirty="0"/>
              <a:t> </a:t>
            </a:r>
            <a:r>
              <a:rPr lang="pt-PT" dirty="0"/>
              <a:t>e seus Métodos</a:t>
            </a:r>
            <a:endParaRPr lang="en-GB" dirty="0"/>
          </a:p>
        </p:txBody>
      </p:sp>
      <p:sp>
        <p:nvSpPr>
          <p:cNvPr id="6" name="object 5"/>
          <p:cNvSpPr txBox="1"/>
          <p:nvPr/>
        </p:nvSpPr>
        <p:spPr>
          <a:xfrm>
            <a:off x="702833" y="1105114"/>
            <a:ext cx="8321423" cy="5860579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"Manuel.Silva.Santos"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"."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PT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divide por "."</a:t>
            </a:r>
            <a:endParaRPr lang="pt-P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700"/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['Manuel', 'Silva', 'Santos']</a:t>
            </a:r>
          </a:p>
          <a:p>
            <a:pPr marL="12700"/>
            <a:endParaRPr lang="pt-P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700"/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"_"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'Manuel'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'Silva'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pt-PT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junta com carater</a:t>
            </a:r>
            <a:endParaRPr lang="pt-P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700"/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pt-P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Manuel_Silva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  <a:p>
            <a:endParaRPr lang="pt-PT" sz="2000" b="0" dirty="0">
              <a:solidFill>
                <a:srgbClr val="8599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abba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PT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substitui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'@</a:t>
            </a:r>
            <a:r>
              <a:rPr lang="pt-P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bb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@'</a:t>
            </a:r>
          </a:p>
          <a:p>
            <a:endParaRPr lang="pt-P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 ana@me.com; </a:t>
            </a:r>
            <a:r>
              <a:rPr lang="pt-PT" sz="2000" dirty="0">
                <a:solidFill>
                  <a:srgbClr val="CB4B16"/>
                </a:solidFill>
                <a:latin typeface="Consolas" panose="020B0609020204030204" pitchFamily="49" charset="0"/>
              </a:rPr>
              <a:t>\</a:t>
            </a:r>
            <a:r>
              <a:rPr lang="pt-PT" sz="2000" dirty="0" err="1">
                <a:solidFill>
                  <a:srgbClr val="CB4B16"/>
                </a:solidFill>
                <a:latin typeface="Consolas" panose="020B0609020204030204" pitchFamily="49" charset="0"/>
              </a:rPr>
              <a:t>n</a:t>
            </a:r>
            <a:r>
              <a:rPr lang="pt-PT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pt-P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.strip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 ;</a:t>
            </a:r>
            <a:r>
              <a:rPr lang="pt-PT" sz="2000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PT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strip carateres</a:t>
            </a:r>
            <a:endParaRPr lang="pt-P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700"/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pt-PT" sz="2000" dirty="0">
                <a:latin typeface="Consolas" panose="020B0609020204030204" pitchFamily="49" charset="0"/>
              </a:rPr>
              <a:t>ana@me.com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  <a:p>
            <a:pPr marL="12700"/>
            <a:endParaRPr lang="pt-PT" sz="20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"abracadabra"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PT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conta ocorrências de "a"</a:t>
            </a:r>
            <a:endParaRPr lang="pt-P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</a:p>
          <a:p>
            <a:endParaRPr lang="pt-PT" sz="2000" b="0" dirty="0">
              <a:solidFill>
                <a:srgbClr val="8599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abcacc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PT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índice de 1ª ocorrência de "c"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"abc"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'z'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PT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retorna -1 se "z" não existir</a:t>
            </a:r>
            <a:endParaRPr lang="pt-P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56170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spc="335" dirty="0" err="1"/>
              <a:t>Strings</a:t>
            </a:r>
            <a:r>
              <a:rPr lang="pt-PT" spc="125" dirty="0"/>
              <a:t> </a:t>
            </a:r>
            <a:r>
              <a:rPr lang="pt-PT" dirty="0"/>
              <a:t>e seus Métodos</a:t>
            </a:r>
            <a:endParaRPr lang="en-GB" dirty="0"/>
          </a:p>
        </p:txBody>
      </p:sp>
      <p:sp>
        <p:nvSpPr>
          <p:cNvPr id="6" name="object 5"/>
          <p:cNvSpPr txBox="1"/>
          <p:nvPr/>
        </p:nvSpPr>
        <p:spPr>
          <a:xfrm>
            <a:off x="702833" y="1105114"/>
            <a:ext cx="8162034" cy="4629472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12700" rIns="0" bIns="0" rtlCol="0">
            <a:spAutoFit/>
          </a:bodyPr>
          <a:lstStyle/>
          <a:p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'abc'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pt-PT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#  verifica se só tem letras</a:t>
            </a:r>
            <a:endParaRPr lang="pt-P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pt-P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'123'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.isdigit() </a:t>
            </a:r>
            <a:r>
              <a:rPr lang="pt-PT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 # verifica se só tem dígitos</a:t>
            </a:r>
            <a:endParaRPr lang="pt-P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pt-P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'123abc'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.isalnum() </a:t>
            </a:r>
            <a:r>
              <a:rPr lang="pt-PT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verifica se só tem alfanuméricos</a:t>
            </a:r>
            <a:endParaRPr lang="pt-P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pt-P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PT" sz="2000" b="0" dirty="0">
              <a:solidFill>
                <a:srgbClr val="8599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   </a:t>
            </a:r>
            <a:r>
              <a:rPr lang="pt-PT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põe em maiúsculas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'FOO'</a:t>
            </a:r>
            <a:endParaRPr lang="pt-PT" sz="2000" b="0" dirty="0">
              <a:solidFill>
                <a:srgbClr val="8599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'ALPHA'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()  </a:t>
            </a:r>
            <a:r>
              <a:rPr lang="pt-PT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põe em minúsculas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pt-P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alpha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"bom dia"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P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pt-PT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maiúscula 1ª letra de cada palavra</a:t>
            </a:r>
            <a:endParaRPr lang="pt-P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'Bom Dia'</a:t>
            </a:r>
          </a:p>
          <a:p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"bom </a:t>
            </a:r>
            <a:r>
              <a:rPr lang="pt-PT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dia"</a:t>
            </a:r>
            <a:r>
              <a:rPr lang="pt-P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.capitalize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pt-PT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maiúscula 1ª letra da </a:t>
            </a:r>
            <a:r>
              <a:rPr lang="pt-PT" sz="2000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string</a:t>
            </a:r>
            <a:endParaRPr lang="pt-P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'Bom dia'</a:t>
            </a:r>
          </a:p>
        </p:txBody>
      </p:sp>
    </p:spTree>
    <p:extLst>
      <p:ext uri="{BB962C8B-B14F-4D97-AF65-F5344CB8AC3E}">
        <p14:creationId xmlns:p14="http://schemas.microsoft.com/office/powerpoint/2010/main" val="224364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5D5911-1CC2-4D04-9823-963DAC95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600" dirty="0"/>
              <a:t>Input e 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A2433-B370-4948-BB78-A636F71BF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1037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89381"/>
            <a:ext cx="8395607" cy="618913"/>
          </a:xfrm>
        </p:spPr>
        <p:txBody>
          <a:bodyPr>
            <a:noAutofit/>
          </a:bodyPr>
          <a:lstStyle/>
          <a:p>
            <a:r>
              <a:rPr lang="pt-PT" sz="4000" dirty="0"/>
              <a:t>Função </a:t>
            </a:r>
            <a:r>
              <a:rPr lang="pt-PT" sz="3600" dirty="0">
                <a:solidFill>
                  <a:srgbClr val="268BD2"/>
                </a:solidFill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lang="pt-PT" sz="4000" dirty="0"/>
              <a:t> para impressão</a:t>
            </a:r>
            <a:endParaRPr lang="en-GB" sz="4000" dirty="0"/>
          </a:p>
        </p:txBody>
      </p:sp>
      <p:sp>
        <p:nvSpPr>
          <p:cNvPr id="6" name="object 5"/>
          <p:cNvSpPr txBox="1"/>
          <p:nvPr/>
        </p:nvSpPr>
        <p:spPr>
          <a:xfrm>
            <a:off x="723024" y="3208733"/>
            <a:ext cx="8395607" cy="646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400"/>
            </a:lvl1pPr>
            <a:lvl2pPr marL="685800" indent="-2286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lvl3pPr>
            <a:lvl4pPr marL="1600200" indent="-2286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2057400" indent="-2286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PT" dirty="0"/>
              <a:t>Podemos imprimir uma </a:t>
            </a:r>
            <a:r>
              <a:rPr lang="pt-PT" dirty="0" err="1"/>
              <a:t>formatted-string</a:t>
            </a:r>
            <a:r>
              <a:rPr lang="pt-PT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58D8D-6037-4CEB-9B20-D9740635D2A7}"/>
              </a:ext>
            </a:extLst>
          </p:cNvPr>
          <p:cNvSpPr txBox="1"/>
          <p:nvPr/>
        </p:nvSpPr>
        <p:spPr>
          <a:xfrm>
            <a:off x="1053967" y="3716628"/>
            <a:ext cx="7519736" cy="1015663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"Manuel"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idade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12</a:t>
            </a:r>
            <a:endParaRPr lang="pt-P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f</a:t>
            </a:r>
            <a:r>
              <a:rPr lang="pt-PT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"O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 </a:t>
            </a:r>
            <a:r>
              <a:rPr lang="pt-PT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nome</a:t>
            </a:r>
            <a:r>
              <a:rPr lang="pt-PT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 nasceu em </a:t>
            </a:r>
            <a:r>
              <a:rPr lang="pt-PT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pt-PT" sz="2000" dirty="0">
                <a:solidFill>
                  <a:srgbClr val="D33682"/>
                </a:solidFill>
                <a:latin typeface="Consolas" panose="020B0609020204030204" pitchFamily="49" charset="0"/>
              </a:rPr>
              <a:t>2021 </a:t>
            </a:r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- 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idade</a:t>
            </a:r>
            <a:r>
              <a:rPr lang="pt-PT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A9D296-3775-4982-BF72-A849C778C792}"/>
              </a:ext>
            </a:extLst>
          </p:cNvPr>
          <p:cNvSpPr txBox="1"/>
          <p:nvPr/>
        </p:nvSpPr>
        <p:spPr>
          <a:xfrm>
            <a:off x="1085249" y="4893828"/>
            <a:ext cx="75197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PT" sz="18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O Manuel nasceu em 2006</a:t>
            </a:r>
            <a:endParaRPr lang="pt-PT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7CCE2-B7E3-4475-98B6-CDD66366A8DB}"/>
              </a:ext>
            </a:extLst>
          </p:cNvPr>
          <p:cNvSpPr txBox="1"/>
          <p:nvPr/>
        </p:nvSpPr>
        <p:spPr>
          <a:xfrm>
            <a:off x="995615" y="1412182"/>
            <a:ext cx="7519736" cy="1754326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pt-PT" dirty="0">
                <a:solidFill>
                  <a:srgbClr val="859900"/>
                </a:solidFill>
                <a:latin typeface="Consolas" panose="020B0609020204030204" pitchFamily="49" charset="0"/>
              </a:rPr>
              <a:t>+ </a:t>
            </a:r>
            <a:r>
              <a:rPr lang="pt-PT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sz="1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 </a:t>
            </a:r>
          </a:p>
          <a:p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'Bacalhau'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'com'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'natas'</a:t>
            </a:r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P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Bacalhau com natas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9E0F47-D5C0-46BA-A814-14C69274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47058"/>
            <a:ext cx="8395607" cy="465124"/>
          </a:xfrm>
        </p:spPr>
        <p:txBody>
          <a:bodyPr>
            <a:normAutofit/>
          </a:bodyPr>
          <a:lstStyle/>
          <a:p>
            <a:r>
              <a:rPr lang="pt-PT" dirty="0"/>
              <a:t>Permite imprimir numero arbitrário de valores</a:t>
            </a:r>
          </a:p>
        </p:txBody>
      </p:sp>
    </p:spTree>
    <p:extLst>
      <p:ext uri="{BB962C8B-B14F-4D97-AF65-F5344CB8AC3E}">
        <p14:creationId xmlns:p14="http://schemas.microsoft.com/office/powerpoint/2010/main" val="229761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9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89381"/>
            <a:ext cx="8395607" cy="618913"/>
          </a:xfrm>
        </p:spPr>
        <p:txBody>
          <a:bodyPr>
            <a:noAutofit/>
          </a:bodyPr>
          <a:lstStyle/>
          <a:p>
            <a:r>
              <a:rPr lang="pt-PT" sz="4000" dirty="0"/>
              <a:t>Função </a:t>
            </a:r>
            <a:r>
              <a:rPr lang="pt-PT" sz="3600" dirty="0">
                <a:solidFill>
                  <a:srgbClr val="268BD2"/>
                </a:solidFill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r>
              <a:rPr lang="pt-PT" sz="4000" dirty="0"/>
              <a:t> para impressão (2)</a:t>
            </a:r>
            <a:endParaRPr lang="en-GB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7CCE2-B7E3-4475-98B6-CDD66366A8DB}"/>
              </a:ext>
            </a:extLst>
          </p:cNvPr>
          <p:cNvSpPr txBox="1"/>
          <p:nvPr/>
        </p:nvSpPr>
        <p:spPr>
          <a:xfrm>
            <a:off x="995615" y="1612207"/>
            <a:ext cx="7519736" cy="1754326"/>
          </a:xfrm>
          <a:prstGeom prst="rect">
            <a:avLst/>
          </a:prstGeom>
          <a:solidFill>
            <a:srgbClr val="FFF2CC"/>
          </a:solidFill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PT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PT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PT" dirty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dirty="0">
                <a:latin typeface="Consolas" panose="020B0609020204030204" pitchFamily="49" charset="0"/>
              </a:rPr>
              <a:t>1 2 3 4</a:t>
            </a:r>
          </a:p>
          <a:p>
            <a:r>
              <a:rPr lang="pt-PT" dirty="0">
                <a:solidFill>
                  <a:srgbClr val="859900"/>
                </a:solidFill>
                <a:latin typeface="Consolas" panose="020B0609020204030204" pitchFamily="49" charset="0"/>
              </a:rPr>
              <a:t>&gt;&gt;&gt;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PT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PT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PT" dirty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dirty="0" err="1">
                <a:solidFill>
                  <a:srgbClr val="000000"/>
                </a:solidFill>
                <a:latin typeface="Consolas" panose="020B0609020204030204" pitchFamily="49" charset="0"/>
              </a:rPr>
              <a:t>sep</a:t>
            </a:r>
            <a:r>
              <a:rPr lang="pt-PT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pt-PT" dirty="0">
                <a:solidFill>
                  <a:srgbClr val="2AA198"/>
                </a:solidFill>
                <a:latin typeface="Consolas" panose="020B0609020204030204" pitchFamily="49" charset="0"/>
              </a:rPr>
              <a:t>'-'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pt-PT" dirty="0">
                <a:latin typeface="Consolas" panose="020B0609020204030204" pitchFamily="49" charset="0"/>
              </a:rPr>
              <a:t>1-2-3-4</a:t>
            </a:r>
          </a:p>
          <a:p>
            <a:r>
              <a:rPr lang="pt-PT" dirty="0">
                <a:solidFill>
                  <a:srgbClr val="859900"/>
                </a:solidFill>
                <a:latin typeface="Consolas" panose="020B0609020204030204" pitchFamily="49" charset="0"/>
              </a:rPr>
              <a:t>&gt;&gt;&gt; </a:t>
            </a:r>
            <a:r>
              <a:rPr lang="pt-PT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PT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PT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PT" dirty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dirty="0" err="1">
                <a:solidFill>
                  <a:srgbClr val="000000"/>
                </a:solidFill>
                <a:latin typeface="Consolas" panose="020B0609020204030204" pitchFamily="49" charset="0"/>
              </a:rPr>
              <a:t>sep</a:t>
            </a:r>
            <a:r>
              <a:rPr lang="pt-PT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pt-PT" dirty="0">
                <a:solidFill>
                  <a:srgbClr val="2AA198"/>
                </a:solidFill>
                <a:latin typeface="Consolas" panose="020B0609020204030204" pitchFamily="49" charset="0"/>
              </a:rPr>
              <a:t>'-'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PT" dirty="0" err="1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pt-PT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pt-PT" dirty="0">
                <a:solidFill>
                  <a:srgbClr val="2AA198"/>
                </a:solidFill>
                <a:latin typeface="Consolas" panose="020B0609020204030204" pitchFamily="49" charset="0"/>
              </a:rPr>
              <a:t>'!'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PT" dirty="0">
                <a:latin typeface="Consolas" panose="020B0609020204030204" pitchFamily="49" charset="0"/>
              </a:rPr>
              <a:t>1-2-3-4!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9E0F47-D5C0-46BA-A814-14C69274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47058"/>
            <a:ext cx="8395607" cy="465124"/>
          </a:xfrm>
        </p:spPr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PT" sz="2400" dirty="0">
                <a:cs typeface="Cambria"/>
              </a:rPr>
              <a:t>Sintaxe de especificação de formatação</a:t>
            </a:r>
            <a:r>
              <a:rPr lang="pt-PT" sz="2000" dirty="0">
                <a:cs typeface="Cambria"/>
              </a:rPr>
              <a:t>:</a:t>
            </a:r>
          </a:p>
        </p:txBody>
      </p:sp>
      <p:sp>
        <p:nvSpPr>
          <p:cNvPr id="15" name="AutoShape 3">
            <a:extLst>
              <a:ext uri="{FF2B5EF4-FFF2-40B4-BE49-F238E27FC236}">
                <a16:creationId xmlns:a16="http://schemas.microsoft.com/office/drawing/2014/main" id="{069965A3-D831-45D5-BF45-326173D78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99257"/>
            <a:ext cx="2524125" cy="664800"/>
          </a:xfrm>
          <a:prstGeom prst="wedgeRoundRectCallout">
            <a:avLst>
              <a:gd name="adj1" fmla="val -42366"/>
              <a:gd name="adj2" fmla="val -121412"/>
              <a:gd name="adj3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defTabSz="449263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defTabSz="449263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defTabSz="449263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defTabSz="449263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pt-PT" b="1" dirty="0" err="1">
                <a:latin typeface="Consolas" panose="020B0609020204030204" pitchFamily="49" charset="0"/>
              </a:rPr>
              <a:t>end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en-GB" altLang="pt-PT" dirty="0" err="1"/>
              <a:t>especifica</a:t>
            </a:r>
            <a:r>
              <a:rPr lang="en-GB" altLang="pt-PT" dirty="0"/>
              <a:t> o final</a:t>
            </a:r>
          </a:p>
          <a:p>
            <a:pPr algn="ctr"/>
            <a:r>
              <a:rPr lang="en-GB" altLang="pt-PT" dirty="0"/>
              <a:t>(</a:t>
            </a:r>
            <a:r>
              <a:rPr lang="en-GB" altLang="pt-PT" dirty="0" err="1"/>
              <a:t>em</a:t>
            </a:r>
            <a:r>
              <a:rPr lang="en-GB" altLang="pt-PT" dirty="0"/>
              <a:t> </a:t>
            </a:r>
            <a:r>
              <a:rPr lang="en-GB" altLang="pt-PT" dirty="0" err="1"/>
              <a:t>vez</a:t>
            </a:r>
            <a:r>
              <a:rPr lang="en-GB" altLang="pt-PT" dirty="0"/>
              <a:t> de </a:t>
            </a:r>
            <a:r>
              <a:rPr lang="pt-PT" dirty="0">
                <a:solidFill>
                  <a:srgbClr val="D33682"/>
                </a:solidFill>
                <a:latin typeface="Consolas" panose="020B0609020204030204" pitchFamily="49" charset="0"/>
              </a:rPr>
              <a:t>\n</a:t>
            </a:r>
            <a:r>
              <a:rPr lang="en-GB" altLang="pt-PT" dirty="0"/>
              <a:t>)</a:t>
            </a:r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F0FBA747-7CDD-43CD-BFF4-B94EAC865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451" y="1573443"/>
            <a:ext cx="3688899" cy="625956"/>
          </a:xfrm>
          <a:prstGeom prst="wedgeRoundRectCallout">
            <a:avLst>
              <a:gd name="adj1" fmla="val -78677"/>
              <a:gd name="adj2" fmla="val 60359"/>
              <a:gd name="adj3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defTabSz="449263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defTabSz="449263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defTabSz="449263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defTabSz="449263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pt-PT" b="1" dirty="0" err="1">
                <a:latin typeface="Consolas" panose="020B0609020204030204" pitchFamily="49" charset="0"/>
              </a:rPr>
              <a:t>sep</a:t>
            </a:r>
            <a:r>
              <a:rPr lang="en-GB" altLang="pt-PT" dirty="0"/>
              <a:t> </a:t>
            </a:r>
            <a:r>
              <a:rPr lang="en-GB" altLang="pt-PT" dirty="0" err="1"/>
              <a:t>especifica</a:t>
            </a:r>
            <a:r>
              <a:rPr lang="en-GB" altLang="pt-PT" dirty="0"/>
              <a:t> o </a:t>
            </a:r>
            <a:r>
              <a:rPr lang="en-GB" altLang="pt-PT" b="1" dirty="0" err="1"/>
              <a:t>sep</a:t>
            </a:r>
            <a:r>
              <a:rPr lang="en-GB" altLang="pt-PT" dirty="0" err="1"/>
              <a:t>arador</a:t>
            </a:r>
            <a:r>
              <a:rPr lang="en-GB" altLang="pt-PT" dirty="0"/>
              <a:t> entre </a:t>
            </a:r>
            <a:br>
              <a:rPr lang="en-GB" altLang="pt-PT" dirty="0"/>
            </a:br>
            <a:r>
              <a:rPr lang="en-GB" altLang="pt-PT" dirty="0" err="1"/>
              <a:t>elementos</a:t>
            </a:r>
            <a:r>
              <a:rPr lang="en-GB" altLang="pt-PT" dirty="0"/>
              <a:t> (</a:t>
            </a:r>
            <a:r>
              <a:rPr lang="en-GB" altLang="pt-PT" dirty="0" err="1"/>
              <a:t>em</a:t>
            </a:r>
            <a:r>
              <a:rPr lang="en-GB" altLang="pt-PT" dirty="0"/>
              <a:t> </a:t>
            </a:r>
            <a:r>
              <a:rPr lang="en-GB" altLang="pt-PT" dirty="0" err="1"/>
              <a:t>vez</a:t>
            </a:r>
            <a:r>
              <a:rPr lang="en-GB" altLang="pt-PT" dirty="0"/>
              <a:t> de </a:t>
            </a:r>
            <a:r>
              <a:rPr lang="en-GB" altLang="pt-PT" dirty="0" err="1"/>
              <a:t>espaço</a:t>
            </a:r>
            <a:r>
              <a:rPr lang="en-GB" altLang="pt-PT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DDC80-1AED-4CFD-B859-094133447612}"/>
              </a:ext>
            </a:extLst>
          </p:cNvPr>
          <p:cNvSpPr txBox="1"/>
          <p:nvPr/>
        </p:nvSpPr>
        <p:spPr>
          <a:xfrm>
            <a:off x="995614" y="4987612"/>
            <a:ext cx="751973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criacao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"E Deus disse: 'faça-se luz'"</a:t>
            </a:r>
            <a:endParaRPr lang="pt-P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pt-PT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criacao</a:t>
            </a:r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B4F7F-02BB-446A-A983-C34391CBCC76}"/>
              </a:ext>
            </a:extLst>
          </p:cNvPr>
          <p:cNvSpPr txBox="1"/>
          <p:nvPr/>
        </p:nvSpPr>
        <p:spPr>
          <a:xfrm>
            <a:off x="995614" y="5684552"/>
            <a:ext cx="751973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 Deus d</a:t>
            </a:r>
            <a:r>
              <a:rPr lang="pt-PT" dirty="0">
                <a:solidFill>
                  <a:srgbClr val="333333"/>
                </a:solidFill>
                <a:latin typeface="Consolas" panose="020B0609020204030204" pitchFamily="49" charset="0"/>
              </a:rPr>
              <a:t>isse: 'faça-se luz'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C1E2B39-75A3-4878-B34A-9A9C53DD9B41}"/>
              </a:ext>
            </a:extLst>
          </p:cNvPr>
          <p:cNvSpPr txBox="1">
            <a:spLocks/>
          </p:cNvSpPr>
          <p:nvPr/>
        </p:nvSpPr>
        <p:spPr>
          <a:xfrm>
            <a:off x="628647" y="4471879"/>
            <a:ext cx="8395607" cy="465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42900">
              <a:spcBef>
                <a:spcPts val="100"/>
              </a:spcBef>
            </a:pPr>
            <a:r>
              <a:rPr lang="pt-PT" dirty="0">
                <a:cs typeface="Cambria"/>
              </a:rPr>
              <a:t>Plicas dentro de aspas, ou vice-versa</a:t>
            </a:r>
            <a:endParaRPr lang="pt-PT" sz="2000" dirty="0"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2705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C0DBF4-8BE3-4CF3-B27A-A3D7BE14CC61}"/>
              </a:ext>
            </a:extLst>
          </p:cNvPr>
          <p:cNvSpPr/>
          <p:nvPr/>
        </p:nvSpPr>
        <p:spPr>
          <a:xfrm>
            <a:off x="889348" y="4093346"/>
            <a:ext cx="7816502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/>
          <p:cNvSpPr/>
          <p:nvPr/>
        </p:nvSpPr>
        <p:spPr>
          <a:xfrm>
            <a:off x="889348" y="3380914"/>
            <a:ext cx="7816502" cy="642484"/>
          </a:xfrm>
          <a:prstGeom prst="rect">
            <a:avLst/>
          </a:prstGeom>
          <a:solidFill>
            <a:srgbClr val="FFF2CC"/>
          </a:solidFill>
          <a:ln w="3175">
            <a:noFill/>
          </a:ln>
        </p:spPr>
        <p:txBody>
          <a:bodyPr vert="horz" wrap="square" lIns="0" tIns="26670" rIns="0" bIns="0" rtlCol="0">
            <a:spAutoFit/>
          </a:bodyPr>
          <a:lstStyle/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 </a:t>
            </a:r>
            <a:r>
              <a:rPr lang="pt-PT" sz="20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'Qual é o seu nome?'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)‏</a:t>
            </a:r>
          </a:p>
          <a:p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sz="2000" b="1" dirty="0" err="1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PT" sz="20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"Olá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PT" sz="20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, </a:t>
            </a:r>
            <a:r>
              <a:rPr lang="pt-PT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bemvinda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 ao Python!"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PT" dirty="0" err="1"/>
              <a:t>Função</a:t>
            </a:r>
            <a:r>
              <a:rPr lang="en-GB" altLang="pt-PT" dirty="0"/>
              <a:t> </a:t>
            </a:r>
            <a:r>
              <a:rPr lang="en-GB" altLang="pt-PT" sz="4000" dirty="0">
                <a:solidFill>
                  <a:srgbClr val="268BD2"/>
                </a:solidFill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lang="en-GB" altLang="pt-PT" dirty="0"/>
              <a:t> para </a:t>
            </a:r>
            <a:r>
              <a:rPr lang="en-GB" altLang="pt-PT" dirty="0" err="1"/>
              <a:t>leitura</a:t>
            </a:r>
            <a:r>
              <a:rPr lang="en-GB" altLang="pt-PT" dirty="0"/>
              <a:t> de dados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628649" y="947057"/>
            <a:ext cx="8395607" cy="1462007"/>
          </a:xfrm>
          <a:ln/>
        </p:spPr>
        <p:txBody>
          <a:bodyPr>
            <a:noAutofit/>
          </a:bodyPr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sz="20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altLang="pt-PT" sz="2000" dirty="0">
                <a:latin typeface="Consolas" panose="020B0609020204030204" pitchFamily="49" charset="0"/>
              </a:rPr>
              <a:t>(str) -&gt; str</a:t>
            </a:r>
            <a:r>
              <a:rPr lang="en-GB" altLang="pt-PT" sz="2400" dirty="0">
                <a:latin typeface="Consolas" panose="020B0609020204030204" pitchFamily="49" charset="0"/>
              </a:rPr>
              <a:t>: 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altLang="pt-PT" dirty="0">
                <a:cs typeface="Arial" panose="020B0604020202020204" pitchFamily="34" charset="0"/>
              </a:rPr>
              <a:t>imprime no ecrã argumento (</a:t>
            </a:r>
            <a:r>
              <a:rPr lang="en-GB" altLang="pt-PT" dirty="0"/>
              <a:t>se </a:t>
            </a:r>
            <a:r>
              <a:rPr lang="en-GB" altLang="pt-PT" dirty="0" err="1"/>
              <a:t>existir</a:t>
            </a:r>
            <a:r>
              <a:rPr lang="en-GB" altLang="pt-PT" dirty="0"/>
              <a:t>). </a:t>
            </a:r>
          </a:p>
          <a:p>
            <a:pPr lvl="1"/>
            <a:r>
              <a:rPr lang="en-GB" altLang="pt-PT" dirty="0" err="1"/>
              <a:t>Retorna</a:t>
            </a:r>
            <a:r>
              <a:rPr lang="en-GB" altLang="pt-PT" dirty="0"/>
              <a:t> string com </a:t>
            </a:r>
            <a:r>
              <a:rPr lang="en-GB" altLang="pt-PT" dirty="0" err="1"/>
              <a:t>carateres</a:t>
            </a:r>
            <a:r>
              <a:rPr lang="en-GB" altLang="pt-PT" dirty="0"/>
              <a:t> </a:t>
            </a:r>
            <a:r>
              <a:rPr lang="en-GB" altLang="pt-PT" dirty="0" err="1"/>
              <a:t>inseridos</a:t>
            </a:r>
            <a:r>
              <a:rPr lang="en-GB" altLang="pt-PT" dirty="0"/>
              <a:t> </a:t>
            </a:r>
            <a:r>
              <a:rPr lang="en-GB" altLang="pt-PT" dirty="0" err="1"/>
              <a:t>pelo</a:t>
            </a:r>
            <a:r>
              <a:rPr lang="en-GB" altLang="pt-PT" dirty="0"/>
              <a:t> </a:t>
            </a:r>
            <a:r>
              <a:rPr lang="en-GB" altLang="pt-PT" dirty="0" err="1"/>
              <a:t>teclado</a:t>
            </a:r>
            <a:r>
              <a:rPr lang="en-GB" altLang="pt-PT" dirty="0"/>
              <a:t> (remove </a:t>
            </a:r>
            <a:r>
              <a:rPr lang="pt-PT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en-GB" altLang="pt-PT" dirty="0"/>
              <a:t>).</a:t>
            </a:r>
          </a:p>
          <a:p>
            <a:endParaRPr lang="en-GB" altLang="pt-PT" dirty="0"/>
          </a:p>
          <a:p>
            <a:r>
              <a:rPr lang="en-GB" altLang="pt-PT" dirty="0" err="1"/>
              <a:t>Exemplo</a:t>
            </a:r>
            <a:r>
              <a:rPr lang="en-GB" altLang="pt-PT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4AE32-E429-4E7C-8264-979597A1A164}"/>
              </a:ext>
            </a:extLst>
          </p:cNvPr>
          <p:cNvSpPr txBox="1"/>
          <p:nvPr/>
        </p:nvSpPr>
        <p:spPr>
          <a:xfrm>
            <a:off x="3493698" y="4150436"/>
            <a:ext cx="1078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Maria</a:t>
            </a:r>
            <a:endParaRPr lang="pt-PT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38361-1612-40CE-AD5D-8242E489763D}"/>
              </a:ext>
            </a:extLst>
          </p:cNvPr>
          <p:cNvSpPr/>
          <p:nvPr/>
        </p:nvSpPr>
        <p:spPr>
          <a:xfrm>
            <a:off x="1162050" y="5231051"/>
            <a:ext cx="7524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8FB1CC-00F8-4380-8D8D-C4EED9F128EA}"/>
              </a:ext>
            </a:extLst>
          </p:cNvPr>
          <p:cNvSpPr txBox="1"/>
          <p:nvPr/>
        </p:nvSpPr>
        <p:spPr>
          <a:xfrm>
            <a:off x="825246" y="4155336"/>
            <a:ext cx="28496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Qual é o seu nome</a:t>
            </a:r>
            <a:r>
              <a:rPr lang="pt-PT" sz="2000" b="0" dirty="0">
                <a:effectLst/>
                <a:latin typeface="Consolas" panose="020B0609020204030204" pitchFamily="49" charset="0"/>
              </a:rPr>
              <a:t>?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57570-8244-4396-A881-7E36956D9874}"/>
              </a:ext>
            </a:extLst>
          </p:cNvPr>
          <p:cNvSpPr txBox="1"/>
          <p:nvPr/>
        </p:nvSpPr>
        <p:spPr>
          <a:xfrm>
            <a:off x="857236" y="4555446"/>
            <a:ext cx="4613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Olá, Maria, </a:t>
            </a:r>
            <a:r>
              <a:rPr lang="pt-P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bemvinda</a:t>
            </a:r>
            <a:r>
              <a:rPr lang="pt-PT" sz="2000" dirty="0">
                <a:solidFill>
                  <a:srgbClr val="000000"/>
                </a:solidFill>
                <a:latin typeface="Consolas" panose="020B0609020204030204" pitchFamily="49" charset="0"/>
              </a:rPr>
              <a:t> ao Python!</a:t>
            </a:r>
          </a:p>
        </p:txBody>
      </p:sp>
    </p:spTree>
    <p:extLst>
      <p:ext uri="{BB962C8B-B14F-4D97-AF65-F5344CB8AC3E}">
        <p14:creationId xmlns:p14="http://schemas.microsoft.com/office/powerpoint/2010/main" val="3307761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altLang="pt-PT" dirty="0">
                <a:cs typeface="Arial" panose="020B0604020202020204" pitchFamily="34" charset="0"/>
              </a:rPr>
              <a:t>Função </a:t>
            </a:r>
            <a:r>
              <a:rPr lang="pt-PT" altLang="pt-PT" sz="4000" dirty="0" err="1">
                <a:solidFill>
                  <a:srgbClr val="268BD2"/>
                </a:solidFill>
                <a:latin typeface="Consolas" panose="020B0609020204030204" pitchFamily="49" charset="0"/>
                <a:ea typeface="+mn-ea"/>
                <a:cs typeface="+mn-cs"/>
              </a:rPr>
              <a:t>eval</a:t>
            </a:r>
            <a:r>
              <a:rPr lang="pt-PT" altLang="pt-PT" dirty="0">
                <a:cs typeface="Arial" panose="020B0604020202020204" pitchFamily="34" charset="0"/>
              </a:rPr>
              <a:t> para avaliação aritmética</a:t>
            </a:r>
            <a:endParaRPr lang="en-GB" altLang="pt-PT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628649" y="1143060"/>
            <a:ext cx="8395607" cy="5676900"/>
          </a:xfrm>
          <a:ln/>
        </p:spPr>
        <p:txBody>
          <a:bodyPr>
            <a:noAutofit/>
          </a:bodyPr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altLang="pt-PT" dirty="0">
                <a:cs typeface="Arial" panose="020B0604020202020204" pitchFamily="34" charset="0"/>
              </a:rPr>
              <a:t>Avalia </a:t>
            </a:r>
            <a:r>
              <a:rPr lang="pt-PT" altLang="pt-PT" dirty="0" err="1">
                <a:cs typeface="Arial" panose="020B0604020202020204" pitchFamily="34" charset="0"/>
              </a:rPr>
              <a:t>aritméticamente</a:t>
            </a:r>
            <a:r>
              <a:rPr lang="pt-PT" altLang="pt-PT" dirty="0">
                <a:cs typeface="Arial" panose="020B0604020202020204" pitchFamily="34" charset="0"/>
              </a:rPr>
              <a:t> uma </a:t>
            </a:r>
            <a:r>
              <a:rPr lang="pt-PT" altLang="pt-PT" i="1" dirty="0" err="1">
                <a:cs typeface="Arial" panose="020B0604020202020204" pitchFamily="34" charset="0"/>
              </a:rPr>
              <a:t>string</a:t>
            </a:r>
            <a:r>
              <a:rPr lang="pt-PT" altLang="pt-PT" dirty="0">
                <a:cs typeface="Arial" panose="020B0604020202020204" pitchFamily="34" charset="0"/>
              </a:rPr>
              <a:t>.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PT" altLang="pt-PT" dirty="0">
              <a:cs typeface="Arial" panose="020B0604020202020204" pitchFamily="34" charset="0"/>
            </a:endParaRP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PT" altLang="pt-PT" dirty="0">
              <a:cs typeface="Arial" panose="020B0604020202020204" pitchFamily="34" charset="0"/>
            </a:endParaRP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PT" altLang="pt-PT" dirty="0">
              <a:cs typeface="Arial" panose="020B0604020202020204" pitchFamily="34" charset="0"/>
            </a:endParaRP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PT" altLang="pt-PT" dirty="0">
              <a:cs typeface="Arial" panose="020B0604020202020204" pitchFamily="34" charset="0"/>
            </a:endParaRP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PT" altLang="pt-PT" dirty="0">
                <a:cs typeface="Arial" panose="020B0604020202020204" pitchFamily="34" charset="0"/>
              </a:rPr>
              <a:t>Devolve o resultado em </a:t>
            </a:r>
            <a:r>
              <a:rPr lang="pt-PT" altLang="pt-PT" b="1" i="1" dirty="0" err="1">
                <a:cs typeface="Arial" panose="020B0604020202020204" pitchFamily="34" charset="0"/>
              </a:rPr>
              <a:t>int</a:t>
            </a:r>
            <a:r>
              <a:rPr lang="pt-PT" altLang="pt-PT" b="1" i="1" dirty="0">
                <a:cs typeface="Arial" panose="020B0604020202020204" pitchFamily="34" charset="0"/>
              </a:rPr>
              <a:t> </a:t>
            </a:r>
            <a:r>
              <a:rPr lang="pt-PT" altLang="pt-PT" dirty="0">
                <a:cs typeface="Arial" panose="020B0604020202020204" pitchFamily="34" charset="0"/>
              </a:rPr>
              <a:t>ou </a:t>
            </a:r>
            <a:r>
              <a:rPr lang="pt-PT" altLang="pt-PT" b="1" i="1" dirty="0" err="1">
                <a:cs typeface="Arial" panose="020B0604020202020204" pitchFamily="34" charset="0"/>
              </a:rPr>
              <a:t>float</a:t>
            </a:r>
            <a:r>
              <a:rPr lang="pt-PT" altLang="pt-PT" dirty="0">
                <a:cs typeface="Arial" panose="020B0604020202020204" pitchFamily="34" charset="0"/>
              </a:rPr>
              <a:t>, consoante o resultado</a:t>
            </a:r>
            <a:endParaRPr lang="en-GB" alt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E1C08-4E64-4D38-88F0-78994706674C}"/>
              </a:ext>
            </a:extLst>
          </p:cNvPr>
          <p:cNvSpPr txBox="1"/>
          <p:nvPr/>
        </p:nvSpPr>
        <p:spPr>
          <a:xfrm>
            <a:off x="933449" y="2439432"/>
            <a:ext cx="7941501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b="0" i="0" dirty="0">
                <a:effectLst/>
                <a:latin typeface="Consolas" panose="020B0609020204030204" pitchFamily="49" charset="0"/>
              </a:rPr>
              <a:t>10</a:t>
            </a:r>
            <a:endParaRPr lang="pt-PT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29F99-BD42-448F-A168-7AB4D35DD8C4}"/>
              </a:ext>
            </a:extLst>
          </p:cNvPr>
          <p:cNvSpPr txBox="1"/>
          <p:nvPr/>
        </p:nvSpPr>
        <p:spPr>
          <a:xfrm>
            <a:off x="933450" y="1986009"/>
            <a:ext cx="794150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0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'2 * 3 + 4'</a:t>
            </a:r>
            <a:r>
              <a:rPr lang="pt-P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1204C-D9AF-4E5F-9446-2A9145A17F18}"/>
              </a:ext>
            </a:extLst>
          </p:cNvPr>
          <p:cNvSpPr txBox="1"/>
          <p:nvPr/>
        </p:nvSpPr>
        <p:spPr>
          <a:xfrm>
            <a:off x="933450" y="5406606"/>
            <a:ext cx="7941501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Insira uma expressão aritmética: </a:t>
            </a:r>
          </a:p>
          <a:p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2.0 * 3 + 4 = 10.0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E0584C-F833-412E-B93F-FD5D3EFE3F38}"/>
              </a:ext>
            </a:extLst>
          </p:cNvPr>
          <p:cNvSpPr txBox="1"/>
          <p:nvPr/>
        </p:nvSpPr>
        <p:spPr>
          <a:xfrm>
            <a:off x="933450" y="4302368"/>
            <a:ext cx="7941501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PT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expressao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PT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PT" sz="2000" dirty="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"Insira uma expressão aritmética: "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endParaRPr lang="pt-PT" sz="2000" dirty="0">
              <a:solidFill>
                <a:srgbClr val="268BD2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pt-PT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f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pt-PT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pt-PT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expressao</a:t>
            </a:r>
            <a:r>
              <a:rPr lang="pt-PT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 = </a:t>
            </a:r>
            <a:r>
              <a:rPr lang="pt-PT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pt-PT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eval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pt-PT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expressao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pt-PT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pt-PT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50E38-48D8-461C-8FA7-61174F9B119C}"/>
              </a:ext>
            </a:extLst>
          </p:cNvPr>
          <p:cNvSpPr txBox="1"/>
          <p:nvPr/>
        </p:nvSpPr>
        <p:spPr>
          <a:xfrm>
            <a:off x="5482087" y="5394080"/>
            <a:ext cx="46151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dirty="0">
                <a:solidFill>
                  <a:srgbClr val="333333"/>
                </a:solidFill>
                <a:latin typeface="Consolas" panose="020B0609020204030204" pitchFamily="49" charset="0"/>
              </a:rPr>
              <a:t> 2.0 * 3 + 4</a:t>
            </a:r>
          </a:p>
        </p:txBody>
      </p:sp>
    </p:spTree>
    <p:extLst>
      <p:ext uri="{BB962C8B-B14F-4D97-AF65-F5344CB8AC3E}">
        <p14:creationId xmlns:p14="http://schemas.microsoft.com/office/powerpoint/2010/main" val="2182763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2229-FEE5-488F-93C5-8845A58F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O interpretador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6863-CB07-4E31-ADA8-F72F60240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Abra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janela</a:t>
            </a:r>
            <a:r>
              <a:rPr lang="en-GB" dirty="0"/>
              <a:t> de terminal e </a:t>
            </a:r>
            <a:r>
              <a:rPr lang="en-GB" dirty="0" err="1"/>
              <a:t>escreva</a:t>
            </a:r>
            <a:r>
              <a:rPr lang="en-GB" dirty="0"/>
              <a:t> “</a:t>
            </a:r>
            <a:r>
              <a:rPr lang="en-GB" b="1" dirty="0"/>
              <a:t>python</a:t>
            </a:r>
            <a:r>
              <a:rPr lang="en-GB" dirty="0"/>
              <a:t>”, </a:t>
            </a:r>
            <a:br>
              <a:rPr lang="en-GB" dirty="0"/>
            </a:br>
            <a:r>
              <a:rPr lang="pt-PT" dirty="0"/>
              <a:t>para descobrir se já está instalado e qual versão instalada. </a:t>
            </a:r>
          </a:p>
          <a:p>
            <a:r>
              <a:rPr lang="pt-PT" b="1" dirty="0"/>
              <a:t>Usaremos a versão 3.</a:t>
            </a:r>
            <a:endParaRPr lang="pt-PT" dirty="0"/>
          </a:p>
        </p:txBody>
      </p:sp>
      <p:pic>
        <p:nvPicPr>
          <p:cNvPr id="8" name="2021-04-12 00-05-18">
            <a:hlinkClick r:id="" action="ppaction://media"/>
            <a:extLst>
              <a:ext uri="{FF2B5EF4-FFF2-40B4-BE49-F238E27FC236}">
                <a16:creationId xmlns:a16="http://schemas.microsoft.com/office/drawing/2014/main" id="{648D4465-513E-42A7-A0B4-1E048D0FBB5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61571" y="2383290"/>
            <a:ext cx="7097083" cy="3992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3DC3E-F4E5-4FD9-B616-DD343AD202B1}"/>
              </a:ext>
            </a:extLst>
          </p:cNvPr>
          <p:cNvSpPr txBox="1"/>
          <p:nvPr/>
        </p:nvSpPr>
        <p:spPr>
          <a:xfrm>
            <a:off x="6194604" y="2106291"/>
            <a:ext cx="2567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i="1" dirty="0">
                <a:solidFill>
                  <a:srgbClr val="FF0000"/>
                </a:solidFill>
              </a:rPr>
              <a:t>Clique e veja, é um vídeo! </a:t>
            </a:r>
            <a:r>
              <a:rPr lang="pt-PT" sz="12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😀</a:t>
            </a:r>
            <a:endParaRPr lang="pt-PT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14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23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9CDE-D3D3-4340-9B69-DE46F9B3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/>
              <a:t>Jupyter</a:t>
            </a:r>
            <a:r>
              <a:rPr lang="pt-PT" dirty="0"/>
              <a:t> Notebook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ED930B-0A27-4874-B8E3-6B0251C9F8A5}"/>
              </a:ext>
            </a:extLst>
          </p:cNvPr>
          <p:cNvSpPr txBox="1">
            <a:spLocks/>
          </p:cNvSpPr>
          <p:nvPr/>
        </p:nvSpPr>
        <p:spPr>
          <a:xfrm>
            <a:off x="628649" y="947056"/>
            <a:ext cx="8676716" cy="591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“Bloco de notas” Python num browser</a:t>
            </a:r>
          </a:p>
          <a:p>
            <a:r>
              <a:rPr lang="pt-PT" dirty="0"/>
              <a:t>Instalação: </a:t>
            </a:r>
            <a:r>
              <a:rPr lang="pt-PT" sz="22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C:&gt; </a:t>
            </a:r>
            <a:r>
              <a:rPr lang="pt-PT" sz="22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python</a:t>
            </a:r>
            <a:r>
              <a:rPr lang="pt-PT" sz="22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–m </a:t>
            </a:r>
            <a:r>
              <a:rPr lang="pt-PT" sz="22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pip</a:t>
            </a:r>
            <a:r>
              <a:rPr lang="pt-PT" sz="22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pt-PT" sz="22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install</a:t>
            </a:r>
            <a:r>
              <a:rPr lang="pt-PT" sz="22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pt-PT" sz="22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jupyter</a:t>
            </a:r>
            <a:endParaRPr lang="pt-PT" sz="2200" dirty="0"/>
          </a:p>
          <a:p>
            <a:r>
              <a:rPr lang="pt-PT" b="0" i="0" dirty="0">
                <a:solidFill>
                  <a:srgbClr val="232629"/>
                </a:solidFill>
                <a:effectLst/>
                <a:latin typeface="ui-monospace"/>
              </a:rPr>
              <a:t>Lançar </a:t>
            </a:r>
            <a:r>
              <a:rPr lang="pt-PT" b="0" i="0" dirty="0" err="1">
                <a:solidFill>
                  <a:srgbClr val="232629"/>
                </a:solidFill>
                <a:effectLst/>
                <a:latin typeface="ui-monospace"/>
              </a:rPr>
              <a:t>Jupyter</a:t>
            </a:r>
            <a:r>
              <a:rPr lang="pt-PT" b="0" i="0" dirty="0">
                <a:solidFill>
                  <a:srgbClr val="232629"/>
                </a:solidFill>
                <a:effectLst/>
                <a:latin typeface="ui-monospace"/>
              </a:rPr>
              <a:t> numa pasta: </a:t>
            </a:r>
            <a:r>
              <a:rPr lang="pt-PT" sz="22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C:&gt;python -m </a:t>
            </a:r>
            <a:r>
              <a:rPr lang="pt-PT" sz="2200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notebook</a:t>
            </a:r>
            <a:endParaRPr lang="pt-PT" sz="2200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pt-PT" dirty="0"/>
          </a:p>
        </p:txBody>
      </p:sp>
      <p:pic>
        <p:nvPicPr>
          <p:cNvPr id="9" name="2022-03-28 00-46-42">
            <a:hlinkClick r:id="" action="ppaction://media"/>
            <a:extLst>
              <a:ext uri="{FF2B5EF4-FFF2-40B4-BE49-F238E27FC236}">
                <a16:creationId xmlns:a16="http://schemas.microsoft.com/office/drawing/2014/main" id="{3A3419AA-FE6C-4C97-838B-DA86B30E793D}"/>
              </a:ext>
            </a:extLst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end="517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19362" y="2805446"/>
            <a:ext cx="5505276" cy="3670184"/>
          </a:xfrm>
        </p:spPr>
      </p:pic>
    </p:spTree>
    <p:extLst>
      <p:ext uri="{BB962C8B-B14F-4D97-AF65-F5344CB8AC3E}">
        <p14:creationId xmlns:p14="http://schemas.microsoft.com/office/powerpoint/2010/main" val="179658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76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89000" y="6356350"/>
            <a:ext cx="21748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635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4100" indent="-209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6375" indent="-209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8650" indent="-209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558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30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02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27450" indent="-209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fld id="{D5263176-24ED-4044-BAE1-9B3404F0FC69}" type="slidenum">
              <a:rPr lang="en-GB" altLang="pt-PT" smtClean="0">
                <a:solidFill>
                  <a:schemeClr val="bg1"/>
                </a:solidFill>
                <a:latin typeface="Arial" panose="020B0604020202020204" pitchFamily="34" charset="0"/>
              </a:rPr>
              <a:pPr algn="l" eaLnBrk="1" hangingPunct="1"/>
              <a:t>8</a:t>
            </a:fld>
            <a:endParaRPr lang="en-GB" altLang="pt-PT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647700" y="228600"/>
            <a:ext cx="8229600" cy="612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endParaRPr lang="pt-PT" sz="4400" dirty="0"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pt-PT" altLang="pt-PT" sz="5400" b="1" dirty="0"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PT" altLang="pt-PT" sz="6600" b="1" dirty="0"/>
              <a:t>Sintaxe</a:t>
            </a:r>
            <a:endParaRPr lang="en-GB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561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Comentários em Python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18316" y="1371041"/>
            <a:ext cx="7816272" cy="4089581"/>
          </a:xfrm>
          <a:prstGeom prst="rect">
            <a:avLst/>
          </a:prstGeom>
          <a:solidFill>
            <a:srgbClr val="FFF2CC"/>
          </a:solidFill>
          <a:ln w="3175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r>
              <a:rPr lang="pt-PT" sz="24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Primeiro comentário</a:t>
            </a:r>
          </a:p>
          <a:p>
            <a:endParaRPr lang="pt-PT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400" dirty="0">
                <a:solidFill>
                  <a:srgbClr val="2AA198"/>
                </a:solidFill>
                <a:latin typeface="Consolas" panose="020B0609020204030204" pitchFamily="49" charset="0"/>
              </a:rPr>
              <a:t>"O </a:t>
            </a:r>
            <a:r>
              <a:rPr lang="pt-PT" sz="2400" dirty="0" err="1">
                <a:solidFill>
                  <a:srgbClr val="2AA198"/>
                </a:solidFill>
                <a:latin typeface="Consolas" panose="020B0609020204030204" pitchFamily="49" charset="0"/>
              </a:rPr>
              <a:t>Pyhton</a:t>
            </a:r>
            <a:r>
              <a:rPr lang="pt-PT" sz="2400" dirty="0">
                <a:solidFill>
                  <a:srgbClr val="2AA198"/>
                </a:solidFill>
                <a:latin typeface="Consolas" panose="020B0609020204030204" pitchFamily="49" charset="0"/>
              </a:rPr>
              <a:t> ignora literais de </a:t>
            </a:r>
            <a:r>
              <a:rPr lang="pt-PT" sz="2400" dirty="0" err="1">
                <a:solidFill>
                  <a:srgbClr val="2AA198"/>
                </a:solidFill>
                <a:latin typeface="Consolas" panose="020B0609020204030204" pitchFamily="49" charset="0"/>
              </a:rPr>
              <a:t>string</a:t>
            </a:r>
            <a:r>
              <a:rPr lang="pt-PT" sz="24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</a:p>
          <a:p>
            <a:endParaRPr lang="pt-PT" sz="2400" b="0" dirty="0">
              <a:solidFill>
                <a:srgbClr val="268BD2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"Olá, Python!"</a:t>
            </a:r>
            <a:r>
              <a:rPr lang="pt-P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PT" sz="24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# Segundo comentário</a:t>
            </a:r>
          </a:p>
          <a:p>
            <a:endParaRPr lang="pt-PT" sz="2400" i="1" dirty="0">
              <a:solidFill>
                <a:srgbClr val="93A1A1"/>
              </a:solidFill>
              <a:latin typeface="Consolas" panose="020B0609020204030204" pitchFamily="49" charset="0"/>
            </a:endParaRPr>
          </a:p>
          <a:p>
            <a:r>
              <a:rPr lang="pt-PT" sz="2400" dirty="0">
                <a:solidFill>
                  <a:srgbClr val="2AA198"/>
                </a:solidFill>
                <a:latin typeface="Consolas" panose="020B0609020204030204" pitchFamily="49" charset="0"/>
              </a:rPr>
              <a:t>'''Comentário que se </a:t>
            </a:r>
          </a:p>
          <a:p>
            <a:r>
              <a:rPr lang="pt-PT" sz="2400" dirty="0">
                <a:solidFill>
                  <a:srgbClr val="2AA198"/>
                </a:solidFill>
                <a:latin typeface="Consolas" panose="020B0609020204030204" pitchFamily="49" charset="0"/>
              </a:rPr>
              <a:t>estende por </a:t>
            </a:r>
            <a:endParaRPr lang="pt-P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PT" sz="2400" dirty="0">
                <a:solidFill>
                  <a:srgbClr val="2AA198"/>
                </a:solidFill>
                <a:latin typeface="Consolas" panose="020B0609020204030204" pitchFamily="49" charset="0"/>
              </a:rPr>
              <a:t>várias linhas.'''</a:t>
            </a:r>
          </a:p>
          <a:p>
            <a:endParaRPr lang="pt-PT" sz="2400" i="1" dirty="0">
              <a:solidFill>
                <a:srgbClr val="93A1A1"/>
              </a:solidFill>
              <a:latin typeface="Consolas" panose="020B0609020204030204" pitchFamily="49" charset="0"/>
            </a:endParaRPr>
          </a:p>
          <a:p>
            <a:r>
              <a:rPr lang="pt-PT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P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'Adeus'</a:t>
            </a:r>
            <a:r>
              <a:rPr lang="pt-PT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PT" sz="2400" b="0" i="1" dirty="0">
              <a:solidFill>
                <a:srgbClr val="93A1A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26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3525</Words>
  <Application>Microsoft Office PowerPoint</Application>
  <PresentationFormat>On-screen Show (4:3)</PresentationFormat>
  <Paragraphs>735</Paragraphs>
  <Slides>58</Slides>
  <Notes>25</Notes>
  <HiddenSlides>0</HiddenSlides>
  <MMClips>2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Consolas</vt:lpstr>
      <vt:lpstr>Courier New</vt:lpstr>
      <vt:lpstr>inherit</vt:lpstr>
      <vt:lpstr>Segoe UI Emoji</vt:lpstr>
      <vt:lpstr>Times New Roman</vt:lpstr>
      <vt:lpstr>ui-monospace</vt:lpstr>
      <vt:lpstr>Office Theme</vt:lpstr>
      <vt:lpstr>PowerPoint Presentation</vt:lpstr>
      <vt:lpstr>Características do Python</vt:lpstr>
      <vt:lpstr>PowerPoint Presentation</vt:lpstr>
      <vt:lpstr>Instalar o Python</vt:lpstr>
      <vt:lpstr>Iniciar o Python</vt:lpstr>
      <vt:lpstr>O interpretador Python</vt:lpstr>
      <vt:lpstr>Jupyter Notebook</vt:lpstr>
      <vt:lpstr>PowerPoint Presentation</vt:lpstr>
      <vt:lpstr>Comentários em Python</vt:lpstr>
      <vt:lpstr>Indentação</vt:lpstr>
      <vt:lpstr>Blocos de instruções</vt:lpstr>
      <vt:lpstr>Declarações</vt:lpstr>
      <vt:lpstr>Declarações simultâneas</vt:lpstr>
      <vt:lpstr>Quizz</vt:lpstr>
      <vt:lpstr>Variáveis</vt:lpstr>
      <vt:lpstr>Identificador</vt:lpstr>
      <vt:lpstr>Palavras Reservadas do Python</vt:lpstr>
      <vt:lpstr>Variáveis</vt:lpstr>
      <vt:lpstr>Mudança de Valor → Novo Objeto</vt:lpstr>
      <vt:lpstr>Mudança de Valor → Novo Objeto</vt:lpstr>
      <vt:lpstr>Mudança de Valor → Novo Objeto</vt:lpstr>
      <vt:lpstr>Operadores</vt:lpstr>
      <vt:lpstr>Operadores aritméticos</vt:lpstr>
      <vt:lpstr>Operadores de atribuição</vt:lpstr>
      <vt:lpstr>Expressões e Operadores Lógicos</vt:lpstr>
      <vt:lpstr>Operadores de identidade</vt:lpstr>
      <vt:lpstr>Tipos de Dados Integrados do Python</vt:lpstr>
      <vt:lpstr>PowerPoint Presentation</vt:lpstr>
      <vt:lpstr>Tipos Numéricos</vt:lpstr>
      <vt:lpstr>Tipos Numéricos</vt:lpstr>
      <vt:lpstr>Números noutras Bases</vt:lpstr>
      <vt:lpstr>Funções embutidas de Conversão</vt:lpstr>
      <vt:lpstr>Funções embutidas de Conversão (2)</vt:lpstr>
      <vt:lpstr>Funções embutidas de Conversão (3)</vt:lpstr>
      <vt:lpstr>PowerPoint Presentation</vt:lpstr>
      <vt:lpstr>Strings</vt:lpstr>
      <vt:lpstr>Aspas em Python</vt:lpstr>
      <vt:lpstr>Indexação das strings</vt:lpstr>
      <vt:lpstr>Fatiamento das strings (1)</vt:lpstr>
      <vt:lpstr>Fatiamento das strings (2)</vt:lpstr>
      <vt:lpstr>Concatenação e repetição</vt:lpstr>
      <vt:lpstr>Formatted String   (f-string)</vt:lpstr>
      <vt:lpstr>f-strings – Formatação (1/3)</vt:lpstr>
      <vt:lpstr>f-strings – Formatação (2/3)</vt:lpstr>
      <vt:lpstr>f-strings – Formatação (3/3)</vt:lpstr>
      <vt:lpstr>f-strings – Formatação (3/3)</vt:lpstr>
      <vt:lpstr>f-strings – Formatação (3/3)</vt:lpstr>
      <vt:lpstr>Funções e operadores</vt:lpstr>
      <vt:lpstr>Carateres Especiais</vt:lpstr>
      <vt:lpstr>Listar métodos disponíveis</vt:lpstr>
      <vt:lpstr>Help</vt:lpstr>
      <vt:lpstr>Strings e seus Métodos</vt:lpstr>
      <vt:lpstr>Strings e seus Métodos</vt:lpstr>
      <vt:lpstr>Input e output</vt:lpstr>
      <vt:lpstr>Função print para impressão</vt:lpstr>
      <vt:lpstr>Função print para impressão (2)</vt:lpstr>
      <vt:lpstr>Função input para leitura de dados</vt:lpstr>
      <vt:lpstr>Função eval para avaliação aritmética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Studer Ferreira Lucio</dc:creator>
  <cp:lastModifiedBy>Lúcio Studer Ferreira</cp:lastModifiedBy>
  <cp:revision>604</cp:revision>
  <dcterms:created xsi:type="dcterms:W3CDTF">2017-02-20T11:00:06Z</dcterms:created>
  <dcterms:modified xsi:type="dcterms:W3CDTF">2023-04-18T08:11:35Z</dcterms:modified>
</cp:coreProperties>
</file>