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2"/>
  </p:notesMasterIdLst>
  <p:handoutMasterIdLst>
    <p:handoutMasterId r:id="rId13"/>
  </p:handoutMasterIdLst>
  <p:sldIdLst>
    <p:sldId id="256" r:id="rId2"/>
    <p:sldId id="259" r:id="rId3"/>
    <p:sldId id="265" r:id="rId4"/>
    <p:sldId id="266" r:id="rId5"/>
    <p:sldId id="257" r:id="rId6"/>
    <p:sldId id="267" r:id="rId7"/>
    <p:sldId id="268"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6000"/>
  </p:normalViewPr>
  <p:slideViewPr>
    <p:cSldViewPr>
      <p:cViewPr>
        <p:scale>
          <a:sx n="100" d="100"/>
          <a:sy n="100" d="100"/>
        </p:scale>
        <p:origin x="144" y="46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roselatincel\Library\Mobile%20Documents\com~apple~CloudDocs\Data%20Rosela\Rosela%20Cardio%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roselatincel/Library/Mobile%20Documents/com~apple~CloudDocs/Data%20Rosela/Rosela%20Cardio%20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[Rosela Cardio Project.xlsx]By Gender!PivotTable7</c:name>
    <c:fmtId val="16"/>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FL</a:t>
            </a:r>
            <a:r>
              <a:rPr lang="en-US" baseline="0"/>
              <a:t> Medicare Stroke Fee by Gender </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'By Gender'!$B$5:$B$6</c:f>
              <c:strCache>
                <c:ptCount val="1"/>
                <c:pt idx="0">
                  <c:v>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'By Gender'!$A$7:$A$13</c:f>
              <c:strCache>
                <c:ptCount val="6"/>
                <c:pt idx="0">
                  <c:v>2016</c:v>
                </c:pt>
                <c:pt idx="1">
                  <c:v>2017</c:v>
                </c:pt>
                <c:pt idx="2">
                  <c:v>2018</c:v>
                </c:pt>
                <c:pt idx="3">
                  <c:v>2019</c:v>
                </c:pt>
                <c:pt idx="4">
                  <c:v>2020</c:v>
                </c:pt>
                <c:pt idx="5">
                  <c:v>2021</c:v>
                </c:pt>
              </c:strCache>
            </c:strRef>
          </c:cat>
          <c:val>
            <c:numRef>
              <c:f>'By Gender'!$B$7:$B$13</c:f>
              <c:numCache>
                <c:formatCode>General</c:formatCode>
                <c:ptCount val="6"/>
                <c:pt idx="0">
                  <c:v>993.4</c:v>
                </c:pt>
                <c:pt idx="1">
                  <c:v>976.5</c:v>
                </c:pt>
                <c:pt idx="2">
                  <c:v>965.30000000000007</c:v>
                </c:pt>
                <c:pt idx="3">
                  <c:v>966.1</c:v>
                </c:pt>
                <c:pt idx="4">
                  <c:v>853.1</c:v>
                </c:pt>
                <c:pt idx="5">
                  <c:v>867.90000000000009</c:v>
                </c:pt>
              </c:numCache>
            </c:numRef>
          </c:val>
          <c:extLst>
            <c:ext xmlns:c16="http://schemas.microsoft.com/office/drawing/2014/chart" uri="{C3380CC4-5D6E-409C-BE32-E72D297353CC}">
              <c16:uniqueId val="{00000000-7479-5044-B9EE-89BABA523E52}"/>
            </c:ext>
          </c:extLst>
        </c:ser>
        <c:ser>
          <c:idx val="1"/>
          <c:order val="1"/>
          <c:tx>
            <c:strRef>
              <c:f>'By Gender'!$C$5:$C$6</c:f>
              <c:strCache>
                <c:ptCount val="1"/>
                <c:pt idx="0">
                  <c:v>Male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'By Gender'!$A$7:$A$13</c:f>
              <c:strCache>
                <c:ptCount val="6"/>
                <c:pt idx="0">
                  <c:v>2016</c:v>
                </c:pt>
                <c:pt idx="1">
                  <c:v>2017</c:v>
                </c:pt>
                <c:pt idx="2">
                  <c:v>2018</c:v>
                </c:pt>
                <c:pt idx="3">
                  <c:v>2019</c:v>
                </c:pt>
                <c:pt idx="4">
                  <c:v>2020</c:v>
                </c:pt>
                <c:pt idx="5">
                  <c:v>2021</c:v>
                </c:pt>
              </c:strCache>
            </c:strRef>
          </c:cat>
          <c:val>
            <c:numRef>
              <c:f>'By Gender'!$C$7:$C$13</c:f>
              <c:numCache>
                <c:formatCode>General</c:formatCode>
                <c:ptCount val="6"/>
                <c:pt idx="0">
                  <c:v>1093.1999999999998</c:v>
                </c:pt>
                <c:pt idx="1">
                  <c:v>1095.8</c:v>
                </c:pt>
                <c:pt idx="2">
                  <c:v>1087.0999999999999</c:v>
                </c:pt>
                <c:pt idx="3">
                  <c:v>1090.5</c:v>
                </c:pt>
                <c:pt idx="4">
                  <c:v>963.19999999999993</c:v>
                </c:pt>
                <c:pt idx="5">
                  <c:v>970.30000000000007</c:v>
                </c:pt>
              </c:numCache>
            </c:numRef>
          </c:val>
          <c:extLst>
            <c:ext xmlns:c16="http://schemas.microsoft.com/office/drawing/2014/chart" uri="{C3380CC4-5D6E-409C-BE32-E72D297353CC}">
              <c16:uniqueId val="{00000001-7479-5044-B9EE-89BABA523E52}"/>
            </c:ext>
          </c:extLst>
        </c:ser>
        <c:dLbls>
          <c:showLegendKey val="0"/>
          <c:showVal val="0"/>
          <c:showCatName val="0"/>
          <c:showSerName val="0"/>
          <c:showPercent val="0"/>
          <c:showBubbleSize val="0"/>
        </c:dLbls>
        <c:gapWidth val="100"/>
        <c:overlap val="-24"/>
        <c:axId val="1115256256"/>
        <c:axId val="1775830960"/>
      </c:barChart>
      <c:catAx>
        <c:axId val="111525625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775830960"/>
        <c:crosses val="autoZero"/>
        <c:auto val="1"/>
        <c:lblAlgn val="ctr"/>
        <c:lblOffset val="100"/>
        <c:noMultiLvlLbl val="0"/>
      </c:catAx>
      <c:valAx>
        <c:axId val="177583096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Dollar</a:t>
                </a:r>
                <a:r>
                  <a:rPr lang="en-US" baseline="0"/>
                  <a:t> Amout by 100,000</a:t>
                </a:r>
                <a:endParaRPr lang="en-US"/>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115256256"/>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2"/>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[Rosela Cardio Project.xlsx]Annual FL &amp; US!PivotTable6</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Florida vs National Average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pivotFmt>
      <c:pivotFmt>
        <c:idx val="1"/>
        <c:spPr>
          <a:solidFill>
            <a:schemeClr val="accent6"/>
          </a:solidFill>
          <a:ln w="28575" cap="rnd">
            <a:solidFill>
              <a:schemeClr val="accent6"/>
            </a:solidFill>
            <a:round/>
          </a:ln>
          <a:effectLst/>
        </c:spPr>
        <c:marker>
          <c:symbol val="circle"/>
          <c:size val="5"/>
          <c:spPr>
            <a:solidFill>
              <a:schemeClr val="accent5"/>
            </a:solidFill>
            <a:ln w="9525">
              <a:solidFill>
                <a:schemeClr val="accent5"/>
              </a:solidFill>
            </a:ln>
            <a:effectLst/>
          </c:spPr>
        </c:marker>
      </c:pivotFmt>
      <c:pivotFmt>
        <c:idx val="2"/>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w="28575" cap="rnd">
            <a:solidFill>
              <a:schemeClr val="accent6"/>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w="28575" cap="rnd">
            <a:solidFill>
              <a:schemeClr val="accent6"/>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'Annual FL &amp; US'!$B$4:$B$5</c:f>
              <c:strCache>
                <c:ptCount val="1"/>
                <c:pt idx="0">
                  <c:v>FL</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'Annual FL &amp; US'!$A$6:$A$12</c:f>
              <c:strCache>
                <c:ptCount val="6"/>
                <c:pt idx="0">
                  <c:v>2016</c:v>
                </c:pt>
                <c:pt idx="1">
                  <c:v>2017</c:v>
                </c:pt>
                <c:pt idx="2">
                  <c:v>2018</c:v>
                </c:pt>
                <c:pt idx="3">
                  <c:v>2019</c:v>
                </c:pt>
                <c:pt idx="4">
                  <c:v>2020</c:v>
                </c:pt>
                <c:pt idx="5">
                  <c:v>2021</c:v>
                </c:pt>
              </c:strCache>
            </c:strRef>
          </c:cat>
          <c:val>
            <c:numRef>
              <c:f>'Annual FL &amp; US'!$B$6:$B$12</c:f>
              <c:numCache>
                <c:formatCode>General</c:formatCode>
                <c:ptCount val="6"/>
                <c:pt idx="0">
                  <c:v>115187.70000000004</c:v>
                </c:pt>
                <c:pt idx="1">
                  <c:v>107840</c:v>
                </c:pt>
                <c:pt idx="2">
                  <c:v>104796.59999999998</c:v>
                </c:pt>
                <c:pt idx="3">
                  <c:v>105611.10000000002</c:v>
                </c:pt>
                <c:pt idx="4">
                  <c:v>88190.299999999988</c:v>
                </c:pt>
                <c:pt idx="5">
                  <c:v>91708.700000000012</c:v>
                </c:pt>
              </c:numCache>
            </c:numRef>
          </c:val>
          <c:smooth val="0"/>
          <c:extLst>
            <c:ext xmlns:c16="http://schemas.microsoft.com/office/drawing/2014/chart" uri="{C3380CC4-5D6E-409C-BE32-E72D297353CC}">
              <c16:uniqueId val="{00000000-7297-9044-8E48-5375B422DEB0}"/>
            </c:ext>
          </c:extLst>
        </c:ser>
        <c:ser>
          <c:idx val="1"/>
          <c:order val="1"/>
          <c:tx>
            <c:strRef>
              <c:f>'Annual FL &amp; US'!$C$4:$C$5</c:f>
              <c:strCache>
                <c:ptCount val="1"/>
                <c:pt idx="0">
                  <c:v>US</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'Annual FL &amp; US'!$A$6:$A$12</c:f>
              <c:strCache>
                <c:ptCount val="6"/>
                <c:pt idx="0">
                  <c:v>2016</c:v>
                </c:pt>
                <c:pt idx="1">
                  <c:v>2017</c:v>
                </c:pt>
                <c:pt idx="2">
                  <c:v>2018</c:v>
                </c:pt>
                <c:pt idx="3">
                  <c:v>2019</c:v>
                </c:pt>
                <c:pt idx="4">
                  <c:v>2020</c:v>
                </c:pt>
                <c:pt idx="5">
                  <c:v>2021</c:v>
                </c:pt>
              </c:strCache>
            </c:strRef>
          </c:cat>
          <c:val>
            <c:numRef>
              <c:f>'Annual FL &amp; US'!$C$6:$C$12</c:f>
              <c:numCache>
                <c:formatCode>General</c:formatCode>
                <c:ptCount val="6"/>
                <c:pt idx="0">
                  <c:v>117880.2</c:v>
                </c:pt>
                <c:pt idx="1">
                  <c:v>110596.49999999999</c:v>
                </c:pt>
                <c:pt idx="2">
                  <c:v>107611.5</c:v>
                </c:pt>
                <c:pt idx="3">
                  <c:v>107403.99999999999</c:v>
                </c:pt>
                <c:pt idx="4">
                  <c:v>87926.299999999988</c:v>
                </c:pt>
                <c:pt idx="5">
                  <c:v>91641.1</c:v>
                </c:pt>
              </c:numCache>
            </c:numRef>
          </c:val>
          <c:smooth val="0"/>
          <c:extLst>
            <c:ext xmlns:c16="http://schemas.microsoft.com/office/drawing/2014/chart" uri="{C3380CC4-5D6E-409C-BE32-E72D297353CC}">
              <c16:uniqueId val="{00000001-7297-9044-8E48-5375B422DEB0}"/>
            </c:ext>
          </c:extLst>
        </c:ser>
        <c:dLbls>
          <c:showLegendKey val="0"/>
          <c:showVal val="0"/>
          <c:showCatName val="0"/>
          <c:showSerName val="0"/>
          <c:showPercent val="0"/>
          <c:showBubbleSize val="0"/>
        </c:dLbls>
        <c:marker val="1"/>
        <c:smooth val="0"/>
        <c:axId val="1237180192"/>
        <c:axId val="1236915456"/>
      </c:lineChart>
      <c:catAx>
        <c:axId val="1237180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915456"/>
        <c:crosses val="autoZero"/>
        <c:auto val="1"/>
        <c:lblAlgn val="ctr"/>
        <c:lblOffset val="100"/>
        <c:noMultiLvlLbl val="0"/>
      </c:catAx>
      <c:valAx>
        <c:axId val="1236915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Dollar</a:t>
                </a:r>
                <a:r>
                  <a:rPr lang="en-US" baseline="0"/>
                  <a:t> Amount by 100,000</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71801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Data Retrieval</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Correct Formatting</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Data Profiling</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Documentation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Data Cleaning</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Filtering </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C50AF0C5-A18C-D542-B8A4-19028E24C74B}">
      <dgm:prSet/>
      <dgm:spPr/>
      <dgm:t>
        <a:bodyPr/>
        <a:lstStyle/>
        <a:p>
          <a:r>
            <a:rPr lang="en-US" dirty="0"/>
            <a:t>Step 4</a:t>
          </a:r>
        </a:p>
      </dgm:t>
    </dgm:pt>
    <dgm:pt modelId="{E8E24EDF-BE81-3547-9716-A03BE2D0891D}" type="parTrans" cxnId="{EB6142AE-5334-A14E-8F5D-D6E45DDEE9B3}">
      <dgm:prSet/>
      <dgm:spPr/>
      <dgm:t>
        <a:bodyPr/>
        <a:lstStyle/>
        <a:p>
          <a:endParaRPr lang="en-US"/>
        </a:p>
      </dgm:t>
    </dgm:pt>
    <dgm:pt modelId="{EF80F6EA-D084-4C49-96EC-FF7C9B2A2955}" type="sibTrans" cxnId="{EB6142AE-5334-A14E-8F5D-D6E45DDEE9B3}">
      <dgm:prSet/>
      <dgm:spPr/>
      <dgm:t>
        <a:bodyPr/>
        <a:lstStyle/>
        <a:p>
          <a:endParaRPr lang="en-US"/>
        </a:p>
      </dgm:t>
    </dgm:pt>
    <dgm:pt modelId="{9CA26F56-DAC4-8442-924E-3BD9B33FDDB3}">
      <dgm:prSet/>
      <dgm:spPr/>
      <dgm:t>
        <a:bodyPr/>
        <a:lstStyle/>
        <a:p>
          <a:r>
            <a:rPr lang="en-US" dirty="0"/>
            <a:t>Analysis</a:t>
          </a:r>
        </a:p>
      </dgm:t>
    </dgm:pt>
    <dgm:pt modelId="{5BF671B6-D6FF-944C-B17F-503C114A6055}" type="parTrans" cxnId="{F958C352-9FDD-AB4A-A153-D24331386AA6}">
      <dgm:prSet/>
      <dgm:spPr/>
      <dgm:t>
        <a:bodyPr/>
        <a:lstStyle/>
        <a:p>
          <a:endParaRPr lang="en-US"/>
        </a:p>
      </dgm:t>
    </dgm:pt>
    <dgm:pt modelId="{14674F5E-3897-3741-8F2B-1B3B1DC491A9}" type="sibTrans" cxnId="{F958C352-9FDD-AB4A-A153-D24331386AA6}">
      <dgm:prSet/>
      <dgm:spPr/>
      <dgm:t>
        <a:bodyPr/>
        <a:lstStyle/>
        <a:p>
          <a:endParaRPr lang="en-US"/>
        </a:p>
      </dgm:t>
    </dgm:pt>
    <dgm:pt modelId="{AF29E34A-49E0-8545-A4AA-95BE7A3FFFEF}">
      <dgm:prSet/>
      <dgm:spPr/>
      <dgm:t>
        <a:bodyPr/>
        <a:lstStyle/>
        <a:p>
          <a:r>
            <a:rPr lang="en-US" dirty="0"/>
            <a:t>Meaningful Conclusions</a:t>
          </a:r>
        </a:p>
      </dgm:t>
    </dgm:pt>
    <dgm:pt modelId="{2B458F17-AE3C-A342-9366-351559733DD3}" type="parTrans" cxnId="{634221F0-7E30-C244-9BB1-ECB53A9CEC69}">
      <dgm:prSet/>
      <dgm:spPr/>
      <dgm:t>
        <a:bodyPr/>
        <a:lstStyle/>
        <a:p>
          <a:endParaRPr lang="en-US"/>
        </a:p>
      </dgm:t>
    </dgm:pt>
    <dgm:pt modelId="{BB1ACE8B-95AC-094C-B1B3-1B786D79B178}" type="sibTrans" cxnId="{634221F0-7E30-C244-9BB1-ECB53A9CEC69}">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E6D8136E-01EA-2741-ADFE-8004A325DA1F}" type="pres">
      <dgm:prSet presAssocID="{C50AF0C5-A18C-D542-B8A4-19028E24C74B}" presName="boxAndChildren" presStyleCnt="0"/>
      <dgm:spPr/>
    </dgm:pt>
    <dgm:pt modelId="{050030AC-311E-4E42-A050-BDB0448CC6A5}" type="pres">
      <dgm:prSet presAssocID="{C50AF0C5-A18C-D542-B8A4-19028E24C74B}" presName="parentTextBox" presStyleLbl="node1" presStyleIdx="0" presStyleCnt="4"/>
      <dgm:spPr/>
    </dgm:pt>
    <dgm:pt modelId="{1615FB95-DD81-EC4B-9F81-5F4401A47D40}" type="pres">
      <dgm:prSet presAssocID="{C50AF0C5-A18C-D542-B8A4-19028E24C74B}" presName="entireBox" presStyleLbl="node1" presStyleIdx="0" presStyleCnt="4"/>
      <dgm:spPr/>
    </dgm:pt>
    <dgm:pt modelId="{0BB34014-EBEB-344E-96EE-C9020E9337EE}" type="pres">
      <dgm:prSet presAssocID="{C50AF0C5-A18C-D542-B8A4-19028E24C74B}" presName="descendantBox" presStyleCnt="0"/>
      <dgm:spPr/>
    </dgm:pt>
    <dgm:pt modelId="{121047DF-19CF-D947-A0D9-7F5AFC00C086}" type="pres">
      <dgm:prSet presAssocID="{9CA26F56-DAC4-8442-924E-3BD9B33FDDB3}" presName="childTextBox" presStyleLbl="fgAccFollowNode1" presStyleIdx="0" presStyleCnt="8">
        <dgm:presLayoutVars>
          <dgm:bulletEnabled val="1"/>
        </dgm:presLayoutVars>
      </dgm:prSet>
      <dgm:spPr/>
    </dgm:pt>
    <dgm:pt modelId="{B7A5112F-BDE0-A345-A4FF-D6161E74F689}" type="pres">
      <dgm:prSet presAssocID="{AF29E34A-49E0-8545-A4AA-95BE7A3FFFEF}" presName="childTextBox" presStyleLbl="fgAccFollowNode1" presStyleIdx="1" presStyleCnt="8">
        <dgm:presLayoutVars>
          <dgm:bulletEnabled val="1"/>
        </dgm:presLayoutVars>
      </dgm:prSet>
      <dgm:spPr/>
    </dgm:pt>
    <dgm:pt modelId="{B77F9712-B858-E140-B6D5-E8442B1CF674}" type="pres">
      <dgm:prSet presAssocID="{A43E3114-C8AC-4F44-952D-8A0D6A8A6B45}" presName="sp" presStyleCnt="0"/>
      <dgm:spPr/>
    </dgm:pt>
    <dgm:pt modelId="{51A79D18-A7CE-1248-8D3F-FDC733004AC8}" type="pres">
      <dgm:prSet presAssocID="{C3DC95A2-4D92-42C5-966E-8600E4BA31BD}" presName="arrowAndChildren" presStyleCnt="0"/>
      <dgm:spPr/>
    </dgm:pt>
    <dgm:pt modelId="{8D0331B4-FB69-924D-A6AE-5239268C385D}" type="pres">
      <dgm:prSet presAssocID="{C3DC95A2-4D92-42C5-966E-8600E4BA31BD}" presName="parentTextArrow" presStyleLbl="node1" presStyleIdx="0" presStyleCnt="4"/>
      <dgm:spPr/>
    </dgm:pt>
    <dgm:pt modelId="{4887011D-CD86-1345-81A8-BE703838FC69}" type="pres">
      <dgm:prSet presAssocID="{C3DC95A2-4D92-42C5-966E-8600E4BA31BD}" presName="arrow" presStyleLbl="node1" presStyleIdx="1" presStyleCnt="4"/>
      <dgm:spPr/>
    </dgm:pt>
    <dgm:pt modelId="{B6F79178-6C67-B742-863A-10F4CC97DE84}" type="pres">
      <dgm:prSet presAssocID="{C3DC95A2-4D92-42C5-966E-8600E4BA31BD}" presName="descendantArrow" presStyleCnt="0"/>
      <dgm:spPr/>
    </dgm:pt>
    <dgm:pt modelId="{5E6D305E-419C-2845-917D-0C9AB9F8CBF1}" type="pres">
      <dgm:prSet presAssocID="{17ACD041-408C-4E7D-B463-7267D32756A1}" presName="childTextArrow" presStyleLbl="fgAccFollowNode1" presStyleIdx="2" presStyleCnt="8">
        <dgm:presLayoutVars>
          <dgm:bulletEnabled val="1"/>
        </dgm:presLayoutVars>
      </dgm:prSet>
      <dgm:spPr/>
    </dgm:pt>
    <dgm:pt modelId="{EF55472C-D2B0-FC44-B3E3-90FF87CBC40B}" type="pres">
      <dgm:prSet presAssocID="{B5387FF0-0982-441E-9F8E-19335142671C}" presName="childTextArrow" presStyleLbl="fgAccFollowNode1" presStyleIdx="3" presStyleCnt="8">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1" presStyleCnt="4"/>
      <dgm:spPr/>
    </dgm:pt>
    <dgm:pt modelId="{80AD606B-F25E-46DF-B405-18F7D2EAE74A}" type="pres">
      <dgm:prSet presAssocID="{DB6AA457-F75F-415D-BDD5-92045774FE4B}" presName="arrow" presStyleLbl="node1" presStyleIdx="2" presStyleCnt="4"/>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4" presStyleCnt="8">
        <dgm:presLayoutVars>
          <dgm:bulletEnabled val="1"/>
        </dgm:presLayoutVars>
      </dgm:prSet>
      <dgm:spPr/>
    </dgm:pt>
    <dgm:pt modelId="{A6EE397C-6C28-4128-BFFE-CFF44F70153F}" type="pres">
      <dgm:prSet presAssocID="{3FE03ED9-3066-4E28-8291-0B1764DC85D6}" presName="childTextArrow" presStyleLbl="fgAccFollowNode1" presStyleIdx="5" presStyleCnt="8">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2" presStyleCnt="4"/>
      <dgm:spPr/>
    </dgm:pt>
    <dgm:pt modelId="{A48265CE-F3A3-46DB-9DD2-97590B4DBB84}" type="pres">
      <dgm:prSet presAssocID="{C712D637-7FF1-401C-9304-F85D1B95B226}" presName="arrow" presStyleLbl="node1" presStyleIdx="3" presStyleCnt="4"/>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6" presStyleCnt="8">
        <dgm:presLayoutVars>
          <dgm:bulletEnabled val="1"/>
        </dgm:presLayoutVars>
      </dgm:prSet>
      <dgm:spPr/>
    </dgm:pt>
    <dgm:pt modelId="{3EC7D028-ECEA-492B-A6F1-68E9B57B69C6}" type="pres">
      <dgm:prSet presAssocID="{DA33CDF4-5B94-4B92-9E0A-4DFD4CBFAF2D}" presName="childTextArrow" presStyleLbl="fgAccFollowNode1" presStyleIdx="7" presStyleCnt="8">
        <dgm:presLayoutVars>
          <dgm:bulletEnabled val="1"/>
        </dgm:presLayoutVars>
      </dgm:prSet>
      <dgm:spPr/>
    </dgm:pt>
  </dgm:ptLst>
  <dgm:cxnLst>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7E12691C-CC98-5A49-9501-F273179BE0B6}" type="presOf" srcId="{C3DC95A2-4D92-42C5-966E-8600E4BA31BD}" destId="{8D0331B4-FB69-924D-A6AE-5239268C385D}"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1B832252-23D0-5D41-B66D-5CC32E2665B5}" type="presOf" srcId="{C3DC95A2-4D92-42C5-966E-8600E4BA31BD}" destId="{4887011D-CD86-1345-81A8-BE703838FC69}" srcOrd="1" destOrd="0" presId="urn:microsoft.com/office/officeart/2005/8/layout/process4"/>
    <dgm:cxn modelId="{F958C352-9FDD-AB4A-A153-D24331386AA6}" srcId="{C50AF0C5-A18C-D542-B8A4-19028E24C74B}" destId="{9CA26F56-DAC4-8442-924E-3BD9B33FDDB3}" srcOrd="0" destOrd="0" parTransId="{5BF671B6-D6FF-944C-B17F-503C114A6055}" sibTransId="{14674F5E-3897-3741-8F2B-1B3B1DC491A9}"/>
    <dgm:cxn modelId="{A898C65E-B1FC-4041-8FA0-A77CB3CF3CA9}" type="presOf" srcId="{AF29E34A-49E0-8545-A4AA-95BE7A3FFFEF}" destId="{B7A5112F-BDE0-A345-A4FF-D6161E74F689}" srcOrd="0" destOrd="0" presId="urn:microsoft.com/office/officeart/2005/8/layout/process4"/>
    <dgm:cxn modelId="{9653D664-EC18-40D7-9F5E-3B27A70DCA4D}" srcId="{CD5204CD-6958-4A55-82AA-4AD73B3B6A19}" destId="{C712D637-7FF1-401C-9304-F85D1B95B226}" srcOrd="0" destOrd="0" parTransId="{05E1DD5C-7FEF-48F0-9651-C74D082ACBA9}" sibTransId="{F14B97BF-E90F-4D5A-A42B-6364BCB81249}"/>
    <dgm:cxn modelId="{B26E4878-9EFB-604F-BBBF-B521C7FFCD26}" type="presOf" srcId="{B5387FF0-0982-441E-9F8E-19335142671C}" destId="{EF55472C-D2B0-FC44-B3E3-90FF87CBC40B}" srcOrd="0" destOrd="0" presId="urn:microsoft.com/office/officeart/2005/8/layout/process4"/>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202DF3A7-7D66-C241-A2C4-F0189890742A}" type="presOf" srcId="{C50AF0C5-A18C-D542-B8A4-19028E24C74B}" destId="{1615FB95-DD81-EC4B-9F81-5F4401A47D40}" srcOrd="1" destOrd="0" presId="urn:microsoft.com/office/officeart/2005/8/layout/process4"/>
    <dgm:cxn modelId="{2CB404AA-C771-1D48-8D6C-852B73A68ED2}" type="presOf" srcId="{C50AF0C5-A18C-D542-B8A4-19028E24C74B}" destId="{050030AC-311E-4E42-A050-BDB0448CC6A5}"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EB6142AE-5334-A14E-8F5D-D6E45DDEE9B3}" srcId="{CD5204CD-6958-4A55-82AA-4AD73B3B6A19}" destId="{C50AF0C5-A18C-D542-B8A4-19028E24C74B}" srcOrd="3" destOrd="0" parTransId="{E8E24EDF-BE81-3547-9716-A03BE2D0891D}" sibTransId="{EF80F6EA-D084-4C49-96EC-FF7C9B2A2955}"/>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9CB203CF-6A6F-7A43-8ABE-E0FB44B6F4D4}" type="presOf" srcId="{9CA26F56-DAC4-8442-924E-3BD9B33FDDB3}" destId="{121047DF-19CF-D947-A0D9-7F5AFC00C086}" srcOrd="0" destOrd="0" presId="urn:microsoft.com/office/officeart/2005/8/layout/process4"/>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634221F0-7E30-C244-9BB1-ECB53A9CEC69}" srcId="{C50AF0C5-A18C-D542-B8A4-19028E24C74B}" destId="{AF29E34A-49E0-8545-A4AA-95BE7A3FFFEF}" srcOrd="1" destOrd="0" parTransId="{2B458F17-AE3C-A342-9366-351559733DD3}" sibTransId="{BB1ACE8B-95AC-094C-B1B3-1B786D79B178}"/>
    <dgm:cxn modelId="{23685BF7-B2CB-D84A-B8C7-A667366A1409}" type="presOf" srcId="{17ACD041-408C-4E7D-B463-7267D32756A1}" destId="{5E6D305E-419C-2845-917D-0C9AB9F8CBF1}" srcOrd="0" destOrd="0" presId="urn:microsoft.com/office/officeart/2005/8/layout/process4"/>
    <dgm:cxn modelId="{EBCDDEFB-4955-4864-90AB-7D693BE5DA0A}" srcId="{C3DC95A2-4D92-42C5-966E-8600E4BA31BD}" destId="{17ACD041-408C-4E7D-B463-7267D32756A1}" srcOrd="0" destOrd="0" parTransId="{209FC651-3F8E-4BF8-8C06-328027667041}" sibTransId="{A6AA8096-532A-4378-9BB6-B585B46357E5}"/>
    <dgm:cxn modelId="{96902BD7-991D-FD45-80DC-39E5F8603AC5}" type="presParOf" srcId="{31D3AE5D-DA06-4E2D-9D68-F5531DFE7C2B}" destId="{E6D8136E-01EA-2741-ADFE-8004A325DA1F}" srcOrd="0" destOrd="0" presId="urn:microsoft.com/office/officeart/2005/8/layout/process4"/>
    <dgm:cxn modelId="{DD71CD43-2C46-FD49-9786-B338818AA8C8}" type="presParOf" srcId="{E6D8136E-01EA-2741-ADFE-8004A325DA1F}" destId="{050030AC-311E-4E42-A050-BDB0448CC6A5}" srcOrd="0" destOrd="0" presId="urn:microsoft.com/office/officeart/2005/8/layout/process4"/>
    <dgm:cxn modelId="{2C7A4530-5DAD-664C-802A-579E57AAEAF4}" type="presParOf" srcId="{E6D8136E-01EA-2741-ADFE-8004A325DA1F}" destId="{1615FB95-DD81-EC4B-9F81-5F4401A47D40}" srcOrd="1" destOrd="0" presId="urn:microsoft.com/office/officeart/2005/8/layout/process4"/>
    <dgm:cxn modelId="{7C2F2B65-7083-F943-9214-5ACDC25FEE4C}" type="presParOf" srcId="{E6D8136E-01EA-2741-ADFE-8004A325DA1F}" destId="{0BB34014-EBEB-344E-96EE-C9020E9337EE}" srcOrd="2" destOrd="0" presId="urn:microsoft.com/office/officeart/2005/8/layout/process4"/>
    <dgm:cxn modelId="{95125B64-B4FF-1C4A-ACCD-747D1C4D99D2}" type="presParOf" srcId="{0BB34014-EBEB-344E-96EE-C9020E9337EE}" destId="{121047DF-19CF-D947-A0D9-7F5AFC00C086}" srcOrd="0" destOrd="0" presId="urn:microsoft.com/office/officeart/2005/8/layout/process4"/>
    <dgm:cxn modelId="{D35BCA18-37EF-8243-9549-3191FFF54BD7}" type="presParOf" srcId="{0BB34014-EBEB-344E-96EE-C9020E9337EE}" destId="{B7A5112F-BDE0-A345-A4FF-D6161E74F689}" srcOrd="1" destOrd="0" presId="urn:microsoft.com/office/officeart/2005/8/layout/process4"/>
    <dgm:cxn modelId="{0D02BCD9-F6BB-AF47-99BB-52939A7B14F3}" type="presParOf" srcId="{31D3AE5D-DA06-4E2D-9D68-F5531DFE7C2B}" destId="{B77F9712-B858-E140-B6D5-E8442B1CF674}" srcOrd="1" destOrd="0" presId="urn:microsoft.com/office/officeart/2005/8/layout/process4"/>
    <dgm:cxn modelId="{4537E25B-B0BF-D840-94C8-FF622CDD3488}" type="presParOf" srcId="{31D3AE5D-DA06-4E2D-9D68-F5531DFE7C2B}" destId="{51A79D18-A7CE-1248-8D3F-FDC733004AC8}" srcOrd="2" destOrd="0" presId="urn:microsoft.com/office/officeart/2005/8/layout/process4"/>
    <dgm:cxn modelId="{2C5718BB-6555-7242-A156-81F5EAF15509}" type="presParOf" srcId="{51A79D18-A7CE-1248-8D3F-FDC733004AC8}" destId="{8D0331B4-FB69-924D-A6AE-5239268C385D}" srcOrd="0" destOrd="0" presId="urn:microsoft.com/office/officeart/2005/8/layout/process4"/>
    <dgm:cxn modelId="{049DE616-E084-1E4A-9DD4-FB12F882C2A0}" type="presParOf" srcId="{51A79D18-A7CE-1248-8D3F-FDC733004AC8}" destId="{4887011D-CD86-1345-81A8-BE703838FC69}" srcOrd="1" destOrd="0" presId="urn:microsoft.com/office/officeart/2005/8/layout/process4"/>
    <dgm:cxn modelId="{C2520209-8084-4F40-A881-EA89EC88EC51}" type="presParOf" srcId="{51A79D18-A7CE-1248-8D3F-FDC733004AC8}" destId="{B6F79178-6C67-B742-863A-10F4CC97DE84}" srcOrd="2" destOrd="0" presId="urn:microsoft.com/office/officeart/2005/8/layout/process4"/>
    <dgm:cxn modelId="{475C4A75-A0C5-8A48-A448-4DCFEA490FAB}" type="presParOf" srcId="{B6F79178-6C67-B742-863A-10F4CC97DE84}" destId="{5E6D305E-419C-2845-917D-0C9AB9F8CBF1}" srcOrd="0" destOrd="0" presId="urn:microsoft.com/office/officeart/2005/8/layout/process4"/>
    <dgm:cxn modelId="{CAFC360C-6536-C14E-904E-3F1BB3CD0110}" type="presParOf" srcId="{B6F79178-6C67-B742-863A-10F4CC97DE84}" destId="{EF55472C-D2B0-FC44-B3E3-90FF87CBC40B}" srcOrd="1" destOrd="0" presId="urn:microsoft.com/office/officeart/2005/8/layout/process4"/>
    <dgm:cxn modelId="{47EA5B00-FECA-4EA3-8858-020831D68EBC}" type="presParOf" srcId="{31D3AE5D-DA06-4E2D-9D68-F5531DFE7C2B}" destId="{7F8DEC81-0DCB-4545-8129-1A1632B41B5E}" srcOrd="3" destOrd="0" presId="urn:microsoft.com/office/officeart/2005/8/layout/process4"/>
    <dgm:cxn modelId="{F9086655-70F6-4D62-803D-9FB2B9CECBD7}" type="presParOf" srcId="{31D3AE5D-DA06-4E2D-9D68-F5531DFE7C2B}" destId="{33200553-5A1C-45F1-A422-26ECCEDBD439}" srcOrd="4"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5" destOrd="0" presId="urn:microsoft.com/office/officeart/2005/8/layout/process4"/>
    <dgm:cxn modelId="{D9B8890F-622F-4EF7-B8C9-501999392107}" type="presParOf" srcId="{31D3AE5D-DA06-4E2D-9D68-F5531DFE7C2B}" destId="{1A669411-1539-46A4-9D6E-2C85E15B0FA6}" srcOrd="6"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B0573C-848E-4576-883D-5C951A6FC62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9A0EF9-8032-428A-9B03-440129543BA0}">
      <dgm:prSet/>
      <dgm:spPr/>
      <dgm:t>
        <a:bodyPr/>
        <a:lstStyle/>
        <a:p>
          <a:pPr>
            <a:defRPr b="1"/>
          </a:pPr>
          <a:r>
            <a:rPr lang="en-US"/>
            <a:t>ANNUAL da</a:t>
          </a:r>
          <a:r>
            <a:rPr lang="en-US" i="0"/>
            <a:t>ta are FINALIZED claims files</a:t>
          </a:r>
          <a:endParaRPr lang="en-US"/>
        </a:p>
      </dgm:t>
    </dgm:pt>
    <dgm:pt modelId="{12880AB0-4D9A-47B4-A83C-1929AD301840}" type="parTrans" cxnId="{61F0F974-2CEE-4D92-AEF4-81C4229E4593}">
      <dgm:prSet/>
      <dgm:spPr/>
      <dgm:t>
        <a:bodyPr/>
        <a:lstStyle/>
        <a:p>
          <a:endParaRPr lang="en-US"/>
        </a:p>
      </dgm:t>
    </dgm:pt>
    <dgm:pt modelId="{B415D0E9-1BCF-4B18-827B-F6A925EDCACE}" type="sibTrans" cxnId="{61F0F974-2CEE-4D92-AEF4-81C4229E4593}">
      <dgm:prSet/>
      <dgm:spPr/>
      <dgm:t>
        <a:bodyPr/>
        <a:lstStyle/>
        <a:p>
          <a:endParaRPr lang="en-US"/>
        </a:p>
      </dgm:t>
    </dgm:pt>
    <dgm:pt modelId="{03691B0E-B312-4869-BDF0-E89F19C1DC83}">
      <dgm:prSet/>
      <dgm:spPr/>
      <dgm:t>
        <a:bodyPr/>
        <a:lstStyle/>
        <a:p>
          <a:pPr>
            <a:defRPr b="1"/>
          </a:pPr>
          <a:r>
            <a:rPr lang="en-US" i="0"/>
            <a:t>Provider-submitted Claims for </a:t>
          </a:r>
          <a:r>
            <a:rPr lang="en-US"/>
            <a:t>P</a:t>
          </a:r>
          <a:r>
            <a:rPr lang="en-US" i="0"/>
            <a:t>ayment</a:t>
          </a:r>
          <a:endParaRPr lang="en-US"/>
        </a:p>
      </dgm:t>
    </dgm:pt>
    <dgm:pt modelId="{DE23D19C-B59D-4CF3-BE58-F1A42C76E25E}" type="parTrans" cxnId="{3C05E5C0-81FA-4973-A8C1-0868B3A6FF49}">
      <dgm:prSet/>
      <dgm:spPr/>
      <dgm:t>
        <a:bodyPr/>
        <a:lstStyle/>
        <a:p>
          <a:endParaRPr lang="en-US"/>
        </a:p>
      </dgm:t>
    </dgm:pt>
    <dgm:pt modelId="{46A959E5-AD6B-453F-AC02-617598C68227}" type="sibTrans" cxnId="{3C05E5C0-81FA-4973-A8C1-0868B3A6FF49}">
      <dgm:prSet/>
      <dgm:spPr/>
      <dgm:t>
        <a:bodyPr/>
        <a:lstStyle/>
        <a:p>
          <a:endParaRPr lang="en-US"/>
        </a:p>
      </dgm:t>
    </dgm:pt>
    <dgm:pt modelId="{8321C206-6E63-4D05-8085-BC8309F5313B}">
      <dgm:prSet/>
      <dgm:spPr/>
      <dgm:t>
        <a:bodyPr/>
        <a:lstStyle/>
        <a:p>
          <a:pPr>
            <a:defRPr b="1"/>
          </a:pPr>
          <a:r>
            <a:rPr lang="en-US"/>
            <a:t>Medicare is the primary health insurance program for individuals</a:t>
          </a:r>
        </a:p>
      </dgm:t>
    </dgm:pt>
    <dgm:pt modelId="{DD714D7F-2306-4E41-A7F7-DA3017135DB6}" type="parTrans" cxnId="{E1E9FAF0-5BEA-4275-B952-807F99C14279}">
      <dgm:prSet/>
      <dgm:spPr/>
      <dgm:t>
        <a:bodyPr/>
        <a:lstStyle/>
        <a:p>
          <a:endParaRPr lang="en-US"/>
        </a:p>
      </dgm:t>
    </dgm:pt>
    <dgm:pt modelId="{ACAEC076-B99F-4C29-B8A3-73C45DB4B532}" type="sibTrans" cxnId="{E1E9FAF0-5BEA-4275-B952-807F99C14279}">
      <dgm:prSet/>
      <dgm:spPr/>
      <dgm:t>
        <a:bodyPr/>
        <a:lstStyle/>
        <a:p>
          <a:endParaRPr lang="en-US"/>
        </a:p>
      </dgm:t>
    </dgm:pt>
    <dgm:pt modelId="{562C6ABC-7F8D-477F-A9D6-FE78DCC0B10D}">
      <dgm:prSet/>
      <dgm:spPr/>
      <dgm:t>
        <a:bodyPr/>
        <a:lstStyle/>
        <a:p>
          <a:r>
            <a:rPr lang="en-US" dirty="0"/>
            <a:t>*65 or older</a:t>
          </a:r>
        </a:p>
      </dgm:t>
    </dgm:pt>
    <dgm:pt modelId="{D477605E-1121-4EBA-BB7B-DEC0CB1A6D9D}" type="parTrans" cxnId="{6FF306DF-7140-4654-8F70-C27B068E8211}">
      <dgm:prSet/>
      <dgm:spPr/>
      <dgm:t>
        <a:bodyPr/>
        <a:lstStyle/>
        <a:p>
          <a:endParaRPr lang="en-US"/>
        </a:p>
      </dgm:t>
    </dgm:pt>
    <dgm:pt modelId="{81EFB36E-5AF3-4A18-A798-A6A911135268}" type="sibTrans" cxnId="{6FF306DF-7140-4654-8F70-C27B068E8211}">
      <dgm:prSet/>
      <dgm:spPr/>
      <dgm:t>
        <a:bodyPr/>
        <a:lstStyle/>
        <a:p>
          <a:endParaRPr lang="en-US"/>
        </a:p>
      </dgm:t>
    </dgm:pt>
    <dgm:pt modelId="{7EE1EAD2-EADF-4A6F-B094-D3EFC46EE430}">
      <dgm:prSet/>
      <dgm:spPr/>
      <dgm:t>
        <a:bodyPr/>
        <a:lstStyle/>
        <a:p>
          <a:r>
            <a:rPr lang="en-US" dirty="0"/>
            <a:t>*Under age 65 with certain disabilities</a:t>
          </a:r>
        </a:p>
      </dgm:t>
    </dgm:pt>
    <dgm:pt modelId="{1CE467AF-69E4-407B-8EFD-6DD567BAC12D}" type="parTrans" cxnId="{41566816-03E9-47BE-92D7-15B54B13F215}">
      <dgm:prSet/>
      <dgm:spPr/>
      <dgm:t>
        <a:bodyPr/>
        <a:lstStyle/>
        <a:p>
          <a:endParaRPr lang="en-US"/>
        </a:p>
      </dgm:t>
    </dgm:pt>
    <dgm:pt modelId="{EBC66C89-4369-47C0-B219-F21C3BB8803C}" type="sibTrans" cxnId="{41566816-03E9-47BE-92D7-15B54B13F215}">
      <dgm:prSet/>
      <dgm:spPr/>
      <dgm:t>
        <a:bodyPr/>
        <a:lstStyle/>
        <a:p>
          <a:endParaRPr lang="en-US"/>
        </a:p>
      </dgm:t>
    </dgm:pt>
    <dgm:pt modelId="{AF6D9100-EB6F-4F22-B133-DFFBE0CE38F1}">
      <dgm:prSet/>
      <dgm:spPr/>
      <dgm:t>
        <a:bodyPr/>
        <a:lstStyle/>
        <a:p>
          <a:r>
            <a:rPr lang="en-US" dirty="0"/>
            <a:t>*Of all ages with End-Stage Renal Disease (ESRD)</a:t>
          </a:r>
          <a:br>
            <a:rPr lang="en-US" dirty="0"/>
          </a:br>
          <a:endParaRPr lang="en-US" dirty="0"/>
        </a:p>
      </dgm:t>
    </dgm:pt>
    <dgm:pt modelId="{FCF82BA8-9714-4B0D-BCB6-77DD1F85DD9E}" type="parTrans" cxnId="{773A2277-D967-4E8C-B65F-4D1576C9062C}">
      <dgm:prSet/>
      <dgm:spPr/>
      <dgm:t>
        <a:bodyPr/>
        <a:lstStyle/>
        <a:p>
          <a:endParaRPr lang="en-US"/>
        </a:p>
      </dgm:t>
    </dgm:pt>
    <dgm:pt modelId="{4681F425-494B-4661-9F2E-2EC980E9D43C}" type="sibTrans" cxnId="{773A2277-D967-4E8C-B65F-4D1576C9062C}">
      <dgm:prSet/>
      <dgm:spPr/>
      <dgm:t>
        <a:bodyPr/>
        <a:lstStyle/>
        <a:p>
          <a:endParaRPr lang="en-US"/>
        </a:p>
      </dgm:t>
    </dgm:pt>
    <dgm:pt modelId="{E0FC57E2-F637-4EDC-96DC-3EE0C766F1FE}">
      <dgm:prSet/>
      <dgm:spPr/>
      <dgm:t>
        <a:bodyPr/>
        <a:lstStyle/>
        <a:p>
          <a:pPr>
            <a:defRPr b="1"/>
          </a:pPr>
          <a:r>
            <a:rPr lang="en-US"/>
            <a:t>https://www.cdc.gov/nchs/tutorials/nhanes-cms/orientation/overview.htm</a:t>
          </a:r>
        </a:p>
      </dgm:t>
    </dgm:pt>
    <dgm:pt modelId="{F45E8119-2A1F-462F-B1DF-B0B019C308E0}" type="parTrans" cxnId="{E69490D8-D184-4D7A-A246-F7ACA6A43EA9}">
      <dgm:prSet/>
      <dgm:spPr/>
      <dgm:t>
        <a:bodyPr/>
        <a:lstStyle/>
        <a:p>
          <a:endParaRPr lang="en-US"/>
        </a:p>
      </dgm:t>
    </dgm:pt>
    <dgm:pt modelId="{6622C9B7-929D-46C5-94CF-F9C5B4397164}" type="sibTrans" cxnId="{E69490D8-D184-4D7A-A246-F7ACA6A43EA9}">
      <dgm:prSet/>
      <dgm:spPr/>
      <dgm:t>
        <a:bodyPr/>
        <a:lstStyle/>
        <a:p>
          <a:endParaRPr lang="en-US"/>
        </a:p>
      </dgm:t>
    </dgm:pt>
    <dgm:pt modelId="{9704FE8B-9163-4920-B918-B8A1DB928A1F}" type="pres">
      <dgm:prSet presAssocID="{B3B0573C-848E-4576-883D-5C951A6FC62F}" presName="root" presStyleCnt="0">
        <dgm:presLayoutVars>
          <dgm:dir/>
          <dgm:resizeHandles val="exact"/>
        </dgm:presLayoutVars>
      </dgm:prSet>
      <dgm:spPr/>
    </dgm:pt>
    <dgm:pt modelId="{54B9DB03-DC71-477E-8F29-3618929C505F}" type="pres">
      <dgm:prSet presAssocID="{D59A0EF9-8032-428A-9B03-440129543BA0}" presName="compNode" presStyleCnt="0"/>
      <dgm:spPr/>
    </dgm:pt>
    <dgm:pt modelId="{A7351720-7616-4F8E-8AD5-DB114F0AB936}" type="pres">
      <dgm:prSet presAssocID="{D59A0EF9-8032-428A-9B03-440129543BA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0C57503F-9D74-4AEA-99AF-DDED83D3F5F6}" type="pres">
      <dgm:prSet presAssocID="{D59A0EF9-8032-428A-9B03-440129543BA0}" presName="iconSpace" presStyleCnt="0"/>
      <dgm:spPr/>
    </dgm:pt>
    <dgm:pt modelId="{8D6AA16F-8CC8-4A5B-9C1D-6D252486FA98}" type="pres">
      <dgm:prSet presAssocID="{D59A0EF9-8032-428A-9B03-440129543BA0}" presName="parTx" presStyleLbl="revTx" presStyleIdx="0" presStyleCnt="8">
        <dgm:presLayoutVars>
          <dgm:chMax val="0"/>
          <dgm:chPref val="0"/>
        </dgm:presLayoutVars>
      </dgm:prSet>
      <dgm:spPr/>
    </dgm:pt>
    <dgm:pt modelId="{9D49584F-64CB-4592-B52A-60CD9EE5E31C}" type="pres">
      <dgm:prSet presAssocID="{D59A0EF9-8032-428A-9B03-440129543BA0}" presName="txSpace" presStyleCnt="0"/>
      <dgm:spPr/>
    </dgm:pt>
    <dgm:pt modelId="{4568085A-CBA9-4DCB-A4B8-352D2F91B58A}" type="pres">
      <dgm:prSet presAssocID="{D59A0EF9-8032-428A-9B03-440129543BA0}" presName="desTx" presStyleLbl="revTx" presStyleIdx="1" presStyleCnt="8">
        <dgm:presLayoutVars/>
      </dgm:prSet>
      <dgm:spPr/>
    </dgm:pt>
    <dgm:pt modelId="{94157736-7C45-46A0-AA1C-AAB78108C860}" type="pres">
      <dgm:prSet presAssocID="{B415D0E9-1BCF-4B18-827B-F6A925EDCACE}" presName="sibTrans" presStyleCnt="0"/>
      <dgm:spPr/>
    </dgm:pt>
    <dgm:pt modelId="{A0C6D497-C9A8-48AB-A2F8-70C9536BA57E}" type="pres">
      <dgm:prSet presAssocID="{03691B0E-B312-4869-BDF0-E89F19C1DC83}" presName="compNode" presStyleCnt="0"/>
      <dgm:spPr/>
    </dgm:pt>
    <dgm:pt modelId="{3E925A32-15A6-45E7-AF04-68E768333655}" type="pres">
      <dgm:prSet presAssocID="{03691B0E-B312-4869-BDF0-E89F19C1DC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Check"/>
        </a:ext>
      </dgm:extLst>
    </dgm:pt>
    <dgm:pt modelId="{A568B0B7-A8DA-4CEE-9F2A-4D0F516846A6}" type="pres">
      <dgm:prSet presAssocID="{03691B0E-B312-4869-BDF0-E89F19C1DC83}" presName="iconSpace" presStyleCnt="0"/>
      <dgm:spPr/>
    </dgm:pt>
    <dgm:pt modelId="{7ABCE749-4C33-4A01-8720-4DF9312416B5}" type="pres">
      <dgm:prSet presAssocID="{03691B0E-B312-4869-BDF0-E89F19C1DC83}" presName="parTx" presStyleLbl="revTx" presStyleIdx="2" presStyleCnt="8">
        <dgm:presLayoutVars>
          <dgm:chMax val="0"/>
          <dgm:chPref val="0"/>
        </dgm:presLayoutVars>
      </dgm:prSet>
      <dgm:spPr/>
    </dgm:pt>
    <dgm:pt modelId="{AE60DBDE-AE95-4EEE-82E3-901E1492133B}" type="pres">
      <dgm:prSet presAssocID="{03691B0E-B312-4869-BDF0-E89F19C1DC83}" presName="txSpace" presStyleCnt="0"/>
      <dgm:spPr/>
    </dgm:pt>
    <dgm:pt modelId="{80AA69F0-0D1A-4555-A44D-B08F73FBAFFC}" type="pres">
      <dgm:prSet presAssocID="{03691B0E-B312-4869-BDF0-E89F19C1DC83}" presName="desTx" presStyleLbl="revTx" presStyleIdx="3" presStyleCnt="8">
        <dgm:presLayoutVars/>
      </dgm:prSet>
      <dgm:spPr/>
    </dgm:pt>
    <dgm:pt modelId="{5623B64B-C077-4AE8-878A-E31A2BED111A}" type="pres">
      <dgm:prSet presAssocID="{46A959E5-AD6B-453F-AC02-617598C68227}" presName="sibTrans" presStyleCnt="0"/>
      <dgm:spPr/>
    </dgm:pt>
    <dgm:pt modelId="{8FD139F6-2EAD-403D-BBAE-46360EBEC18A}" type="pres">
      <dgm:prSet presAssocID="{8321C206-6E63-4D05-8085-BC8309F5313B}" presName="compNode" presStyleCnt="0"/>
      <dgm:spPr/>
    </dgm:pt>
    <dgm:pt modelId="{CD675931-30EC-4C6D-9EBD-AF665E298D38}" type="pres">
      <dgm:prSet presAssocID="{8321C206-6E63-4D05-8085-BC8309F531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Cane"/>
        </a:ext>
      </dgm:extLst>
    </dgm:pt>
    <dgm:pt modelId="{707902EB-191B-40EF-80A9-219C3CABBB0C}" type="pres">
      <dgm:prSet presAssocID="{8321C206-6E63-4D05-8085-BC8309F5313B}" presName="iconSpace" presStyleCnt="0"/>
      <dgm:spPr/>
    </dgm:pt>
    <dgm:pt modelId="{8A38C7F3-44D2-42FB-8488-87BBCDBEA6CE}" type="pres">
      <dgm:prSet presAssocID="{8321C206-6E63-4D05-8085-BC8309F5313B}" presName="parTx" presStyleLbl="revTx" presStyleIdx="4" presStyleCnt="8">
        <dgm:presLayoutVars>
          <dgm:chMax val="0"/>
          <dgm:chPref val="0"/>
        </dgm:presLayoutVars>
      </dgm:prSet>
      <dgm:spPr/>
    </dgm:pt>
    <dgm:pt modelId="{A43251A1-394A-427D-9435-027D202E12B7}" type="pres">
      <dgm:prSet presAssocID="{8321C206-6E63-4D05-8085-BC8309F5313B}" presName="txSpace" presStyleCnt="0"/>
      <dgm:spPr/>
    </dgm:pt>
    <dgm:pt modelId="{10DFB478-67B1-41BD-AAF8-0908EEAB9443}" type="pres">
      <dgm:prSet presAssocID="{8321C206-6E63-4D05-8085-BC8309F5313B}" presName="desTx" presStyleLbl="revTx" presStyleIdx="5" presStyleCnt="8" custLinFactNeighborX="1360">
        <dgm:presLayoutVars/>
      </dgm:prSet>
      <dgm:spPr/>
    </dgm:pt>
    <dgm:pt modelId="{40965CCF-6C30-4C15-9895-58B07C58C9E4}" type="pres">
      <dgm:prSet presAssocID="{ACAEC076-B99F-4C29-B8A3-73C45DB4B532}" presName="sibTrans" presStyleCnt="0"/>
      <dgm:spPr/>
    </dgm:pt>
    <dgm:pt modelId="{4C653FD3-F712-4E5A-A545-94A62A10A947}" type="pres">
      <dgm:prSet presAssocID="{E0FC57E2-F637-4EDC-96DC-3EE0C766F1FE}" presName="compNode" presStyleCnt="0"/>
      <dgm:spPr/>
    </dgm:pt>
    <dgm:pt modelId="{F3F106AD-0F0D-42F1-A9F7-2F566D32AA65}" type="pres">
      <dgm:prSet presAssocID="{E0FC57E2-F637-4EDC-96DC-3EE0C766F1F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2108106F-DB60-4F97-9CC6-A721469D0B91}" type="pres">
      <dgm:prSet presAssocID="{E0FC57E2-F637-4EDC-96DC-3EE0C766F1FE}" presName="iconSpace" presStyleCnt="0"/>
      <dgm:spPr/>
    </dgm:pt>
    <dgm:pt modelId="{A1F380B2-6340-4948-8523-9A6145415080}" type="pres">
      <dgm:prSet presAssocID="{E0FC57E2-F637-4EDC-96DC-3EE0C766F1FE}" presName="parTx" presStyleLbl="revTx" presStyleIdx="6" presStyleCnt="8">
        <dgm:presLayoutVars>
          <dgm:chMax val="0"/>
          <dgm:chPref val="0"/>
        </dgm:presLayoutVars>
      </dgm:prSet>
      <dgm:spPr/>
    </dgm:pt>
    <dgm:pt modelId="{BBE381BF-5990-4F04-9EB2-EB37B770AC67}" type="pres">
      <dgm:prSet presAssocID="{E0FC57E2-F637-4EDC-96DC-3EE0C766F1FE}" presName="txSpace" presStyleCnt="0"/>
      <dgm:spPr/>
    </dgm:pt>
    <dgm:pt modelId="{7BA38C6B-A1A0-421C-BCA6-237AA40990C2}" type="pres">
      <dgm:prSet presAssocID="{E0FC57E2-F637-4EDC-96DC-3EE0C766F1FE}" presName="desTx" presStyleLbl="revTx" presStyleIdx="7" presStyleCnt="8">
        <dgm:presLayoutVars/>
      </dgm:prSet>
      <dgm:spPr/>
    </dgm:pt>
  </dgm:ptLst>
  <dgm:cxnLst>
    <dgm:cxn modelId="{493C3907-259F-4335-8823-B5A85953B653}" type="presOf" srcId="{562C6ABC-7F8D-477F-A9D6-FE78DCC0B10D}" destId="{10DFB478-67B1-41BD-AAF8-0908EEAB9443}" srcOrd="0" destOrd="0" presId="urn:microsoft.com/office/officeart/2018/2/layout/IconLabelDescriptionList"/>
    <dgm:cxn modelId="{89B3D40F-A0EB-42D9-9B67-42838E862AE1}" type="presOf" srcId="{7EE1EAD2-EADF-4A6F-B094-D3EFC46EE430}" destId="{10DFB478-67B1-41BD-AAF8-0908EEAB9443}" srcOrd="0" destOrd="1" presId="urn:microsoft.com/office/officeart/2018/2/layout/IconLabelDescriptionList"/>
    <dgm:cxn modelId="{6AEA6312-FBB1-4701-937F-943394EF05D1}" type="presOf" srcId="{8321C206-6E63-4D05-8085-BC8309F5313B}" destId="{8A38C7F3-44D2-42FB-8488-87BBCDBEA6CE}" srcOrd="0" destOrd="0" presId="urn:microsoft.com/office/officeart/2018/2/layout/IconLabelDescriptionList"/>
    <dgm:cxn modelId="{41566816-03E9-47BE-92D7-15B54B13F215}" srcId="{8321C206-6E63-4D05-8085-BC8309F5313B}" destId="{7EE1EAD2-EADF-4A6F-B094-D3EFC46EE430}" srcOrd="1" destOrd="0" parTransId="{1CE467AF-69E4-407B-8EFD-6DD567BAC12D}" sibTransId="{EBC66C89-4369-47C0-B219-F21C3BB8803C}"/>
    <dgm:cxn modelId="{A74AA826-4C01-4875-9EDA-F91CFB43CC6E}" type="presOf" srcId="{D59A0EF9-8032-428A-9B03-440129543BA0}" destId="{8D6AA16F-8CC8-4A5B-9C1D-6D252486FA98}" srcOrd="0" destOrd="0" presId="urn:microsoft.com/office/officeart/2018/2/layout/IconLabelDescriptionList"/>
    <dgm:cxn modelId="{9E359341-0665-453F-AF61-CE60E35023DD}" type="presOf" srcId="{AF6D9100-EB6F-4F22-B133-DFFBE0CE38F1}" destId="{10DFB478-67B1-41BD-AAF8-0908EEAB9443}" srcOrd="0" destOrd="2" presId="urn:microsoft.com/office/officeart/2018/2/layout/IconLabelDescriptionList"/>
    <dgm:cxn modelId="{93B2E758-4A2C-4A72-B33D-68A87018CFBB}" type="presOf" srcId="{E0FC57E2-F637-4EDC-96DC-3EE0C766F1FE}" destId="{A1F380B2-6340-4948-8523-9A6145415080}" srcOrd="0" destOrd="0" presId="urn:microsoft.com/office/officeart/2018/2/layout/IconLabelDescriptionList"/>
    <dgm:cxn modelId="{61F0F974-2CEE-4D92-AEF4-81C4229E4593}" srcId="{B3B0573C-848E-4576-883D-5C951A6FC62F}" destId="{D59A0EF9-8032-428A-9B03-440129543BA0}" srcOrd="0" destOrd="0" parTransId="{12880AB0-4D9A-47B4-A83C-1929AD301840}" sibTransId="{B415D0E9-1BCF-4B18-827B-F6A925EDCACE}"/>
    <dgm:cxn modelId="{773A2277-D967-4E8C-B65F-4D1576C9062C}" srcId="{8321C206-6E63-4D05-8085-BC8309F5313B}" destId="{AF6D9100-EB6F-4F22-B133-DFFBE0CE38F1}" srcOrd="2" destOrd="0" parTransId="{FCF82BA8-9714-4B0D-BCB6-77DD1F85DD9E}" sibTransId="{4681F425-494B-4661-9F2E-2EC980E9D43C}"/>
    <dgm:cxn modelId="{5E62A98D-6AE5-49B4-B720-76D8066AC320}" type="presOf" srcId="{03691B0E-B312-4869-BDF0-E89F19C1DC83}" destId="{7ABCE749-4C33-4A01-8720-4DF9312416B5}" srcOrd="0" destOrd="0" presId="urn:microsoft.com/office/officeart/2018/2/layout/IconLabelDescriptionList"/>
    <dgm:cxn modelId="{3C05E5C0-81FA-4973-A8C1-0868B3A6FF49}" srcId="{B3B0573C-848E-4576-883D-5C951A6FC62F}" destId="{03691B0E-B312-4869-BDF0-E89F19C1DC83}" srcOrd="1" destOrd="0" parTransId="{DE23D19C-B59D-4CF3-BE58-F1A42C76E25E}" sibTransId="{46A959E5-AD6B-453F-AC02-617598C68227}"/>
    <dgm:cxn modelId="{E69490D8-D184-4D7A-A246-F7ACA6A43EA9}" srcId="{B3B0573C-848E-4576-883D-5C951A6FC62F}" destId="{E0FC57E2-F637-4EDC-96DC-3EE0C766F1FE}" srcOrd="3" destOrd="0" parTransId="{F45E8119-2A1F-462F-B1DF-B0B019C308E0}" sibTransId="{6622C9B7-929D-46C5-94CF-F9C5B4397164}"/>
    <dgm:cxn modelId="{6FF306DF-7140-4654-8F70-C27B068E8211}" srcId="{8321C206-6E63-4D05-8085-BC8309F5313B}" destId="{562C6ABC-7F8D-477F-A9D6-FE78DCC0B10D}" srcOrd="0" destOrd="0" parTransId="{D477605E-1121-4EBA-BB7B-DEC0CB1A6D9D}" sibTransId="{81EFB36E-5AF3-4A18-A798-A6A911135268}"/>
    <dgm:cxn modelId="{E1E9FAF0-5BEA-4275-B952-807F99C14279}" srcId="{B3B0573C-848E-4576-883D-5C951A6FC62F}" destId="{8321C206-6E63-4D05-8085-BC8309F5313B}" srcOrd="2" destOrd="0" parTransId="{DD714D7F-2306-4E41-A7F7-DA3017135DB6}" sibTransId="{ACAEC076-B99F-4C29-B8A3-73C45DB4B532}"/>
    <dgm:cxn modelId="{6B06A8FF-CFC5-4AEE-8566-4D793D4013F5}" type="presOf" srcId="{B3B0573C-848E-4576-883D-5C951A6FC62F}" destId="{9704FE8B-9163-4920-B918-B8A1DB928A1F}" srcOrd="0" destOrd="0" presId="urn:microsoft.com/office/officeart/2018/2/layout/IconLabelDescriptionList"/>
    <dgm:cxn modelId="{7B0E8AE7-B72C-48DE-8A8B-7799BAD3D991}" type="presParOf" srcId="{9704FE8B-9163-4920-B918-B8A1DB928A1F}" destId="{54B9DB03-DC71-477E-8F29-3618929C505F}" srcOrd="0" destOrd="0" presId="urn:microsoft.com/office/officeart/2018/2/layout/IconLabelDescriptionList"/>
    <dgm:cxn modelId="{DBBC090E-F3FC-4AF5-AF4F-C2C339111CCB}" type="presParOf" srcId="{54B9DB03-DC71-477E-8F29-3618929C505F}" destId="{A7351720-7616-4F8E-8AD5-DB114F0AB936}" srcOrd="0" destOrd="0" presId="urn:microsoft.com/office/officeart/2018/2/layout/IconLabelDescriptionList"/>
    <dgm:cxn modelId="{CFD2833A-2954-4231-B7AF-9F12AD3AA98C}" type="presParOf" srcId="{54B9DB03-DC71-477E-8F29-3618929C505F}" destId="{0C57503F-9D74-4AEA-99AF-DDED83D3F5F6}" srcOrd="1" destOrd="0" presId="urn:microsoft.com/office/officeart/2018/2/layout/IconLabelDescriptionList"/>
    <dgm:cxn modelId="{AC242880-2688-4297-A59A-0B6A472804AC}" type="presParOf" srcId="{54B9DB03-DC71-477E-8F29-3618929C505F}" destId="{8D6AA16F-8CC8-4A5B-9C1D-6D252486FA98}" srcOrd="2" destOrd="0" presId="urn:microsoft.com/office/officeart/2018/2/layout/IconLabelDescriptionList"/>
    <dgm:cxn modelId="{61E2D49E-7F3B-4628-938A-6F765FB288B4}" type="presParOf" srcId="{54B9DB03-DC71-477E-8F29-3618929C505F}" destId="{9D49584F-64CB-4592-B52A-60CD9EE5E31C}" srcOrd="3" destOrd="0" presId="urn:microsoft.com/office/officeart/2018/2/layout/IconLabelDescriptionList"/>
    <dgm:cxn modelId="{9B172114-D76B-4AA4-AFDA-A734CF824215}" type="presParOf" srcId="{54B9DB03-DC71-477E-8F29-3618929C505F}" destId="{4568085A-CBA9-4DCB-A4B8-352D2F91B58A}" srcOrd="4" destOrd="0" presId="urn:microsoft.com/office/officeart/2018/2/layout/IconLabelDescriptionList"/>
    <dgm:cxn modelId="{11303724-98FF-449B-B6E3-B08890FE0ECF}" type="presParOf" srcId="{9704FE8B-9163-4920-B918-B8A1DB928A1F}" destId="{94157736-7C45-46A0-AA1C-AAB78108C860}" srcOrd="1" destOrd="0" presId="urn:microsoft.com/office/officeart/2018/2/layout/IconLabelDescriptionList"/>
    <dgm:cxn modelId="{BC62CCF1-3635-48C9-8C16-CAE678E2391F}" type="presParOf" srcId="{9704FE8B-9163-4920-B918-B8A1DB928A1F}" destId="{A0C6D497-C9A8-48AB-A2F8-70C9536BA57E}" srcOrd="2" destOrd="0" presId="urn:microsoft.com/office/officeart/2018/2/layout/IconLabelDescriptionList"/>
    <dgm:cxn modelId="{9BCB0898-5BDB-4E4E-B3F4-0F5D52F39F92}" type="presParOf" srcId="{A0C6D497-C9A8-48AB-A2F8-70C9536BA57E}" destId="{3E925A32-15A6-45E7-AF04-68E768333655}" srcOrd="0" destOrd="0" presId="urn:microsoft.com/office/officeart/2018/2/layout/IconLabelDescriptionList"/>
    <dgm:cxn modelId="{4A2437B3-1CB7-41DE-9591-BC1EFE2B493A}" type="presParOf" srcId="{A0C6D497-C9A8-48AB-A2F8-70C9536BA57E}" destId="{A568B0B7-A8DA-4CEE-9F2A-4D0F516846A6}" srcOrd="1" destOrd="0" presId="urn:microsoft.com/office/officeart/2018/2/layout/IconLabelDescriptionList"/>
    <dgm:cxn modelId="{D4F94DF1-EC69-42D3-B94C-897CD1C7805A}" type="presParOf" srcId="{A0C6D497-C9A8-48AB-A2F8-70C9536BA57E}" destId="{7ABCE749-4C33-4A01-8720-4DF9312416B5}" srcOrd="2" destOrd="0" presId="urn:microsoft.com/office/officeart/2018/2/layout/IconLabelDescriptionList"/>
    <dgm:cxn modelId="{B7BFE8A9-9359-4B91-90CB-8B6049A001DD}" type="presParOf" srcId="{A0C6D497-C9A8-48AB-A2F8-70C9536BA57E}" destId="{AE60DBDE-AE95-4EEE-82E3-901E1492133B}" srcOrd="3" destOrd="0" presId="urn:microsoft.com/office/officeart/2018/2/layout/IconLabelDescriptionList"/>
    <dgm:cxn modelId="{79A67514-6D33-4E73-BBDA-2605B737B7CD}" type="presParOf" srcId="{A0C6D497-C9A8-48AB-A2F8-70C9536BA57E}" destId="{80AA69F0-0D1A-4555-A44D-B08F73FBAFFC}" srcOrd="4" destOrd="0" presId="urn:microsoft.com/office/officeart/2018/2/layout/IconLabelDescriptionList"/>
    <dgm:cxn modelId="{C86369BF-CD30-4088-BBB5-1C5DFFA17959}" type="presParOf" srcId="{9704FE8B-9163-4920-B918-B8A1DB928A1F}" destId="{5623B64B-C077-4AE8-878A-E31A2BED111A}" srcOrd="3" destOrd="0" presId="urn:microsoft.com/office/officeart/2018/2/layout/IconLabelDescriptionList"/>
    <dgm:cxn modelId="{1C4721DA-CECE-4C1C-AC2A-2CE26AB5AEB2}" type="presParOf" srcId="{9704FE8B-9163-4920-B918-B8A1DB928A1F}" destId="{8FD139F6-2EAD-403D-BBAE-46360EBEC18A}" srcOrd="4" destOrd="0" presId="urn:microsoft.com/office/officeart/2018/2/layout/IconLabelDescriptionList"/>
    <dgm:cxn modelId="{CACE8833-3FCC-433F-8048-8388F3DE6230}" type="presParOf" srcId="{8FD139F6-2EAD-403D-BBAE-46360EBEC18A}" destId="{CD675931-30EC-4C6D-9EBD-AF665E298D38}" srcOrd="0" destOrd="0" presId="urn:microsoft.com/office/officeart/2018/2/layout/IconLabelDescriptionList"/>
    <dgm:cxn modelId="{6DB59151-0BB9-4B24-AD0E-091CFBFAD917}" type="presParOf" srcId="{8FD139F6-2EAD-403D-BBAE-46360EBEC18A}" destId="{707902EB-191B-40EF-80A9-219C3CABBB0C}" srcOrd="1" destOrd="0" presId="urn:microsoft.com/office/officeart/2018/2/layout/IconLabelDescriptionList"/>
    <dgm:cxn modelId="{8625F90F-69F2-4E8F-9706-328084EDD578}" type="presParOf" srcId="{8FD139F6-2EAD-403D-BBAE-46360EBEC18A}" destId="{8A38C7F3-44D2-42FB-8488-87BBCDBEA6CE}" srcOrd="2" destOrd="0" presId="urn:microsoft.com/office/officeart/2018/2/layout/IconLabelDescriptionList"/>
    <dgm:cxn modelId="{31B608BE-3C33-41D7-8461-340E8399DA2A}" type="presParOf" srcId="{8FD139F6-2EAD-403D-BBAE-46360EBEC18A}" destId="{A43251A1-394A-427D-9435-027D202E12B7}" srcOrd="3" destOrd="0" presId="urn:microsoft.com/office/officeart/2018/2/layout/IconLabelDescriptionList"/>
    <dgm:cxn modelId="{3C97BE52-B9EA-4DD2-91B9-41CCF9D5843D}" type="presParOf" srcId="{8FD139F6-2EAD-403D-BBAE-46360EBEC18A}" destId="{10DFB478-67B1-41BD-AAF8-0908EEAB9443}" srcOrd="4" destOrd="0" presId="urn:microsoft.com/office/officeart/2018/2/layout/IconLabelDescriptionList"/>
    <dgm:cxn modelId="{087780BD-B5F1-47E1-887E-72BDE78CB3C3}" type="presParOf" srcId="{9704FE8B-9163-4920-B918-B8A1DB928A1F}" destId="{40965CCF-6C30-4C15-9895-58B07C58C9E4}" srcOrd="5" destOrd="0" presId="urn:microsoft.com/office/officeart/2018/2/layout/IconLabelDescriptionList"/>
    <dgm:cxn modelId="{3A4D865C-2C59-4A1D-B21F-7B5BF23C7C9F}" type="presParOf" srcId="{9704FE8B-9163-4920-B918-B8A1DB928A1F}" destId="{4C653FD3-F712-4E5A-A545-94A62A10A947}" srcOrd="6" destOrd="0" presId="urn:microsoft.com/office/officeart/2018/2/layout/IconLabelDescriptionList"/>
    <dgm:cxn modelId="{EECEEA81-F303-4328-9553-BDB0A6096E8E}" type="presParOf" srcId="{4C653FD3-F712-4E5A-A545-94A62A10A947}" destId="{F3F106AD-0F0D-42F1-A9F7-2F566D32AA65}" srcOrd="0" destOrd="0" presId="urn:microsoft.com/office/officeart/2018/2/layout/IconLabelDescriptionList"/>
    <dgm:cxn modelId="{B9D0C220-8CE6-4139-996E-8F6D900125BC}" type="presParOf" srcId="{4C653FD3-F712-4E5A-A545-94A62A10A947}" destId="{2108106F-DB60-4F97-9CC6-A721469D0B91}" srcOrd="1" destOrd="0" presId="urn:microsoft.com/office/officeart/2018/2/layout/IconLabelDescriptionList"/>
    <dgm:cxn modelId="{52218780-0EDA-4A07-A733-AA7611F6C8DE}" type="presParOf" srcId="{4C653FD3-F712-4E5A-A545-94A62A10A947}" destId="{A1F380B2-6340-4948-8523-9A6145415080}" srcOrd="2" destOrd="0" presId="urn:microsoft.com/office/officeart/2018/2/layout/IconLabelDescriptionList"/>
    <dgm:cxn modelId="{B4E42A67-5CC6-4875-B492-924CF2F25A99}" type="presParOf" srcId="{4C653FD3-F712-4E5A-A545-94A62A10A947}" destId="{BBE381BF-5990-4F04-9EB2-EB37B770AC67}" srcOrd="3" destOrd="0" presId="urn:microsoft.com/office/officeart/2018/2/layout/IconLabelDescriptionList"/>
    <dgm:cxn modelId="{34A1F2CE-E259-41FD-9D1D-B97FE7F4703B}" type="presParOf" srcId="{4C653FD3-F712-4E5A-A545-94A62A10A947}" destId="{7BA38C6B-A1A0-421C-BCA6-237AA40990C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5FB95-DD81-EC4B-9F81-5F4401A47D40}">
      <dsp:nvSpPr>
        <dsp:cNvPr id="0" name=""/>
        <dsp:cNvSpPr/>
      </dsp:nvSpPr>
      <dsp:spPr>
        <a:xfrm>
          <a:off x="0" y="2544291"/>
          <a:ext cx="4270375" cy="55662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Step 4</a:t>
          </a:r>
        </a:p>
      </dsp:txBody>
      <dsp:txXfrm>
        <a:off x="0" y="2544291"/>
        <a:ext cx="4270375" cy="300579"/>
      </dsp:txXfrm>
    </dsp:sp>
    <dsp:sp modelId="{121047DF-19CF-D947-A0D9-7F5AFC00C086}">
      <dsp:nvSpPr>
        <dsp:cNvPr id="0" name=""/>
        <dsp:cNvSpPr/>
      </dsp:nvSpPr>
      <dsp:spPr>
        <a:xfrm>
          <a:off x="0" y="2833738"/>
          <a:ext cx="2135187" cy="25604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Analysis</a:t>
          </a:r>
        </a:p>
      </dsp:txBody>
      <dsp:txXfrm>
        <a:off x="0" y="2833738"/>
        <a:ext cx="2135187" cy="256049"/>
      </dsp:txXfrm>
    </dsp:sp>
    <dsp:sp modelId="{B7A5112F-BDE0-A345-A4FF-D6161E74F689}">
      <dsp:nvSpPr>
        <dsp:cNvPr id="0" name=""/>
        <dsp:cNvSpPr/>
      </dsp:nvSpPr>
      <dsp:spPr>
        <a:xfrm>
          <a:off x="2135187" y="2833738"/>
          <a:ext cx="2135187" cy="256049"/>
        </a:xfrm>
        <a:prstGeom prst="rect">
          <a:avLst/>
        </a:prstGeom>
        <a:solidFill>
          <a:schemeClr val="accent3">
            <a:tint val="40000"/>
            <a:alpha val="90000"/>
            <a:hueOff val="531997"/>
            <a:satOff val="-4634"/>
            <a:lumOff val="3"/>
            <a:alphaOff val="0"/>
          </a:schemeClr>
        </a:solidFill>
        <a:ln w="12700" cap="flat" cmpd="sng" algn="ctr">
          <a:solidFill>
            <a:schemeClr val="accent3">
              <a:tint val="40000"/>
              <a:alpha val="90000"/>
              <a:hueOff val="531997"/>
              <a:satOff val="-4634"/>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Meaningful Conclusions</a:t>
          </a:r>
        </a:p>
      </dsp:txBody>
      <dsp:txXfrm>
        <a:off x="2135187" y="2833738"/>
        <a:ext cx="2135187" cy="256049"/>
      </dsp:txXfrm>
    </dsp:sp>
    <dsp:sp modelId="{4887011D-CD86-1345-81A8-BE703838FC69}">
      <dsp:nvSpPr>
        <dsp:cNvPr id="0" name=""/>
        <dsp:cNvSpPr/>
      </dsp:nvSpPr>
      <dsp:spPr>
        <a:xfrm rot="10800000">
          <a:off x="0" y="1696545"/>
          <a:ext cx="4270375" cy="856095"/>
        </a:xfrm>
        <a:prstGeom prst="upArrowCallout">
          <a:avLst/>
        </a:prstGeom>
        <a:solidFill>
          <a:schemeClr val="accent3">
            <a:hueOff val="1036185"/>
            <a:satOff val="-15329"/>
            <a:lumOff val="28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Step 3</a:t>
          </a:r>
        </a:p>
      </dsp:txBody>
      <dsp:txXfrm rot="-10800000">
        <a:off x="0" y="1696545"/>
        <a:ext cx="4270375" cy="300489"/>
      </dsp:txXfrm>
    </dsp:sp>
    <dsp:sp modelId="{5E6D305E-419C-2845-917D-0C9AB9F8CBF1}">
      <dsp:nvSpPr>
        <dsp:cNvPr id="0" name=""/>
        <dsp:cNvSpPr/>
      </dsp:nvSpPr>
      <dsp:spPr>
        <a:xfrm>
          <a:off x="0" y="1997035"/>
          <a:ext cx="2135187" cy="255972"/>
        </a:xfrm>
        <a:prstGeom prst="rect">
          <a:avLst/>
        </a:prstGeom>
        <a:solidFill>
          <a:schemeClr val="accent3">
            <a:tint val="40000"/>
            <a:alpha val="90000"/>
            <a:hueOff val="1063994"/>
            <a:satOff val="-9269"/>
            <a:lumOff val="5"/>
            <a:alphaOff val="0"/>
          </a:schemeClr>
        </a:solidFill>
        <a:ln w="12700" cap="flat" cmpd="sng" algn="ctr">
          <a:solidFill>
            <a:schemeClr val="accent3">
              <a:tint val="40000"/>
              <a:alpha val="90000"/>
              <a:hueOff val="1063994"/>
              <a:satOff val="-9269"/>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Cleaning</a:t>
          </a:r>
        </a:p>
      </dsp:txBody>
      <dsp:txXfrm>
        <a:off x="0" y="1997035"/>
        <a:ext cx="2135187" cy="255972"/>
      </dsp:txXfrm>
    </dsp:sp>
    <dsp:sp modelId="{EF55472C-D2B0-FC44-B3E3-90FF87CBC40B}">
      <dsp:nvSpPr>
        <dsp:cNvPr id="0" name=""/>
        <dsp:cNvSpPr/>
      </dsp:nvSpPr>
      <dsp:spPr>
        <a:xfrm>
          <a:off x="2135187" y="1997035"/>
          <a:ext cx="2135187" cy="255972"/>
        </a:xfrm>
        <a:prstGeom prst="rect">
          <a:avLst/>
        </a:prstGeom>
        <a:solidFill>
          <a:schemeClr val="accent3">
            <a:tint val="40000"/>
            <a:alpha val="90000"/>
            <a:hueOff val="1595991"/>
            <a:satOff val="-13903"/>
            <a:lumOff val="8"/>
            <a:alphaOff val="0"/>
          </a:schemeClr>
        </a:solidFill>
        <a:ln w="12700" cap="flat" cmpd="sng" algn="ctr">
          <a:solidFill>
            <a:schemeClr val="accent3">
              <a:tint val="40000"/>
              <a:alpha val="90000"/>
              <a:hueOff val="1595991"/>
              <a:satOff val="-13903"/>
              <a:lumOff val="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Filtering </a:t>
          </a:r>
        </a:p>
      </dsp:txBody>
      <dsp:txXfrm>
        <a:off x="2135187" y="1997035"/>
        <a:ext cx="2135187" cy="255972"/>
      </dsp:txXfrm>
    </dsp:sp>
    <dsp:sp modelId="{80AD606B-F25E-46DF-B405-18F7D2EAE74A}">
      <dsp:nvSpPr>
        <dsp:cNvPr id="0" name=""/>
        <dsp:cNvSpPr/>
      </dsp:nvSpPr>
      <dsp:spPr>
        <a:xfrm rot="10800000">
          <a:off x="0" y="848800"/>
          <a:ext cx="4270375" cy="856095"/>
        </a:xfrm>
        <a:prstGeom prst="upArrowCallout">
          <a:avLst/>
        </a:prstGeom>
        <a:solidFill>
          <a:schemeClr val="accent3">
            <a:hueOff val="2072371"/>
            <a:satOff val="-30659"/>
            <a:lumOff val="575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Step 2</a:t>
          </a:r>
        </a:p>
      </dsp:txBody>
      <dsp:txXfrm rot="-10800000">
        <a:off x="0" y="848800"/>
        <a:ext cx="4270375" cy="300489"/>
      </dsp:txXfrm>
    </dsp:sp>
    <dsp:sp modelId="{A8E0F749-66B2-490B-99E9-CC106B163B16}">
      <dsp:nvSpPr>
        <dsp:cNvPr id="0" name=""/>
        <dsp:cNvSpPr/>
      </dsp:nvSpPr>
      <dsp:spPr>
        <a:xfrm>
          <a:off x="0" y="1149289"/>
          <a:ext cx="2135187" cy="255972"/>
        </a:xfrm>
        <a:prstGeom prst="rect">
          <a:avLst/>
        </a:prstGeom>
        <a:solidFill>
          <a:schemeClr val="accent3">
            <a:tint val="40000"/>
            <a:alpha val="90000"/>
            <a:hueOff val="2127987"/>
            <a:satOff val="-18537"/>
            <a:lumOff val="10"/>
            <a:alphaOff val="0"/>
          </a:schemeClr>
        </a:solidFill>
        <a:ln w="12700" cap="flat" cmpd="sng" algn="ctr">
          <a:solidFill>
            <a:schemeClr val="accent3">
              <a:tint val="40000"/>
              <a:alpha val="90000"/>
              <a:hueOff val="2127987"/>
              <a:satOff val="-18537"/>
              <a:lumOff val="1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Profiling</a:t>
          </a:r>
        </a:p>
      </dsp:txBody>
      <dsp:txXfrm>
        <a:off x="0" y="1149289"/>
        <a:ext cx="2135187" cy="255972"/>
      </dsp:txXfrm>
    </dsp:sp>
    <dsp:sp modelId="{A6EE397C-6C28-4128-BFFE-CFF44F70153F}">
      <dsp:nvSpPr>
        <dsp:cNvPr id="0" name=""/>
        <dsp:cNvSpPr/>
      </dsp:nvSpPr>
      <dsp:spPr>
        <a:xfrm>
          <a:off x="2135187" y="1149289"/>
          <a:ext cx="2135187" cy="255972"/>
        </a:xfrm>
        <a:prstGeom prst="rect">
          <a:avLst/>
        </a:prstGeom>
        <a:solidFill>
          <a:schemeClr val="accent3">
            <a:tint val="40000"/>
            <a:alpha val="90000"/>
            <a:hueOff val="2659984"/>
            <a:satOff val="-23171"/>
            <a:lumOff val="13"/>
            <a:alphaOff val="0"/>
          </a:schemeClr>
        </a:solidFill>
        <a:ln w="12700" cap="flat" cmpd="sng" algn="ctr">
          <a:solidFill>
            <a:schemeClr val="accent3">
              <a:tint val="40000"/>
              <a:alpha val="90000"/>
              <a:hueOff val="2659984"/>
              <a:satOff val="-23171"/>
              <a:lumOff val="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Documentation</a:t>
          </a:r>
        </a:p>
      </dsp:txBody>
      <dsp:txXfrm>
        <a:off x="2135187" y="1149289"/>
        <a:ext cx="2135187" cy="255972"/>
      </dsp:txXfrm>
    </dsp:sp>
    <dsp:sp modelId="{A48265CE-F3A3-46DB-9DD2-97590B4DBB84}">
      <dsp:nvSpPr>
        <dsp:cNvPr id="0" name=""/>
        <dsp:cNvSpPr/>
      </dsp:nvSpPr>
      <dsp:spPr>
        <a:xfrm rot="10800000">
          <a:off x="0" y="1054"/>
          <a:ext cx="4270375" cy="856095"/>
        </a:xfrm>
        <a:prstGeom prst="upArrowCallout">
          <a:avLst/>
        </a:prstGeom>
        <a:solidFill>
          <a:schemeClr val="accent3">
            <a:hueOff val="3108556"/>
            <a:satOff val="-45988"/>
            <a:lumOff val="862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t>Step 1</a:t>
          </a:r>
        </a:p>
      </dsp:txBody>
      <dsp:txXfrm rot="-10800000">
        <a:off x="0" y="1054"/>
        <a:ext cx="4270375" cy="300489"/>
      </dsp:txXfrm>
    </dsp:sp>
    <dsp:sp modelId="{59FFE57C-E5F2-4FBD-AA4D-8DB27381892F}">
      <dsp:nvSpPr>
        <dsp:cNvPr id="0" name=""/>
        <dsp:cNvSpPr/>
      </dsp:nvSpPr>
      <dsp:spPr>
        <a:xfrm>
          <a:off x="0" y="301543"/>
          <a:ext cx="2135187" cy="255972"/>
        </a:xfrm>
        <a:prstGeom prst="rect">
          <a:avLst/>
        </a:prstGeom>
        <a:solidFill>
          <a:schemeClr val="accent3">
            <a:tint val="40000"/>
            <a:alpha val="90000"/>
            <a:hueOff val="3191981"/>
            <a:satOff val="-27806"/>
            <a:lumOff val="15"/>
            <a:alphaOff val="0"/>
          </a:schemeClr>
        </a:solidFill>
        <a:ln w="12700" cap="flat" cmpd="sng" algn="ctr">
          <a:solidFill>
            <a:schemeClr val="accent3">
              <a:tint val="40000"/>
              <a:alpha val="90000"/>
              <a:hueOff val="3191981"/>
              <a:satOff val="-27806"/>
              <a:lumOff val="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Retrieval</a:t>
          </a:r>
        </a:p>
      </dsp:txBody>
      <dsp:txXfrm>
        <a:off x="0" y="301543"/>
        <a:ext cx="2135187" cy="255972"/>
      </dsp:txXfrm>
    </dsp:sp>
    <dsp:sp modelId="{3EC7D028-ECEA-492B-A6F1-68E9B57B69C6}">
      <dsp:nvSpPr>
        <dsp:cNvPr id="0" name=""/>
        <dsp:cNvSpPr/>
      </dsp:nvSpPr>
      <dsp:spPr>
        <a:xfrm>
          <a:off x="2135187" y="301543"/>
          <a:ext cx="2135187" cy="255972"/>
        </a:xfrm>
        <a:prstGeom prst="rect">
          <a:avLst/>
        </a:prstGeom>
        <a:solidFill>
          <a:schemeClr val="accent3">
            <a:tint val="40000"/>
            <a:alpha val="90000"/>
            <a:hueOff val="3723978"/>
            <a:satOff val="-32440"/>
            <a:lumOff val="18"/>
            <a:alphaOff val="0"/>
          </a:schemeClr>
        </a:solidFill>
        <a:ln w="12700" cap="flat" cmpd="sng" algn="ctr">
          <a:solidFill>
            <a:schemeClr val="accent3">
              <a:tint val="40000"/>
              <a:alpha val="90000"/>
              <a:hueOff val="3723978"/>
              <a:satOff val="-32440"/>
              <a:lumOff val="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Correct Formatting</a:t>
          </a:r>
        </a:p>
      </dsp:txBody>
      <dsp:txXfrm>
        <a:off x="2135187" y="301543"/>
        <a:ext cx="2135187" cy="2559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51720-7616-4F8E-8AD5-DB114F0AB936}">
      <dsp:nvSpPr>
        <dsp:cNvPr id="0" name=""/>
        <dsp:cNvSpPr/>
      </dsp:nvSpPr>
      <dsp:spPr>
        <a:xfrm>
          <a:off x="15183" y="275507"/>
          <a:ext cx="791366" cy="791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6AA16F-8CC8-4A5B-9C1D-6D252486FA98}">
      <dsp:nvSpPr>
        <dsp:cNvPr id="0" name=""/>
        <dsp:cNvSpPr/>
      </dsp:nvSpPr>
      <dsp:spPr>
        <a:xfrm>
          <a:off x="15183" y="1176813"/>
          <a:ext cx="2261046" cy="74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ANNUAL da</a:t>
          </a:r>
          <a:r>
            <a:rPr lang="en-US" sz="1400" i="0" kern="1200"/>
            <a:t>ta are FINALIZED claims files</a:t>
          </a:r>
          <a:endParaRPr lang="en-US" sz="1400" kern="1200"/>
        </a:p>
      </dsp:txBody>
      <dsp:txXfrm>
        <a:off x="15183" y="1176813"/>
        <a:ext cx="2261046" cy="743260"/>
      </dsp:txXfrm>
    </dsp:sp>
    <dsp:sp modelId="{4568085A-CBA9-4DCB-A4B8-352D2F91B58A}">
      <dsp:nvSpPr>
        <dsp:cNvPr id="0" name=""/>
        <dsp:cNvSpPr/>
      </dsp:nvSpPr>
      <dsp:spPr>
        <a:xfrm>
          <a:off x="15183" y="1971208"/>
          <a:ext cx="2261046" cy="861031"/>
        </a:xfrm>
        <a:prstGeom prst="rect">
          <a:avLst/>
        </a:prstGeom>
        <a:noFill/>
        <a:ln>
          <a:noFill/>
        </a:ln>
        <a:effectLst/>
      </dsp:spPr>
      <dsp:style>
        <a:lnRef idx="0">
          <a:scrgbClr r="0" g="0" b="0"/>
        </a:lnRef>
        <a:fillRef idx="0">
          <a:scrgbClr r="0" g="0" b="0"/>
        </a:fillRef>
        <a:effectRef idx="0">
          <a:scrgbClr r="0" g="0" b="0"/>
        </a:effectRef>
        <a:fontRef idx="minor"/>
      </dsp:style>
    </dsp:sp>
    <dsp:sp modelId="{3E925A32-15A6-45E7-AF04-68E768333655}">
      <dsp:nvSpPr>
        <dsp:cNvPr id="0" name=""/>
        <dsp:cNvSpPr/>
      </dsp:nvSpPr>
      <dsp:spPr>
        <a:xfrm>
          <a:off x="2671912" y="275507"/>
          <a:ext cx="791366" cy="791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BCE749-4C33-4A01-8720-4DF9312416B5}">
      <dsp:nvSpPr>
        <dsp:cNvPr id="0" name=""/>
        <dsp:cNvSpPr/>
      </dsp:nvSpPr>
      <dsp:spPr>
        <a:xfrm>
          <a:off x="2671912" y="1176813"/>
          <a:ext cx="2261046" cy="74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i="0" kern="1200"/>
            <a:t>Provider-submitted Claims for </a:t>
          </a:r>
          <a:r>
            <a:rPr lang="en-US" sz="1400" kern="1200"/>
            <a:t>P</a:t>
          </a:r>
          <a:r>
            <a:rPr lang="en-US" sz="1400" i="0" kern="1200"/>
            <a:t>ayment</a:t>
          </a:r>
          <a:endParaRPr lang="en-US" sz="1400" kern="1200"/>
        </a:p>
      </dsp:txBody>
      <dsp:txXfrm>
        <a:off x="2671912" y="1176813"/>
        <a:ext cx="2261046" cy="743260"/>
      </dsp:txXfrm>
    </dsp:sp>
    <dsp:sp modelId="{80AA69F0-0D1A-4555-A44D-B08F73FBAFFC}">
      <dsp:nvSpPr>
        <dsp:cNvPr id="0" name=""/>
        <dsp:cNvSpPr/>
      </dsp:nvSpPr>
      <dsp:spPr>
        <a:xfrm>
          <a:off x="2671912" y="1971208"/>
          <a:ext cx="2261046" cy="861031"/>
        </a:xfrm>
        <a:prstGeom prst="rect">
          <a:avLst/>
        </a:prstGeom>
        <a:noFill/>
        <a:ln>
          <a:noFill/>
        </a:ln>
        <a:effectLst/>
      </dsp:spPr>
      <dsp:style>
        <a:lnRef idx="0">
          <a:scrgbClr r="0" g="0" b="0"/>
        </a:lnRef>
        <a:fillRef idx="0">
          <a:scrgbClr r="0" g="0" b="0"/>
        </a:fillRef>
        <a:effectRef idx="0">
          <a:scrgbClr r="0" g="0" b="0"/>
        </a:effectRef>
        <a:fontRef idx="minor"/>
      </dsp:style>
    </dsp:sp>
    <dsp:sp modelId="{CD675931-30EC-4C6D-9EBD-AF665E298D38}">
      <dsp:nvSpPr>
        <dsp:cNvPr id="0" name=""/>
        <dsp:cNvSpPr/>
      </dsp:nvSpPr>
      <dsp:spPr>
        <a:xfrm>
          <a:off x="5328641" y="275507"/>
          <a:ext cx="791366" cy="791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38C7F3-44D2-42FB-8488-87BBCDBEA6CE}">
      <dsp:nvSpPr>
        <dsp:cNvPr id="0" name=""/>
        <dsp:cNvSpPr/>
      </dsp:nvSpPr>
      <dsp:spPr>
        <a:xfrm>
          <a:off x="5328641" y="1176813"/>
          <a:ext cx="2261046" cy="74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Medicare is the primary health insurance program for individuals</a:t>
          </a:r>
        </a:p>
      </dsp:txBody>
      <dsp:txXfrm>
        <a:off x="5328641" y="1176813"/>
        <a:ext cx="2261046" cy="743260"/>
      </dsp:txXfrm>
    </dsp:sp>
    <dsp:sp modelId="{10DFB478-67B1-41BD-AAF8-0908EEAB9443}">
      <dsp:nvSpPr>
        <dsp:cNvPr id="0" name=""/>
        <dsp:cNvSpPr/>
      </dsp:nvSpPr>
      <dsp:spPr>
        <a:xfrm>
          <a:off x="5359391" y="1971208"/>
          <a:ext cx="2261046" cy="861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*65 or older</a:t>
          </a:r>
        </a:p>
        <a:p>
          <a:pPr marL="0" lvl="0" indent="0" algn="l" defTabSz="488950">
            <a:lnSpc>
              <a:spcPct val="90000"/>
            </a:lnSpc>
            <a:spcBef>
              <a:spcPct val="0"/>
            </a:spcBef>
            <a:spcAft>
              <a:spcPct val="35000"/>
            </a:spcAft>
            <a:buNone/>
          </a:pPr>
          <a:r>
            <a:rPr lang="en-US" sz="1100" kern="1200" dirty="0"/>
            <a:t>*Under age 65 with certain disabilities</a:t>
          </a:r>
        </a:p>
        <a:p>
          <a:pPr marL="0" lvl="0" indent="0" algn="l" defTabSz="488950">
            <a:lnSpc>
              <a:spcPct val="90000"/>
            </a:lnSpc>
            <a:spcBef>
              <a:spcPct val="0"/>
            </a:spcBef>
            <a:spcAft>
              <a:spcPct val="35000"/>
            </a:spcAft>
            <a:buNone/>
          </a:pPr>
          <a:r>
            <a:rPr lang="en-US" sz="1100" kern="1200" dirty="0"/>
            <a:t>*Of all ages with End-Stage Renal Disease (ESRD)</a:t>
          </a:r>
          <a:br>
            <a:rPr lang="en-US" sz="1100" kern="1200" dirty="0"/>
          </a:br>
          <a:endParaRPr lang="en-US" sz="1100" kern="1200" dirty="0"/>
        </a:p>
      </dsp:txBody>
      <dsp:txXfrm>
        <a:off x="5359391" y="1971208"/>
        <a:ext cx="2261046" cy="861031"/>
      </dsp:txXfrm>
    </dsp:sp>
    <dsp:sp modelId="{F3F106AD-0F0D-42F1-A9F7-2F566D32AA65}">
      <dsp:nvSpPr>
        <dsp:cNvPr id="0" name=""/>
        <dsp:cNvSpPr/>
      </dsp:nvSpPr>
      <dsp:spPr>
        <a:xfrm>
          <a:off x="7985370" y="275507"/>
          <a:ext cx="791366" cy="791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F380B2-6340-4948-8523-9A6145415080}">
      <dsp:nvSpPr>
        <dsp:cNvPr id="0" name=""/>
        <dsp:cNvSpPr/>
      </dsp:nvSpPr>
      <dsp:spPr>
        <a:xfrm>
          <a:off x="7985370" y="1176813"/>
          <a:ext cx="2261046" cy="74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https://www.cdc.gov/nchs/tutorials/nhanes-cms/orientation/overview.htm</a:t>
          </a:r>
        </a:p>
      </dsp:txBody>
      <dsp:txXfrm>
        <a:off x="7985370" y="1176813"/>
        <a:ext cx="2261046" cy="743260"/>
      </dsp:txXfrm>
    </dsp:sp>
    <dsp:sp modelId="{7BA38C6B-A1A0-421C-BCA6-237AA40990C2}">
      <dsp:nvSpPr>
        <dsp:cNvPr id="0" name=""/>
        <dsp:cNvSpPr/>
      </dsp:nvSpPr>
      <dsp:spPr>
        <a:xfrm>
          <a:off x="7985370" y="1971208"/>
          <a:ext cx="2261046" cy="86103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10/30/23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10/30/23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10/30/23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859345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26382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8439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10/30/23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565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10/30/23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271141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7CC0096-1860-4642-9CD2-0079EA5E7CD1}" type="datetimeFigureOut">
              <a:rPr lang="en-US" smtClean="0"/>
              <a:t>10/30/23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6555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7CC0096-1860-4642-9CD2-0079EA5E7CD1}" type="datetimeFigureOut">
              <a:rPr lang="en-US" smtClean="0"/>
              <a:pPr/>
              <a:t>10/30/23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8176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10/30/23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8074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10/30/23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6217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10/30/23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3427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10/30/23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8573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7CC0096-1860-4642-9CD2-0079EA5E7CD1}" type="datetimeFigureOut">
              <a:rPr lang="en-US" smtClean="0"/>
              <a:pPr/>
              <a:t>10/30/23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31283215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data.cdc.gov/Heart-Disease-Stroke-Prevention/Center-for-Medicare-Medicaid-Services-CMS-Medicare/iw6q-r3ja"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00200" y="3418891"/>
            <a:ext cx="8991600" cy="1645920"/>
          </a:xfrm>
        </p:spPr>
        <p:txBody>
          <a:bodyPr>
            <a:normAutofit/>
          </a:bodyPr>
          <a:lstStyle/>
          <a:p>
            <a:r>
              <a:rPr lang="en-US" dirty="0"/>
              <a:t>Florida Medicare Claims</a:t>
            </a:r>
            <a:br>
              <a:rPr lang="en-US" dirty="0"/>
            </a:br>
            <a:r>
              <a:rPr lang="en-US" dirty="0"/>
              <a:t>Data Analysis</a:t>
            </a:r>
          </a:p>
        </p:txBody>
      </p:sp>
      <p:sp>
        <p:nvSpPr>
          <p:cNvPr id="3" name="Subtitle 2"/>
          <p:cNvSpPr>
            <a:spLocks noGrp="1"/>
          </p:cNvSpPr>
          <p:nvPr>
            <p:ph type="subTitle" idx="1"/>
          </p:nvPr>
        </p:nvSpPr>
        <p:spPr>
          <a:xfrm>
            <a:off x="2695194" y="5384691"/>
            <a:ext cx="6801612" cy="736976"/>
          </a:xfrm>
        </p:spPr>
        <p:txBody>
          <a:bodyPr>
            <a:normAutofit/>
          </a:bodyPr>
          <a:lstStyle/>
          <a:p>
            <a:r>
              <a:rPr lang="en-US" dirty="0">
                <a:solidFill>
                  <a:srgbClr val="FFFFFF"/>
                </a:solidFill>
              </a:rPr>
              <a:t>Class:  Cardiovascular Diseases </a:t>
            </a:r>
          </a:p>
        </p:txBody>
      </p:sp>
      <p:pic>
        <p:nvPicPr>
          <p:cNvPr id="7" name="Graphic 6" descr="Health">
            <a:extLst>
              <a:ext uri="{FF2B5EF4-FFF2-40B4-BE49-F238E27FC236}">
                <a16:creationId xmlns:a16="http://schemas.microsoft.com/office/drawing/2014/main" id="{1CF60E7F-078D-7726-4E9F-F7AE818C6A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7820" y="640079"/>
            <a:ext cx="2456360" cy="2456360"/>
          </a:xfrm>
          <a:prstGeom prst="rect">
            <a:avLst/>
          </a:prstGeom>
        </p:spPr>
      </p:pic>
    </p:spTree>
    <p:extLst>
      <p:ext uri="{BB962C8B-B14F-4D97-AF65-F5344CB8AC3E}">
        <p14:creationId xmlns:p14="http://schemas.microsoft.com/office/powerpoint/2010/main" val="4351416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1DB716-B51A-F121-FFFF-FD67F5578392}"/>
              </a:ext>
            </a:extLst>
          </p:cNvPr>
          <p:cNvSpPr>
            <a:spLocks noGrp="1"/>
          </p:cNvSpPr>
          <p:nvPr>
            <p:ph type="title"/>
          </p:nvPr>
        </p:nvSpPr>
        <p:spPr>
          <a:xfrm>
            <a:off x="5458969" y="2386744"/>
            <a:ext cx="5928358" cy="1645920"/>
          </a:xfrm>
        </p:spPr>
        <p:txBody>
          <a:bodyPr vert="horz" lIns="274320" tIns="182880" rIns="274320" bIns="182880" rtlCol="0" anchor="ctr" anchorCtr="1">
            <a:normAutofit/>
          </a:bodyPr>
          <a:lstStyle/>
          <a:p>
            <a:r>
              <a:rPr lang="en-US" sz="3800"/>
              <a:t>Conclusion</a:t>
            </a:r>
          </a:p>
        </p:txBody>
      </p:sp>
      <p:pic>
        <p:nvPicPr>
          <p:cNvPr id="7" name="Picture 6">
            <a:extLst>
              <a:ext uri="{FF2B5EF4-FFF2-40B4-BE49-F238E27FC236}">
                <a16:creationId xmlns:a16="http://schemas.microsoft.com/office/drawing/2014/main" id="{ECE3E2A9-B96B-7535-8B38-464DAF49D9C5}"/>
              </a:ext>
            </a:extLst>
          </p:cNvPr>
          <p:cNvPicPr>
            <a:picLocks noChangeAspect="1"/>
          </p:cNvPicPr>
          <p:nvPr/>
        </p:nvPicPr>
        <p:blipFill rotWithShape="1">
          <a:blip r:embed="rId2"/>
          <a:srcRect l="30213" r="29238" b="2"/>
          <a:stretch/>
        </p:blipFill>
        <p:spPr>
          <a:xfrm>
            <a:off x="20" y="10"/>
            <a:ext cx="4654277" cy="6857990"/>
          </a:xfrm>
          <a:prstGeom prst="rect">
            <a:avLst/>
          </a:prstGeom>
        </p:spPr>
      </p:pic>
    </p:spTree>
    <p:extLst>
      <p:ext uri="{BB962C8B-B14F-4D97-AF65-F5344CB8AC3E}">
        <p14:creationId xmlns:p14="http://schemas.microsoft.com/office/powerpoint/2010/main" val="269359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Mythology for Analysis</a:t>
            </a:r>
          </a:p>
        </p:txBody>
      </p:sp>
      <p:sp>
        <p:nvSpPr>
          <p:cNvPr id="3" name="Content Placeholder 2"/>
          <p:cNvSpPr>
            <a:spLocks noGrp="1"/>
          </p:cNvSpPr>
          <p:nvPr>
            <p:ph sz="half" idx="1"/>
          </p:nvPr>
        </p:nvSpPr>
        <p:spPr/>
        <p:txBody>
          <a:bodyPr/>
          <a:lstStyle/>
          <a:p>
            <a:r>
              <a:rPr lang="en-US" dirty="0"/>
              <a:t>Understanding Data</a:t>
            </a:r>
          </a:p>
          <a:p>
            <a:r>
              <a:rPr lang="en-US" dirty="0"/>
              <a:t>What is the data telling us?</a:t>
            </a:r>
          </a:p>
          <a:p>
            <a:r>
              <a:rPr lang="en-US" dirty="0"/>
              <a:t>How can we use it for decision making?</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3825952016"/>
              </p:ext>
            </p:extLst>
          </p:nvPr>
        </p:nvGraphicFramePr>
        <p:xfrm>
          <a:off x="6338888" y="2638425"/>
          <a:ext cx="4270375"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ellipse">
            <a:avLst/>
          </a:prstGeom>
          <a:ln>
            <a:solidFill>
              <a:srgbClr val="404040"/>
            </a:solidFill>
          </a:ln>
        </p:spPr>
        <p:txBody>
          <a:bodyPr vert="horz" lIns="182880" tIns="182880" rIns="182880" bIns="182880" rtlCol="0" anchor="ctr">
            <a:normAutofit/>
          </a:bodyPr>
          <a:lstStyle/>
          <a:p>
            <a:r>
              <a:rPr lang="en-US" sz="2800" dirty="0"/>
              <a:t>Data Documentation</a:t>
            </a:r>
          </a:p>
        </p:txBody>
      </p:sp>
      <p:pic>
        <p:nvPicPr>
          <p:cNvPr id="5" name="Content Placeholder 4" descr="A screenshot of a medical service&#10;&#10;Description automatically generated">
            <a:extLst>
              <a:ext uri="{FF2B5EF4-FFF2-40B4-BE49-F238E27FC236}">
                <a16:creationId xmlns:a16="http://schemas.microsoft.com/office/drawing/2014/main" id="{EE764D0E-AB9A-4104-BE75-D0083D0979B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20" t="5818" r="1639" b="7155"/>
          <a:stretch/>
        </p:blipFill>
        <p:spPr>
          <a:xfrm>
            <a:off x="1167756" y="2249424"/>
            <a:ext cx="9856488" cy="3561588"/>
          </a:xfrm>
          <a:prstGeom prst="rect">
            <a:avLst/>
          </a:prstGeom>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AAEE-B1CD-563B-EFC7-989468B7DB07}"/>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800" dirty="0"/>
              <a:t>Data Source</a:t>
            </a:r>
          </a:p>
        </p:txBody>
      </p:sp>
      <p:sp>
        <p:nvSpPr>
          <p:cNvPr id="4" name="Text Placeholder 3">
            <a:extLst>
              <a:ext uri="{FF2B5EF4-FFF2-40B4-BE49-F238E27FC236}">
                <a16:creationId xmlns:a16="http://schemas.microsoft.com/office/drawing/2014/main" id="{CC0A09FC-BA52-C813-D59A-75D4D7E54674}"/>
              </a:ext>
            </a:extLst>
          </p:cNvPr>
          <p:cNvSpPr>
            <a:spLocks noGrp="1"/>
          </p:cNvSpPr>
          <p:nvPr>
            <p:ph type="body" sz="half" idx="2"/>
          </p:nvPr>
        </p:nvSpPr>
        <p:spPr>
          <a:xfrm>
            <a:off x="803244" y="2638044"/>
            <a:ext cx="3063765" cy="1933956"/>
          </a:xfrm>
        </p:spPr>
        <p:txBody>
          <a:bodyPr vert="horz" lIns="91440" tIns="45720" rIns="91440" bIns="45720" rtlCol="0">
            <a:normAutofit/>
          </a:bodyPr>
          <a:lstStyle/>
          <a:p>
            <a:pPr algn="l"/>
            <a:r>
              <a:rPr lang="en-US" dirty="0">
                <a:solidFill>
                  <a:schemeClr val="tx1">
                    <a:lumMod val="85000"/>
                    <a:lumOff val="15000"/>
                  </a:schemeClr>
                </a:solidFill>
              </a:rPr>
              <a:t>Heart Disease &amp; Stroke Prevention</a:t>
            </a:r>
          </a:p>
          <a:p>
            <a:pPr algn="l"/>
            <a:r>
              <a:rPr lang="en-US" dirty="0">
                <a:solidFill>
                  <a:schemeClr val="tx1">
                    <a:lumMod val="85000"/>
                    <a:lumOff val="15000"/>
                  </a:schemeClr>
                </a:solidFill>
                <a:hlinkClick r:id="rId2"/>
              </a:rPr>
              <a:t>https://data.cdc.gov/Heart-Disease-Stroke-Prevention/Center-for-Medicare-Medicaid-Services-CMS-Medicare/iw6q-r3ja</a:t>
            </a:r>
            <a:r>
              <a:rPr lang="en-US" dirty="0">
                <a:solidFill>
                  <a:schemeClr val="tx1">
                    <a:lumMod val="85000"/>
                    <a:lumOff val="15000"/>
                  </a:schemeClr>
                </a:solidFill>
              </a:rPr>
              <a:t> </a:t>
            </a:r>
          </a:p>
          <a:p>
            <a:pPr indent="-228600" algn="l">
              <a:buFont typeface="Arial" panose="020B0604020202020204" pitchFamily="34" charset="0"/>
              <a:buChar char="•"/>
            </a:pPr>
            <a:endParaRPr lang="en-US" dirty="0">
              <a:solidFill>
                <a:schemeClr val="tx1">
                  <a:lumMod val="85000"/>
                  <a:lumOff val="15000"/>
                </a:schemeClr>
              </a:solidFill>
            </a:endParaRPr>
          </a:p>
          <a:p>
            <a:pPr indent="-228600" algn="l">
              <a:buFont typeface="Arial" panose="020B0604020202020204" pitchFamily="34" charset="0"/>
              <a:buChar char="•"/>
            </a:pPr>
            <a:endParaRPr lang="en-US" dirty="0">
              <a:solidFill>
                <a:schemeClr val="tx1">
                  <a:lumMod val="85000"/>
                  <a:lumOff val="15000"/>
                </a:schemeClr>
              </a:solidFill>
            </a:endParaRPr>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7" descr="A screenshot of a data&#10;&#10;Description automatically generated">
            <a:extLst>
              <a:ext uri="{FF2B5EF4-FFF2-40B4-BE49-F238E27FC236}">
                <a16:creationId xmlns:a16="http://schemas.microsoft.com/office/drawing/2014/main" id="{494DFBC2-B14C-AEF5-6B9D-790A3654A4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5589" y="1293275"/>
            <a:ext cx="4322618" cy="4279392"/>
          </a:xfrm>
          <a:prstGeom prst="rect">
            <a:avLst/>
          </a:prstGeom>
        </p:spPr>
      </p:pic>
    </p:spTree>
    <p:extLst>
      <p:ext uri="{BB962C8B-B14F-4D97-AF65-F5344CB8AC3E}">
        <p14:creationId xmlns:p14="http://schemas.microsoft.com/office/powerpoint/2010/main" val="295036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a:prstGeom prst="ellipse">
            <a:avLst/>
          </a:prstGeom>
        </p:spPr>
        <p:txBody>
          <a:bodyPr>
            <a:normAutofit/>
          </a:bodyPr>
          <a:lstStyle/>
          <a:p>
            <a:r>
              <a:rPr lang="en-US"/>
              <a:t>Medicare Fee-For-Service</a:t>
            </a:r>
          </a:p>
        </p:txBody>
      </p:sp>
      <p:graphicFrame>
        <p:nvGraphicFramePr>
          <p:cNvPr id="5" name="Content Placeholder 2">
            <a:extLst>
              <a:ext uri="{FF2B5EF4-FFF2-40B4-BE49-F238E27FC236}">
                <a16:creationId xmlns:a16="http://schemas.microsoft.com/office/drawing/2014/main" id="{3B6BFEA5-3492-9458-EA34-3B9A90657235}"/>
              </a:ext>
            </a:extLst>
          </p:cNvPr>
          <p:cNvGraphicFramePr>
            <a:graphicFrameLocks noGrp="1"/>
          </p:cNvGraphicFramePr>
          <p:nvPr>
            <p:ph idx="1"/>
            <p:extLst>
              <p:ext uri="{D42A27DB-BD31-4B8C-83A1-F6EECF244321}">
                <p14:modId xmlns:p14="http://schemas.microsoft.com/office/powerpoint/2010/main" val="2509323626"/>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FADD-2AD1-2F3D-4D75-5E5D20D299B4}"/>
              </a:ext>
            </a:extLst>
          </p:cNvPr>
          <p:cNvSpPr>
            <a:spLocks noGrp="1"/>
          </p:cNvSpPr>
          <p:nvPr>
            <p:ph type="title"/>
          </p:nvPr>
        </p:nvSpPr>
        <p:spPr>
          <a:xfrm>
            <a:off x="2231136" y="964692"/>
            <a:ext cx="7729728" cy="1188720"/>
          </a:xfrm>
        </p:spPr>
        <p:txBody>
          <a:bodyPr>
            <a:normAutofit/>
          </a:bodyPr>
          <a:lstStyle/>
          <a:p>
            <a:r>
              <a:rPr lang="en-US" dirty="0"/>
              <a:t>Drill Down Sample</a:t>
            </a:r>
          </a:p>
        </p:txBody>
      </p:sp>
      <p:graphicFrame>
        <p:nvGraphicFramePr>
          <p:cNvPr id="10" name="Content Placeholder 4">
            <a:extLst>
              <a:ext uri="{FF2B5EF4-FFF2-40B4-BE49-F238E27FC236}">
                <a16:creationId xmlns:a16="http://schemas.microsoft.com/office/drawing/2014/main" id="{5E3D0434-69C0-9F38-64F3-E18CEACECBD0}"/>
              </a:ext>
            </a:extLst>
          </p:cNvPr>
          <p:cNvGraphicFramePr>
            <a:graphicFrameLocks noGrp="1"/>
          </p:cNvGraphicFramePr>
          <p:nvPr>
            <p:ph idx="1"/>
            <p:extLst>
              <p:ext uri="{D42A27DB-BD31-4B8C-83A1-F6EECF244321}">
                <p14:modId xmlns:p14="http://schemas.microsoft.com/office/powerpoint/2010/main" val="3761440518"/>
              </p:ext>
            </p:extLst>
          </p:nvPr>
        </p:nvGraphicFramePr>
        <p:xfrm>
          <a:off x="965200" y="2638425"/>
          <a:ext cx="10261600" cy="31077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376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7F6B-1AE4-9A14-988E-6BC1BE419475}"/>
              </a:ext>
            </a:extLst>
          </p:cNvPr>
          <p:cNvSpPr>
            <a:spLocks noGrp="1"/>
          </p:cNvSpPr>
          <p:nvPr>
            <p:ph type="title"/>
          </p:nvPr>
        </p:nvSpPr>
        <p:spPr>
          <a:xfrm>
            <a:off x="804672" y="1447800"/>
            <a:ext cx="4486656" cy="1141497"/>
          </a:xfrm>
        </p:spPr>
        <p:txBody>
          <a:bodyPr/>
          <a:lstStyle/>
          <a:p>
            <a:r>
              <a:rPr lang="en-US" dirty="0"/>
              <a:t>Annual Comparison </a:t>
            </a:r>
          </a:p>
        </p:txBody>
      </p:sp>
      <p:graphicFrame>
        <p:nvGraphicFramePr>
          <p:cNvPr id="5" name="Content Placeholder 4">
            <a:extLst>
              <a:ext uri="{FF2B5EF4-FFF2-40B4-BE49-F238E27FC236}">
                <a16:creationId xmlns:a16="http://schemas.microsoft.com/office/drawing/2014/main" id="{88700333-1E4B-F688-7105-ED00E3E898A7}"/>
              </a:ext>
            </a:extLst>
          </p:cNvPr>
          <p:cNvGraphicFramePr>
            <a:graphicFrameLocks noGrp="1"/>
          </p:cNvGraphicFramePr>
          <p:nvPr>
            <p:ph idx="1"/>
            <p:extLst>
              <p:ext uri="{D42A27DB-BD31-4B8C-83A1-F6EECF244321}">
                <p14:modId xmlns:p14="http://schemas.microsoft.com/office/powerpoint/2010/main" val="3610406079"/>
              </p:ext>
            </p:extLst>
          </p:nvPr>
        </p:nvGraphicFramePr>
        <p:xfrm>
          <a:off x="6096000" y="761187"/>
          <a:ext cx="5761038" cy="52482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4097B666-6A9F-8F7D-99D0-32D34D1EA709}"/>
              </a:ext>
            </a:extLst>
          </p:cNvPr>
          <p:cNvGraphicFramePr>
            <a:graphicFrameLocks noGrp="1"/>
          </p:cNvGraphicFramePr>
          <p:nvPr>
            <p:extLst>
              <p:ext uri="{D42A27DB-BD31-4B8C-83A1-F6EECF244321}">
                <p14:modId xmlns:p14="http://schemas.microsoft.com/office/powerpoint/2010/main" val="1095389309"/>
              </p:ext>
            </p:extLst>
          </p:nvPr>
        </p:nvGraphicFramePr>
        <p:xfrm>
          <a:off x="804672" y="2971800"/>
          <a:ext cx="4486656" cy="2285998"/>
        </p:xfrm>
        <a:graphic>
          <a:graphicData uri="http://schemas.openxmlformats.org/drawingml/2006/table">
            <a:tbl>
              <a:tblPr>
                <a:tableStyleId>{21E4AEA4-8DFA-4A89-87EB-49C32662AFE0}</a:tableStyleId>
              </a:tblPr>
              <a:tblGrid>
                <a:gridCol w="1458750">
                  <a:extLst>
                    <a:ext uri="{9D8B030D-6E8A-4147-A177-3AD203B41FA5}">
                      <a16:colId xmlns:a16="http://schemas.microsoft.com/office/drawing/2014/main" val="3393161406"/>
                    </a:ext>
                  </a:extLst>
                </a:gridCol>
                <a:gridCol w="1418600">
                  <a:extLst>
                    <a:ext uri="{9D8B030D-6E8A-4147-A177-3AD203B41FA5}">
                      <a16:colId xmlns:a16="http://schemas.microsoft.com/office/drawing/2014/main" val="741782454"/>
                    </a:ext>
                  </a:extLst>
                </a:gridCol>
                <a:gridCol w="736065">
                  <a:extLst>
                    <a:ext uri="{9D8B030D-6E8A-4147-A177-3AD203B41FA5}">
                      <a16:colId xmlns:a16="http://schemas.microsoft.com/office/drawing/2014/main" val="3442411271"/>
                    </a:ext>
                  </a:extLst>
                </a:gridCol>
                <a:gridCol w="873241">
                  <a:extLst>
                    <a:ext uri="{9D8B030D-6E8A-4147-A177-3AD203B41FA5}">
                      <a16:colId xmlns:a16="http://schemas.microsoft.com/office/drawing/2014/main" val="1082169280"/>
                    </a:ext>
                  </a:extLst>
                </a:gridCol>
              </a:tblGrid>
              <a:tr h="207818">
                <a:tc>
                  <a:txBody>
                    <a:bodyPr/>
                    <a:lstStyle/>
                    <a:p>
                      <a:pPr algn="l" fontAlgn="b"/>
                      <a:r>
                        <a:rPr lang="en-US" sz="1200" u="none" strike="noStrike">
                          <a:effectLst/>
                        </a:rPr>
                        <a:t>Data_Value_Unit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Rate per 100,000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5631384"/>
                  </a:ext>
                </a:extLst>
              </a:tr>
              <a:tr h="207818">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7816032"/>
                  </a:ext>
                </a:extLst>
              </a:tr>
              <a:tr h="207818">
                <a:tc>
                  <a:txBody>
                    <a:bodyPr/>
                    <a:lstStyle/>
                    <a:p>
                      <a:pPr algn="l" fontAlgn="b"/>
                      <a:r>
                        <a:rPr lang="en-US" sz="1200" u="none" strike="noStrike">
                          <a:effectLst/>
                        </a:rPr>
                        <a:t>Sum of Data_Value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Column Labels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4741848"/>
                  </a:ext>
                </a:extLst>
              </a:tr>
              <a:tr h="207818">
                <a:tc>
                  <a:txBody>
                    <a:bodyPr/>
                    <a:lstStyle/>
                    <a:p>
                      <a:pPr algn="l" fontAlgn="b"/>
                      <a:r>
                        <a:rPr lang="en-US" sz="1200" u="none" strike="noStrike">
                          <a:effectLst/>
                        </a:rPr>
                        <a:t>Row Labels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FL</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Grand Total</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71886968"/>
                  </a:ext>
                </a:extLst>
              </a:tr>
              <a:tr h="207818">
                <a:tc>
                  <a:txBody>
                    <a:bodyPr/>
                    <a:lstStyle/>
                    <a:p>
                      <a:pPr algn="l" fontAlgn="b"/>
                      <a:r>
                        <a:rPr lang="en-US" sz="1200" u="none" strike="noStrike">
                          <a:effectLst/>
                        </a:rPr>
                        <a:t>2016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115187.7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117880.2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233067.9</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0478144"/>
                  </a:ext>
                </a:extLst>
              </a:tr>
              <a:tr h="207818">
                <a:tc>
                  <a:txBody>
                    <a:bodyPr/>
                    <a:lstStyle/>
                    <a:p>
                      <a:pPr algn="l" fontAlgn="b"/>
                      <a:r>
                        <a:rPr lang="en-US" sz="1200" u="none" strike="noStrike">
                          <a:effectLst/>
                        </a:rPr>
                        <a:t>2017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107840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110596.5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218436.5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11743"/>
                  </a:ext>
                </a:extLst>
              </a:tr>
              <a:tr h="207818">
                <a:tc>
                  <a:txBody>
                    <a:bodyPr/>
                    <a:lstStyle/>
                    <a:p>
                      <a:pPr algn="l" fontAlgn="b"/>
                      <a:r>
                        <a:rPr lang="en-US" sz="1200" u="none" strike="noStrike">
                          <a:effectLst/>
                        </a:rPr>
                        <a:t>2018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104796.6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107611.5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212408.1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5844710"/>
                  </a:ext>
                </a:extLst>
              </a:tr>
              <a:tr h="207818">
                <a:tc>
                  <a:txBody>
                    <a:bodyPr/>
                    <a:lstStyle/>
                    <a:p>
                      <a:pPr algn="l" fontAlgn="b"/>
                      <a:r>
                        <a:rPr lang="en-US" sz="1200" u="none" strike="noStrike">
                          <a:effectLst/>
                        </a:rPr>
                        <a:t>2019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105611.1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107404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213015.1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9650504"/>
                  </a:ext>
                </a:extLst>
              </a:tr>
              <a:tr h="207818">
                <a:tc>
                  <a:txBody>
                    <a:bodyPr/>
                    <a:lstStyle/>
                    <a:p>
                      <a:pPr algn="l" fontAlgn="b"/>
                      <a:r>
                        <a:rPr lang="en-US" sz="1200" u="none" strike="noStrike">
                          <a:effectLst/>
                        </a:rPr>
                        <a:t>2020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88190.3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87926.3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176116.6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4812148"/>
                  </a:ext>
                </a:extLst>
              </a:tr>
              <a:tr h="207818">
                <a:tc>
                  <a:txBody>
                    <a:bodyPr/>
                    <a:lstStyle/>
                    <a:p>
                      <a:pPr algn="l" fontAlgn="b"/>
                      <a:r>
                        <a:rPr lang="en-US" sz="1200" u="none" strike="noStrike">
                          <a:effectLst/>
                        </a:rPr>
                        <a:t>2021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91708.7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91641.1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183349.8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1031016"/>
                  </a:ext>
                </a:extLst>
              </a:tr>
              <a:tr h="207818">
                <a:tc>
                  <a:txBody>
                    <a:bodyPr/>
                    <a:lstStyle/>
                    <a:p>
                      <a:pPr algn="l" fontAlgn="b"/>
                      <a:r>
                        <a:rPr lang="en-US" sz="1200" u="none" strike="noStrike">
                          <a:effectLst/>
                        </a:rPr>
                        <a:t>Grand Total</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613334.4</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623059.6</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1236394</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7372210"/>
                  </a:ext>
                </a:extLst>
              </a:tr>
            </a:tbl>
          </a:graphicData>
        </a:graphic>
      </p:graphicFrame>
    </p:spTree>
    <p:extLst>
      <p:ext uri="{BB962C8B-B14F-4D97-AF65-F5344CB8AC3E}">
        <p14:creationId xmlns:p14="http://schemas.microsoft.com/office/powerpoint/2010/main" val="195311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D3FB0B-4784-86E6-4C9D-83ADF94ABE29}"/>
              </a:ext>
            </a:extLst>
          </p:cNvPr>
          <p:cNvSpPr>
            <a:spLocks noGrp="1"/>
          </p:cNvSpPr>
          <p:nvPr>
            <p:ph type="title"/>
          </p:nvPr>
        </p:nvSpPr>
        <p:spPr>
          <a:xfrm>
            <a:off x="8724900" y="566546"/>
            <a:ext cx="2908300" cy="1238719"/>
          </a:xfrm>
          <a:solidFill>
            <a:schemeClr val="accent2"/>
          </a:solidFill>
          <a:effectLst>
            <a:softEdge rad="63500"/>
          </a:effectLst>
        </p:spPr>
        <p:txBody>
          <a:bodyPr/>
          <a:lstStyle/>
          <a:p>
            <a:r>
              <a:rPr lang="en-US" dirty="0"/>
              <a:t>Racial </a:t>
            </a:r>
            <a:br>
              <a:rPr lang="en-US" dirty="0"/>
            </a:br>
            <a:r>
              <a:rPr lang="en-US" dirty="0"/>
              <a:t>Demographics</a:t>
            </a:r>
          </a:p>
        </p:txBody>
      </p:sp>
      <p:pic>
        <p:nvPicPr>
          <p:cNvPr id="11" name="Picture 10">
            <a:extLst>
              <a:ext uri="{FF2B5EF4-FFF2-40B4-BE49-F238E27FC236}">
                <a16:creationId xmlns:a16="http://schemas.microsoft.com/office/drawing/2014/main" id="{1C56F68C-DC84-5FDC-26BA-9C6DF3B24DA4}"/>
              </a:ext>
            </a:extLst>
          </p:cNvPr>
          <p:cNvPicPr>
            <a:picLocks noChangeAspect="1"/>
          </p:cNvPicPr>
          <p:nvPr/>
        </p:nvPicPr>
        <p:blipFill>
          <a:blip r:embed="rId2"/>
          <a:stretch>
            <a:fillRect/>
          </a:stretch>
        </p:blipFill>
        <p:spPr>
          <a:xfrm>
            <a:off x="838200" y="2819400"/>
            <a:ext cx="10820400" cy="3820854"/>
          </a:xfrm>
          <a:prstGeom prst="rect">
            <a:avLst/>
          </a:prstGeom>
        </p:spPr>
      </p:pic>
      <p:pic>
        <p:nvPicPr>
          <p:cNvPr id="12" name="Picture 11">
            <a:extLst>
              <a:ext uri="{FF2B5EF4-FFF2-40B4-BE49-F238E27FC236}">
                <a16:creationId xmlns:a16="http://schemas.microsoft.com/office/drawing/2014/main" id="{98BC8558-BC8C-F8E6-9238-F33493133F55}"/>
              </a:ext>
            </a:extLst>
          </p:cNvPr>
          <p:cNvPicPr>
            <a:picLocks noChangeAspect="1"/>
          </p:cNvPicPr>
          <p:nvPr/>
        </p:nvPicPr>
        <p:blipFill>
          <a:blip r:embed="rId3"/>
          <a:stretch>
            <a:fillRect/>
          </a:stretch>
        </p:blipFill>
        <p:spPr>
          <a:xfrm>
            <a:off x="838200" y="914400"/>
            <a:ext cx="7886700" cy="1705531"/>
          </a:xfrm>
          <a:prstGeom prst="rect">
            <a:avLst/>
          </a:prstGeom>
        </p:spPr>
      </p:pic>
    </p:spTree>
    <p:extLst>
      <p:ext uri="{BB962C8B-B14F-4D97-AF65-F5344CB8AC3E}">
        <p14:creationId xmlns:p14="http://schemas.microsoft.com/office/powerpoint/2010/main" val="319646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74A78AD-4755-30FF-621D-3FA16477373F}"/>
              </a:ext>
            </a:extLst>
          </p:cNvPr>
          <p:cNvPicPr>
            <a:picLocks noChangeAspect="1"/>
          </p:cNvPicPr>
          <p:nvPr/>
        </p:nvPicPr>
        <p:blipFill>
          <a:blip r:embed="rId2"/>
          <a:stretch>
            <a:fillRect/>
          </a:stretch>
        </p:blipFill>
        <p:spPr>
          <a:xfrm>
            <a:off x="969433" y="2576375"/>
            <a:ext cx="10253133" cy="3976341"/>
          </a:xfrm>
          <a:prstGeom prst="rect">
            <a:avLst/>
          </a:prstGeom>
        </p:spPr>
      </p:pic>
      <p:pic>
        <p:nvPicPr>
          <p:cNvPr id="8" name="Picture 7">
            <a:extLst>
              <a:ext uri="{FF2B5EF4-FFF2-40B4-BE49-F238E27FC236}">
                <a16:creationId xmlns:a16="http://schemas.microsoft.com/office/drawing/2014/main" id="{DCBFDDC8-98E9-85C9-E4B7-1B1F99DE9821}"/>
              </a:ext>
            </a:extLst>
          </p:cNvPr>
          <p:cNvPicPr>
            <a:picLocks noChangeAspect="1"/>
          </p:cNvPicPr>
          <p:nvPr/>
        </p:nvPicPr>
        <p:blipFill>
          <a:blip r:embed="rId3"/>
          <a:stretch>
            <a:fillRect/>
          </a:stretch>
        </p:blipFill>
        <p:spPr>
          <a:xfrm>
            <a:off x="381000" y="159546"/>
            <a:ext cx="11353800" cy="2257281"/>
          </a:xfrm>
          <a:prstGeom prst="rect">
            <a:avLst/>
          </a:prstGeom>
        </p:spPr>
      </p:pic>
    </p:spTree>
    <p:extLst>
      <p:ext uri="{BB962C8B-B14F-4D97-AF65-F5344CB8AC3E}">
        <p14:creationId xmlns:p14="http://schemas.microsoft.com/office/powerpoint/2010/main" val="40312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{565476D9-07FC-A344-9CE5-421F291D76B7}tf10001120</Template>
  <TotalTime>248</TotalTime>
  <Words>214</Words>
  <Application>Microsoft Macintosh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Medium</vt:lpstr>
      <vt:lpstr>Gill Sans MT</vt:lpstr>
      <vt:lpstr>Parcel</vt:lpstr>
      <vt:lpstr>Florida Medicare Claims Data Analysis</vt:lpstr>
      <vt:lpstr>Mythology for Analysis</vt:lpstr>
      <vt:lpstr>Data Documentation</vt:lpstr>
      <vt:lpstr>Data Source</vt:lpstr>
      <vt:lpstr>Medicare Fee-For-Service</vt:lpstr>
      <vt:lpstr>Drill Down Sample</vt:lpstr>
      <vt:lpstr>Annual Comparison </vt:lpstr>
      <vt:lpstr>Racial  Demographics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Florida Medicare Claims Data Analysis</dc:title>
  <dc:creator>Rosela Maignan</dc:creator>
  <cp:lastModifiedBy>Rosela Maignan</cp:lastModifiedBy>
  <cp:revision>5</cp:revision>
  <dcterms:created xsi:type="dcterms:W3CDTF">2023-10-30T16:21:11Z</dcterms:created>
  <dcterms:modified xsi:type="dcterms:W3CDTF">2023-10-30T22:28:36Z</dcterms:modified>
</cp:coreProperties>
</file>