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PT Sans"/>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TSans-regular.fntdata"/><Relationship Id="rId22" Type="http://schemas.openxmlformats.org/officeDocument/2006/relationships/font" Target="fonts/PTSans-italic.fntdata"/><Relationship Id="rId21" Type="http://schemas.openxmlformats.org/officeDocument/2006/relationships/font" Target="fonts/PTSans-bold.fntdata"/><Relationship Id="rId24" Type="http://schemas.openxmlformats.org/officeDocument/2006/relationships/font" Target="fonts/OpenSans-regular.fntdata"/><Relationship Id="rId23" Type="http://schemas.openxmlformats.org/officeDocument/2006/relationships/font" Target="fonts/PT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Since the beginning, the OSGi model has been fundamentally based on the idea of inserting knowledge into artifacts in order to express strict constraints or execution. OSGi frameworks have used this knowledge to great effect.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Around 2005 the trend of defining distinct contracts for OSGi bundles was formalized into a *constraint model* called **Requirements and Capabilities**. This model is a general expression language used for defining contracts and all relevant metadata already defined in OSGi was re-expressed in terms of it. This was the first demonstration of it's power and later it proved simple yet powerfull enough to express any additional contracts which have been added to date.</a:t>
            </a:r>
          </a:p>
          <a:p>
            <a:pPr lvl="0">
              <a:spcBef>
                <a:spcPts val="0"/>
              </a:spcBef>
              <a:buClr>
                <a:schemeClr val="dk1"/>
              </a:buClr>
              <a:buSzPct val="100000"/>
              <a:buFont typeface="Arial"/>
              <a:buNone/>
            </a:pPr>
            <a:r>
              <a:t/>
            </a:r>
            <a:endParaRPr/>
          </a:p>
          <a:p>
            <a:pPr lvl="0">
              <a:spcBef>
                <a:spcPts val="0"/>
              </a:spcBef>
              <a:buNone/>
            </a:pPr>
            <a:r>
              <a:rPr lang="en"/>
              <a:t>*It should be noted that the **Requirements and Capabilities Model** is not tied to OSGi or to the Java language specifically. With that in mind it's possible to envision other uses for the model.*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The essential requirement is to be able to enrich the knowledge we have about artifacts. Not only this but because we don't already control all the artifacts we may use we need a way to adjust the knowledge of other artifacts without a heavy process. Finally, we need to be able to share the additional knowledge we've added with others to avoid duplication of effort.</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 enabled annotations</a:t>
            </a:r>
          </a:p>
          <a:p>
            <a:pPr lvl="0">
              <a:spcBef>
                <a:spcPts val="0"/>
              </a:spcBef>
              <a:buClr>
                <a:schemeClr val="dk1"/>
              </a:buClr>
              <a:buSzPct val="100000"/>
              <a:buFont typeface="Arial"/>
              <a:buNone/>
            </a:pPr>
            <a:r>
              <a:rPr lang="en"/>
              <a:t>	- DS</a:t>
            </a:r>
          </a:p>
          <a:p>
            <a:pPr lvl="0">
              <a:spcBef>
                <a:spcPts val="0"/>
              </a:spcBef>
              <a:buClr>
                <a:schemeClr val="dk1"/>
              </a:buClr>
              <a:buSzPct val="100000"/>
              <a:buFont typeface="Arial"/>
              <a:buNone/>
            </a:pPr>
            <a:r>
              <a:rPr lang="en"/>
              <a:t>	- Metatype</a:t>
            </a:r>
          </a:p>
          <a:p>
            <a:pPr lvl="0">
              <a:spcBef>
                <a:spcPts val="0"/>
              </a:spcBef>
              <a:buClr>
                <a:schemeClr val="dk1"/>
              </a:buClr>
              <a:buSzPct val="100000"/>
              <a:buFont typeface="Arial"/>
              <a:buNone/>
            </a:pPr>
            <a:r>
              <a:rPr lang="en"/>
              <a:t>- augments</a:t>
            </a:r>
          </a:p>
          <a:p>
            <a:pPr lvl="0">
              <a:spcBef>
                <a:spcPts val="0"/>
              </a:spcBef>
              <a:buClr>
                <a:schemeClr val="dk1"/>
              </a:buClr>
              <a:buSzPct val="100000"/>
              <a:buFont typeface="Arial"/>
              <a:buNone/>
            </a:pPr>
            <a:r>
              <a:rPr lang="en"/>
              <a:t>	- resolve time augments</a:t>
            </a:r>
          </a:p>
          <a:p>
            <a:pPr lvl="0">
              <a:spcBef>
                <a:spcPts val="0"/>
              </a:spcBef>
              <a:buClr>
                <a:schemeClr val="dk1"/>
              </a:buClr>
              <a:buSzPct val="100000"/>
              <a:buFont typeface="Arial"/>
              <a:buNone/>
            </a:pPr>
            <a:r>
              <a:rPr lang="en"/>
              <a:t>	- repository augments</a:t>
            </a:r>
          </a:p>
          <a:p>
            <a:pPr lvl="0">
              <a:spcBef>
                <a:spcPts val="0"/>
              </a:spcBef>
              <a:buClr>
                <a:schemeClr val="dk1"/>
              </a:buClr>
              <a:buSzPct val="100000"/>
              <a:buFont typeface="Arial"/>
              <a:buNone/>
            </a:pPr>
            <a:r>
              <a:rPr lang="en"/>
              <a:t>	- runtime augments</a:t>
            </a:r>
          </a:p>
          <a:p>
            <a:pPr lvl="0">
              <a:spcBef>
                <a:spcPts val="0"/>
              </a:spcBef>
              <a:buNone/>
            </a:pPr>
            <a:r>
              <a:rPr lang="en"/>
              <a:t>- custom annotations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Since the early days of software development, the benefits of creating modular systems were pretty well accepted. Modular system provided a number of benefits from technical (like replaceability) to organizational (like manpower scalability). However, at scale modularity can require a significant amount of mental energy. Building and assembling large systems from a large number of modules gets complex pretty fast. *This is likely to have been the reason why **monoliths** became so prolific.*</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Given hundreds or thousands of modules the sheer volume of information can make reasoning about them difficult.</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A system for reasoning about all these modules had to be adopted.</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The principle goal of this system?</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The fundamentally hard task when it comes to highly modular and granular systems is resolving dependencies and it's a critically important aspect of software development which is often taken for granted.</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There are of course different stages of dependency resolution.</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**Compile** At compile time we need to resolve the dependencies of our code. Most often we do this manually by deciding which libraries we will use. Ideally we compile against pure contracts rather than implementations.</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**Test** While executing tests you need to resolve test frameworks, stubs and mocks. etc.</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**Deployment** When preparing for deployment we resolve all the run time dependencies in order to produce a runnable system.</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Likely the most common form of resolution mechanism we've encountered is based on the **Artifact Identity Model**. This model centers around the concept of unique artifact identity broken into two main parts; **artifact id** and **artifact version**. This allows dependencies to be expressed in a very simple way.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The **Artifact Identity Model** paired with a simple HTTP based URI model has proven so useful that it has formed the basis of most software distribution systems to date. Forgetting the fact that software repository definitions are blurred between package management systems, binary software repositories and software development repositories. A few are (but not exclusively) CPAN, PECL, NuGet, CRAN, PyPI, RAA, etc.</a:t>
            </a:r>
          </a:p>
          <a:p>
            <a:pPr lvl="0">
              <a:spcBef>
                <a:spcPts val="0"/>
              </a:spcBef>
              <a:buClr>
                <a:schemeClr val="dk1"/>
              </a:buClr>
              <a:buSzPct val="100000"/>
              <a:buFont typeface="Arial"/>
              <a:buNone/>
            </a:pPr>
            <a:r>
              <a:t/>
            </a:r>
            <a:endParaRPr/>
          </a:p>
          <a:p>
            <a:pPr lvl="0">
              <a:spcBef>
                <a:spcPts val="0"/>
              </a:spcBef>
              <a:buNone/>
            </a:pPr>
            <a:r>
              <a:rPr lang="en"/>
              <a:t>Oh sorry! Did I forget to mention Maven and NPM? Or things like Debian Repos, RPM Repos, Homebrew, Fink, App Store, Google Play, Windows Store, Steam, Docker Hub.</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Along the way however it became clear that this simple pair (**artifact id** and **artifact version**) was too limited. We needed to have more information about the artifacts! We needed to put more information into the repositories. We really needed to classify artifacts along several additional axes; system architecture, base platform version, executable vs. source code, vendor, mutual exclusivity, license, packaging, dependencies, and on and on.</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Identity based dependency leads to accidental and incidental coupling if we aren't extremely meticulous about dependency management. This is quite evident today when using projects which result in hundreds of retrieved dependencies, only a fraction of which are typically really used. Or when one project is used in conjunction with other projects having dependency version collisions.</a:t>
            </a:r>
          </a:p>
          <a:p>
            <a:pPr lvl="0">
              <a:spcBef>
                <a:spcPts val="0"/>
              </a:spcBef>
              <a:buClr>
                <a:schemeClr val="dk1"/>
              </a:buClr>
              <a:buSzPct val="100000"/>
              <a:buFont typeface="Arial"/>
              <a:buNone/>
            </a:pPr>
            <a:r>
              <a:t/>
            </a:r>
            <a:endParaRPr/>
          </a:p>
          <a:p>
            <a:pPr lvl="0">
              <a:spcBef>
                <a:spcPts val="0"/>
              </a:spcBef>
              <a:buNone/>
            </a:pPr>
            <a:r>
              <a:rPr lang="en"/>
              <a:t>These issues often lead to technical dept, dept is risk, and we want to try to avoid risk whenever possible.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At the end of the day, they want to **express requirements** to their team and **get results fast**!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 want to **provide capabilities** which **satisfy the requirements** and I want to **keep my process agile** and **avoid technical dept**!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As systems become more and more complex we might want to consider evolving the expression of our dependencies from *simple* identity to that of **requirements**.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0" name="Shape 10"/>
        <p:cNvGrpSpPr/>
        <p:nvPr/>
      </p:nvGrpSpPr>
      <p:grpSpPr>
        <a:xfrm>
          <a:off x="0" y="0"/>
          <a:ext cx="0" cy="0"/>
          <a:chOff x="0" y="0"/>
          <a:chExt cx="0" cy="0"/>
        </a:xfrm>
      </p:grpSpPr>
      <p:sp>
        <p:nvSpPr>
          <p:cNvPr id="11" name="Shape 11"/>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2" name="Shape 12"/>
          <p:cNvSpPr txBox="1"/>
          <p:nvPr/>
        </p:nvSpPr>
        <p:spPr>
          <a:xfrm>
            <a:off x="596900" y="1205500"/>
            <a:ext cx="8089500" cy="3036600"/>
          </a:xfrm>
          <a:prstGeom prst="rect">
            <a:avLst/>
          </a:prstGeom>
          <a:solidFill>
            <a:srgbClr val="FFFFFF"/>
          </a:solid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40" name="Shape 40"/>
        <p:cNvGrpSpPr/>
        <p:nvPr/>
      </p:nvGrpSpPr>
      <p:grpSpPr>
        <a:xfrm>
          <a:off x="0" y="0"/>
          <a:ext cx="0" cy="0"/>
          <a:chOff x="0" y="0"/>
          <a:chExt cx="0" cy="0"/>
        </a:xfrm>
      </p:grpSpPr>
      <p:sp>
        <p:nvSpPr>
          <p:cNvPr id="41" name="Shape 41"/>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2" name="Shape 42"/>
          <p:cNvSpPr txBox="1"/>
          <p:nvPr>
            <p:ph idx="1" type="body"/>
          </p:nvPr>
        </p:nvSpPr>
        <p:spPr>
          <a:xfrm>
            <a:off x="380880" y="1336320"/>
            <a:ext cx="8407080" cy="141912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3" name="Shape 43"/>
          <p:cNvSpPr txBox="1"/>
          <p:nvPr>
            <p:ph idx="2" type="body"/>
          </p:nvPr>
        </p:nvSpPr>
        <p:spPr>
          <a:xfrm>
            <a:off x="380880" y="2890800"/>
            <a:ext cx="8407080" cy="141912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4" name="Shape 44"/>
        <p:cNvGrpSpPr/>
        <p:nvPr/>
      </p:nvGrpSpPr>
      <p:grpSpPr>
        <a:xfrm>
          <a:off x="0" y="0"/>
          <a:ext cx="0" cy="0"/>
          <a:chOff x="0" y="0"/>
          <a:chExt cx="0" cy="0"/>
        </a:xfrm>
      </p:grpSpPr>
      <p:sp>
        <p:nvSpPr>
          <p:cNvPr id="45" name="Shape 45"/>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6" name="Shape 46"/>
          <p:cNvSpPr txBox="1"/>
          <p:nvPr>
            <p:ph idx="1" type="body"/>
          </p:nvPr>
        </p:nvSpPr>
        <p:spPr>
          <a:xfrm>
            <a:off x="380880" y="1336320"/>
            <a:ext cx="4102559" cy="141912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7" name="Shape 47"/>
          <p:cNvSpPr txBox="1"/>
          <p:nvPr>
            <p:ph idx="2" type="body"/>
          </p:nvPr>
        </p:nvSpPr>
        <p:spPr>
          <a:xfrm>
            <a:off x="4689000" y="1336320"/>
            <a:ext cx="4102559" cy="141912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8" name="Shape 48"/>
          <p:cNvSpPr txBox="1"/>
          <p:nvPr>
            <p:ph idx="3" type="body"/>
          </p:nvPr>
        </p:nvSpPr>
        <p:spPr>
          <a:xfrm>
            <a:off x="4689000" y="2890800"/>
            <a:ext cx="4102559" cy="141912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9" name="Shape 49"/>
          <p:cNvSpPr txBox="1"/>
          <p:nvPr>
            <p:ph idx="4" type="body"/>
          </p:nvPr>
        </p:nvSpPr>
        <p:spPr>
          <a:xfrm>
            <a:off x="380880" y="2890800"/>
            <a:ext cx="4102559" cy="141912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50" name="Shape 50"/>
        <p:cNvGrpSpPr/>
        <p:nvPr/>
      </p:nvGrpSpPr>
      <p:grpSpPr>
        <a:xfrm>
          <a:off x="0" y="0"/>
          <a:ext cx="0" cy="0"/>
          <a:chOff x="0" y="0"/>
          <a:chExt cx="0" cy="0"/>
        </a:xfrm>
      </p:grpSpPr>
      <p:sp>
        <p:nvSpPr>
          <p:cNvPr id="51" name="Shape 51"/>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2" name="Shape 52"/>
          <p:cNvSpPr txBox="1"/>
          <p:nvPr>
            <p:ph idx="1" type="body"/>
          </p:nvPr>
        </p:nvSpPr>
        <p:spPr>
          <a:xfrm>
            <a:off x="380880" y="1336320"/>
            <a:ext cx="8407080" cy="2975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3" name="Shape 53"/>
          <p:cNvSpPr txBox="1"/>
          <p:nvPr>
            <p:ph idx="2" type="body"/>
          </p:nvPr>
        </p:nvSpPr>
        <p:spPr>
          <a:xfrm>
            <a:off x="380880" y="1336320"/>
            <a:ext cx="8407080" cy="2975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4" name="Shape 54"/>
          <p:cNvSpPr/>
          <p:nvPr/>
        </p:nvSpPr>
        <p:spPr>
          <a:xfrm>
            <a:off x="380880" y="1336320"/>
            <a:ext cx="8407080" cy="29754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a:off x="380880" y="1336320"/>
            <a:ext cx="8407080" cy="29754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1">
    <p:spTree>
      <p:nvGrpSpPr>
        <p:cNvPr id="56" name="Shape 56"/>
        <p:cNvGrpSpPr/>
        <p:nvPr/>
      </p:nvGrpSpPr>
      <p:grpSpPr>
        <a:xfrm>
          <a:off x="0" y="0"/>
          <a:ext cx="0" cy="0"/>
          <a:chOff x="0" y="0"/>
          <a:chExt cx="0" cy="0"/>
        </a:xfrm>
      </p:grpSpPr>
      <p:pic>
        <p:nvPicPr>
          <p:cNvPr descr="16-DEVCON-Slide-Deck-Front.jpg" id="57" name="Shape 5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8" name="Shape 58"/>
          <p:cNvSpPr txBox="1"/>
          <p:nvPr/>
        </p:nvSpPr>
        <p:spPr>
          <a:xfrm>
            <a:off x="414866" y="1562100"/>
            <a:ext cx="6434699" cy="2185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4000" u="none" cap="none" strike="noStrike">
                <a:solidFill>
                  <a:schemeClr val="dk1"/>
                </a:solidFill>
                <a:latin typeface="Open Sans"/>
                <a:ea typeface="Open Sans"/>
                <a:cs typeface="Open Sans"/>
                <a:sym typeface="Open Sans"/>
              </a:rPr>
              <a:t>Amazing Title Goes Here</a:t>
            </a:r>
          </a:p>
          <a:p>
            <a:pPr indent="0" lvl="0" marL="0" marR="0" rtl="0" algn="l">
              <a:spcBef>
                <a:spcPts val="0"/>
              </a:spcBef>
              <a:buSzPct val="25000"/>
              <a:buNone/>
            </a:pPr>
            <a:r>
              <a:rPr lang="en" sz="1800">
                <a:solidFill>
                  <a:srgbClr val="BFBFBF"/>
                </a:solidFill>
                <a:latin typeface="PT Sans"/>
                <a:ea typeface="PT Sans"/>
                <a:cs typeface="PT Sans"/>
                <a:sym typeface="PT Sans"/>
              </a:rPr>
              <a:t>Awesome Subtitle</a:t>
            </a:r>
          </a:p>
          <a:p>
            <a:pPr indent="0" lvl="0" marL="0" marR="0" rtl="0" algn="l">
              <a:spcBef>
                <a:spcPts val="0"/>
              </a:spcBef>
              <a:buNone/>
            </a:pPr>
            <a:r>
              <a:t/>
            </a:r>
            <a:endParaRPr sz="1800">
              <a:solidFill>
                <a:schemeClr val="dk1"/>
              </a:solidFill>
              <a:latin typeface="PT Sans"/>
              <a:ea typeface="PT Sans"/>
              <a:cs typeface="PT Sans"/>
              <a:sym typeface="PT Sans"/>
            </a:endParaRPr>
          </a:p>
          <a:p>
            <a:pPr indent="0" lvl="0" marL="0" marR="0" rtl="0" algn="l">
              <a:spcBef>
                <a:spcPts val="0"/>
              </a:spcBef>
              <a:buNone/>
            </a:pPr>
            <a:r>
              <a:t/>
            </a:r>
            <a:endParaRPr sz="1800">
              <a:solidFill>
                <a:schemeClr val="dk1"/>
              </a:solidFill>
              <a:latin typeface="PT Sans"/>
              <a:ea typeface="PT Sans"/>
              <a:cs typeface="PT Sans"/>
              <a:sym typeface="PT Sans"/>
            </a:endParaRPr>
          </a:p>
          <a:p>
            <a:pPr indent="0" lvl="0" marL="0" marR="0" rtl="0" algn="l">
              <a:spcBef>
                <a:spcPts val="0"/>
              </a:spcBef>
              <a:buNone/>
            </a:pPr>
            <a:r>
              <a:t/>
            </a:r>
            <a:endParaRPr sz="1300">
              <a:solidFill>
                <a:srgbClr val="17365D"/>
              </a:solidFill>
              <a:latin typeface="PT Sans"/>
              <a:ea typeface="PT Sans"/>
              <a:cs typeface="PT Sans"/>
              <a:sym typeface="PT Sans"/>
            </a:endParaRPr>
          </a:p>
          <a:p>
            <a:pPr indent="0" lvl="0" marL="0" marR="0" rtl="0" algn="l">
              <a:spcBef>
                <a:spcPts val="0"/>
              </a:spcBef>
              <a:buSzPct val="25000"/>
              <a:buNone/>
            </a:pPr>
            <a:r>
              <a:rPr lang="en" sz="1300">
                <a:solidFill>
                  <a:schemeClr val="dk1"/>
                </a:solidFill>
                <a:latin typeface="PT Sans"/>
                <a:ea typeface="PT Sans"/>
                <a:cs typeface="PT Sans"/>
                <a:sym typeface="PT Sans"/>
              </a:rPr>
              <a:t>Name Name</a:t>
            </a:r>
          </a:p>
          <a:p>
            <a:pPr indent="0" lvl="0" marL="0" marR="0" rtl="0" algn="l">
              <a:spcBef>
                <a:spcPts val="0"/>
              </a:spcBef>
              <a:buSzPct val="25000"/>
              <a:buNone/>
            </a:pPr>
            <a:r>
              <a:rPr lang="en" sz="1300">
                <a:solidFill>
                  <a:schemeClr val="dk1"/>
                </a:solidFill>
                <a:latin typeface="PT Sans"/>
                <a:ea typeface="PT Sans"/>
                <a:cs typeface="PT Sans"/>
                <a:sym typeface="PT Sans"/>
              </a:rPr>
              <a:t>Title Title Title Title Title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59" name="Shape 59"/>
        <p:cNvGrpSpPr/>
        <p:nvPr/>
      </p:nvGrpSpPr>
      <p:grpSpPr>
        <a:xfrm>
          <a:off x="0" y="0"/>
          <a:ext cx="0" cy="0"/>
          <a:chOff x="0" y="0"/>
          <a:chExt cx="0" cy="0"/>
        </a:xfrm>
      </p:grpSpPr>
      <p:pic>
        <p:nvPicPr>
          <p:cNvPr descr="16-DEVCON-Slide-Deck-body.jpg" id="60" name="Shape 60"/>
          <p:cNvPicPr preferRelativeResize="0"/>
          <p:nvPr/>
        </p:nvPicPr>
        <p:blipFill rotWithShape="1">
          <a:blip r:embed="rId2">
            <a:alphaModFix/>
          </a:blip>
          <a:srcRect b="0" l="0" r="0" t="0"/>
          <a:stretch/>
        </p:blipFill>
        <p:spPr>
          <a:xfrm>
            <a:off x="0" y="12700"/>
            <a:ext cx="9144000" cy="5143500"/>
          </a:xfrm>
          <a:prstGeom prst="rect">
            <a:avLst/>
          </a:prstGeom>
          <a:noFill/>
          <a:ln>
            <a:noFill/>
          </a:ln>
        </p:spPr>
      </p:pic>
      <p:sp>
        <p:nvSpPr>
          <p:cNvPr id="61" name="Shape 61"/>
          <p:cNvSpPr txBox="1"/>
          <p:nvPr/>
        </p:nvSpPr>
        <p:spPr>
          <a:xfrm>
            <a:off x="381000" y="379967"/>
            <a:ext cx="8407500" cy="677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1"/>
                </a:solidFill>
                <a:latin typeface="Open Sans"/>
                <a:ea typeface="Open Sans"/>
                <a:cs typeface="Open Sans"/>
                <a:sym typeface="Open Sans"/>
              </a:rPr>
              <a:t>Slide Title</a:t>
            </a:r>
          </a:p>
        </p:txBody>
      </p:sp>
      <p:sp>
        <p:nvSpPr>
          <p:cNvPr id="62" name="Shape 62"/>
          <p:cNvSpPr txBox="1"/>
          <p:nvPr>
            <p:ph idx="1" type="body"/>
          </p:nvPr>
        </p:nvSpPr>
        <p:spPr>
          <a:xfrm>
            <a:off x="381000" y="1205467"/>
            <a:ext cx="8407500" cy="29856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PT Sans"/>
                <a:ea typeface="PT Sans"/>
                <a:cs typeface="PT Sans"/>
                <a:sym typeface="PT Sans"/>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PT Sans"/>
                <a:ea typeface="PT Sans"/>
                <a:cs typeface="PT Sans"/>
                <a:sym typeface="PT Sans"/>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PT Sans"/>
                <a:ea typeface="PT Sans"/>
                <a:cs typeface="PT Sans"/>
                <a:sym typeface="PT Sans"/>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PT Sans"/>
                <a:ea typeface="PT Sans"/>
                <a:cs typeface="PT Sans"/>
                <a:sym typeface="PT Sans"/>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PT Sans"/>
                <a:ea typeface="PT Sans"/>
                <a:cs typeface="PT Sans"/>
                <a:sym typeface="PT San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3" name="Shape 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4" name="Shape 14"/>
        <p:cNvGrpSpPr/>
        <p:nvPr/>
      </p:nvGrpSpPr>
      <p:grpSpPr>
        <a:xfrm>
          <a:off x="0" y="0"/>
          <a:ext cx="0" cy="0"/>
          <a:chOff x="0" y="0"/>
          <a:chExt cx="0" cy="0"/>
        </a:xfrm>
      </p:grpSpPr>
      <p:sp>
        <p:nvSpPr>
          <p:cNvPr id="15" name="Shape 15"/>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6" name="Shape 16"/>
          <p:cNvSpPr txBox="1"/>
          <p:nvPr>
            <p:ph idx="1" type="body"/>
          </p:nvPr>
        </p:nvSpPr>
        <p:spPr>
          <a:xfrm>
            <a:off x="380880" y="1336320"/>
            <a:ext cx="8407080" cy="2975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7" name="Shape 17"/>
        <p:cNvGrpSpPr/>
        <p:nvPr/>
      </p:nvGrpSpPr>
      <p:grpSpPr>
        <a:xfrm>
          <a:off x="0" y="0"/>
          <a:ext cx="0" cy="0"/>
          <a:chOff x="0" y="0"/>
          <a:chExt cx="0" cy="0"/>
        </a:xfrm>
      </p:grpSpPr>
      <p:sp>
        <p:nvSpPr>
          <p:cNvPr id="18" name="Shape 18"/>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9" name="Shape 19"/>
          <p:cNvSpPr txBox="1"/>
          <p:nvPr>
            <p:ph idx="1" type="body"/>
          </p:nvPr>
        </p:nvSpPr>
        <p:spPr>
          <a:xfrm>
            <a:off x="380880" y="1336320"/>
            <a:ext cx="4102559" cy="2975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0" name="Shape 20"/>
          <p:cNvSpPr txBox="1"/>
          <p:nvPr>
            <p:ph idx="2" type="body"/>
          </p:nvPr>
        </p:nvSpPr>
        <p:spPr>
          <a:xfrm>
            <a:off x="4689000" y="1336320"/>
            <a:ext cx="4102559" cy="2975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3" name="Shape 23"/>
        <p:cNvGrpSpPr/>
        <p:nvPr/>
      </p:nvGrpSpPr>
      <p:grpSpPr>
        <a:xfrm>
          <a:off x="0" y="0"/>
          <a:ext cx="0" cy="0"/>
          <a:chOff x="0" y="0"/>
          <a:chExt cx="0" cy="0"/>
        </a:xfrm>
      </p:grpSpPr>
      <p:sp>
        <p:nvSpPr>
          <p:cNvPr id="24" name="Shape 24"/>
          <p:cNvSpPr txBox="1"/>
          <p:nvPr>
            <p:ph idx="1" type="subTitle"/>
          </p:nvPr>
        </p:nvSpPr>
        <p:spPr>
          <a:xfrm>
            <a:off x="457200" y="205200"/>
            <a:ext cx="8229239" cy="398124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5" name="Shape 25"/>
        <p:cNvGrpSpPr/>
        <p:nvPr/>
      </p:nvGrpSpPr>
      <p:grpSpPr>
        <a:xfrm>
          <a:off x="0" y="0"/>
          <a:ext cx="0" cy="0"/>
          <a:chOff x="0" y="0"/>
          <a:chExt cx="0" cy="0"/>
        </a:xfrm>
      </p:grpSpPr>
      <p:sp>
        <p:nvSpPr>
          <p:cNvPr id="26" name="Shape 26"/>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7" name="Shape 27"/>
          <p:cNvSpPr txBox="1"/>
          <p:nvPr>
            <p:ph idx="1" type="body"/>
          </p:nvPr>
        </p:nvSpPr>
        <p:spPr>
          <a:xfrm>
            <a:off x="380880" y="1336320"/>
            <a:ext cx="4102559" cy="141912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8" name="Shape 28"/>
          <p:cNvSpPr txBox="1"/>
          <p:nvPr>
            <p:ph idx="2" type="body"/>
          </p:nvPr>
        </p:nvSpPr>
        <p:spPr>
          <a:xfrm>
            <a:off x="380880" y="2890800"/>
            <a:ext cx="4102559" cy="141912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9" name="Shape 29"/>
          <p:cNvSpPr txBox="1"/>
          <p:nvPr>
            <p:ph idx="3" type="body"/>
          </p:nvPr>
        </p:nvSpPr>
        <p:spPr>
          <a:xfrm>
            <a:off x="4689000" y="1336320"/>
            <a:ext cx="4102559" cy="2975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30" name="Shape 30"/>
        <p:cNvGrpSpPr/>
        <p:nvPr/>
      </p:nvGrpSpPr>
      <p:grpSpPr>
        <a:xfrm>
          <a:off x="0" y="0"/>
          <a:ext cx="0" cy="0"/>
          <a:chOff x="0" y="0"/>
          <a:chExt cx="0" cy="0"/>
        </a:xfrm>
      </p:grpSpPr>
      <p:sp>
        <p:nvSpPr>
          <p:cNvPr id="31" name="Shape 31"/>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2" name="Shape 32"/>
          <p:cNvSpPr txBox="1"/>
          <p:nvPr>
            <p:ph idx="1" type="body"/>
          </p:nvPr>
        </p:nvSpPr>
        <p:spPr>
          <a:xfrm>
            <a:off x="380880" y="1336320"/>
            <a:ext cx="4102559" cy="2975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3" name="Shape 33"/>
          <p:cNvSpPr txBox="1"/>
          <p:nvPr>
            <p:ph idx="2" type="body"/>
          </p:nvPr>
        </p:nvSpPr>
        <p:spPr>
          <a:xfrm>
            <a:off x="4689000" y="1336320"/>
            <a:ext cx="4102559" cy="141912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4" name="Shape 34"/>
          <p:cNvSpPr txBox="1"/>
          <p:nvPr>
            <p:ph idx="3" type="body"/>
          </p:nvPr>
        </p:nvSpPr>
        <p:spPr>
          <a:xfrm>
            <a:off x="4689000" y="2890800"/>
            <a:ext cx="4102559" cy="141912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5" name="Shape 35"/>
        <p:cNvGrpSpPr/>
        <p:nvPr/>
      </p:nvGrpSpPr>
      <p:grpSpPr>
        <a:xfrm>
          <a:off x="0" y="0"/>
          <a:ext cx="0" cy="0"/>
          <a:chOff x="0" y="0"/>
          <a:chExt cx="0" cy="0"/>
        </a:xfrm>
      </p:grpSpPr>
      <p:sp>
        <p:nvSpPr>
          <p:cNvPr id="36" name="Shape 36"/>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7" name="Shape 37"/>
          <p:cNvSpPr txBox="1"/>
          <p:nvPr>
            <p:ph idx="1" type="body"/>
          </p:nvPr>
        </p:nvSpPr>
        <p:spPr>
          <a:xfrm>
            <a:off x="380880" y="1336320"/>
            <a:ext cx="4102559" cy="141912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8" name="Shape 38"/>
          <p:cNvSpPr txBox="1"/>
          <p:nvPr>
            <p:ph idx="2" type="body"/>
          </p:nvPr>
        </p:nvSpPr>
        <p:spPr>
          <a:xfrm>
            <a:off x="4689000" y="1336320"/>
            <a:ext cx="4102559" cy="141912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9" name="Shape 39"/>
          <p:cNvSpPr txBox="1"/>
          <p:nvPr>
            <p:ph idx="3" type="body"/>
          </p:nvPr>
        </p:nvSpPr>
        <p:spPr>
          <a:xfrm>
            <a:off x="380880" y="2890800"/>
            <a:ext cx="8407080" cy="141912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pic>
        <p:nvPicPr>
          <p:cNvPr id="6" name="Shape 6"/>
          <p:cNvPicPr preferRelativeResize="0"/>
          <p:nvPr/>
        </p:nvPicPr>
        <p:blipFill rotWithShape="1">
          <a:blip r:embed="rId1">
            <a:alphaModFix/>
          </a:blip>
          <a:srcRect b="0" l="0" r="0" t="0"/>
          <a:stretch/>
        </p:blipFill>
        <p:spPr>
          <a:xfrm>
            <a:off x="0" y="0"/>
            <a:ext cx="9143639" cy="5143319"/>
          </a:xfrm>
          <a:prstGeom prst="rect">
            <a:avLst/>
          </a:prstGeom>
          <a:noFill/>
          <a:ln>
            <a:noFill/>
          </a:ln>
        </p:spPr>
      </p:pic>
      <p:sp>
        <p:nvSpPr>
          <p:cNvPr id="7" name="Shape 7"/>
          <p:cNvSpPr/>
          <p:nvPr/>
        </p:nvSpPr>
        <p:spPr>
          <a:xfrm>
            <a:off x="732239" y="1473120"/>
            <a:ext cx="6434279" cy="211680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buSzPct val="25000"/>
              <a:buNone/>
            </a:pPr>
            <a:r>
              <a:rPr b="0" i="0" lang="en" sz="4000" u="none" cap="none" strike="noStrike">
                <a:solidFill>
                  <a:srgbClr val="000000"/>
                </a:solidFill>
                <a:latin typeface="Open Sans"/>
                <a:ea typeface="Open Sans"/>
                <a:cs typeface="Open Sans"/>
                <a:sym typeface="Open Sans"/>
              </a:rPr>
              <a:t>Amazing Title Goes Here</a:t>
            </a:r>
          </a:p>
          <a:p>
            <a:pPr indent="0" lvl="0" marL="0" marR="0" rtl="0" algn="l">
              <a:lnSpc>
                <a:spcPct val="100000"/>
              </a:lnSpc>
              <a:spcBef>
                <a:spcPts val="0"/>
              </a:spcBef>
              <a:buSzPct val="25000"/>
              <a:buNone/>
            </a:pPr>
            <a:r>
              <a:rPr b="0" i="0" lang="en" sz="1800" u="none" cap="none" strike="noStrike">
                <a:solidFill>
                  <a:srgbClr val="BFBFBF"/>
                </a:solidFill>
                <a:latin typeface="PT Sans"/>
                <a:ea typeface="PT Sans"/>
                <a:cs typeface="PT Sans"/>
                <a:sym typeface="PT Sans"/>
              </a:rPr>
              <a:t>Awesome Subtitle</a:t>
            </a: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buSzPct val="25000"/>
              <a:buNone/>
            </a:pPr>
            <a:r>
              <a:rPr b="0" i="0" lang="en" sz="1300" u="none" cap="none" strike="noStrike">
                <a:solidFill>
                  <a:srgbClr val="000000"/>
                </a:solidFill>
                <a:latin typeface="PT Sans"/>
                <a:ea typeface="PT Sans"/>
                <a:cs typeface="PT Sans"/>
                <a:sym typeface="PT Sans"/>
              </a:rPr>
              <a:t>Name Name</a:t>
            </a:r>
          </a:p>
          <a:p>
            <a:pPr indent="0" lvl="0" marL="0" marR="0" rtl="0" algn="l">
              <a:lnSpc>
                <a:spcPct val="100000"/>
              </a:lnSpc>
              <a:spcBef>
                <a:spcPts val="0"/>
              </a:spcBef>
              <a:buSzPct val="25000"/>
              <a:buNone/>
            </a:pPr>
            <a:r>
              <a:rPr b="0" i="0" lang="en" sz="1300" u="none" cap="none" strike="noStrike">
                <a:solidFill>
                  <a:srgbClr val="000000"/>
                </a:solidFill>
                <a:latin typeface="PT Sans"/>
                <a:ea typeface="PT Sans"/>
                <a:cs typeface="PT Sans"/>
                <a:sym typeface="PT Sans"/>
              </a:rPr>
              <a:t>Title Title Title Title Title</a:t>
            </a:r>
          </a:p>
        </p:txBody>
      </p:sp>
      <p:sp>
        <p:nvSpPr>
          <p:cNvPr id="8" name="Shape 8"/>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 name="Shape 9"/>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aymond.auge@liferay.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github.com/rotty3000/osgi.web.boot.http.example/tree/osgice-2016-1" TargetMode="External"/><Relationship Id="rId4" Type="http://schemas.openxmlformats.org/officeDocument/2006/relationships/hyperlink" Target="https://github.com/rotty3000/papersntalks/tree/osgice-2016-1/2016/OSGI-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idx="4294967295" type="subTitle"/>
          </p:nvPr>
        </p:nvSpPr>
        <p:spPr>
          <a:xfrm>
            <a:off x="449470" y="3737713"/>
            <a:ext cx="8520600" cy="792600"/>
          </a:xfrm>
          <a:prstGeom prst="rect">
            <a:avLst/>
          </a:prstGeom>
        </p:spPr>
        <p:txBody>
          <a:bodyPr anchorCtr="0" anchor="t" bIns="91425" lIns="91425" rIns="91425" tIns="91425">
            <a:noAutofit/>
          </a:bodyPr>
          <a:lstStyle/>
          <a:p>
            <a:pPr lvl="0" rtl="0">
              <a:spcBef>
                <a:spcPts val="0"/>
              </a:spcBef>
              <a:buNone/>
            </a:pPr>
            <a:r>
              <a:rPr lang="en">
                <a:solidFill>
                  <a:schemeClr val="dk2"/>
                </a:solidFill>
                <a:latin typeface="PT Sans"/>
                <a:ea typeface="PT Sans"/>
                <a:cs typeface="PT Sans"/>
                <a:sym typeface="PT Sans"/>
              </a:rPr>
              <a:t>Raymond Augé &lt;</a:t>
            </a:r>
            <a:r>
              <a:rPr lang="en" u="sng">
                <a:solidFill>
                  <a:schemeClr val="dk2"/>
                </a:solidFill>
                <a:latin typeface="PT Sans"/>
                <a:ea typeface="PT Sans"/>
                <a:cs typeface="PT Sans"/>
                <a:sym typeface="PT Sans"/>
                <a:hlinkClick r:id="rId3"/>
              </a:rPr>
              <a:t>raymond.auge@liferay.com</a:t>
            </a:r>
            <a:r>
              <a:rPr lang="en">
                <a:solidFill>
                  <a:schemeClr val="dk2"/>
                </a:solidFill>
                <a:latin typeface="PT Sans"/>
                <a:ea typeface="PT Sans"/>
                <a:cs typeface="PT Sans"/>
                <a:sym typeface="PT Sans"/>
              </a:rPr>
              <a:t>&gt;</a:t>
            </a:r>
          </a:p>
          <a:p>
            <a:pPr lvl="0" rtl="0">
              <a:spcBef>
                <a:spcPts val="0"/>
              </a:spcBef>
              <a:buNone/>
            </a:pPr>
            <a:r>
              <a:t/>
            </a:r>
            <a:endParaRPr>
              <a:solidFill>
                <a:schemeClr val="dk2"/>
              </a:solidFill>
              <a:latin typeface="PT Sans"/>
              <a:ea typeface="PT Sans"/>
              <a:cs typeface="PT Sans"/>
              <a:sym typeface="PT Sans"/>
            </a:endParaRPr>
          </a:p>
        </p:txBody>
      </p:sp>
      <p:sp>
        <p:nvSpPr>
          <p:cNvPr id="68" name="Shape 68"/>
          <p:cNvSpPr txBox="1"/>
          <p:nvPr>
            <p:ph type="title"/>
          </p:nvPr>
        </p:nvSpPr>
        <p:spPr>
          <a:xfrm>
            <a:off x="457200" y="205200"/>
            <a:ext cx="8229300" cy="3131100"/>
          </a:xfrm>
          <a:prstGeom prst="rect">
            <a:avLst/>
          </a:prstGeom>
        </p:spPr>
        <p:txBody>
          <a:bodyPr anchorCtr="0" anchor="ctr" bIns="91425" lIns="91425" rIns="91425" tIns="91425">
            <a:noAutofit/>
          </a:bodyPr>
          <a:lstStyle/>
          <a:p>
            <a:pPr lvl="0" rtl="0">
              <a:spcBef>
                <a:spcPts val="0"/>
              </a:spcBef>
              <a:buNone/>
            </a:pPr>
            <a:r>
              <a:rPr b="1" lang="en" sz="4800">
                <a:solidFill>
                  <a:schemeClr val="dk2"/>
                </a:solidFill>
                <a:latin typeface="PT Sans"/>
                <a:ea typeface="PT Sans"/>
                <a:cs typeface="PT Sans"/>
                <a:sym typeface="PT Sans"/>
              </a:rPr>
              <a:t>From JARs to Bundles to Resolutions to Knowledge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idx="4294967295" type="body"/>
          </p:nvPr>
        </p:nvSpPr>
        <p:spPr>
          <a:xfrm>
            <a:off x="381000" y="1205467"/>
            <a:ext cx="8407500" cy="2985600"/>
          </a:xfrm>
          <a:prstGeom prst="rect">
            <a:avLst/>
          </a:prstGeom>
        </p:spPr>
        <p:txBody>
          <a:bodyPr anchorCtr="0" anchor="t" bIns="91425" lIns="91425" rIns="91425" tIns="91425">
            <a:noAutofit/>
          </a:bodyPr>
          <a:lstStyle/>
          <a:p>
            <a:pPr lvl="0">
              <a:spcBef>
                <a:spcPts val="0"/>
              </a:spcBef>
              <a:buNone/>
            </a:pPr>
            <a:r>
              <a:rPr lang="en" sz="4800">
                <a:solidFill>
                  <a:schemeClr val="dk2"/>
                </a:solidFill>
              </a:rPr>
              <a:t>OSGi</a:t>
            </a:r>
          </a:p>
        </p:txBody>
      </p:sp>
      <p:sp>
        <p:nvSpPr>
          <p:cNvPr id="122" name="Shape 122"/>
          <p:cNvSpPr txBox="1"/>
          <p:nvPr>
            <p:ph type="title"/>
          </p:nvPr>
        </p:nvSpPr>
        <p:spPr>
          <a:xfrm>
            <a:off x="457200" y="205200"/>
            <a:ext cx="8229300" cy="8586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idx="4294967295" type="body"/>
          </p:nvPr>
        </p:nvSpPr>
        <p:spPr>
          <a:xfrm>
            <a:off x="381000" y="1205467"/>
            <a:ext cx="8407500" cy="2985600"/>
          </a:xfrm>
          <a:prstGeom prst="rect">
            <a:avLst/>
          </a:prstGeom>
        </p:spPr>
        <p:txBody>
          <a:bodyPr anchorCtr="0" anchor="t" bIns="91425" lIns="91425" rIns="91425" tIns="91425">
            <a:noAutofit/>
          </a:bodyPr>
          <a:lstStyle/>
          <a:p>
            <a:pPr lvl="0">
              <a:spcBef>
                <a:spcPts val="0"/>
              </a:spcBef>
              <a:buNone/>
            </a:pPr>
            <a:r>
              <a:rPr lang="en" sz="4800">
                <a:solidFill>
                  <a:schemeClr val="dk2"/>
                </a:solidFill>
              </a:rPr>
              <a:t>The Requirements and Capabilities Model</a:t>
            </a:r>
          </a:p>
        </p:txBody>
      </p:sp>
      <p:sp>
        <p:nvSpPr>
          <p:cNvPr id="128" name="Shape 128"/>
          <p:cNvSpPr txBox="1"/>
          <p:nvPr>
            <p:ph type="title"/>
          </p:nvPr>
        </p:nvSpPr>
        <p:spPr>
          <a:xfrm>
            <a:off x="457200" y="205200"/>
            <a:ext cx="8229300" cy="8586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idx="4294967295" type="body"/>
          </p:nvPr>
        </p:nvSpPr>
        <p:spPr>
          <a:xfrm>
            <a:off x="381000" y="1205467"/>
            <a:ext cx="8407500" cy="2985600"/>
          </a:xfrm>
          <a:prstGeom prst="rect">
            <a:avLst/>
          </a:prstGeom>
        </p:spPr>
        <p:txBody>
          <a:bodyPr anchorCtr="0" anchor="t" bIns="91425" lIns="91425" rIns="91425" tIns="91425">
            <a:noAutofit/>
          </a:bodyPr>
          <a:lstStyle/>
          <a:p>
            <a:pPr lvl="0">
              <a:spcBef>
                <a:spcPts val="0"/>
              </a:spcBef>
              <a:buNone/>
            </a:pPr>
            <a:r>
              <a:rPr lang="en" sz="4800">
                <a:solidFill>
                  <a:schemeClr val="dk2"/>
                </a:solidFill>
              </a:rPr>
              <a:t>Standardized Expressions</a:t>
            </a:r>
            <a:br>
              <a:rPr lang="en">
                <a:solidFill>
                  <a:schemeClr val="dk2"/>
                </a:solidFill>
              </a:rPr>
            </a:br>
            <a:r>
              <a:rPr lang="en" sz="2400">
                <a:solidFill>
                  <a:schemeClr val="dk2"/>
                </a:solidFill>
              </a:rPr>
              <a:t>See resources -&gt;</a:t>
            </a:r>
          </a:p>
        </p:txBody>
      </p:sp>
      <p:sp>
        <p:nvSpPr>
          <p:cNvPr id="134" name="Shape 134"/>
          <p:cNvSpPr txBox="1"/>
          <p:nvPr>
            <p:ph type="title"/>
          </p:nvPr>
        </p:nvSpPr>
        <p:spPr>
          <a:xfrm>
            <a:off x="457200" y="205200"/>
            <a:ext cx="8229300" cy="8586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4294967295" type="body"/>
          </p:nvPr>
        </p:nvSpPr>
        <p:spPr>
          <a:xfrm>
            <a:off x="381000" y="1205467"/>
            <a:ext cx="8407500" cy="2985600"/>
          </a:xfrm>
          <a:prstGeom prst="rect">
            <a:avLst/>
          </a:prstGeom>
        </p:spPr>
        <p:txBody>
          <a:bodyPr anchorCtr="0" anchor="t" bIns="91425" lIns="91425" rIns="91425" tIns="91425">
            <a:noAutofit/>
          </a:bodyPr>
          <a:lstStyle/>
          <a:p>
            <a:pPr lvl="0">
              <a:spcBef>
                <a:spcPts val="0"/>
              </a:spcBef>
              <a:buNone/>
            </a:pPr>
            <a:r>
              <a:rPr lang="en" sz="4800">
                <a:solidFill>
                  <a:schemeClr val="dk2"/>
                </a:solidFill>
              </a:rPr>
              <a:t>Enriching Knowledge of Artifacts</a:t>
            </a:r>
          </a:p>
        </p:txBody>
      </p:sp>
      <p:sp>
        <p:nvSpPr>
          <p:cNvPr id="140" name="Shape 140"/>
          <p:cNvSpPr txBox="1"/>
          <p:nvPr>
            <p:ph type="title"/>
          </p:nvPr>
        </p:nvSpPr>
        <p:spPr>
          <a:xfrm>
            <a:off x="457200" y="205200"/>
            <a:ext cx="8229300" cy="8586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idx="4294967295" type="body"/>
          </p:nvPr>
        </p:nvSpPr>
        <p:spPr>
          <a:xfrm>
            <a:off x="381000" y="1205467"/>
            <a:ext cx="8407500" cy="2985600"/>
          </a:xfrm>
          <a:prstGeom prst="rect">
            <a:avLst/>
          </a:prstGeom>
        </p:spPr>
        <p:txBody>
          <a:bodyPr anchorCtr="0" anchor="t" bIns="91425" lIns="91425" rIns="91425" tIns="91425">
            <a:noAutofit/>
          </a:bodyPr>
          <a:lstStyle/>
          <a:p>
            <a:pPr lvl="0">
              <a:spcBef>
                <a:spcPts val="0"/>
              </a:spcBef>
              <a:buNone/>
            </a:pPr>
            <a:r>
              <a:rPr lang="en" sz="4800">
                <a:solidFill>
                  <a:schemeClr val="dk2"/>
                </a:solidFill>
              </a:rPr>
              <a:t>Mechanisms for Enrichment</a:t>
            </a:r>
          </a:p>
          <a:p>
            <a:pPr lvl="0">
              <a:spcBef>
                <a:spcPts val="0"/>
              </a:spcBef>
              <a:buNone/>
            </a:pPr>
            <a:r>
              <a:rPr lang="en" sz="2400">
                <a:solidFill>
                  <a:schemeClr val="dk2"/>
                </a:solidFill>
              </a:rPr>
              <a:t>See Resources -&gt;</a:t>
            </a:r>
          </a:p>
        </p:txBody>
      </p:sp>
      <p:sp>
        <p:nvSpPr>
          <p:cNvPr id="146" name="Shape 146"/>
          <p:cNvSpPr txBox="1"/>
          <p:nvPr>
            <p:ph type="title"/>
          </p:nvPr>
        </p:nvSpPr>
        <p:spPr>
          <a:xfrm>
            <a:off x="457200" y="205200"/>
            <a:ext cx="8229300" cy="8586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idx="4294967295" type="body"/>
          </p:nvPr>
        </p:nvSpPr>
        <p:spPr>
          <a:xfrm>
            <a:off x="381000" y="1205467"/>
            <a:ext cx="8407500" cy="2985600"/>
          </a:xfrm>
          <a:prstGeom prst="rect">
            <a:avLst/>
          </a:prstGeom>
        </p:spPr>
        <p:txBody>
          <a:bodyPr anchorCtr="0" anchor="t" bIns="91425" lIns="91425" rIns="91425" tIns="91425">
            <a:noAutofit/>
          </a:bodyPr>
          <a:lstStyle/>
          <a:p>
            <a:pPr lvl="0">
              <a:spcBef>
                <a:spcPts val="0"/>
              </a:spcBef>
              <a:buNone/>
            </a:pPr>
            <a:r>
              <a:rPr lang="en">
                <a:solidFill>
                  <a:schemeClr val="dk2"/>
                </a:solidFill>
              </a:rPr>
              <a:t>Resources at -&gt;</a:t>
            </a:r>
          </a:p>
          <a:p>
            <a:pPr lvl="0">
              <a:spcBef>
                <a:spcPts val="0"/>
              </a:spcBef>
              <a:buNone/>
            </a:pPr>
            <a:br>
              <a:rPr lang="en">
                <a:solidFill>
                  <a:schemeClr val="dk2"/>
                </a:solidFill>
              </a:rPr>
            </a:br>
            <a:r>
              <a:rPr lang="en" sz="1800" u="sng">
                <a:solidFill>
                  <a:schemeClr val="dk2"/>
                </a:solidFill>
                <a:hlinkClick r:id="rId3"/>
              </a:rPr>
              <a:t>https://github.com/rotty3000/osgi.web.boot.http.example/tree/osgice-2016-1</a:t>
            </a:r>
          </a:p>
          <a:p>
            <a:pPr lvl="0">
              <a:spcBef>
                <a:spcPts val="0"/>
              </a:spcBef>
              <a:buNone/>
            </a:pPr>
            <a:r>
              <a:rPr lang="en" sz="1800" u="sng">
                <a:solidFill>
                  <a:schemeClr val="dk2"/>
                </a:solidFill>
                <a:hlinkClick r:id="rId4"/>
              </a:rPr>
              <a:t>https://github.com/rotty3000/papersntalks/tree/osgice-2016-1/2016/OSGI-CE</a:t>
            </a:r>
          </a:p>
          <a:p>
            <a:pPr lvl="0">
              <a:spcBef>
                <a:spcPts val="0"/>
              </a:spcBef>
              <a:buNone/>
            </a:pPr>
            <a:r>
              <a:t/>
            </a:r>
            <a:endParaRPr sz="1800">
              <a:solidFill>
                <a:schemeClr val="dk2"/>
              </a:solidFill>
            </a:endParaRPr>
          </a:p>
        </p:txBody>
      </p:sp>
      <p:sp>
        <p:nvSpPr>
          <p:cNvPr id="152" name="Shape 152"/>
          <p:cNvSpPr txBox="1"/>
          <p:nvPr>
            <p:ph type="title"/>
          </p:nvPr>
        </p:nvSpPr>
        <p:spPr>
          <a:xfrm>
            <a:off x="457200" y="205200"/>
            <a:ext cx="8229300" cy="8586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idx="4294967295" type="body"/>
          </p:nvPr>
        </p:nvSpPr>
        <p:spPr>
          <a:xfrm>
            <a:off x="381000" y="1205467"/>
            <a:ext cx="8407500" cy="2985600"/>
          </a:xfrm>
          <a:prstGeom prst="rect">
            <a:avLst/>
          </a:prstGeom>
        </p:spPr>
        <p:txBody>
          <a:bodyPr anchorCtr="0" anchor="t" bIns="91425" lIns="91425" rIns="91425" tIns="91425">
            <a:noAutofit/>
          </a:bodyPr>
          <a:lstStyle/>
          <a:p>
            <a:pPr lvl="0">
              <a:spcBef>
                <a:spcPts val="0"/>
              </a:spcBef>
              <a:buClr>
                <a:schemeClr val="dk1"/>
              </a:buClr>
              <a:buSzPct val="25000"/>
              <a:buFont typeface="Arial"/>
              <a:buNone/>
            </a:pPr>
            <a:r>
              <a:rPr lang="en" sz="4800">
                <a:solidFill>
                  <a:schemeClr val="dk2"/>
                </a:solidFill>
              </a:rPr>
              <a:t>Modularity!</a:t>
            </a:r>
          </a:p>
        </p:txBody>
      </p:sp>
      <p:sp>
        <p:nvSpPr>
          <p:cNvPr id="74" name="Shape 74"/>
          <p:cNvSpPr txBox="1"/>
          <p:nvPr>
            <p:ph type="title"/>
          </p:nvPr>
        </p:nvSpPr>
        <p:spPr>
          <a:xfrm>
            <a:off x="457200" y="205200"/>
            <a:ext cx="8229300" cy="8586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idx="4294967295" type="body"/>
          </p:nvPr>
        </p:nvSpPr>
        <p:spPr>
          <a:xfrm>
            <a:off x="381000" y="1205467"/>
            <a:ext cx="8407500" cy="2985600"/>
          </a:xfrm>
          <a:prstGeom prst="rect">
            <a:avLst/>
          </a:prstGeom>
        </p:spPr>
        <p:txBody>
          <a:bodyPr anchorCtr="0" anchor="t" bIns="91425" lIns="91425" rIns="91425" tIns="91425">
            <a:noAutofit/>
          </a:bodyPr>
          <a:lstStyle/>
          <a:p>
            <a:pPr lvl="0">
              <a:spcBef>
                <a:spcPts val="0"/>
              </a:spcBef>
              <a:buNone/>
            </a:pPr>
            <a:r>
              <a:rPr lang="en" sz="4800">
                <a:solidFill>
                  <a:schemeClr val="dk2"/>
                </a:solidFill>
              </a:rPr>
              <a:t>Resolving Dependencies</a:t>
            </a:r>
          </a:p>
        </p:txBody>
      </p:sp>
      <p:sp>
        <p:nvSpPr>
          <p:cNvPr id="80" name="Shape 80"/>
          <p:cNvSpPr txBox="1"/>
          <p:nvPr>
            <p:ph type="title"/>
          </p:nvPr>
        </p:nvSpPr>
        <p:spPr>
          <a:xfrm>
            <a:off x="457200" y="205200"/>
            <a:ext cx="8229300" cy="8586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idx="4294967295" type="body"/>
          </p:nvPr>
        </p:nvSpPr>
        <p:spPr>
          <a:xfrm>
            <a:off x="381000" y="1205467"/>
            <a:ext cx="8407500" cy="2985600"/>
          </a:xfrm>
          <a:prstGeom prst="rect">
            <a:avLst/>
          </a:prstGeom>
        </p:spPr>
        <p:txBody>
          <a:bodyPr anchorCtr="0" anchor="t" bIns="91425" lIns="91425" rIns="91425" tIns="91425">
            <a:noAutofit/>
          </a:bodyPr>
          <a:lstStyle/>
          <a:p>
            <a:pPr lvl="0">
              <a:spcBef>
                <a:spcPts val="0"/>
              </a:spcBef>
              <a:buNone/>
            </a:pPr>
            <a:r>
              <a:rPr lang="en" sz="4800">
                <a:solidFill>
                  <a:schemeClr val="dk2"/>
                </a:solidFill>
              </a:rPr>
              <a:t>The Artifact Identity Model</a:t>
            </a:r>
          </a:p>
        </p:txBody>
      </p:sp>
      <p:sp>
        <p:nvSpPr>
          <p:cNvPr id="86" name="Shape 86"/>
          <p:cNvSpPr txBox="1"/>
          <p:nvPr>
            <p:ph type="title"/>
          </p:nvPr>
        </p:nvSpPr>
        <p:spPr>
          <a:xfrm>
            <a:off x="457200" y="205200"/>
            <a:ext cx="8229300" cy="8586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idx="4294967295" type="body"/>
          </p:nvPr>
        </p:nvSpPr>
        <p:spPr>
          <a:xfrm>
            <a:off x="381000" y="1205467"/>
            <a:ext cx="8407500" cy="2985600"/>
          </a:xfrm>
          <a:prstGeom prst="rect">
            <a:avLst/>
          </a:prstGeom>
        </p:spPr>
        <p:txBody>
          <a:bodyPr anchorCtr="0" anchor="t" bIns="91425" lIns="91425" rIns="91425" tIns="91425">
            <a:noAutofit/>
          </a:bodyPr>
          <a:lstStyle/>
          <a:p>
            <a:pPr lvl="0">
              <a:spcBef>
                <a:spcPts val="0"/>
              </a:spcBef>
              <a:buNone/>
            </a:pPr>
            <a:r>
              <a:rPr lang="en" sz="4800">
                <a:solidFill>
                  <a:schemeClr val="dk2"/>
                </a:solidFill>
              </a:rPr>
              <a:t>The Artifact Identity Repository Model</a:t>
            </a:r>
          </a:p>
        </p:txBody>
      </p:sp>
      <p:sp>
        <p:nvSpPr>
          <p:cNvPr id="92" name="Shape 92"/>
          <p:cNvSpPr txBox="1"/>
          <p:nvPr>
            <p:ph type="title"/>
          </p:nvPr>
        </p:nvSpPr>
        <p:spPr>
          <a:xfrm>
            <a:off x="457200" y="205200"/>
            <a:ext cx="8229300" cy="8586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idx="4294967295" type="body"/>
          </p:nvPr>
        </p:nvSpPr>
        <p:spPr>
          <a:xfrm>
            <a:off x="381000" y="1205467"/>
            <a:ext cx="8407500" cy="2985600"/>
          </a:xfrm>
          <a:prstGeom prst="rect">
            <a:avLst/>
          </a:prstGeom>
        </p:spPr>
        <p:txBody>
          <a:bodyPr anchorCtr="0" anchor="t" bIns="91425" lIns="91425" rIns="91425" tIns="91425">
            <a:noAutofit/>
          </a:bodyPr>
          <a:lstStyle/>
          <a:p>
            <a:pPr lvl="0">
              <a:spcBef>
                <a:spcPts val="0"/>
              </a:spcBef>
              <a:buNone/>
            </a:pPr>
            <a:r>
              <a:rPr lang="en" sz="4800">
                <a:solidFill>
                  <a:schemeClr val="dk2"/>
                </a:solidFill>
              </a:rPr>
              <a:t>Limitations of the Identity Model</a:t>
            </a:r>
          </a:p>
        </p:txBody>
      </p:sp>
      <p:sp>
        <p:nvSpPr>
          <p:cNvPr id="98" name="Shape 98"/>
          <p:cNvSpPr txBox="1"/>
          <p:nvPr>
            <p:ph type="title"/>
          </p:nvPr>
        </p:nvSpPr>
        <p:spPr>
          <a:xfrm>
            <a:off x="457200" y="205200"/>
            <a:ext cx="8229300" cy="8586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idx="4294967295" type="body"/>
          </p:nvPr>
        </p:nvSpPr>
        <p:spPr>
          <a:xfrm>
            <a:off x="381000" y="1205467"/>
            <a:ext cx="8407500" cy="2985600"/>
          </a:xfrm>
          <a:prstGeom prst="rect">
            <a:avLst/>
          </a:prstGeom>
        </p:spPr>
        <p:txBody>
          <a:bodyPr anchorCtr="0" anchor="t" bIns="91425" lIns="91425" rIns="91425" tIns="91425">
            <a:noAutofit/>
          </a:bodyPr>
          <a:lstStyle/>
          <a:p>
            <a:pPr lvl="0">
              <a:spcBef>
                <a:spcPts val="0"/>
              </a:spcBef>
              <a:buNone/>
            </a:pPr>
            <a:r>
              <a:rPr lang="en" sz="4800">
                <a:solidFill>
                  <a:schemeClr val="dk2"/>
                </a:solidFill>
              </a:rPr>
              <a:t>Ask yourself what your customer wants?</a:t>
            </a:r>
          </a:p>
        </p:txBody>
      </p:sp>
      <p:sp>
        <p:nvSpPr>
          <p:cNvPr id="104" name="Shape 104"/>
          <p:cNvSpPr txBox="1"/>
          <p:nvPr>
            <p:ph type="title"/>
          </p:nvPr>
        </p:nvSpPr>
        <p:spPr>
          <a:xfrm>
            <a:off x="457200" y="205200"/>
            <a:ext cx="8229300" cy="8586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idx="4294967295" type="body"/>
          </p:nvPr>
        </p:nvSpPr>
        <p:spPr>
          <a:xfrm>
            <a:off x="381000" y="1205467"/>
            <a:ext cx="8407500" cy="2985600"/>
          </a:xfrm>
          <a:prstGeom prst="rect">
            <a:avLst/>
          </a:prstGeom>
        </p:spPr>
        <p:txBody>
          <a:bodyPr anchorCtr="0" anchor="t" bIns="91425" lIns="91425" rIns="91425" tIns="91425">
            <a:noAutofit/>
          </a:bodyPr>
          <a:lstStyle/>
          <a:p>
            <a:pPr lvl="0" rtl="0">
              <a:spcBef>
                <a:spcPts val="0"/>
              </a:spcBef>
              <a:buNone/>
            </a:pPr>
            <a:r>
              <a:rPr lang="en" sz="4800">
                <a:solidFill>
                  <a:schemeClr val="dk2"/>
                </a:solidFill>
              </a:rPr>
              <a:t>As a developer what do I want?</a:t>
            </a:r>
          </a:p>
        </p:txBody>
      </p:sp>
      <p:sp>
        <p:nvSpPr>
          <p:cNvPr id="110" name="Shape 110"/>
          <p:cNvSpPr txBox="1"/>
          <p:nvPr>
            <p:ph type="title"/>
          </p:nvPr>
        </p:nvSpPr>
        <p:spPr>
          <a:xfrm>
            <a:off x="457200" y="205200"/>
            <a:ext cx="8229300" cy="8586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idx="4294967295" type="body"/>
          </p:nvPr>
        </p:nvSpPr>
        <p:spPr>
          <a:xfrm>
            <a:off x="381000" y="1205467"/>
            <a:ext cx="8407500" cy="2985600"/>
          </a:xfrm>
          <a:prstGeom prst="rect">
            <a:avLst/>
          </a:prstGeom>
        </p:spPr>
        <p:txBody>
          <a:bodyPr anchorCtr="0" anchor="t" bIns="91425" lIns="91425" rIns="91425" tIns="91425">
            <a:noAutofit/>
          </a:bodyPr>
          <a:lstStyle/>
          <a:p>
            <a:pPr lvl="0">
              <a:spcBef>
                <a:spcPts val="0"/>
              </a:spcBef>
              <a:buNone/>
            </a:pPr>
            <a:r>
              <a:rPr lang="en" sz="4800">
                <a:solidFill>
                  <a:schemeClr val="dk2"/>
                </a:solidFill>
              </a:rPr>
              <a:t>Evolve from Identity to Requirements!</a:t>
            </a:r>
          </a:p>
        </p:txBody>
      </p:sp>
      <p:sp>
        <p:nvSpPr>
          <p:cNvPr id="116" name="Shape 116"/>
          <p:cNvSpPr txBox="1"/>
          <p:nvPr>
            <p:ph type="title"/>
          </p:nvPr>
        </p:nvSpPr>
        <p:spPr>
          <a:xfrm>
            <a:off x="457200" y="205200"/>
            <a:ext cx="8229300" cy="8586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