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T Sans"/>
      <p:regular r:id="rId23"/>
      <p:bold r:id="rId24"/>
      <p:italic r:id="rId25"/>
      <p:boldItalic r:id="rId26"/>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bold.fntdata"/><Relationship Id="rId23" Type="http://schemas.openxmlformats.org/officeDocument/2006/relationships/font" Target="fonts/PT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boldItalic.fntdata"/><Relationship Id="rId25" Type="http://schemas.openxmlformats.org/officeDocument/2006/relationships/font" Target="fonts/PT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 name="Shape 11"/>
        <p:cNvGrpSpPr/>
        <p:nvPr/>
      </p:nvGrpSpPr>
      <p:grpSpPr>
        <a:xfrm>
          <a:off x="0" y="0"/>
          <a:ext cx="0" cy="0"/>
          <a:chOff x="0" y="0"/>
          <a:chExt cx="0" cy="0"/>
        </a:xfrm>
      </p:grpSpPr>
      <p:sp>
        <p:nvSpPr>
          <p:cNvPr id="12" name="Shape 1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 name="Shape 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lnSpc>
                <a:spcPct val="120000"/>
              </a:lnSpc>
              <a:spcBef>
                <a:spcPts val="0"/>
              </a:spcBef>
              <a:buClr>
                <a:schemeClr val="dk1"/>
              </a:buClr>
              <a:buFont typeface="Arial"/>
              <a:buNone/>
            </a:pPr>
            <a:r>
              <a:rPr lang="en"/>
              <a:t>By far the hardest part of complex programming, outside of business logic, is (re)configuration.</a:t>
            </a:r>
          </a:p>
          <a:p>
            <a:pPr lvl="0" rtl="0">
              <a:lnSpc>
                <a:spcPct val="120000"/>
              </a:lnSpc>
              <a:spcBef>
                <a:spcPts val="0"/>
              </a:spcBef>
              <a:buClr>
                <a:schemeClr val="dk1"/>
              </a:buClr>
              <a:buFont typeface="Arial"/>
              <a:buNone/>
            </a:pPr>
            <a:r>
              <a:rPr lang="en"/>
              <a:t>Getting configuration right is extremely hard.</a:t>
            </a:r>
          </a:p>
          <a:p>
            <a:pPr lvl="0" rtl="0">
              <a:spcBef>
                <a:spcPts val="0"/>
              </a:spcBef>
              <a:buNone/>
            </a:pPr>
            <a:r>
              <a:t/>
            </a:r>
            <a:endParaRPr/>
          </a:p>
        </p:txBody>
      </p:sp>
      <p:sp>
        <p:nvSpPr>
          <p:cNvPr id="68" name="Shape 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lnSpc>
                <a:spcPct val="120000"/>
              </a:lnSpc>
              <a:spcBef>
                <a:spcPts val="0"/>
              </a:spcBef>
              <a:buClr>
                <a:schemeClr val="dk1"/>
              </a:buClr>
              <a:buFont typeface="Arial"/>
              <a:buNone/>
            </a:pPr>
            <a:r>
              <a:rPr lang="en"/>
              <a:t>Luckily there is CM.</a:t>
            </a:r>
          </a:p>
          <a:p>
            <a:pPr lvl="0" rtl="0">
              <a:lnSpc>
                <a:spcPct val="120000"/>
              </a:lnSpc>
              <a:spcBef>
                <a:spcPts val="0"/>
              </a:spcBef>
              <a:buClr>
                <a:schemeClr val="dk1"/>
              </a:buClr>
              <a:buFont typeface="Arial"/>
              <a:buNone/>
            </a:pPr>
            <a:r>
              <a:rPr lang="en"/>
              <a:t>I can’t think of any reasons not to use it.</a:t>
            </a:r>
          </a:p>
          <a:p>
            <a:pPr lvl="0" rtl="0">
              <a:spcBef>
                <a:spcPts val="0"/>
              </a:spcBef>
              <a:buNone/>
            </a:pPr>
            <a:r>
              <a:t/>
            </a:r>
            <a:endParaRPr/>
          </a:p>
        </p:txBody>
      </p:sp>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lnSpc>
                <a:spcPct val="120000"/>
              </a:lnSpc>
              <a:spcBef>
                <a:spcPts val="0"/>
              </a:spcBef>
              <a:buClr>
                <a:schemeClr val="dk1"/>
              </a:buClr>
              <a:buFont typeface="Arial"/>
              <a:buNone/>
            </a:pPr>
            <a:r>
              <a:rPr lang="en"/>
              <a:t>Since we want to work with contracts, it also makes sense that configuration also be defined by contracts.</a:t>
            </a:r>
          </a:p>
          <a:p>
            <a:pPr lvl="0" rtl="0">
              <a:spcBef>
                <a:spcPts val="0"/>
              </a:spcBef>
              <a:buNone/>
            </a:pPr>
            <a:r>
              <a:t/>
            </a:r>
            <a:endParaRPr/>
          </a:p>
        </p:txBody>
      </p:sp>
      <p:sp>
        <p:nvSpPr>
          <p:cNvPr id="81" name="Shape 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lnSpc>
                <a:spcPct val="120000"/>
              </a:lnSpc>
              <a:spcBef>
                <a:spcPts val="0"/>
              </a:spcBef>
              <a:buClr>
                <a:schemeClr val="dk1"/>
              </a:buClr>
              <a:buFont typeface="Arial"/>
              <a:buNone/>
            </a:pPr>
            <a:r>
              <a:rPr lang="en"/>
              <a:t>Metatype defines schema we can use to enforce configuration contracts.</a:t>
            </a:r>
          </a:p>
          <a:p>
            <a:pPr lvl="0" rtl="0">
              <a:spcBef>
                <a:spcPts val="0"/>
              </a:spcBef>
              <a:buNone/>
            </a:pPr>
            <a:r>
              <a:t/>
            </a:r>
            <a:endParaRPr/>
          </a:p>
        </p:txBody>
      </p:sp>
      <p:sp>
        <p:nvSpPr>
          <p:cNvPr id="88" name="Shape 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lnSpc>
                <a:spcPct val="120000"/>
              </a:lnSpc>
              <a:spcBef>
                <a:spcPts val="0"/>
              </a:spcBef>
              <a:buClr>
                <a:schemeClr val="dk1"/>
              </a:buClr>
              <a:buFont typeface="Arial"/>
              <a:buNone/>
            </a:pPr>
            <a:r>
              <a:rPr lang="en"/>
              <a:t>Of course we are largely programing for the web and so we need support for it.</a:t>
            </a:r>
          </a:p>
          <a:p>
            <a:pPr lvl="0" rtl="0">
              <a:spcBef>
                <a:spcPts val="0"/>
              </a:spcBef>
              <a:buNone/>
            </a:pPr>
            <a:r>
              <a:t/>
            </a:r>
            <a:endParaRPr/>
          </a:p>
        </p:txBody>
      </p:sp>
      <p:sp>
        <p:nvSpPr>
          <p:cNvPr id="94" name="Shape 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343400"/>
            <a:ext cx="5486399" cy="4114800"/>
          </a:xfrm>
          <a:prstGeom prst="rect">
            <a:avLst/>
          </a:prstGeom>
        </p:spPr>
        <p:txBody>
          <a:bodyPr anchorCtr="0" anchor="ctr" bIns="91425" lIns="91425" rIns="91425" tIns="91425">
            <a:noAutofit/>
          </a:bodyPr>
          <a:lstStyle/>
          <a:p>
            <a:pPr rtl="0">
              <a:spcBef>
                <a:spcPts val="0"/>
              </a:spcBef>
              <a:buNone/>
            </a:pPr>
            <a:r>
              <a:rPr lang="en"/>
              <a:t>Http Whiteboard provides an ideal and simple model for providing web support without the bloat of full blown web apps.</a:t>
            </a:r>
          </a:p>
          <a:p>
            <a:pPr lvl="0" rtl="0">
              <a:spcBef>
                <a:spcPts val="0"/>
              </a:spcBef>
              <a:buNone/>
            </a:pPr>
            <a:r>
              <a:rPr lang="en"/>
              <a:t>It allows for a web application composition model which is long overdue.</a:t>
            </a:r>
          </a:p>
        </p:txBody>
      </p:sp>
      <p:sp>
        <p:nvSpPr>
          <p:cNvPr id="101" name="Shape 1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lnSpc>
                <a:spcPct val="120000"/>
              </a:lnSpc>
              <a:spcBef>
                <a:spcPts val="0"/>
              </a:spcBef>
              <a:buClr>
                <a:schemeClr val="dk1"/>
              </a:buClr>
              <a:buFont typeface="Arial"/>
              <a:buNone/>
            </a:pPr>
            <a:r>
              <a:rPr lang="en"/>
              <a:t>It's fine to talk about all these interesting technologies. But without the tools to maintain them, the discussion is moot.</a:t>
            </a:r>
          </a:p>
          <a:p>
            <a:pPr lvl="0" rtl="0">
              <a:lnSpc>
                <a:spcPct val="120000"/>
              </a:lnSpc>
              <a:spcBef>
                <a:spcPts val="0"/>
              </a:spcBef>
              <a:buClr>
                <a:schemeClr val="dk1"/>
              </a:buClr>
              <a:buFont typeface="Arial"/>
              <a:buNone/>
            </a:pPr>
            <a:r>
              <a:rPr lang="en"/>
              <a:t>Today maven and gradle are the preferred build tools and a lot of effort is being put into ensuring it's possible to build properly modular software with them.</a:t>
            </a:r>
          </a:p>
          <a:p>
            <a:pPr lvl="0" rtl="0">
              <a:lnSpc>
                <a:spcPct val="120000"/>
              </a:lnSpc>
              <a:spcBef>
                <a:spcPts val="0"/>
              </a:spcBef>
              <a:buClr>
                <a:schemeClr val="dk1"/>
              </a:buClr>
              <a:buFont typeface="Arial"/>
              <a:buNone/>
            </a:pPr>
            <a:r>
              <a:rPr lang="en"/>
              <a:t>Liferay is of course expanding its Eclipse based Liferay IDE to support all the new aspects of modular extensions and even providing some very interesting tools to help migrate legacy extensions/plugins to this new model. </a:t>
            </a:r>
          </a:p>
        </p:txBody>
      </p:sp>
      <p:sp>
        <p:nvSpPr>
          <p:cNvPr id="111" name="Shape 1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t/>
            </a:r>
            <a:endParaRPr/>
          </a:p>
        </p:txBody>
      </p:sp>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 name="Shape 17"/>
        <p:cNvGrpSpPr/>
        <p:nvPr/>
      </p:nvGrpSpPr>
      <p:grpSpPr>
        <a:xfrm>
          <a:off x="0" y="0"/>
          <a:ext cx="0" cy="0"/>
          <a:chOff x="0" y="0"/>
          <a:chExt cx="0" cy="0"/>
        </a:xfrm>
      </p:grpSpPr>
      <p:sp>
        <p:nvSpPr>
          <p:cNvPr id="18" name="Shape 18"/>
          <p:cNvSpPr txBox="1"/>
          <p:nvPr>
            <p:ph idx="1" type="body"/>
          </p:nvPr>
        </p:nvSpPr>
        <p:spPr>
          <a:xfrm>
            <a:off x="685800" y="4343400"/>
            <a:ext cx="5486399" cy="4114800"/>
          </a:xfrm>
          <a:prstGeom prst="rect">
            <a:avLst/>
          </a:prstGeom>
        </p:spPr>
        <p:txBody>
          <a:bodyPr anchorCtr="0" anchor="ctr" bIns="91425" lIns="91425" rIns="91425" tIns="91425">
            <a:noAutofit/>
          </a:bodyPr>
          <a:lstStyle/>
          <a:p>
            <a:pPr rtl="0">
              <a:spcBef>
                <a:spcPts val="0"/>
              </a:spcBef>
              <a:buNone/>
            </a:pPr>
            <a:r>
              <a:rPr lang="en"/>
              <a:t>Any software maintenance cycle encompasses; coding, compiling, assembling, testing, executing, debugging.</a:t>
            </a:r>
          </a:p>
          <a:p>
            <a:pPr lvl="0" rtl="0">
              <a:spcBef>
                <a:spcPts val="0"/>
              </a:spcBef>
              <a:buNone/>
            </a:pPr>
            <a:r>
              <a:rPr lang="en"/>
              <a:t>If any of these is missing or flawed </a:t>
            </a:r>
            <a:r>
              <a:rPr lang="en">
                <a:solidFill>
                  <a:schemeClr val="dk1"/>
                </a:solidFill>
              </a:rPr>
              <a:t>the lifecycle of software</a:t>
            </a:r>
            <a:r>
              <a:rPr lang="en"/>
              <a:t> will be severely restricted.</a:t>
            </a:r>
          </a:p>
        </p:txBody>
      </p:sp>
      <p:sp>
        <p:nvSpPr>
          <p:cNvPr id="19" name="Shape 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 name="Shape 23"/>
        <p:cNvGrpSpPr/>
        <p:nvPr/>
      </p:nvGrpSpPr>
      <p:grpSpPr>
        <a:xfrm>
          <a:off x="0" y="0"/>
          <a:ext cx="0" cy="0"/>
          <a:chOff x="0" y="0"/>
          <a:chExt cx="0" cy="0"/>
        </a:xfrm>
      </p:grpSpPr>
      <p:sp>
        <p:nvSpPr>
          <p:cNvPr id="24" name="Shape 2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lnSpc>
                <a:spcPct val="120000"/>
              </a:lnSpc>
              <a:spcBef>
                <a:spcPts val="0"/>
              </a:spcBef>
              <a:buClr>
                <a:schemeClr val="dk1"/>
              </a:buClr>
              <a:buFont typeface="Arial"/>
              <a:buNone/>
            </a:pPr>
            <a:r>
              <a:rPr lang="en"/>
              <a:t>The first wish is for development to be simple and easy.</a:t>
            </a:r>
          </a:p>
          <a:p>
            <a:pPr lvl="0" rtl="0">
              <a:lnSpc>
                <a:spcPct val="120000"/>
              </a:lnSpc>
              <a:spcBef>
                <a:spcPts val="0"/>
              </a:spcBef>
              <a:buNone/>
            </a:pPr>
            <a:r>
              <a:rPr lang="en"/>
              <a:t>If it's too hard, frustration sets in and we quickly move to doubt and anger.</a:t>
            </a:r>
          </a:p>
          <a:p>
            <a:pPr lvl="0" rtl="0">
              <a:lnSpc>
                <a:spcPct val="120000"/>
              </a:lnSpc>
              <a:spcBef>
                <a:spcPts val="0"/>
              </a:spcBef>
              <a:buClr>
                <a:schemeClr val="dk1"/>
              </a:buClr>
              <a:buFont typeface="Arial"/>
              <a:buNone/>
            </a:pPr>
            <a:r>
              <a:rPr lang="en"/>
              <a:t>Plain old jars are the basic modular unit so it should be most familiar to every java developer.</a:t>
            </a:r>
          </a:p>
          <a:p>
            <a:pPr>
              <a:spcBef>
                <a:spcPts val="0"/>
              </a:spcBef>
              <a:buNone/>
            </a:pPr>
            <a:r>
              <a:t/>
            </a:r>
            <a:endParaRPr/>
          </a:p>
        </p:txBody>
      </p:sp>
      <p:sp>
        <p:nvSpPr>
          <p:cNvPr id="25" name="Shape 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 name="Shape 29"/>
        <p:cNvGrpSpPr/>
        <p:nvPr/>
      </p:nvGrpSpPr>
      <p:grpSpPr>
        <a:xfrm>
          <a:off x="0" y="0"/>
          <a:ext cx="0" cy="0"/>
          <a:chOff x="0" y="0"/>
          <a:chExt cx="0" cy="0"/>
        </a:xfrm>
      </p:grpSpPr>
      <p:sp>
        <p:nvSpPr>
          <p:cNvPr id="30" name="Shape 3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lnSpc>
                <a:spcPct val="120000"/>
              </a:lnSpc>
              <a:spcBef>
                <a:spcPts val="0"/>
              </a:spcBef>
              <a:buNone/>
            </a:pPr>
            <a:r>
              <a:rPr lang="en"/>
              <a:t>We want modules to be easy to understand and reflect actual business logic.</a:t>
            </a:r>
          </a:p>
          <a:p>
            <a:pPr lvl="0" rtl="0">
              <a:lnSpc>
                <a:spcPct val="120000"/>
              </a:lnSpc>
              <a:spcBef>
                <a:spcPts val="0"/>
              </a:spcBef>
              <a:buNone/>
            </a:pPr>
            <a:r>
              <a:rPr lang="en"/>
              <a:t>The reality is that programs should lend themselves to being handed off to other developers since this is simply a nature of the industry.</a:t>
            </a:r>
          </a:p>
          <a:p>
            <a:pPr lvl="0" rtl="0">
              <a:lnSpc>
                <a:spcPct val="120000"/>
              </a:lnSpc>
              <a:spcBef>
                <a:spcPts val="0"/>
              </a:spcBef>
              <a:buClr>
                <a:schemeClr val="dk1"/>
              </a:buClr>
              <a:buFont typeface="Arial"/>
              <a:buNone/>
            </a:pPr>
            <a:r>
              <a:rPr lang="en"/>
              <a:t>This means concise, well documented and well tested modules. (If the last two can't easily be achieved at VERY least make the code small enough so as to fit into the average developer's brain.)</a:t>
            </a:r>
          </a:p>
          <a:p>
            <a:pPr lvl="0" rtl="0">
              <a:spcBef>
                <a:spcPts val="0"/>
              </a:spcBef>
              <a:buNone/>
            </a:pPr>
            <a:r>
              <a:t/>
            </a:r>
            <a:endParaRPr/>
          </a:p>
        </p:txBody>
      </p:sp>
      <p:sp>
        <p:nvSpPr>
          <p:cNvPr id="31" name="Shape 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 name="Shape 35"/>
        <p:cNvGrpSpPr/>
        <p:nvPr/>
      </p:nvGrpSpPr>
      <p:grpSpPr>
        <a:xfrm>
          <a:off x="0" y="0"/>
          <a:ext cx="0" cy="0"/>
          <a:chOff x="0" y="0"/>
          <a:chExt cx="0" cy="0"/>
        </a:xfrm>
      </p:grpSpPr>
      <p:sp>
        <p:nvSpPr>
          <p:cNvPr id="36" name="Shape 3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lnSpc>
                <a:spcPct val="120000"/>
              </a:lnSpc>
              <a:spcBef>
                <a:spcPts val="0"/>
              </a:spcBef>
              <a:buNone/>
            </a:pPr>
            <a:r>
              <a:rPr lang="en"/>
              <a:t>Decoupling means that things work rather better together because communication is well defined in a contract.</a:t>
            </a:r>
          </a:p>
          <a:p>
            <a:pPr lvl="0" rtl="0">
              <a:lnSpc>
                <a:spcPct val="120000"/>
              </a:lnSpc>
              <a:spcBef>
                <a:spcPts val="0"/>
              </a:spcBef>
              <a:buNone/>
            </a:pPr>
            <a:r>
              <a:rPr lang="en"/>
              <a:t>It means understanding does not require reviewing the entire set of all implementations.</a:t>
            </a:r>
          </a:p>
          <a:p>
            <a:pPr lvl="0" rtl="0">
              <a:lnSpc>
                <a:spcPct val="120000"/>
              </a:lnSpc>
              <a:spcBef>
                <a:spcPts val="0"/>
              </a:spcBef>
              <a:buNone/>
            </a:pPr>
            <a:r>
              <a:rPr lang="en"/>
              <a:t>It means easier testing.</a:t>
            </a:r>
          </a:p>
          <a:p>
            <a:pPr lvl="0" rtl="0">
              <a:lnSpc>
                <a:spcPct val="120000"/>
              </a:lnSpc>
              <a:spcBef>
                <a:spcPts val="0"/>
              </a:spcBef>
              <a:buNone/>
            </a:pPr>
            <a:r>
              <a:rPr lang="en"/>
              <a:t>It means substitutability.</a:t>
            </a:r>
          </a:p>
          <a:p>
            <a:pPr lvl="0" rtl="0">
              <a:lnSpc>
                <a:spcPct val="120000"/>
              </a:lnSpc>
              <a:spcBef>
                <a:spcPts val="0"/>
              </a:spcBef>
              <a:buClr>
                <a:schemeClr val="dk1"/>
              </a:buClr>
              <a:buFont typeface="Arial"/>
              <a:buNone/>
            </a:pPr>
            <a:r>
              <a:rPr lang="en"/>
              <a:t>It means sanity.</a:t>
            </a:r>
          </a:p>
          <a:p>
            <a:pPr lvl="0" rtl="0">
              <a:spcBef>
                <a:spcPts val="0"/>
              </a:spcBef>
              <a:buNone/>
            </a:pPr>
            <a:r>
              <a:t/>
            </a:r>
            <a:endParaRPr/>
          </a:p>
        </p:txBody>
      </p:sp>
      <p:sp>
        <p:nvSpPr>
          <p:cNvPr id="37" name="Shape 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txBox="1"/>
          <p:nvPr>
            <p:ph idx="1" type="body"/>
          </p:nvPr>
        </p:nvSpPr>
        <p:spPr>
          <a:xfrm>
            <a:off x="685800" y="4343400"/>
            <a:ext cx="5486399" cy="4114800"/>
          </a:xfrm>
          <a:prstGeom prst="rect">
            <a:avLst/>
          </a:prstGeom>
        </p:spPr>
        <p:txBody>
          <a:bodyPr anchorCtr="0" anchor="ctr" bIns="91425" lIns="91425" rIns="91425" tIns="91425">
            <a:noAutofit/>
          </a:bodyPr>
          <a:lstStyle/>
          <a:p>
            <a:pPr rtl="0">
              <a:lnSpc>
                <a:spcPct val="120000"/>
              </a:lnSpc>
              <a:spcBef>
                <a:spcPts val="0"/>
              </a:spcBef>
              <a:buNone/>
            </a:pPr>
            <a:r>
              <a:rPr lang="en"/>
              <a:t>Contracts are hard (even impossible) to maintain over time without versioning. </a:t>
            </a:r>
          </a:p>
          <a:p>
            <a:pPr lvl="0" rtl="0">
              <a:lnSpc>
                <a:spcPct val="120000"/>
              </a:lnSpc>
              <a:spcBef>
                <a:spcPts val="0"/>
              </a:spcBef>
              <a:buNone/>
            </a:pPr>
            <a:r>
              <a:rPr lang="en"/>
              <a:t>Semantic versioning is critical for </a:t>
            </a:r>
            <a:r>
              <a:rPr lang="en" u="sng"/>
              <a:t>sane</a:t>
            </a:r>
            <a:r>
              <a:rPr lang="en"/>
              <a:t> software evolution.</a:t>
            </a:r>
          </a:p>
        </p:txBody>
      </p:sp>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lnSpc>
                <a:spcPct val="120000"/>
              </a:lnSpc>
              <a:spcBef>
                <a:spcPts val="0"/>
              </a:spcBef>
              <a:buNone/>
            </a:pPr>
            <a:r>
              <a:rPr lang="en"/>
              <a:t>To base collaboration and interactions on services means that runtimes are better equipped to deal with periods of volatility, dynamicity and recomposition.</a:t>
            </a:r>
          </a:p>
          <a:p>
            <a:pPr lvl="0" rtl="0">
              <a:lnSpc>
                <a:spcPct val="120000"/>
              </a:lnSpc>
              <a:spcBef>
                <a:spcPts val="0"/>
              </a:spcBef>
              <a:buNone/>
            </a:pPr>
            <a:r>
              <a:rPr lang="en"/>
              <a:t>Programming services forces a developer’s to acknowledge the risks dependencies carry which leads to better software.</a:t>
            </a:r>
          </a:p>
          <a:p>
            <a:pPr lvl="0" rtl="0">
              <a:lnSpc>
                <a:spcPct val="120000"/>
              </a:lnSpc>
              <a:spcBef>
                <a:spcPts val="0"/>
              </a:spcBef>
              <a:buNone/>
            </a:pPr>
            <a:r>
              <a:rPr lang="en"/>
              <a:t>I believe service based development is a cornerstone of the reactive programming model because adjusting to environmental conditions is hard when software can’t evolve dynamically.</a:t>
            </a:r>
          </a:p>
          <a:p>
            <a:pPr lvl="0" rtl="0">
              <a:lnSpc>
                <a:spcPct val="120000"/>
              </a:lnSpc>
              <a:spcBef>
                <a:spcPts val="0"/>
              </a:spcBef>
              <a:buNone/>
            </a:pPr>
            <a:r>
              <a:rPr lang="en"/>
              <a:t>Frameworks based on services can be made to easily react to environmental conditions fulfilling the principles of reactive systems.</a:t>
            </a:r>
          </a:p>
        </p:txBody>
      </p:sp>
      <p:sp>
        <p:nvSpPr>
          <p:cNvPr id="49" name="Shape 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txBox="1"/>
          <p:nvPr>
            <p:ph idx="1" type="body"/>
          </p:nvPr>
        </p:nvSpPr>
        <p:spPr>
          <a:xfrm>
            <a:off x="685800" y="4343400"/>
            <a:ext cx="5486399" cy="4114800"/>
          </a:xfrm>
          <a:prstGeom prst="rect">
            <a:avLst/>
          </a:prstGeom>
        </p:spPr>
        <p:txBody>
          <a:bodyPr anchorCtr="0" anchor="ctr" bIns="91425" lIns="91425" rIns="91425" tIns="91425">
            <a:noAutofit/>
          </a:bodyPr>
          <a:lstStyle/>
          <a:p>
            <a:pPr rtl="0">
              <a:lnSpc>
                <a:spcPct val="120000"/>
              </a:lnSpc>
              <a:spcBef>
                <a:spcPts val="0"/>
              </a:spcBef>
              <a:buNone/>
            </a:pPr>
            <a:r>
              <a:rPr lang="en"/>
              <a:t>OSGi is the primary technology on which Liferay 7 extensions are implemented.</a:t>
            </a:r>
          </a:p>
          <a:p>
            <a:pPr rtl="0">
              <a:lnSpc>
                <a:spcPct val="120000"/>
              </a:lnSpc>
              <a:spcBef>
                <a:spcPts val="0"/>
              </a:spcBef>
              <a:buNone/>
            </a:pPr>
            <a:r>
              <a:rPr lang="en"/>
              <a:t>In addition to the core framework, several specific specifications are leveraged heavily.</a:t>
            </a:r>
          </a:p>
          <a:p>
            <a:pPr lvl="0" rtl="0">
              <a:lnSpc>
                <a:spcPct val="120000"/>
              </a:lnSpc>
              <a:spcBef>
                <a:spcPts val="0"/>
              </a:spcBef>
              <a:buNone/>
            </a:pPr>
            <a:r>
              <a:rPr lang="en"/>
              <a:t>All implementations are open source, including everything built by Liferay.</a:t>
            </a:r>
          </a:p>
        </p:txBody>
      </p:sp>
      <p:sp>
        <p:nvSpPr>
          <p:cNvPr id="55" name="Shape 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lnSpc>
                <a:spcPct val="120000"/>
              </a:lnSpc>
              <a:spcBef>
                <a:spcPts val="0"/>
              </a:spcBef>
              <a:buClr>
                <a:schemeClr val="dk1"/>
              </a:buClr>
              <a:buFont typeface="Arial"/>
              <a:buNone/>
            </a:pPr>
            <a:r>
              <a:rPr lang="en"/>
              <a:t>Pojos, annotations, services, references, configuration ... You can't go wrong with DS.</a:t>
            </a:r>
          </a:p>
          <a:p>
            <a:pPr lvl="0" rtl="0">
              <a:lnSpc>
                <a:spcPct val="120000"/>
              </a:lnSpc>
              <a:spcBef>
                <a:spcPts val="0"/>
              </a:spcBef>
              <a:buClr>
                <a:schemeClr val="dk1"/>
              </a:buClr>
              <a:buFont typeface="Arial"/>
              <a:buNone/>
            </a:pPr>
            <a:r>
              <a:rPr lang="en"/>
              <a:t>In my opinion other component framework choices require very specific reasoning.</a:t>
            </a:r>
          </a:p>
          <a:p>
            <a:pPr lvl="0" rtl="0">
              <a:lnSpc>
                <a:spcPct val="120000"/>
              </a:lnSpc>
              <a:spcBef>
                <a:spcPts val="0"/>
              </a:spcBef>
              <a:buClr>
                <a:schemeClr val="dk1"/>
              </a:buClr>
              <a:buFont typeface="Arial"/>
              <a:buNone/>
            </a:pPr>
            <a:r>
              <a:rPr lang="en"/>
              <a:t>Your first choice should be DS.</a:t>
            </a:r>
          </a:p>
          <a:p>
            <a:pPr lvl="0" rtl="0">
              <a:lnSpc>
                <a:spcPct val="120000"/>
              </a:lnSpc>
              <a:spcBef>
                <a:spcPts val="0"/>
              </a:spcBef>
              <a:buClr>
                <a:schemeClr val="dk1"/>
              </a:buClr>
              <a:buFont typeface="Arial"/>
              <a:buNone/>
            </a:pPr>
            <a:r>
              <a:rPr lang="en"/>
              <a:t>It should cover 80-90% of use cases.</a:t>
            </a:r>
          </a:p>
        </p:txBody>
      </p:sp>
      <p:sp>
        <p:nvSpPr>
          <p:cNvPr id="62" name="Shape 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5" name="Shape 5"/>
        <p:cNvGrpSpPr/>
        <p:nvPr/>
      </p:nvGrpSpPr>
      <p:grpSpPr>
        <a:xfrm>
          <a:off x="0" y="0"/>
          <a:ext cx="0" cy="0"/>
          <a:chOff x="0" y="0"/>
          <a:chExt cx="0" cy="0"/>
        </a:xfrm>
      </p:grpSpPr>
      <p:pic>
        <p:nvPicPr>
          <p:cNvPr id="6" name="Shape 6"/>
          <p:cNvPicPr preferRelativeResize="0"/>
          <p:nvPr/>
        </p:nvPicPr>
        <p:blipFill rotWithShape="1">
          <a:blip r:embed="rId2">
            <a:alphaModFix/>
          </a:blip>
          <a:srcRect b="0" l="0" r="0" t="0"/>
          <a:stretch/>
        </p:blipFill>
        <p:spPr>
          <a:xfrm>
            <a:off x="0" y="0"/>
            <a:ext cx="9144000" cy="51434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7" name="Shape 7"/>
        <p:cNvGrpSpPr/>
        <p:nvPr/>
      </p:nvGrpSpPr>
      <p:grpSpPr>
        <a:xfrm>
          <a:off x="0" y="0"/>
          <a:ext cx="0" cy="0"/>
          <a:chOff x="0" y="0"/>
          <a:chExt cx="0" cy="0"/>
        </a:xfrm>
      </p:grpSpPr>
      <p:pic>
        <p:nvPicPr>
          <p:cNvPr id="8" name="Shape 8"/>
          <p:cNvPicPr preferRelativeResize="0"/>
          <p:nvPr/>
        </p:nvPicPr>
        <p:blipFill rotWithShape="1">
          <a:blip r:embed="rId2">
            <a:alphaModFix/>
          </a:blip>
          <a:srcRect b="0" l="0" r="0" t="0"/>
          <a:stretch/>
        </p:blipFill>
        <p:spPr>
          <a:xfrm>
            <a:off x="0" y="0"/>
            <a:ext cx="9144000" cy="51434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8.png"/><Relationship Id="rId4" Type="http://schemas.openxmlformats.org/officeDocument/2006/relationships/image" Target="../media/image09.png"/><Relationship Id="rId5" Type="http://schemas.openxmlformats.org/officeDocument/2006/relationships/image" Target="../media/image07.png"/><Relationship Id="rId6" Type="http://schemas.openxmlformats.org/officeDocument/2006/relationships/image" Target="../media/image0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 name="Shape 9"/>
        <p:cNvGrpSpPr/>
        <p:nvPr/>
      </p:nvGrpSpPr>
      <p:grpSpPr>
        <a:xfrm>
          <a:off x="0" y="0"/>
          <a:ext cx="0" cy="0"/>
          <a:chOff x="0" y="0"/>
          <a:chExt cx="0" cy="0"/>
        </a:xfrm>
      </p:grpSpPr>
      <p:sp>
        <p:nvSpPr>
          <p:cNvPr id="10" name="Shape 10"/>
          <p:cNvSpPr txBox="1"/>
          <p:nvPr/>
        </p:nvSpPr>
        <p:spPr>
          <a:xfrm>
            <a:off x="567266" y="1498600"/>
            <a:ext cx="6434665" cy="2185213"/>
          </a:xfrm>
          <a:prstGeom prst="rect">
            <a:avLst/>
          </a:prstGeom>
          <a:noFill/>
          <a:ln cap="flat" cmpd="sng" w="9525">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1" lang="en" sz="4000">
                <a:latin typeface="PT Sans"/>
                <a:ea typeface="PT Sans"/>
                <a:cs typeface="PT Sans"/>
                <a:sym typeface="PT Sans"/>
              </a:rPr>
              <a:t>The Developer’s Dream</a:t>
            </a:r>
            <a:r>
              <a:rPr lang="en" sz="4000">
                <a:latin typeface="PT Sans"/>
                <a:ea typeface="PT Sans"/>
                <a:cs typeface="PT Sans"/>
                <a:sym typeface="PT Sans"/>
              </a:rPr>
              <a:t> </a:t>
            </a:r>
          </a:p>
          <a:p>
            <a:pPr indent="0" lvl="0" marL="0" marR="0" rtl="0" algn="l">
              <a:spcBef>
                <a:spcPts val="0"/>
              </a:spcBef>
              <a:buSzPct val="25000"/>
              <a:buNone/>
            </a:pPr>
            <a:r>
              <a:rPr lang="en" sz="1800">
                <a:latin typeface="PT Sans"/>
                <a:ea typeface="PT Sans"/>
                <a:cs typeface="PT Sans"/>
                <a:sym typeface="PT Sans"/>
              </a:rPr>
              <a:t>Maintainable and dynamic extensions in Liferay 7</a:t>
            </a:r>
          </a:p>
          <a:p>
            <a:pPr indent="0" lvl="0" marL="0" marR="0" rtl="0" algn="l">
              <a:spcBef>
                <a:spcPts val="0"/>
              </a:spcBef>
              <a:buNone/>
            </a:pPr>
            <a:r>
              <a:t/>
            </a:r>
            <a:endParaRPr sz="1800">
              <a:latin typeface="PT Sans"/>
              <a:ea typeface="PT Sans"/>
              <a:cs typeface="PT Sans"/>
              <a:sym typeface="PT Sans"/>
            </a:endParaRPr>
          </a:p>
          <a:p>
            <a:pPr indent="0" lvl="0" marL="0" marR="0" rtl="0" algn="l">
              <a:spcBef>
                <a:spcPts val="0"/>
              </a:spcBef>
              <a:buSzPct val="25000"/>
              <a:buNone/>
            </a:pPr>
            <a:r>
              <a:rPr lang="en" sz="1800">
                <a:latin typeface="PT Sans"/>
                <a:ea typeface="PT Sans"/>
                <a:cs typeface="PT Sans"/>
                <a:sym typeface="PT Sans"/>
              </a:rPr>
              <a:t>November 2015</a:t>
            </a:r>
          </a:p>
          <a:p>
            <a:pPr indent="0" lvl="0" marL="0" marR="0" rtl="0" algn="l">
              <a:spcBef>
                <a:spcPts val="0"/>
              </a:spcBef>
              <a:buSzPct val="25000"/>
              <a:buNone/>
            </a:pPr>
            <a:r>
              <a:rPr lang="en" sz="1300">
                <a:latin typeface="PT Sans"/>
                <a:ea typeface="PT Sans"/>
                <a:cs typeface="PT Sans"/>
                <a:sym typeface="PT Sans"/>
              </a:rPr>
              <a:t>Raymond Augé</a:t>
            </a:r>
          </a:p>
          <a:p>
            <a:pPr indent="0" lvl="0" marL="0" marR="0" rtl="0" algn="l">
              <a:spcBef>
                <a:spcPts val="0"/>
              </a:spcBef>
              <a:buSzPct val="25000"/>
              <a:buNone/>
            </a:pPr>
            <a:r>
              <a:rPr lang="en" sz="1300">
                <a:latin typeface="PT Sans"/>
                <a:ea typeface="PT Sans"/>
                <a:cs typeface="PT Sans"/>
                <a:sym typeface="PT Sans"/>
              </a:rPr>
              <a:t>Sr. Software Architect</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nvSpPr>
        <p:spPr>
          <a:xfrm>
            <a:off x="381000" y="379967"/>
            <a:ext cx="8407500" cy="677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3800">
                <a:solidFill>
                  <a:schemeClr val="dk2"/>
                </a:solidFill>
              </a:rPr>
              <a:t>Configuration! 🔧</a:t>
            </a:r>
          </a:p>
        </p:txBody>
      </p:sp>
      <p:sp>
        <p:nvSpPr>
          <p:cNvPr id="65" name="Shape 65"/>
          <p:cNvSpPr txBox="1"/>
          <p:nvPr/>
        </p:nvSpPr>
        <p:spPr>
          <a:xfrm>
            <a:off x="381000" y="1307067"/>
            <a:ext cx="8407500" cy="3692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2400">
                <a:solidFill>
                  <a:schemeClr val="dk2"/>
                </a:solidFill>
                <a:latin typeface="PT Sans"/>
                <a:ea typeface="PT Sans"/>
                <a:cs typeface="PT Sans"/>
                <a:sym typeface="PT Sans"/>
              </a:rPr>
              <a:t>hard to get it right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nvSpPr>
        <p:spPr>
          <a:xfrm>
            <a:off x="381000" y="379967"/>
            <a:ext cx="8407500" cy="677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3800">
                <a:solidFill>
                  <a:schemeClr val="dk2"/>
                </a:solidFill>
              </a:rPr>
              <a:t>CM (Configuration Admin)! 👍</a:t>
            </a:r>
          </a:p>
        </p:txBody>
      </p:sp>
      <p:sp>
        <p:nvSpPr>
          <p:cNvPr id="71" name="Shape 71"/>
          <p:cNvSpPr txBox="1"/>
          <p:nvPr/>
        </p:nvSpPr>
        <p:spPr>
          <a:xfrm>
            <a:off x="381000" y="1307067"/>
            <a:ext cx="8407500" cy="369299"/>
          </a:xfrm>
          <a:prstGeom prst="rect">
            <a:avLst/>
          </a:prstGeom>
          <a:noFill/>
          <a:ln>
            <a:noFill/>
          </a:ln>
        </p:spPr>
        <p:txBody>
          <a:bodyPr anchorCtr="0" anchor="t" bIns="45700" lIns="91425" rIns="91425" tIns="45700">
            <a:noAutofit/>
          </a:bodyPr>
          <a:lstStyle/>
          <a:p>
            <a:pPr lvl="0" rtl="0">
              <a:spcBef>
                <a:spcPts val="0"/>
              </a:spcBef>
              <a:buSzPct val="25000"/>
              <a:buNone/>
            </a:pPr>
            <a:r>
              <a:rPr lang="en" sz="2400">
                <a:solidFill>
                  <a:schemeClr val="dk2"/>
                </a:solidFill>
                <a:latin typeface="PT Sans"/>
                <a:ea typeface="PT Sans"/>
                <a:cs typeface="PT Sans"/>
                <a:sym typeface="PT Sans"/>
              </a:rPr>
              <a:t>OSGi Compendium</a:t>
            </a:r>
          </a:p>
          <a:p>
            <a:pPr lvl="0" rtl="0">
              <a:spcBef>
                <a:spcPts val="0"/>
              </a:spcBef>
              <a:buSzPct val="25000"/>
              <a:buNone/>
            </a:pPr>
            <a:r>
              <a:rPr lang="en" sz="2400">
                <a:solidFill>
                  <a:schemeClr val="dk2"/>
                </a:solidFill>
                <a:latin typeface="PT Sans"/>
                <a:ea typeface="PT Sans"/>
                <a:cs typeface="PT Sans"/>
                <a:sym typeface="PT Sans"/>
              </a:rPr>
              <a:t>§ 104, Version 1.5</a:t>
            </a:r>
          </a:p>
          <a:p>
            <a:pPr lvl="0" rtl="0">
              <a:spcBef>
                <a:spcPts val="0"/>
              </a:spcBef>
              <a:buNone/>
            </a:pPr>
            <a:r>
              <a:t/>
            </a:r>
            <a:endParaRPr sz="2400">
              <a:solidFill>
                <a:schemeClr val="dk2"/>
              </a:solidFill>
              <a:latin typeface="PT Sans"/>
              <a:ea typeface="PT Sans"/>
              <a:cs typeface="PT Sans"/>
              <a:sym typeface="PT Sans"/>
            </a:endParaRPr>
          </a:p>
          <a:p>
            <a:pPr lvl="0" rtl="0">
              <a:spcBef>
                <a:spcPts val="0"/>
              </a:spcBef>
              <a:buClr>
                <a:schemeClr val="dk1"/>
              </a:buClr>
              <a:buSzPct val="25000"/>
              <a:buFont typeface="Arial"/>
              <a:buNone/>
            </a:pPr>
            <a:r>
              <a:rPr lang="en" sz="2400">
                <a:solidFill>
                  <a:schemeClr val="dk2"/>
                </a:solidFill>
                <a:latin typeface="PT Sans"/>
                <a:ea typeface="PT Sans"/>
                <a:cs typeface="PT Sans"/>
                <a:sym typeface="PT Sans"/>
              </a:rPr>
              <a:t>configuration </a:t>
            </a:r>
          </a:p>
          <a:p>
            <a:pPr lvl="0" rtl="0">
              <a:spcBef>
                <a:spcPts val="0"/>
              </a:spcBef>
              <a:buClr>
                <a:schemeClr val="dk1"/>
              </a:buClr>
              <a:buSzPct val="25000"/>
              <a:buFont typeface="Arial"/>
              <a:buNone/>
            </a:pPr>
            <a:r>
              <a:rPr lang="en" sz="2400">
                <a:solidFill>
                  <a:schemeClr val="dk2"/>
                </a:solidFill>
                <a:latin typeface="PT Sans"/>
                <a:ea typeface="PT Sans"/>
                <a:cs typeface="PT Sans"/>
                <a:sym typeface="PT Sans"/>
              </a:rPr>
              <a:t>management</a:t>
            </a:r>
          </a:p>
          <a:p>
            <a:pPr indent="0" lvl="0" marL="0" marR="0" rtl="0" algn="l">
              <a:spcBef>
                <a:spcPts val="0"/>
              </a:spcBef>
              <a:buNone/>
            </a:pPr>
            <a:r>
              <a:t/>
            </a:r>
            <a:endParaRPr/>
          </a:p>
        </p:txBody>
      </p:sp>
      <p:pic>
        <p:nvPicPr>
          <p:cNvPr id="72" name="Shape 72"/>
          <p:cNvPicPr preferRelativeResize="0"/>
          <p:nvPr/>
        </p:nvPicPr>
        <p:blipFill>
          <a:blip r:embed="rId3">
            <a:alphaModFix/>
          </a:blip>
          <a:stretch>
            <a:fillRect/>
          </a:stretch>
        </p:blipFill>
        <p:spPr>
          <a:xfrm>
            <a:off x="3052150" y="1057075"/>
            <a:ext cx="7614799" cy="336854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nvSpPr>
        <p:spPr>
          <a:xfrm>
            <a:off x="381000" y="379967"/>
            <a:ext cx="8407500" cy="677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3800">
                <a:solidFill>
                  <a:schemeClr val="dk2"/>
                </a:solidFill>
              </a:rPr>
              <a:t>Configuration Schema! 📃</a:t>
            </a:r>
          </a:p>
        </p:txBody>
      </p:sp>
      <p:sp>
        <p:nvSpPr>
          <p:cNvPr id="78" name="Shape 78"/>
          <p:cNvSpPr txBox="1"/>
          <p:nvPr/>
        </p:nvSpPr>
        <p:spPr>
          <a:xfrm>
            <a:off x="381000" y="1307067"/>
            <a:ext cx="8407500" cy="3692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2400">
                <a:solidFill>
                  <a:schemeClr val="dk2"/>
                </a:solidFill>
                <a:latin typeface="PT Sans"/>
                <a:ea typeface="PT Sans"/>
                <a:cs typeface="PT Sans"/>
                <a:sym typeface="PT Sans"/>
              </a:rPr>
              <a:t>contracts</a:t>
            </a:r>
          </a:p>
          <a:p>
            <a:pPr indent="0" lvl="0" marL="0" marR="0" rtl="0" algn="l">
              <a:spcBef>
                <a:spcPts val="0"/>
              </a:spcBef>
              <a:buSzPct val="25000"/>
              <a:buNone/>
            </a:pPr>
            <a:r>
              <a:rPr lang="en" sz="2400">
                <a:solidFill>
                  <a:schemeClr val="dk2"/>
                </a:solidFill>
                <a:latin typeface="PT Sans"/>
                <a:ea typeface="PT Sans"/>
                <a:cs typeface="PT Sans"/>
                <a:sym typeface="PT Sans"/>
              </a:rPr>
              <a:t>contracts</a:t>
            </a:r>
          </a:p>
          <a:p>
            <a:pPr indent="0" lvl="0" marL="0" marR="0" rtl="0" algn="l">
              <a:spcBef>
                <a:spcPts val="0"/>
              </a:spcBef>
              <a:buSzPct val="25000"/>
              <a:buNone/>
            </a:pPr>
            <a:r>
              <a:rPr lang="en" sz="2400">
                <a:solidFill>
                  <a:schemeClr val="dk2"/>
                </a:solidFill>
                <a:latin typeface="PT Sans"/>
                <a:ea typeface="PT Sans"/>
                <a:cs typeface="PT Sans"/>
                <a:sym typeface="PT Sans"/>
              </a:rPr>
              <a:t>contracts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nvSpPr>
        <p:spPr>
          <a:xfrm>
            <a:off x="381000" y="379967"/>
            <a:ext cx="8407500" cy="677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3800">
                <a:solidFill>
                  <a:schemeClr val="dk2"/>
                </a:solidFill>
              </a:rPr>
              <a:t>Metatype! 👏</a:t>
            </a:r>
          </a:p>
        </p:txBody>
      </p:sp>
      <p:sp>
        <p:nvSpPr>
          <p:cNvPr id="84" name="Shape 84"/>
          <p:cNvSpPr txBox="1"/>
          <p:nvPr/>
        </p:nvSpPr>
        <p:spPr>
          <a:xfrm>
            <a:off x="381000" y="1307067"/>
            <a:ext cx="8407500" cy="369299"/>
          </a:xfrm>
          <a:prstGeom prst="rect">
            <a:avLst/>
          </a:prstGeom>
          <a:noFill/>
          <a:ln>
            <a:noFill/>
          </a:ln>
        </p:spPr>
        <p:txBody>
          <a:bodyPr anchorCtr="0" anchor="t" bIns="45700" lIns="91425" rIns="91425" tIns="45700">
            <a:noAutofit/>
          </a:bodyPr>
          <a:lstStyle/>
          <a:p>
            <a:pPr lvl="0" rtl="0">
              <a:spcBef>
                <a:spcPts val="0"/>
              </a:spcBef>
              <a:buSzPct val="25000"/>
              <a:buNone/>
            </a:pPr>
            <a:r>
              <a:rPr lang="en" sz="2400">
                <a:solidFill>
                  <a:schemeClr val="dk2"/>
                </a:solidFill>
                <a:latin typeface="PT Sans"/>
                <a:ea typeface="PT Sans"/>
                <a:cs typeface="PT Sans"/>
                <a:sym typeface="PT Sans"/>
              </a:rPr>
              <a:t>OSGi Compendium</a:t>
            </a:r>
          </a:p>
          <a:p>
            <a:pPr lvl="0" rtl="0">
              <a:spcBef>
                <a:spcPts val="0"/>
              </a:spcBef>
              <a:buSzPct val="25000"/>
              <a:buNone/>
            </a:pPr>
            <a:r>
              <a:rPr lang="en" sz="2400">
                <a:solidFill>
                  <a:schemeClr val="dk2"/>
                </a:solidFill>
                <a:latin typeface="PT Sans"/>
                <a:ea typeface="PT Sans"/>
                <a:cs typeface="PT Sans"/>
                <a:sym typeface="PT Sans"/>
              </a:rPr>
              <a:t>§ 105, Version 1.3</a:t>
            </a:r>
          </a:p>
          <a:p>
            <a:pPr lvl="0" rtl="0">
              <a:spcBef>
                <a:spcPts val="0"/>
              </a:spcBef>
              <a:buNone/>
            </a:pPr>
            <a:r>
              <a:t/>
            </a:r>
            <a:endParaRPr sz="2400">
              <a:solidFill>
                <a:schemeClr val="dk2"/>
              </a:solidFill>
              <a:latin typeface="PT Sans"/>
              <a:ea typeface="PT Sans"/>
              <a:cs typeface="PT Sans"/>
              <a:sym typeface="PT Sans"/>
            </a:endParaRPr>
          </a:p>
          <a:p>
            <a:pPr lvl="0" rtl="0">
              <a:spcBef>
                <a:spcPts val="0"/>
              </a:spcBef>
              <a:buClr>
                <a:schemeClr val="dk1"/>
              </a:buClr>
              <a:buSzPct val="25000"/>
              <a:buFont typeface="Arial"/>
              <a:buNone/>
            </a:pPr>
            <a:r>
              <a:rPr lang="en" sz="2400">
                <a:solidFill>
                  <a:schemeClr val="dk2"/>
                </a:solidFill>
                <a:latin typeface="PT Sans"/>
                <a:ea typeface="PT Sans"/>
                <a:cs typeface="PT Sans"/>
                <a:sym typeface="PT Sans"/>
              </a:rPr>
              <a:t>schema for </a:t>
            </a:r>
          </a:p>
          <a:p>
            <a:pPr lvl="0" rtl="0">
              <a:spcBef>
                <a:spcPts val="0"/>
              </a:spcBef>
              <a:buClr>
                <a:schemeClr val="dk1"/>
              </a:buClr>
              <a:buSzPct val="25000"/>
              <a:buFont typeface="Arial"/>
              <a:buNone/>
            </a:pPr>
            <a:r>
              <a:rPr lang="en" sz="2400">
                <a:solidFill>
                  <a:schemeClr val="dk2"/>
                </a:solidFill>
                <a:latin typeface="PT Sans"/>
                <a:ea typeface="PT Sans"/>
                <a:cs typeface="PT Sans"/>
                <a:sym typeface="PT Sans"/>
              </a:rPr>
              <a:t>configuration</a:t>
            </a:r>
          </a:p>
        </p:txBody>
      </p:sp>
      <p:pic>
        <p:nvPicPr>
          <p:cNvPr id="85" name="Shape 85"/>
          <p:cNvPicPr preferRelativeResize="0"/>
          <p:nvPr/>
        </p:nvPicPr>
        <p:blipFill>
          <a:blip r:embed="rId3">
            <a:alphaModFix/>
          </a:blip>
          <a:stretch>
            <a:fillRect/>
          </a:stretch>
        </p:blipFill>
        <p:spPr>
          <a:xfrm>
            <a:off x="3058475" y="1057075"/>
            <a:ext cx="6726400" cy="341437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nvSpPr>
        <p:spPr>
          <a:xfrm>
            <a:off x="381000" y="379967"/>
            <a:ext cx="8407500" cy="677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3800">
                <a:solidFill>
                  <a:schemeClr val="dk2"/>
                </a:solidFill>
              </a:rPr>
              <a:t>Web! 🌐</a:t>
            </a:r>
          </a:p>
        </p:txBody>
      </p:sp>
      <p:sp>
        <p:nvSpPr>
          <p:cNvPr id="91" name="Shape 91"/>
          <p:cNvSpPr txBox="1"/>
          <p:nvPr/>
        </p:nvSpPr>
        <p:spPr>
          <a:xfrm>
            <a:off x="381000" y="1307067"/>
            <a:ext cx="8407500" cy="369299"/>
          </a:xfrm>
          <a:prstGeom prst="rect">
            <a:avLst/>
          </a:prstGeom>
          <a:noFill/>
          <a:ln>
            <a:noFill/>
          </a:ln>
        </p:spPr>
        <p:txBody>
          <a:bodyPr anchorCtr="0" anchor="t" bIns="45700" lIns="91425" rIns="91425" tIns="45700">
            <a:noAutofit/>
          </a:bodyPr>
          <a:lstStyle/>
          <a:p>
            <a:pPr lvl="0" rtl="0">
              <a:spcBef>
                <a:spcPts val="0"/>
              </a:spcBef>
              <a:buSzPct val="25000"/>
              <a:buNone/>
            </a:pPr>
            <a:r>
              <a:rPr lang="en" sz="2400">
                <a:solidFill>
                  <a:schemeClr val="dk2"/>
                </a:solidFill>
                <a:latin typeface="PT Sans"/>
                <a:ea typeface="PT Sans"/>
                <a:cs typeface="PT Sans"/>
                <a:sym typeface="PT Sans"/>
              </a:rPr>
              <a:t>servlets</a:t>
            </a:r>
          </a:p>
          <a:p>
            <a:pPr lvl="0" rtl="0">
              <a:spcBef>
                <a:spcPts val="0"/>
              </a:spcBef>
              <a:buSzPct val="25000"/>
              <a:buNone/>
            </a:pPr>
            <a:r>
              <a:rPr lang="en" sz="2400">
                <a:solidFill>
                  <a:schemeClr val="dk2"/>
                </a:solidFill>
                <a:latin typeface="PT Sans"/>
                <a:ea typeface="PT Sans"/>
                <a:cs typeface="PT Sans"/>
                <a:sym typeface="PT Sans"/>
              </a:rPr>
              <a:t>filters</a:t>
            </a:r>
          </a:p>
          <a:p>
            <a:pPr lvl="0" rtl="0">
              <a:spcBef>
                <a:spcPts val="0"/>
              </a:spcBef>
              <a:buSzPct val="25000"/>
              <a:buNone/>
            </a:pPr>
            <a:r>
              <a:rPr lang="en" sz="2400">
                <a:solidFill>
                  <a:schemeClr val="dk2"/>
                </a:solidFill>
                <a:latin typeface="PT Sans"/>
                <a:ea typeface="PT Sans"/>
                <a:cs typeface="PT Sans"/>
                <a:sym typeface="PT Sans"/>
              </a:rPr>
              <a:t>listeners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nvSpPr>
        <p:spPr>
          <a:xfrm>
            <a:off x="381000" y="379967"/>
            <a:ext cx="8407500" cy="677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3800">
                <a:solidFill>
                  <a:schemeClr val="dk2"/>
                </a:solidFill>
              </a:rPr>
              <a:t>Http Whiteboard! 📝</a:t>
            </a:r>
          </a:p>
        </p:txBody>
      </p:sp>
      <p:sp>
        <p:nvSpPr>
          <p:cNvPr id="97" name="Shape 97"/>
          <p:cNvSpPr txBox="1"/>
          <p:nvPr/>
        </p:nvSpPr>
        <p:spPr>
          <a:xfrm>
            <a:off x="381000" y="1307067"/>
            <a:ext cx="8407500" cy="369299"/>
          </a:xfrm>
          <a:prstGeom prst="rect">
            <a:avLst/>
          </a:prstGeom>
          <a:noFill/>
          <a:ln>
            <a:noFill/>
          </a:ln>
        </p:spPr>
        <p:txBody>
          <a:bodyPr anchorCtr="0" anchor="t" bIns="45700" lIns="91425" rIns="91425" tIns="45700">
            <a:noAutofit/>
          </a:bodyPr>
          <a:lstStyle/>
          <a:p>
            <a:pPr lvl="0" rtl="0">
              <a:spcBef>
                <a:spcPts val="0"/>
              </a:spcBef>
              <a:buSzPct val="25000"/>
              <a:buNone/>
            </a:pPr>
            <a:r>
              <a:rPr lang="en" sz="2400">
                <a:solidFill>
                  <a:schemeClr val="dk2"/>
                </a:solidFill>
                <a:latin typeface="PT Sans"/>
                <a:ea typeface="PT Sans"/>
                <a:cs typeface="PT Sans"/>
                <a:sym typeface="PT Sans"/>
              </a:rPr>
              <a:t>OSGi Compendium </a:t>
            </a:r>
          </a:p>
          <a:p>
            <a:pPr lvl="0" rtl="0">
              <a:spcBef>
                <a:spcPts val="0"/>
              </a:spcBef>
              <a:buSzPct val="25000"/>
              <a:buNone/>
            </a:pPr>
            <a:r>
              <a:rPr lang="en" sz="2400">
                <a:solidFill>
                  <a:schemeClr val="dk2"/>
                </a:solidFill>
                <a:latin typeface="PT Sans"/>
                <a:ea typeface="PT Sans"/>
                <a:cs typeface="PT Sans"/>
                <a:sym typeface="PT Sans"/>
              </a:rPr>
              <a:t>§ 140, Version 1.0</a:t>
            </a:r>
          </a:p>
          <a:p>
            <a:pPr lvl="0" rtl="0">
              <a:spcBef>
                <a:spcPts val="0"/>
              </a:spcBef>
              <a:buNone/>
            </a:pPr>
            <a:r>
              <a:t/>
            </a:r>
            <a:endParaRPr sz="2400">
              <a:solidFill>
                <a:schemeClr val="dk2"/>
              </a:solidFill>
              <a:latin typeface="PT Sans"/>
              <a:ea typeface="PT Sans"/>
              <a:cs typeface="PT Sans"/>
              <a:sym typeface="PT Sans"/>
            </a:endParaRPr>
          </a:p>
          <a:p>
            <a:pPr lvl="0" rtl="0">
              <a:spcBef>
                <a:spcPts val="0"/>
              </a:spcBef>
              <a:buSzPct val="25000"/>
              <a:buNone/>
            </a:pPr>
            <a:r>
              <a:rPr lang="en" sz="2400">
                <a:solidFill>
                  <a:schemeClr val="dk2"/>
                </a:solidFill>
                <a:latin typeface="PT Sans"/>
                <a:ea typeface="PT Sans"/>
                <a:cs typeface="PT Sans"/>
                <a:sym typeface="PT Sans"/>
              </a:rPr>
              <a:t>traditional web</a:t>
            </a:r>
          </a:p>
          <a:p>
            <a:pPr lvl="0" rtl="0">
              <a:spcBef>
                <a:spcPts val="0"/>
              </a:spcBef>
              <a:buSzPct val="25000"/>
              <a:buNone/>
            </a:pPr>
            <a:r>
              <a:rPr lang="en" sz="2400">
                <a:solidFill>
                  <a:schemeClr val="dk2"/>
                </a:solidFill>
                <a:latin typeface="PT Sans"/>
                <a:ea typeface="PT Sans"/>
                <a:cs typeface="PT Sans"/>
                <a:sym typeface="PT Sans"/>
              </a:rPr>
              <a:t>programming</a:t>
            </a:r>
          </a:p>
          <a:p>
            <a:pPr lvl="0" rtl="0">
              <a:spcBef>
                <a:spcPts val="0"/>
              </a:spcBef>
              <a:buSzPct val="25000"/>
              <a:buNone/>
            </a:pPr>
            <a:r>
              <a:rPr lang="en" sz="2400">
                <a:solidFill>
                  <a:schemeClr val="dk2"/>
                </a:solidFill>
                <a:latin typeface="PT Sans"/>
                <a:ea typeface="PT Sans"/>
                <a:cs typeface="PT Sans"/>
                <a:sym typeface="PT Sans"/>
              </a:rPr>
              <a:t>but with services</a:t>
            </a:r>
          </a:p>
        </p:txBody>
      </p:sp>
      <p:pic>
        <p:nvPicPr>
          <p:cNvPr id="98" name="Shape 98"/>
          <p:cNvPicPr preferRelativeResize="0"/>
          <p:nvPr/>
        </p:nvPicPr>
        <p:blipFill>
          <a:blip r:embed="rId3">
            <a:alphaModFix/>
          </a:blip>
          <a:stretch>
            <a:fillRect/>
          </a:stretch>
        </p:blipFill>
        <p:spPr>
          <a:xfrm>
            <a:off x="3172104" y="1057075"/>
            <a:ext cx="5828446" cy="342960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nvSpPr>
        <p:spPr>
          <a:xfrm>
            <a:off x="381000" y="379967"/>
            <a:ext cx="8407500" cy="677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3800">
                <a:solidFill>
                  <a:schemeClr val="dk2"/>
                </a:solidFill>
              </a:rPr>
              <a:t>Tooling! 🔨</a:t>
            </a:r>
          </a:p>
        </p:txBody>
      </p:sp>
      <p:sp>
        <p:nvSpPr>
          <p:cNvPr id="104" name="Shape 104"/>
          <p:cNvSpPr txBox="1"/>
          <p:nvPr/>
        </p:nvSpPr>
        <p:spPr>
          <a:xfrm>
            <a:off x="381000" y="1307067"/>
            <a:ext cx="8407500" cy="3692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2400">
                <a:solidFill>
                  <a:schemeClr val="dk2"/>
                </a:solidFill>
                <a:latin typeface="PT Sans"/>
                <a:ea typeface="PT Sans"/>
                <a:cs typeface="PT Sans"/>
                <a:sym typeface="PT Sans"/>
              </a:rPr>
              <a:t>IDEs</a:t>
            </a:r>
          </a:p>
          <a:p>
            <a:pPr indent="0" lvl="0" marL="0" marR="0" rtl="0" algn="l">
              <a:spcBef>
                <a:spcPts val="0"/>
              </a:spcBef>
              <a:buSzPct val="25000"/>
              <a:buNone/>
            </a:pPr>
            <a:r>
              <a:rPr lang="en" sz="2400">
                <a:solidFill>
                  <a:schemeClr val="dk2"/>
                </a:solidFill>
                <a:latin typeface="PT Sans"/>
                <a:ea typeface="PT Sans"/>
                <a:cs typeface="PT Sans"/>
                <a:sym typeface="PT Sans"/>
              </a:rPr>
              <a:t>builds</a:t>
            </a:r>
          </a:p>
          <a:p>
            <a:pPr indent="0" lvl="0" marL="0" marR="0" rtl="0" algn="l">
              <a:spcBef>
                <a:spcPts val="0"/>
              </a:spcBef>
              <a:buSzPct val="25000"/>
              <a:buNone/>
            </a:pPr>
            <a:r>
              <a:rPr lang="en" sz="2400">
                <a:solidFill>
                  <a:schemeClr val="dk2"/>
                </a:solidFill>
                <a:latin typeface="PT Sans"/>
                <a:ea typeface="PT Sans"/>
                <a:cs typeface="PT Sans"/>
                <a:sym typeface="PT Sans"/>
              </a:rPr>
              <a:t>CI</a:t>
            </a:r>
          </a:p>
        </p:txBody>
      </p:sp>
      <p:pic>
        <p:nvPicPr>
          <p:cNvPr id="105" name="Shape 105"/>
          <p:cNvPicPr preferRelativeResize="0"/>
          <p:nvPr/>
        </p:nvPicPr>
        <p:blipFill>
          <a:blip r:embed="rId3">
            <a:alphaModFix/>
          </a:blip>
          <a:stretch>
            <a:fillRect/>
          </a:stretch>
        </p:blipFill>
        <p:spPr>
          <a:xfrm>
            <a:off x="1661025" y="2611850"/>
            <a:ext cx="3443974" cy="1882749"/>
          </a:xfrm>
          <a:prstGeom prst="rect">
            <a:avLst/>
          </a:prstGeom>
          <a:noFill/>
          <a:ln>
            <a:noFill/>
          </a:ln>
        </p:spPr>
      </p:pic>
      <p:pic>
        <p:nvPicPr>
          <p:cNvPr id="106" name="Shape 106"/>
          <p:cNvPicPr preferRelativeResize="0"/>
          <p:nvPr/>
        </p:nvPicPr>
        <p:blipFill>
          <a:blip r:embed="rId4">
            <a:alphaModFix/>
          </a:blip>
          <a:stretch>
            <a:fillRect/>
          </a:stretch>
        </p:blipFill>
        <p:spPr>
          <a:xfrm>
            <a:off x="5760025" y="729100"/>
            <a:ext cx="3143029" cy="1882750"/>
          </a:xfrm>
          <a:prstGeom prst="rect">
            <a:avLst/>
          </a:prstGeom>
          <a:noFill/>
          <a:ln>
            <a:noFill/>
          </a:ln>
        </p:spPr>
      </p:pic>
      <p:pic>
        <p:nvPicPr>
          <p:cNvPr id="107" name="Shape 107"/>
          <p:cNvPicPr preferRelativeResize="0"/>
          <p:nvPr/>
        </p:nvPicPr>
        <p:blipFill>
          <a:blip r:embed="rId5">
            <a:alphaModFix/>
          </a:blip>
          <a:stretch>
            <a:fillRect/>
          </a:stretch>
        </p:blipFill>
        <p:spPr>
          <a:xfrm>
            <a:off x="2443126" y="1676375"/>
            <a:ext cx="5044451" cy="2565950"/>
          </a:xfrm>
          <a:prstGeom prst="rect">
            <a:avLst/>
          </a:prstGeom>
          <a:noFill/>
          <a:ln>
            <a:noFill/>
          </a:ln>
        </p:spPr>
      </p:pic>
      <p:pic>
        <p:nvPicPr>
          <p:cNvPr id="108" name="Shape 108"/>
          <p:cNvPicPr preferRelativeResize="0"/>
          <p:nvPr/>
        </p:nvPicPr>
        <p:blipFill>
          <a:blip r:embed="rId6">
            <a:alphaModFix/>
          </a:blip>
          <a:stretch>
            <a:fillRect/>
          </a:stretch>
        </p:blipFill>
        <p:spPr>
          <a:xfrm>
            <a:off x="4003250" y="1147462"/>
            <a:ext cx="4005050" cy="284857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nvSpPr>
        <p:spPr>
          <a:xfrm>
            <a:off x="381000" y="379967"/>
            <a:ext cx="8407500" cy="6771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3800" u="none" cap="none" strike="noStrike">
              <a:solidFill>
                <a:schemeClr val="dk2"/>
              </a:solidFill>
              <a:latin typeface="PT Sans"/>
              <a:ea typeface="PT Sans"/>
              <a:cs typeface="PT Sans"/>
              <a:sym typeface="PT Sans"/>
            </a:endParaRPr>
          </a:p>
        </p:txBody>
      </p:sp>
      <p:sp>
        <p:nvSpPr>
          <p:cNvPr id="114" name="Shape 114"/>
          <p:cNvSpPr txBox="1"/>
          <p:nvPr/>
        </p:nvSpPr>
        <p:spPr>
          <a:xfrm>
            <a:off x="381000" y="1307067"/>
            <a:ext cx="8407500" cy="3692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3800">
                <a:solidFill>
                  <a:schemeClr val="dk2"/>
                </a:solidFill>
                <a:latin typeface="PT Sans"/>
                <a:ea typeface="PT Sans"/>
                <a:cs typeface="PT Sans"/>
                <a:sym typeface="PT Sans"/>
              </a:rPr>
              <a:t>Thank you!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 name="Shape 14"/>
        <p:cNvGrpSpPr/>
        <p:nvPr/>
      </p:nvGrpSpPr>
      <p:grpSpPr>
        <a:xfrm>
          <a:off x="0" y="0"/>
          <a:ext cx="0" cy="0"/>
          <a:chOff x="0" y="0"/>
          <a:chExt cx="0" cy="0"/>
        </a:xfrm>
      </p:grpSpPr>
      <p:sp>
        <p:nvSpPr>
          <p:cNvPr id="15" name="Shape 15"/>
          <p:cNvSpPr txBox="1"/>
          <p:nvPr/>
        </p:nvSpPr>
        <p:spPr>
          <a:xfrm>
            <a:off x="381000" y="379967"/>
            <a:ext cx="8407500" cy="677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3800">
                <a:solidFill>
                  <a:schemeClr val="dk2"/>
                </a:solidFill>
              </a:rPr>
              <a:t>Full lifecycle! ♻</a:t>
            </a:r>
          </a:p>
        </p:txBody>
      </p:sp>
      <p:sp>
        <p:nvSpPr>
          <p:cNvPr id="16" name="Shape 16"/>
          <p:cNvSpPr txBox="1"/>
          <p:nvPr/>
        </p:nvSpPr>
        <p:spPr>
          <a:xfrm>
            <a:off x="381000" y="1307067"/>
            <a:ext cx="8407500" cy="369299"/>
          </a:xfrm>
          <a:prstGeom prst="rect">
            <a:avLst/>
          </a:prstGeom>
          <a:noFill/>
          <a:ln>
            <a:noFill/>
          </a:ln>
        </p:spPr>
        <p:txBody>
          <a:bodyPr anchorCtr="0" anchor="t" bIns="45700" lIns="91425" rIns="91425" tIns="45700">
            <a:noAutofit/>
          </a:bodyPr>
          <a:lstStyle/>
          <a:p>
            <a:pPr lvl="0" rtl="0">
              <a:spcBef>
                <a:spcPts val="0"/>
              </a:spcBef>
              <a:buSzPct val="45833"/>
              <a:buNone/>
            </a:pPr>
            <a:r>
              <a:rPr lang="en" sz="2400">
                <a:solidFill>
                  <a:schemeClr val="dk2"/>
                </a:solidFill>
                <a:latin typeface="PT Sans"/>
                <a:ea typeface="PT Sans"/>
                <a:cs typeface="PT Sans"/>
                <a:sym typeface="PT Sans"/>
              </a:rPr>
              <a:t>coding</a:t>
            </a:r>
          </a:p>
          <a:p>
            <a:pPr lvl="0" rtl="0">
              <a:spcBef>
                <a:spcPts val="0"/>
              </a:spcBef>
              <a:buSzPct val="45833"/>
              <a:buNone/>
            </a:pPr>
            <a:r>
              <a:rPr lang="en" sz="2400">
                <a:solidFill>
                  <a:schemeClr val="dk2"/>
                </a:solidFill>
                <a:latin typeface="PT Sans"/>
                <a:ea typeface="PT Sans"/>
                <a:cs typeface="PT Sans"/>
                <a:sym typeface="PT Sans"/>
              </a:rPr>
              <a:t>compiling</a:t>
            </a:r>
          </a:p>
          <a:p>
            <a:pPr lvl="0" rtl="0">
              <a:spcBef>
                <a:spcPts val="0"/>
              </a:spcBef>
              <a:buSzPct val="45833"/>
              <a:buNone/>
            </a:pPr>
            <a:r>
              <a:rPr lang="en" sz="2400">
                <a:solidFill>
                  <a:schemeClr val="dk2"/>
                </a:solidFill>
                <a:latin typeface="PT Sans"/>
                <a:ea typeface="PT Sans"/>
                <a:cs typeface="PT Sans"/>
                <a:sym typeface="PT Sans"/>
              </a:rPr>
              <a:t>assembling</a:t>
            </a:r>
          </a:p>
          <a:p>
            <a:pPr lvl="0" rtl="0">
              <a:spcBef>
                <a:spcPts val="0"/>
              </a:spcBef>
              <a:buSzPct val="45833"/>
              <a:buNone/>
            </a:pPr>
            <a:r>
              <a:rPr lang="en" sz="2400">
                <a:solidFill>
                  <a:schemeClr val="dk2"/>
                </a:solidFill>
                <a:latin typeface="PT Sans"/>
                <a:ea typeface="PT Sans"/>
                <a:cs typeface="PT Sans"/>
                <a:sym typeface="PT Sans"/>
              </a:rPr>
              <a:t>testing</a:t>
            </a:r>
          </a:p>
          <a:p>
            <a:pPr lvl="0" rtl="0">
              <a:spcBef>
                <a:spcPts val="0"/>
              </a:spcBef>
              <a:buSzPct val="45833"/>
              <a:buNone/>
            </a:pPr>
            <a:r>
              <a:rPr lang="en" sz="2400">
                <a:solidFill>
                  <a:schemeClr val="dk2"/>
                </a:solidFill>
                <a:latin typeface="PT Sans"/>
                <a:ea typeface="PT Sans"/>
                <a:cs typeface="PT Sans"/>
                <a:sym typeface="PT Sans"/>
              </a:rPr>
              <a:t>executing</a:t>
            </a:r>
          </a:p>
          <a:p>
            <a:pPr lvl="0" rtl="0">
              <a:spcBef>
                <a:spcPts val="0"/>
              </a:spcBef>
              <a:buClr>
                <a:schemeClr val="dk1"/>
              </a:buClr>
              <a:buSzPct val="45833"/>
              <a:buFont typeface="Arial"/>
              <a:buNone/>
            </a:pPr>
            <a:r>
              <a:rPr lang="en" sz="2400">
                <a:solidFill>
                  <a:schemeClr val="dk2"/>
                </a:solidFill>
                <a:latin typeface="PT Sans"/>
                <a:ea typeface="PT Sans"/>
                <a:cs typeface="PT Sans"/>
                <a:sym typeface="PT Sans"/>
              </a:rPr>
              <a:t>debugging</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 name="Shape 20"/>
        <p:cNvGrpSpPr/>
        <p:nvPr/>
      </p:nvGrpSpPr>
      <p:grpSpPr>
        <a:xfrm>
          <a:off x="0" y="0"/>
          <a:ext cx="0" cy="0"/>
          <a:chOff x="0" y="0"/>
          <a:chExt cx="0" cy="0"/>
        </a:xfrm>
      </p:grpSpPr>
      <p:sp>
        <p:nvSpPr>
          <p:cNvPr id="21" name="Shape 21"/>
          <p:cNvSpPr txBox="1"/>
          <p:nvPr/>
        </p:nvSpPr>
        <p:spPr>
          <a:xfrm>
            <a:off x="381000" y="379967"/>
            <a:ext cx="8407399" cy="67710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3800">
                <a:solidFill>
                  <a:schemeClr val="dk2"/>
                </a:solidFill>
                <a:latin typeface="PT Sans"/>
                <a:ea typeface="PT Sans"/>
                <a:cs typeface="PT Sans"/>
                <a:sym typeface="PT Sans"/>
              </a:rPr>
              <a:t>Easy to Create! </a:t>
            </a:r>
            <a:r>
              <a:rPr lang="en" sz="3800">
                <a:solidFill>
                  <a:schemeClr val="dk2"/>
                </a:solidFill>
              </a:rPr>
              <a:t>👊</a:t>
            </a:r>
          </a:p>
        </p:txBody>
      </p:sp>
      <p:sp>
        <p:nvSpPr>
          <p:cNvPr id="22" name="Shape 22"/>
          <p:cNvSpPr txBox="1"/>
          <p:nvPr/>
        </p:nvSpPr>
        <p:spPr>
          <a:xfrm>
            <a:off x="381000" y="1307067"/>
            <a:ext cx="840739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2400">
                <a:solidFill>
                  <a:schemeClr val="dk2"/>
                </a:solidFill>
                <a:latin typeface="PT Sans"/>
                <a:ea typeface="PT Sans"/>
                <a:cs typeface="PT Sans"/>
                <a:sym typeface="PT Sans"/>
              </a:rPr>
              <a:t>p</a:t>
            </a:r>
            <a:r>
              <a:rPr lang="en" sz="2400">
                <a:solidFill>
                  <a:schemeClr val="dk2"/>
                </a:solidFill>
                <a:latin typeface="PT Sans"/>
                <a:ea typeface="PT Sans"/>
                <a:cs typeface="PT Sans"/>
                <a:sym typeface="PT Sans"/>
              </a:rPr>
              <a:t>lain old Jars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 name="Shape 26"/>
        <p:cNvGrpSpPr/>
        <p:nvPr/>
      </p:nvGrpSpPr>
      <p:grpSpPr>
        <a:xfrm>
          <a:off x="0" y="0"/>
          <a:ext cx="0" cy="0"/>
          <a:chOff x="0" y="0"/>
          <a:chExt cx="0" cy="0"/>
        </a:xfrm>
      </p:grpSpPr>
      <p:sp>
        <p:nvSpPr>
          <p:cNvPr id="27" name="Shape 27"/>
          <p:cNvSpPr txBox="1"/>
          <p:nvPr/>
        </p:nvSpPr>
        <p:spPr>
          <a:xfrm>
            <a:off x="381000" y="379967"/>
            <a:ext cx="8407500" cy="677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3800">
                <a:solidFill>
                  <a:schemeClr val="dk2"/>
                </a:solidFill>
              </a:rPr>
              <a:t>Concise and easy to understand! 👌</a:t>
            </a:r>
          </a:p>
        </p:txBody>
      </p:sp>
      <p:sp>
        <p:nvSpPr>
          <p:cNvPr id="28" name="Shape 28"/>
          <p:cNvSpPr txBox="1"/>
          <p:nvPr/>
        </p:nvSpPr>
        <p:spPr>
          <a:xfrm>
            <a:off x="381000" y="1307067"/>
            <a:ext cx="8407500" cy="3692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2400">
                <a:solidFill>
                  <a:schemeClr val="dk2"/>
                </a:solidFill>
                <a:latin typeface="PT Sans"/>
                <a:ea typeface="PT Sans"/>
                <a:cs typeface="PT Sans"/>
                <a:sym typeface="PT Sans"/>
              </a:rPr>
              <a:t>l</a:t>
            </a:r>
            <a:r>
              <a:rPr lang="en" sz="2400">
                <a:solidFill>
                  <a:schemeClr val="dk2"/>
                </a:solidFill>
                <a:latin typeface="PT Sans"/>
                <a:ea typeface="PT Sans"/>
                <a:cs typeface="PT Sans"/>
                <a:sym typeface="PT Sans"/>
              </a:rPr>
              <a:t>ess boilerplate code</a:t>
            </a:r>
          </a:p>
          <a:p>
            <a:pPr indent="0" lvl="0" marL="0" marR="0" rtl="0" algn="l">
              <a:spcBef>
                <a:spcPts val="0"/>
              </a:spcBef>
              <a:buSzPct val="25000"/>
              <a:buNone/>
            </a:pPr>
            <a:r>
              <a:rPr lang="en" sz="2400">
                <a:solidFill>
                  <a:schemeClr val="dk2"/>
                </a:solidFill>
                <a:latin typeface="PT Sans"/>
                <a:ea typeface="PT Sans"/>
                <a:cs typeface="PT Sans"/>
                <a:sym typeface="PT Sans"/>
              </a:rPr>
              <a:t>fewer descriptors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x="0" y="0"/>
          <a:ext cx="0" cy="0"/>
          <a:chOff x="0" y="0"/>
          <a:chExt cx="0" cy="0"/>
        </a:xfrm>
      </p:grpSpPr>
      <p:sp>
        <p:nvSpPr>
          <p:cNvPr id="33" name="Shape 33"/>
          <p:cNvSpPr txBox="1"/>
          <p:nvPr/>
        </p:nvSpPr>
        <p:spPr>
          <a:xfrm>
            <a:off x="381000" y="379967"/>
            <a:ext cx="8407500" cy="677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3800">
                <a:solidFill>
                  <a:schemeClr val="dk2"/>
                </a:solidFill>
              </a:rPr>
              <a:t>Decoupled! 💑</a:t>
            </a:r>
          </a:p>
        </p:txBody>
      </p:sp>
      <p:sp>
        <p:nvSpPr>
          <p:cNvPr id="34" name="Shape 34"/>
          <p:cNvSpPr txBox="1"/>
          <p:nvPr/>
        </p:nvSpPr>
        <p:spPr>
          <a:xfrm>
            <a:off x="381000" y="1307067"/>
            <a:ext cx="8407500" cy="3692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2400">
                <a:solidFill>
                  <a:schemeClr val="dk2"/>
                </a:solidFill>
                <a:latin typeface="PT Sans"/>
                <a:ea typeface="PT Sans"/>
                <a:cs typeface="PT Sans"/>
                <a:sym typeface="PT Sans"/>
              </a:rPr>
              <a:t>contracts</a:t>
            </a:r>
          </a:p>
          <a:p>
            <a:pPr indent="0" lvl="0" marL="0" marR="0" rtl="0" algn="l">
              <a:spcBef>
                <a:spcPts val="0"/>
              </a:spcBef>
              <a:buSzPct val="25000"/>
              <a:buNone/>
            </a:pPr>
            <a:r>
              <a:rPr lang="en" sz="2400">
                <a:solidFill>
                  <a:schemeClr val="dk2"/>
                </a:solidFill>
                <a:latin typeface="PT Sans"/>
                <a:ea typeface="PT Sans"/>
                <a:cs typeface="PT Sans"/>
                <a:sym typeface="PT Sans"/>
              </a:rPr>
              <a:t>contracts</a:t>
            </a:r>
          </a:p>
          <a:p>
            <a:pPr indent="0" lvl="0" marL="0" marR="0" rtl="0" algn="l">
              <a:spcBef>
                <a:spcPts val="0"/>
              </a:spcBef>
              <a:buSzPct val="25000"/>
              <a:buNone/>
            </a:pPr>
            <a:r>
              <a:rPr lang="en" sz="2400">
                <a:solidFill>
                  <a:schemeClr val="dk2"/>
                </a:solidFill>
                <a:latin typeface="PT Sans"/>
                <a:ea typeface="PT Sans"/>
                <a:cs typeface="PT Sans"/>
                <a:sym typeface="PT Sans"/>
              </a:rPr>
              <a:t>contracts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x="0" y="0"/>
          <a:ext cx="0" cy="0"/>
          <a:chOff x="0" y="0"/>
          <a:chExt cx="0" cy="0"/>
        </a:xfrm>
      </p:grpSpPr>
      <p:sp>
        <p:nvSpPr>
          <p:cNvPr id="39" name="Shape 39"/>
          <p:cNvSpPr txBox="1"/>
          <p:nvPr/>
        </p:nvSpPr>
        <p:spPr>
          <a:xfrm>
            <a:off x="381000" y="379967"/>
            <a:ext cx="8407500" cy="677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3800">
                <a:solidFill>
                  <a:schemeClr val="dk2"/>
                </a:solidFill>
              </a:rPr>
              <a:t>Versioning! ≠</a:t>
            </a:r>
          </a:p>
        </p:txBody>
      </p:sp>
      <p:sp>
        <p:nvSpPr>
          <p:cNvPr id="40" name="Shape 40"/>
          <p:cNvSpPr txBox="1"/>
          <p:nvPr/>
        </p:nvSpPr>
        <p:spPr>
          <a:xfrm>
            <a:off x="381000" y="1307067"/>
            <a:ext cx="8407500" cy="3692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2400">
                <a:solidFill>
                  <a:schemeClr val="dk2"/>
                </a:solidFill>
                <a:latin typeface="PT Sans"/>
                <a:ea typeface="PT Sans"/>
                <a:cs typeface="PT Sans"/>
                <a:sym typeface="PT Sans"/>
              </a:rPr>
              <a:t>semantic versioning is critical</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sp>
        <p:nvSpPr>
          <p:cNvPr id="45" name="Shape 45"/>
          <p:cNvSpPr txBox="1"/>
          <p:nvPr/>
        </p:nvSpPr>
        <p:spPr>
          <a:xfrm>
            <a:off x="381000" y="379967"/>
            <a:ext cx="8407500" cy="677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3800">
                <a:solidFill>
                  <a:schemeClr val="dk2"/>
                </a:solidFill>
              </a:rPr>
              <a:t>Services! 🚈</a:t>
            </a:r>
          </a:p>
        </p:txBody>
      </p:sp>
      <p:sp>
        <p:nvSpPr>
          <p:cNvPr id="46" name="Shape 46"/>
          <p:cNvSpPr txBox="1"/>
          <p:nvPr/>
        </p:nvSpPr>
        <p:spPr>
          <a:xfrm>
            <a:off x="381000" y="1307067"/>
            <a:ext cx="8407500" cy="3692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2400">
                <a:solidFill>
                  <a:schemeClr val="dk2"/>
                </a:solidFill>
                <a:latin typeface="PT Sans"/>
                <a:ea typeface="PT Sans"/>
                <a:cs typeface="PT Sans"/>
                <a:sym typeface="PT Sans"/>
              </a:rPr>
              <a:t>implied risk</a:t>
            </a:r>
          </a:p>
          <a:p>
            <a:pPr indent="0" lvl="0" marL="0" marR="0" rtl="0" algn="l">
              <a:spcBef>
                <a:spcPts val="0"/>
              </a:spcBef>
              <a:buSzPct val="25000"/>
              <a:buNone/>
            </a:pPr>
            <a:r>
              <a:rPr lang="en" sz="2400">
                <a:solidFill>
                  <a:schemeClr val="dk2"/>
                </a:solidFill>
                <a:latin typeface="PT Sans"/>
                <a:ea typeface="PT Sans"/>
                <a:cs typeface="PT Sans"/>
                <a:sym typeface="PT Sans"/>
              </a:rPr>
              <a:t>cornerstone of reactive programing</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nvSpPr>
        <p:spPr>
          <a:xfrm>
            <a:off x="381000" y="379967"/>
            <a:ext cx="8407500" cy="677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3800">
                <a:solidFill>
                  <a:schemeClr val="dk2"/>
                </a:solidFill>
              </a:rPr>
              <a:t>Elements of Liferay 7 extensions! 📌</a:t>
            </a:r>
          </a:p>
        </p:txBody>
      </p:sp>
      <p:sp>
        <p:nvSpPr>
          <p:cNvPr id="52" name="Shape 52"/>
          <p:cNvSpPr txBox="1"/>
          <p:nvPr/>
        </p:nvSpPr>
        <p:spPr>
          <a:xfrm>
            <a:off x="381000" y="1307067"/>
            <a:ext cx="8407500" cy="3692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2400">
                <a:solidFill>
                  <a:schemeClr val="dk2"/>
                </a:solidFill>
                <a:latin typeface="PT Sans"/>
                <a:ea typeface="PT Sans"/>
                <a:cs typeface="PT Sans"/>
                <a:sym typeface="PT Sans"/>
              </a:rPr>
              <a:t>OSGi</a:t>
            </a:r>
          </a:p>
          <a:p>
            <a:pPr indent="0" lvl="0" marL="0" marR="0" rtl="0" algn="l">
              <a:spcBef>
                <a:spcPts val="0"/>
              </a:spcBef>
              <a:buSzPct val="25000"/>
              <a:buNone/>
            </a:pPr>
            <a:r>
              <a:rPr lang="en" sz="2400">
                <a:solidFill>
                  <a:schemeClr val="dk2"/>
                </a:solidFill>
                <a:latin typeface="PT Sans"/>
                <a:ea typeface="PT Sans"/>
                <a:cs typeface="PT Sans"/>
                <a:sym typeface="PT Sans"/>
              </a:rPr>
              <a:t>core framework</a:t>
            </a:r>
          </a:p>
          <a:p>
            <a:pPr indent="0" lvl="0" marL="0" marR="0" rtl="0" algn="l">
              <a:spcBef>
                <a:spcPts val="0"/>
              </a:spcBef>
              <a:buSzPct val="25000"/>
              <a:buNone/>
            </a:pPr>
            <a:r>
              <a:rPr lang="en" sz="2400">
                <a:solidFill>
                  <a:schemeClr val="dk2"/>
                </a:solidFill>
                <a:latin typeface="PT Sans"/>
                <a:ea typeface="PT Sans"/>
                <a:cs typeface="PT Sans"/>
                <a:sym typeface="PT Sans"/>
              </a:rPr>
              <a:t>cmpn/ee specifications</a:t>
            </a:r>
          </a:p>
          <a:p>
            <a:pPr indent="0" lvl="0" marL="0" marR="0" rtl="0" algn="l">
              <a:spcBef>
                <a:spcPts val="0"/>
              </a:spcBef>
              <a:buSzPct val="25000"/>
              <a:buNone/>
            </a:pPr>
            <a:r>
              <a:rPr lang="en" sz="2400">
                <a:solidFill>
                  <a:schemeClr val="dk2"/>
                </a:solidFill>
                <a:latin typeface="PT Sans"/>
                <a:ea typeface="PT Sans"/>
                <a:cs typeface="PT Sans"/>
                <a:sym typeface="PT Sans"/>
              </a:rPr>
              <a:t>open source implementations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nvSpPr>
        <p:spPr>
          <a:xfrm>
            <a:off x="381000" y="379967"/>
            <a:ext cx="8407500" cy="677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3800">
                <a:solidFill>
                  <a:schemeClr val="dk2"/>
                </a:solidFill>
              </a:rPr>
              <a:t>DS (Declarative Services)! 💪</a:t>
            </a:r>
          </a:p>
        </p:txBody>
      </p:sp>
      <p:sp>
        <p:nvSpPr>
          <p:cNvPr id="58" name="Shape 58"/>
          <p:cNvSpPr txBox="1"/>
          <p:nvPr/>
        </p:nvSpPr>
        <p:spPr>
          <a:xfrm>
            <a:off x="381000" y="1307067"/>
            <a:ext cx="8407500" cy="3692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 sz="2400">
                <a:solidFill>
                  <a:schemeClr val="dk2"/>
                </a:solidFill>
                <a:latin typeface="PT Sans"/>
                <a:ea typeface="PT Sans"/>
                <a:cs typeface="PT Sans"/>
                <a:sym typeface="PT Sans"/>
              </a:rPr>
              <a:t>OSGi Compendium </a:t>
            </a:r>
          </a:p>
          <a:p>
            <a:pPr indent="0" lvl="0" marL="0" marR="0" rtl="0" algn="l">
              <a:spcBef>
                <a:spcPts val="0"/>
              </a:spcBef>
              <a:buSzPct val="25000"/>
              <a:buNone/>
            </a:pPr>
            <a:r>
              <a:rPr lang="en" sz="2400">
                <a:solidFill>
                  <a:schemeClr val="dk2"/>
                </a:solidFill>
                <a:latin typeface="PT Sans"/>
                <a:ea typeface="PT Sans"/>
                <a:cs typeface="PT Sans"/>
                <a:sym typeface="PT Sans"/>
              </a:rPr>
              <a:t>§ 112, Version 1.3</a:t>
            </a:r>
          </a:p>
          <a:p>
            <a:pPr indent="0" lvl="0" marL="0" marR="0" rtl="0" algn="l">
              <a:spcBef>
                <a:spcPts val="0"/>
              </a:spcBef>
              <a:buNone/>
            </a:pPr>
            <a:r>
              <a:t/>
            </a:r>
            <a:endParaRPr sz="2400">
              <a:solidFill>
                <a:schemeClr val="dk2"/>
              </a:solidFill>
              <a:latin typeface="PT Sans"/>
              <a:ea typeface="PT Sans"/>
              <a:cs typeface="PT Sans"/>
              <a:sym typeface="PT Sans"/>
            </a:endParaRPr>
          </a:p>
          <a:p>
            <a:pPr indent="0" lvl="0" marL="0" marR="0" rtl="0" algn="l">
              <a:spcBef>
                <a:spcPts val="0"/>
              </a:spcBef>
              <a:buSzPct val="25000"/>
              <a:buNone/>
            </a:pPr>
            <a:r>
              <a:rPr lang="en" sz="2400">
                <a:solidFill>
                  <a:schemeClr val="dk2"/>
                </a:solidFill>
                <a:latin typeface="PT Sans"/>
                <a:ea typeface="PT Sans"/>
                <a:cs typeface="PT Sans"/>
                <a:sym typeface="PT Sans"/>
              </a:rPr>
              <a:t>component </a:t>
            </a:r>
          </a:p>
          <a:p>
            <a:pPr indent="0" lvl="0" marL="0" marR="0" rtl="0" algn="l">
              <a:spcBef>
                <a:spcPts val="0"/>
              </a:spcBef>
              <a:buSzPct val="25000"/>
              <a:buNone/>
            </a:pPr>
            <a:r>
              <a:rPr lang="en" sz="2400">
                <a:solidFill>
                  <a:schemeClr val="dk2"/>
                </a:solidFill>
                <a:latin typeface="PT Sans"/>
                <a:ea typeface="PT Sans"/>
                <a:cs typeface="PT Sans"/>
                <a:sym typeface="PT Sans"/>
              </a:rPr>
              <a:t>framework</a:t>
            </a:r>
          </a:p>
        </p:txBody>
      </p:sp>
      <p:pic>
        <p:nvPicPr>
          <p:cNvPr id="59" name="Shape 59"/>
          <p:cNvPicPr preferRelativeResize="0"/>
          <p:nvPr/>
        </p:nvPicPr>
        <p:blipFill>
          <a:blip r:embed="rId3">
            <a:alphaModFix/>
          </a:blip>
          <a:stretch>
            <a:fillRect/>
          </a:stretch>
        </p:blipFill>
        <p:spPr>
          <a:xfrm>
            <a:off x="3355075" y="1057075"/>
            <a:ext cx="4759519" cy="34530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fera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