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95" r:id="rId3"/>
    <p:sldMasterId id="2147483696" r:id="rId4"/>
    <p:sldMasterId id="2147483697" r:id="rId5"/>
    <p:sldMasterId id="214748369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PT Sans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PTSans-bold.fntdata"/><Relationship Id="rId10" Type="http://schemas.openxmlformats.org/officeDocument/2006/relationships/slide" Target="slides/slide3.xml"/><Relationship Id="rId32" Type="http://schemas.openxmlformats.org/officeDocument/2006/relationships/font" Target="fonts/PTSans-regular.fntdata"/><Relationship Id="rId13" Type="http://schemas.openxmlformats.org/officeDocument/2006/relationships/slide" Target="slides/slide6.xml"/><Relationship Id="rId35" Type="http://schemas.openxmlformats.org/officeDocument/2006/relationships/font" Target="fonts/PTSans-boldItalic.fntdata"/><Relationship Id="rId12" Type="http://schemas.openxmlformats.org/officeDocument/2006/relationships/slide" Target="slides/slide5.xml"/><Relationship Id="rId34" Type="http://schemas.openxmlformats.org/officeDocument/2006/relationships/font" Target="fonts/PTSans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799" y="4343236"/>
            <a:ext cx="5486082" cy="4114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Liferay 7.0 has 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a huge emphasis </a:t>
            </a:r>
          </a:p>
          <a:p>
            <a:pPr indent="0" lvl="0" marL="914400" marR="0" rtl="0" algn="l">
              <a:spcBef>
                <a:spcPts val="0"/>
              </a:spcBef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modularity.</a:t>
            </a:r>
          </a:p>
          <a:p>
            <a:pPr indent="0" lvl="0" marL="1371600" marR="0" rtl="0" algn="l">
              <a:spcBef>
                <a:spcPts val="0"/>
              </a:spcBef>
              <a:buNone/>
            </a:pPr>
            <a:r>
              <a:rPr lang="en"/>
              <a:t>Why was this done?</a:t>
            </a:r>
          </a:p>
          <a:p>
            <a:pPr indent="0" lvl="0" marL="1828800" marR="0" rtl="0" algn="l">
              <a:spcBef>
                <a:spcPts val="0"/>
              </a:spcBef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that buy you?</a:t>
            </a:r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0" y="685795"/>
            <a:ext cx="457222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 sz="1400">
                <a:solidFill>
                  <a:schemeClr val="dk1"/>
                </a:solidFill>
              </a:rPr>
              <a:t>I feel it’s reasonable to suggest the IT industry is in the throes of establishing it's own platform for diversification!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 sz="1400">
                <a:solidFill>
                  <a:schemeClr val="dk1"/>
                </a:solidFill>
              </a:rPr>
              <a:t>The goals are similar.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IT managers want to be able to replace a floundering investments as easily as we can call our broker!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Now The coupling I’m talking about lay at multiple levels of IT industry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 sz="1400">
                <a:solidFill>
                  <a:schemeClr val="dk1"/>
                </a:solidFill>
              </a:rPr>
              <a:t>The IT industry has come up with several tactics to address it: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b="1" lang="en" sz="1400">
                <a:solidFill>
                  <a:schemeClr val="dk1"/>
                </a:solidFill>
              </a:rPr>
              <a:t>Tactic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 sz="1400">
                <a:solidFill>
                  <a:schemeClr val="dk1"/>
                </a:solidFill>
              </a:rPr>
              <a:t>Abstract software from hardware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 sz="1400">
                <a:solidFill>
                  <a:schemeClr val="dk1"/>
                </a:solidFill>
              </a:rPr>
              <a:t>instructions sets are less of a concern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-"/>
            </a:pPr>
            <a:r>
              <a:rPr lang="en" sz="1400">
                <a:solidFill>
                  <a:schemeClr val="dk1"/>
                </a:solidFill>
              </a:rPr>
              <a:t>mainframe vs commodity is less of a concern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b="1" lang="en" sz="1400">
                <a:solidFill>
                  <a:schemeClr val="dk1"/>
                </a:solidFill>
              </a:rPr>
              <a:t>Tactic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 sz="1400">
                <a:solidFill>
                  <a:schemeClr val="dk1"/>
                </a:solidFill>
              </a:rPr>
              <a:t>Leverage expertise of developers of different programing languages</a:t>
            </a:r>
          </a:p>
          <a:p>
            <a:pPr indent="-228600" lvl="2" marL="1371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 sz="1400">
                <a:solidFill>
                  <a:schemeClr val="dk1"/>
                </a:solidFill>
              </a:rPr>
              <a:t>We want to follow the predominant trends in programming languages in order to deliver on and minimize the cost of IT projects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 sz="1400">
                <a:solidFill>
                  <a:schemeClr val="dk1"/>
                </a:solidFill>
              </a:rPr>
              <a:t>Take advantage of specific programming language features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 sz="1400"/>
              <a:t>Tactic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 sz="1400">
                <a:solidFill>
                  <a:schemeClr val="dk1"/>
                </a:solidFill>
              </a:rPr>
              <a:t>The trend to </a:t>
            </a:r>
            <a:r>
              <a:rPr b="1" lang="en" sz="1400">
                <a:solidFill>
                  <a:schemeClr val="dk1"/>
                </a:solidFill>
              </a:rPr>
              <a:t>standardize</a:t>
            </a:r>
            <a:r>
              <a:rPr lang="en" sz="1400">
                <a:solidFill>
                  <a:schemeClr val="dk1"/>
                </a:solidFill>
              </a:rPr>
              <a:t> on operating system base is in full swing.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b="1" lang="en" sz="1400">
                <a:solidFill>
                  <a:schemeClr val="dk1"/>
                </a:solidFill>
              </a:rPr>
              <a:t>Tactic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 sz="1400">
                <a:solidFill>
                  <a:schemeClr val="dk1"/>
                </a:solidFill>
              </a:rPr>
              <a:t>Break projects into smaller, reusable, </a:t>
            </a:r>
            <a:r>
              <a:rPr b="1" lang="en" sz="1400">
                <a:solidFill>
                  <a:schemeClr val="dk1"/>
                </a:solidFill>
              </a:rPr>
              <a:t>replaceable</a:t>
            </a:r>
            <a:r>
              <a:rPr lang="en" sz="1400">
                <a:solidFill>
                  <a:schemeClr val="dk1"/>
                </a:solidFill>
              </a:rPr>
              <a:t> units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-"/>
            </a:pPr>
            <a:r>
              <a:rPr lang="en" sz="1400">
                <a:solidFill>
                  <a:schemeClr val="dk1"/>
                </a:solidFill>
              </a:rPr>
              <a:t>This tactic is really about contracts has almost nothing to do with protocols and/or transports (which are effectively implementation details)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b="1" lang="en" sz="1400">
                <a:solidFill>
                  <a:schemeClr val="dk1"/>
                </a:solidFill>
              </a:rPr>
              <a:t>Tactic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 sz="1400">
                <a:solidFill>
                  <a:schemeClr val="dk1"/>
                </a:solidFill>
              </a:rPr>
              <a:t>It’s the embodiment of the call to your broker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-"/>
            </a:pPr>
            <a:r>
              <a:rPr lang="en" sz="1400">
                <a:solidFill>
                  <a:schemeClr val="dk1"/>
                </a:solidFill>
              </a:rPr>
              <a:t>React to adversity as quickly as possible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-"/>
            </a:pPr>
            <a:r>
              <a:rPr lang="en" sz="1400">
                <a:solidFill>
                  <a:schemeClr val="dk1"/>
                </a:solidFill>
              </a:rPr>
              <a:t>To improve your portfolio as quickly as possible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Controlling risk is key to assuring a “return”.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 sz="1400">
                <a:solidFill>
                  <a:schemeClr val="dk1"/>
                </a:solidFill>
              </a:rPr>
              <a:t>But controlling risk requires that there to be some levers to pull.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Modularity is the sum of all tactics available to IT professionals which enables them to quickly and efficiently steer their portfolio toward a “Return”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It’s the overarching aspect of assembly that makes developing any project in this era feasible.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" sz="1400"/>
              <a:t>Virtually gone are the days of full stack solutions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" sz="1400"/>
              <a:t>How many here still have any projects entirely developed by a single vendor; lock stock and barrel?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" sz="1400"/>
              <a:t>Gone are the days of ground up development projects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" sz="1400"/>
              <a:t>The IT industry is going the route of assembling a mashup of components to meet their specific needs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 sz="1400">
                <a:solidFill>
                  <a:schemeClr val="dk1"/>
                </a:solidFill>
              </a:rPr>
              <a:t>Liferay modularized it’s codebase in order to be able to diversify its risk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 sz="1400">
                <a:solidFill>
                  <a:schemeClr val="dk1"/>
                </a:solidFill>
              </a:rPr>
              <a:t>Liferay modularized it’s codebase in order to make it possible for Liferay users to diversify their risk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Measuring </a:t>
            </a:r>
            <a:r>
              <a:rPr b="1" lang="en" sz="1400">
                <a:solidFill>
                  <a:schemeClr val="dk1"/>
                </a:solidFill>
              </a:rPr>
              <a:t>return on investment</a:t>
            </a:r>
            <a:r>
              <a:rPr lang="en" sz="1400">
                <a:solidFill>
                  <a:schemeClr val="dk1"/>
                </a:solidFill>
              </a:rPr>
              <a:t> for IT decisions is the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responsibility of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senior IT managers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To do this we need a set of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weights and measures we can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apply to this problem.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 sz="1400">
                <a:solidFill>
                  <a:schemeClr val="dk1"/>
                </a:solidFill>
              </a:rPr>
              <a:t>Regardless of the specifics of the technology, </a:t>
            </a:r>
            <a:r>
              <a:rPr b="1" lang="en" sz="1400">
                <a:solidFill>
                  <a:schemeClr val="dk1"/>
                </a:solidFill>
              </a:rPr>
              <a:t>modularity is the key</a:t>
            </a:r>
            <a:r>
              <a:rPr lang="en" sz="1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 sz="1400">
                <a:solidFill>
                  <a:schemeClr val="dk1"/>
                </a:solidFill>
              </a:rPr>
              <a:t>Modularity is the basis for diversification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 sz="1400">
                <a:solidFill>
                  <a:schemeClr val="dk1"/>
                </a:solidFill>
              </a:rPr>
              <a:t>Using diversification to control risk will help assure a return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786" y="4343386"/>
            <a:ext cx="5486382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rIns="81475" tIns="814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220" y="685795"/>
            <a:ext cx="457222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We’ll agree that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IT constitutes a significant investment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by most organizations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particularly in the modern, software driven world.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In financial terms,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investments are largely quantifiable in dollars and cents.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However, most of the time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the IT industry isn’t so lucky.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The </a:t>
            </a:r>
            <a:r>
              <a:rPr b="1" lang="en" sz="1400">
                <a:solidFill>
                  <a:schemeClr val="dk1"/>
                </a:solidFill>
              </a:rPr>
              <a:t>key unknown</a:t>
            </a:r>
            <a:r>
              <a:rPr lang="en" sz="1400">
                <a:solidFill>
                  <a:schemeClr val="dk1"/>
                </a:solidFill>
              </a:rPr>
              <a:t> we try to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control during the lifetime of an investment is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 sz="1400">
                <a:solidFill>
                  <a:schemeClr val="dk1"/>
                </a:solidFill>
              </a:rPr>
              <a:t>Risk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 sz="1400">
                <a:solidFill>
                  <a:schemeClr val="dk1"/>
                </a:solidFill>
              </a:rPr>
              <a:t>We can say that IT management is an exercise in risk assessment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Making technology choices is inherently risky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The impacts of which are often not recognisable for years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As IT decision makers you’re here at least in part to assess the risk of using Liferay products!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The finance industry breaks risk into two categories. The first are risks you can't control.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1400">
              <a:solidFill>
                <a:srgbClr val="40404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14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Finance:</a:t>
            </a:r>
            <a:r>
              <a:rPr lang="en" sz="14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 Exchange rates, Inflation rates, Interest rates, Political instability, War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14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IT:</a:t>
            </a:r>
            <a:r>
              <a:rPr lang="en" sz="14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 Hosted data centre failures, Network outages (by DOS, Natural Disasters), drastic technology shifts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The second type are risks you can control.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1400">
              <a:solidFill>
                <a:srgbClr val="40404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14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Finance: </a:t>
            </a:r>
            <a:r>
              <a:rPr lang="en" sz="14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Business decisions, Investments.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14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IT: </a:t>
            </a:r>
            <a:r>
              <a:rPr lang="en" sz="14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Technology choices, Architecture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 sz="1400"/>
              <a:t>Financial adviser’s job is to educate you in diversification.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sz="1400"/>
              <a:t>It’s a strategy to mitigate risk.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The goal is to counterbalance and or neutralize adversity to your investments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 sz="1400">
                <a:solidFill>
                  <a:schemeClr val="dk1"/>
                </a:solidFill>
              </a:rPr>
              <a:t>To make this possible the Finance industry has made it largely possible to decouple investors from the specific investments which make up their portfolios.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 sz="1400">
                <a:solidFill>
                  <a:schemeClr val="dk1"/>
                </a:solidFill>
              </a:rPr>
              <a:t>It's relatively simple for a finance expert to assess and react to quickly emerging trends.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 sz="1400">
                <a:solidFill>
                  <a:schemeClr val="dk1"/>
                </a:solidFill>
              </a:rPr>
              <a:t>This is due in large part to the framework that exists.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Other industries, including the IT industry, have long skirted the edge of the diversification concept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sz="1400"/>
              <a:t>I’ll try to flesh this out and hopefully you’ll agree with where I’m going.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3" name="Shape 73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8" name="Shape 98"/>
          <p:cNvSpPr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3800" u="none" cap="none" strike="noStrike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3479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674239" y="1203479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57200" y="276191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Shape 124"/>
          <p:cNvSpPr txBox="1"/>
          <p:nvPr>
            <p:ph idx="3" type="body"/>
          </p:nvPr>
        </p:nvSpPr>
        <p:spPr>
          <a:xfrm>
            <a:off x="4674239" y="1203479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3479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674239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Shape 129"/>
          <p:cNvSpPr txBox="1"/>
          <p:nvPr>
            <p:ph idx="3" type="body"/>
          </p:nvPr>
        </p:nvSpPr>
        <p:spPr>
          <a:xfrm>
            <a:off x="4674239" y="276191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674239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Shape 134"/>
          <p:cNvSpPr txBox="1"/>
          <p:nvPr>
            <p:ph idx="3" type="body"/>
          </p:nvPr>
        </p:nvSpPr>
        <p:spPr>
          <a:xfrm>
            <a:off x="457200" y="2761919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3479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57200" y="2761919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674239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3" type="body"/>
          </p:nvPr>
        </p:nvSpPr>
        <p:spPr>
          <a:xfrm>
            <a:off x="4674239" y="276191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Shape 144"/>
          <p:cNvSpPr txBox="1"/>
          <p:nvPr>
            <p:ph idx="4" type="body"/>
          </p:nvPr>
        </p:nvSpPr>
        <p:spPr>
          <a:xfrm>
            <a:off x="457200" y="276191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9" name="Shape 149"/>
          <p:cNvSpPr/>
          <p:nvPr/>
        </p:nvSpPr>
        <p:spPr>
          <a:xfrm>
            <a:off x="457200" y="1203479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57200" y="1203479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4" name="Shape 174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3" name="Shape 193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4" name="Shape 194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9" name="Shape 199"/>
          <p:cNvSpPr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02.jpg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639" cy="514331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8640"/>
            <a:ext cx="9143700" cy="5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/>
          <p:nvPr/>
        </p:nvSpPr>
        <p:spPr>
          <a:xfrm>
            <a:off x="1003320" y="4665239"/>
            <a:ext cx="3416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rotty3000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8640"/>
            <a:ext cx="9143639" cy="51433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1405440" y="910079"/>
            <a:ext cx="6434279" cy="130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4000" u="none" cap="none" strike="noStrike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The ROI of Modularity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Raymond Augé, Sr. Software Architect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The IT diversification platform is being established NOW!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Eliminate Coupling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Tactic:</a:t>
            </a:r>
            <a:r>
              <a:rPr lang="en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Virtualization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Tactic:</a:t>
            </a:r>
            <a:r>
              <a:rPr lang="en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Polyglot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Tactic:</a:t>
            </a:r>
            <a:r>
              <a:rPr lang="en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Containerization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Tactic:</a:t>
            </a:r>
            <a:r>
              <a:rPr lang="en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Micro Services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Tactic:</a:t>
            </a:r>
            <a:r>
              <a:rPr lang="en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Continuous Delivery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Return</a:t>
            </a:r>
            <a:r>
              <a:rPr lang="en" sz="14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i="1" lang="en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On Investment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subTitle"/>
          </p:nvPr>
        </p:nvSpPr>
        <p:spPr>
          <a:xfrm>
            <a:off x="452575" y="1203475"/>
            <a:ext cx="82338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Modula</a:t>
            </a: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rity?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Liferay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Return On Investment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Liferay → </a:t>
            </a: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Modularity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Liferay → Modularity → </a:t>
            </a: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Diversification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Liferay → Modularity → Diversification → </a:t>
            </a: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Return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Thank you!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1003320" y="4665239"/>
            <a:ext cx="3416039" cy="303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@add_twitter_handle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Return On</a:t>
            </a:r>
            <a:r>
              <a:rPr lang="en" sz="14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Investment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Risk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Undiversifiable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That which is not specific to a particular company or industry.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Diversifiable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That which is specific to a company or industry.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Why Diversify?</a:t>
            </a:r>
          </a:p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Counterbalance and/or neutralize adversity to your investments.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Replaceable / Decoupled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rPr>
              <a:t>What is IT’s platform for diversification?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