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Nuni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italic.fntdata"/><Relationship Id="rId14" Type="http://schemas.openxmlformats.org/officeDocument/2006/relationships/font" Target="fonts/Nunito-bold.fntdata"/><Relationship Id="rId16"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f9a79ff7d0_0_8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f9a79ff7d0_0_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f9a79ff7d0_0_1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f9a79ff7d0_0_1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f9a79ff7d0_0_1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f9a79ff7d0_0_1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f9a79ff7d0_0_1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f9a79ff7d0_0_1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f9a79ff7d0_0_1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f9a79ff7d0_0_1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f9a79ff7d0_0_1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f9a79ff7d0_0_1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455900" y="1569775"/>
            <a:ext cx="65091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Interactive Orrery Web App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4"/>
          <p:cNvSpPr txBox="1"/>
          <p:nvPr>
            <p:ph type="title"/>
          </p:nvPr>
        </p:nvSpPr>
        <p:spPr>
          <a:xfrm>
            <a:off x="819150" y="4488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Overview</a:t>
            </a:r>
            <a:endParaRPr/>
          </a:p>
        </p:txBody>
      </p:sp>
      <p:sp>
        <p:nvSpPr>
          <p:cNvPr id="134" name="Google Shape;134;p14"/>
          <p:cNvSpPr txBox="1"/>
          <p:nvPr>
            <p:ph idx="1" type="body"/>
          </p:nvPr>
        </p:nvSpPr>
        <p:spPr>
          <a:xfrm>
            <a:off x="1215625" y="1597875"/>
            <a:ext cx="7030500" cy="254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400">
                <a:solidFill>
                  <a:srgbClr val="000000"/>
                </a:solidFill>
                <a:latin typeface="Arial"/>
                <a:ea typeface="Arial"/>
                <a:cs typeface="Arial"/>
                <a:sym typeface="Arial"/>
              </a:rPr>
              <a:t>Objective</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 sz="1400">
                <a:solidFill>
                  <a:srgbClr val="000000"/>
                </a:solidFill>
                <a:latin typeface="Arial"/>
                <a:ea typeface="Arial"/>
                <a:cs typeface="Arial"/>
                <a:sym typeface="Arial"/>
              </a:rPr>
              <a:t>             Develop an interactive web app that visualizes celestial bodies like planets, Near-Earth Asteroids, Comets, and Potentially Hazardous Asteroids.</a:t>
            </a:r>
            <a:endParaRPr sz="1400">
              <a:solidFill>
                <a:srgbClr val="000000"/>
              </a:solidFill>
              <a:latin typeface="Arial"/>
              <a:ea typeface="Arial"/>
              <a:cs typeface="Arial"/>
              <a:sym typeface="Arial"/>
            </a:endParaRPr>
          </a:p>
          <a:p>
            <a:pPr indent="0" lvl="0" marL="0" rtl="0" algn="l">
              <a:spcBef>
                <a:spcPts val="1200"/>
              </a:spcBef>
              <a:spcAft>
                <a:spcPts val="0"/>
              </a:spcAft>
              <a:buNone/>
            </a:pPr>
            <a:r>
              <a:rPr b="1" lang="en" sz="1400">
                <a:solidFill>
                  <a:srgbClr val="000000"/>
                </a:solidFill>
                <a:latin typeface="Arial"/>
                <a:ea typeface="Arial"/>
                <a:cs typeface="Arial"/>
                <a:sym typeface="Arial"/>
              </a:rPr>
              <a:t>Key Features</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317500" lvl="0" marL="457200" rtl="0" algn="l">
              <a:spcBef>
                <a:spcPts val="1200"/>
              </a:spcBef>
              <a:spcAft>
                <a:spcPts val="0"/>
              </a:spcAft>
              <a:buClr>
                <a:srgbClr val="000000"/>
              </a:buClr>
              <a:buSzPts val="1400"/>
              <a:buFont typeface="Arial"/>
              <a:buChar char="●"/>
            </a:pPr>
            <a:r>
              <a:rPr lang="en" sz="1400">
                <a:solidFill>
                  <a:srgbClr val="000000"/>
                </a:solidFill>
                <a:latin typeface="Arial"/>
                <a:ea typeface="Arial"/>
                <a:cs typeface="Arial"/>
                <a:sym typeface="Arial"/>
              </a:rPr>
              <a:t>Real-time data integration</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Interactive user experience</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Educational insights on celestial objects</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Problem Statement</a:t>
            </a:r>
            <a:endParaRPr/>
          </a:p>
        </p:txBody>
      </p:sp>
      <p:sp>
        <p:nvSpPr>
          <p:cNvPr id="140" name="Google Shape;140;p15"/>
          <p:cNvSpPr txBox="1"/>
          <p:nvPr>
            <p:ph idx="1" type="body"/>
          </p:nvPr>
        </p:nvSpPr>
        <p:spPr>
          <a:xfrm>
            <a:off x="819150" y="1888375"/>
            <a:ext cx="7505700" cy="24480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b="1" lang="en" sz="1600">
                <a:solidFill>
                  <a:srgbClr val="000000"/>
                </a:solidFill>
                <a:latin typeface="Arial"/>
                <a:ea typeface="Arial"/>
                <a:cs typeface="Arial"/>
                <a:sym typeface="Arial"/>
              </a:rPr>
              <a:t>Challenge</a:t>
            </a:r>
            <a:r>
              <a:rPr lang="en" sz="1600">
                <a:solidFill>
                  <a:srgbClr val="000000"/>
                </a:solidFill>
                <a:latin typeface="Arial"/>
                <a:ea typeface="Arial"/>
                <a:cs typeface="Arial"/>
                <a:sym typeface="Arial"/>
              </a:rPr>
              <a:t>: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Create an innovative orrery app that provides real-time information and visualization of space objects.</a:t>
            </a:r>
            <a:endParaRPr sz="1600">
              <a:solidFill>
                <a:srgbClr val="000000"/>
              </a:solidFill>
              <a:latin typeface="Arial"/>
              <a:ea typeface="Arial"/>
              <a:cs typeface="Arial"/>
              <a:sym typeface="Arial"/>
            </a:endParaRPr>
          </a:p>
          <a:p>
            <a:pPr indent="0" lvl="0" marL="0" rtl="0" algn="l">
              <a:spcBef>
                <a:spcPts val="1200"/>
              </a:spcBef>
              <a:spcAft>
                <a:spcPts val="0"/>
              </a:spcAft>
              <a:buNone/>
            </a:pPr>
            <a:r>
              <a:rPr b="1" lang="en" sz="1600">
                <a:solidFill>
                  <a:srgbClr val="000000"/>
                </a:solidFill>
                <a:latin typeface="Arial"/>
                <a:ea typeface="Arial"/>
                <a:cs typeface="Arial"/>
                <a:sym typeface="Arial"/>
              </a:rPr>
              <a:t>Why It Need?</a:t>
            </a:r>
            <a:endParaRPr sz="1600">
              <a:solidFill>
                <a:srgbClr val="000000"/>
              </a:solidFill>
              <a:latin typeface="Arial"/>
              <a:ea typeface="Arial"/>
              <a:cs typeface="Arial"/>
              <a:sym typeface="Arial"/>
            </a:endParaRPr>
          </a:p>
          <a:p>
            <a:pPr indent="-314960" lvl="0" marL="457200" rtl="0" algn="l">
              <a:spcBef>
                <a:spcPts val="1200"/>
              </a:spcBef>
              <a:spcAft>
                <a:spcPts val="0"/>
              </a:spcAft>
              <a:buClr>
                <a:srgbClr val="000000"/>
              </a:buClr>
              <a:buSzPct val="100000"/>
              <a:buFont typeface="Arial"/>
              <a:buChar char="●"/>
            </a:pPr>
            <a:r>
              <a:rPr lang="en" sz="1600">
                <a:solidFill>
                  <a:srgbClr val="000000"/>
                </a:solidFill>
                <a:latin typeface="Arial"/>
                <a:ea typeface="Arial"/>
                <a:cs typeface="Arial"/>
                <a:sym typeface="Arial"/>
              </a:rPr>
              <a:t>Growing need for planetary defense and awareness of Potentially Hazardous Asteroids.</a:t>
            </a:r>
            <a:endParaRPr sz="1600">
              <a:solidFill>
                <a:srgbClr val="000000"/>
              </a:solidFill>
              <a:latin typeface="Arial"/>
              <a:ea typeface="Arial"/>
              <a:cs typeface="Arial"/>
              <a:sym typeface="Arial"/>
            </a:endParaRPr>
          </a:p>
          <a:p>
            <a:pPr indent="-314960" lvl="0" marL="457200" rtl="0" algn="l">
              <a:spcBef>
                <a:spcPts val="0"/>
              </a:spcBef>
              <a:spcAft>
                <a:spcPts val="0"/>
              </a:spcAft>
              <a:buClr>
                <a:srgbClr val="000000"/>
              </a:buClr>
              <a:buSzPct val="100000"/>
              <a:buFont typeface="Arial"/>
              <a:buChar char="●"/>
            </a:pPr>
            <a:r>
              <a:rPr lang="en" sz="1600">
                <a:solidFill>
                  <a:srgbClr val="000000"/>
                </a:solidFill>
                <a:latin typeface="Arial"/>
                <a:ea typeface="Arial"/>
                <a:cs typeface="Arial"/>
                <a:sym typeface="Arial"/>
              </a:rPr>
              <a:t>Education and public engagement in space exploration.</a:t>
            </a:r>
            <a:endParaRPr sz="16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Technologies Used</a:t>
            </a:r>
            <a:endParaRPr/>
          </a:p>
        </p:txBody>
      </p:sp>
      <p:sp>
        <p:nvSpPr>
          <p:cNvPr id="146" name="Google Shape;146;p16"/>
          <p:cNvSpPr txBox="1"/>
          <p:nvPr>
            <p:ph idx="1" type="body"/>
          </p:nvPr>
        </p:nvSpPr>
        <p:spPr>
          <a:xfrm>
            <a:off x="819150" y="1902550"/>
            <a:ext cx="7505700" cy="2448000"/>
          </a:xfrm>
          <a:prstGeom prst="rect">
            <a:avLst/>
          </a:prstGeom>
        </p:spPr>
        <p:txBody>
          <a:bodyPr anchorCtr="0" anchor="t" bIns="91425" lIns="91425" spcFirstLastPara="1" rIns="91425" wrap="square" tIns="91425">
            <a:normAutofit/>
          </a:bodyPr>
          <a:lstStyle/>
          <a:p>
            <a:pPr indent="0" lvl="0" marL="457200" rtl="0" algn="l">
              <a:spcBef>
                <a:spcPts val="1200"/>
              </a:spcBef>
              <a:spcAft>
                <a:spcPts val="0"/>
              </a:spcAft>
              <a:buNone/>
            </a:pPr>
            <a:r>
              <a:rPr b="1" lang="en" sz="1500">
                <a:solidFill>
                  <a:srgbClr val="000000"/>
                </a:solidFill>
                <a:latin typeface="Arial"/>
                <a:ea typeface="Arial"/>
                <a:cs typeface="Arial"/>
                <a:sym typeface="Arial"/>
              </a:rPr>
              <a:t>Frontend</a:t>
            </a:r>
            <a:r>
              <a:rPr lang="en" sz="1500">
                <a:solidFill>
                  <a:srgbClr val="000000"/>
                </a:solidFill>
                <a:latin typeface="Arial"/>
                <a:ea typeface="Arial"/>
                <a:cs typeface="Arial"/>
                <a:sym typeface="Arial"/>
              </a:rPr>
              <a:t>: React</a:t>
            </a:r>
            <a:endParaRPr sz="1500">
              <a:solidFill>
                <a:srgbClr val="000000"/>
              </a:solidFill>
              <a:latin typeface="Arial"/>
              <a:ea typeface="Arial"/>
              <a:cs typeface="Arial"/>
              <a:sym typeface="Arial"/>
            </a:endParaRPr>
          </a:p>
          <a:p>
            <a:pPr indent="0" lvl="0" marL="457200" rtl="0" algn="l">
              <a:spcBef>
                <a:spcPts val="1200"/>
              </a:spcBef>
              <a:spcAft>
                <a:spcPts val="0"/>
              </a:spcAft>
              <a:buNone/>
            </a:pPr>
            <a:r>
              <a:rPr b="1" lang="en" sz="1500">
                <a:solidFill>
                  <a:srgbClr val="000000"/>
                </a:solidFill>
                <a:latin typeface="Arial"/>
                <a:ea typeface="Arial"/>
                <a:cs typeface="Arial"/>
                <a:sym typeface="Arial"/>
              </a:rPr>
              <a:t>Data Sources</a:t>
            </a:r>
            <a:r>
              <a:rPr lang="en" sz="1500">
                <a:solidFill>
                  <a:srgbClr val="000000"/>
                </a:solidFill>
                <a:latin typeface="Arial"/>
                <a:ea typeface="Arial"/>
                <a:cs typeface="Arial"/>
                <a:sym typeface="Arial"/>
              </a:rPr>
              <a:t>: NASA’s Near-Earth Object API, JPL Horizons API</a:t>
            </a:r>
            <a:endParaRPr sz="1500">
              <a:solidFill>
                <a:srgbClr val="000000"/>
              </a:solidFill>
              <a:latin typeface="Arial"/>
              <a:ea typeface="Arial"/>
              <a:cs typeface="Arial"/>
              <a:sym typeface="Arial"/>
            </a:endParaRPr>
          </a:p>
          <a:p>
            <a:pPr indent="0" lvl="0" marL="457200" rtl="0" algn="l">
              <a:spcBef>
                <a:spcPts val="1200"/>
              </a:spcBef>
              <a:spcAft>
                <a:spcPts val="0"/>
              </a:spcAft>
              <a:buNone/>
            </a:pPr>
            <a:r>
              <a:rPr b="1" lang="en" sz="1500">
                <a:solidFill>
                  <a:srgbClr val="000000"/>
                </a:solidFill>
                <a:latin typeface="Arial"/>
                <a:ea typeface="Arial"/>
                <a:cs typeface="Arial"/>
                <a:sym typeface="Arial"/>
              </a:rPr>
              <a:t>Other Tools</a:t>
            </a:r>
            <a:r>
              <a:rPr lang="en" sz="1500">
                <a:solidFill>
                  <a:srgbClr val="000000"/>
                </a:solidFill>
                <a:latin typeface="Arial"/>
                <a:ea typeface="Arial"/>
                <a:cs typeface="Arial"/>
                <a:sym typeface="Arial"/>
              </a:rPr>
              <a:t>:</a:t>
            </a:r>
            <a:endParaRPr sz="1500">
              <a:solidFill>
                <a:srgbClr val="000000"/>
              </a:solidFill>
              <a:latin typeface="Arial"/>
              <a:ea typeface="Arial"/>
              <a:cs typeface="Arial"/>
              <a:sym typeface="Arial"/>
            </a:endParaRPr>
          </a:p>
          <a:p>
            <a:pPr indent="-323850" lvl="1" marL="914400" rtl="0" algn="l">
              <a:spcBef>
                <a:spcPts val="1200"/>
              </a:spcBef>
              <a:spcAft>
                <a:spcPts val="0"/>
              </a:spcAft>
              <a:buClr>
                <a:srgbClr val="000000"/>
              </a:buClr>
              <a:buSzPts val="1500"/>
              <a:buFont typeface="Arial"/>
              <a:buChar char="○"/>
            </a:pPr>
            <a:r>
              <a:rPr lang="en" sz="1500">
                <a:solidFill>
                  <a:srgbClr val="000000"/>
                </a:solidFill>
                <a:latin typeface="Arial"/>
                <a:ea typeface="Arial"/>
                <a:cs typeface="Arial"/>
                <a:sym typeface="Arial"/>
              </a:rPr>
              <a:t>2D and 3D rendering libraries for celestial orbits.</a:t>
            </a:r>
            <a:endParaRPr sz="1500">
              <a:solidFill>
                <a:srgbClr val="000000"/>
              </a:solidFill>
              <a:latin typeface="Arial"/>
              <a:ea typeface="Arial"/>
              <a:cs typeface="Arial"/>
              <a:sym typeface="Arial"/>
            </a:endParaRPr>
          </a:p>
          <a:p>
            <a:pPr indent="-323850" lvl="1" marL="9144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Time controls for past/future tracking.</a:t>
            </a:r>
            <a:endParaRPr sz="15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Interactive Features</a:t>
            </a:r>
            <a:endParaRPr/>
          </a:p>
        </p:txBody>
      </p:sp>
      <p:sp>
        <p:nvSpPr>
          <p:cNvPr id="152" name="Google Shape;152;p17"/>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0" lvl="0" marL="457200" rtl="0" algn="l">
              <a:spcBef>
                <a:spcPts val="1200"/>
              </a:spcBef>
              <a:spcAft>
                <a:spcPts val="0"/>
              </a:spcAft>
              <a:buNone/>
            </a:pPr>
            <a:r>
              <a:rPr b="1" lang="en" sz="1400">
                <a:solidFill>
                  <a:srgbClr val="000000"/>
                </a:solidFill>
                <a:latin typeface="Arial"/>
                <a:ea typeface="Arial"/>
                <a:cs typeface="Arial"/>
                <a:sym typeface="Arial"/>
              </a:rPr>
              <a:t>Real-Time Tracking</a:t>
            </a:r>
            <a:r>
              <a:rPr lang="en" sz="1400">
                <a:solidFill>
                  <a:srgbClr val="000000"/>
                </a:solidFill>
                <a:latin typeface="Arial"/>
                <a:ea typeface="Arial"/>
                <a:cs typeface="Arial"/>
                <a:sym typeface="Arial"/>
              </a:rPr>
              <a:t>: Planets, asteroids, comets are displayed in their current positions using real-time data.</a:t>
            </a:r>
            <a:endParaRPr sz="1400">
              <a:solidFill>
                <a:srgbClr val="000000"/>
              </a:solidFill>
              <a:latin typeface="Arial"/>
              <a:ea typeface="Arial"/>
              <a:cs typeface="Arial"/>
              <a:sym typeface="Arial"/>
            </a:endParaRPr>
          </a:p>
          <a:p>
            <a:pPr indent="0" lvl="0" marL="457200" rtl="0" algn="l">
              <a:spcBef>
                <a:spcPts val="1200"/>
              </a:spcBef>
              <a:spcAft>
                <a:spcPts val="0"/>
              </a:spcAft>
              <a:buNone/>
            </a:pPr>
            <a:r>
              <a:rPr b="1" lang="en" sz="1400">
                <a:solidFill>
                  <a:srgbClr val="000000"/>
                </a:solidFill>
                <a:latin typeface="Arial"/>
                <a:ea typeface="Arial"/>
                <a:cs typeface="Arial"/>
                <a:sym typeface="Arial"/>
              </a:rPr>
              <a:t>User Interaction</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317500" lvl="1" marL="914400" rtl="0" algn="l">
              <a:spcBef>
                <a:spcPts val="1200"/>
              </a:spcBef>
              <a:spcAft>
                <a:spcPts val="0"/>
              </a:spcAft>
              <a:buClr>
                <a:srgbClr val="000000"/>
              </a:buClr>
              <a:buSzPts val="1400"/>
              <a:buFont typeface="Arial"/>
              <a:buChar char="○"/>
            </a:pPr>
            <a:r>
              <a:rPr lang="en" sz="1400">
                <a:solidFill>
                  <a:srgbClr val="000000"/>
                </a:solidFill>
                <a:latin typeface="Arial"/>
                <a:ea typeface="Arial"/>
                <a:cs typeface="Arial"/>
                <a:sym typeface="Arial"/>
              </a:rPr>
              <a:t>Zoom, pan to explore the solar system.</a:t>
            </a:r>
            <a:endParaRPr sz="1400">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Time manipulation to see past and future positions.</a:t>
            </a:r>
            <a:endParaRPr sz="1400">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Click on objects for detailed information.</a:t>
            </a:r>
            <a:endParaRPr sz="1400">
              <a:solidFill>
                <a:srgbClr val="000000"/>
              </a:solidFill>
              <a:latin typeface="Arial"/>
              <a:ea typeface="Arial"/>
              <a:cs typeface="Arial"/>
              <a:sym typeface="Arial"/>
            </a:endParaRPr>
          </a:p>
          <a:p>
            <a:pPr indent="0" lvl="0" marL="457200" rtl="0" algn="l">
              <a:spcBef>
                <a:spcPts val="1200"/>
              </a:spcBef>
              <a:spcAft>
                <a:spcPts val="0"/>
              </a:spcAft>
              <a:buNone/>
            </a:pPr>
            <a:r>
              <a:rPr b="1" lang="en" sz="1400">
                <a:solidFill>
                  <a:srgbClr val="000000"/>
                </a:solidFill>
                <a:latin typeface="Arial"/>
                <a:ea typeface="Arial"/>
                <a:cs typeface="Arial"/>
                <a:sym typeface="Arial"/>
              </a:rPr>
              <a:t>Educational Value</a:t>
            </a:r>
            <a:r>
              <a:rPr lang="en" sz="1400">
                <a:solidFill>
                  <a:srgbClr val="000000"/>
                </a:solidFill>
                <a:latin typeface="Arial"/>
                <a:ea typeface="Arial"/>
                <a:cs typeface="Arial"/>
                <a:sym typeface="Arial"/>
              </a:rPr>
              <a:t>: Learn about object types, hazard levels, and orbit paths.</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Impact and Importance</a:t>
            </a:r>
            <a:endParaRPr/>
          </a:p>
        </p:txBody>
      </p:sp>
      <p:sp>
        <p:nvSpPr>
          <p:cNvPr id="158" name="Google Shape;158;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92500" lnSpcReduction="20000"/>
          </a:bodyPr>
          <a:lstStyle/>
          <a:p>
            <a:pPr indent="0" lvl="0" marL="457200" rtl="0" algn="l">
              <a:spcBef>
                <a:spcPts val="1200"/>
              </a:spcBef>
              <a:spcAft>
                <a:spcPts val="0"/>
              </a:spcAft>
              <a:buNone/>
            </a:pPr>
            <a:r>
              <a:rPr b="1" lang="en" sz="1400">
                <a:solidFill>
                  <a:srgbClr val="000000"/>
                </a:solidFill>
                <a:latin typeface="Arial"/>
                <a:ea typeface="Arial"/>
                <a:cs typeface="Arial"/>
                <a:sym typeface="Arial"/>
              </a:rPr>
              <a:t>Educational</a:t>
            </a: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457200" rtl="0" algn="l">
              <a:spcBef>
                <a:spcPts val="1200"/>
              </a:spcBef>
              <a:spcAft>
                <a:spcPts val="0"/>
              </a:spcAft>
              <a:buNone/>
            </a:pPr>
            <a:r>
              <a:rPr lang="en" sz="1400">
                <a:solidFill>
                  <a:srgbClr val="000000"/>
                </a:solidFill>
                <a:latin typeface="Arial"/>
                <a:ea typeface="Arial"/>
                <a:cs typeface="Arial"/>
                <a:sym typeface="Arial"/>
              </a:rPr>
              <a:t>          Helps users understand space phenomena and solar system mechanics.</a:t>
            </a:r>
            <a:endParaRPr sz="1400">
              <a:solidFill>
                <a:srgbClr val="000000"/>
              </a:solidFill>
              <a:latin typeface="Arial"/>
              <a:ea typeface="Arial"/>
              <a:cs typeface="Arial"/>
              <a:sym typeface="Arial"/>
            </a:endParaRPr>
          </a:p>
          <a:p>
            <a:pPr indent="0" lvl="0" marL="457200" rtl="0" algn="l">
              <a:spcBef>
                <a:spcPts val="1200"/>
              </a:spcBef>
              <a:spcAft>
                <a:spcPts val="0"/>
              </a:spcAft>
              <a:buNone/>
            </a:pPr>
            <a:r>
              <a:rPr b="1" lang="en" sz="1400">
                <a:solidFill>
                  <a:srgbClr val="000000"/>
                </a:solidFill>
                <a:latin typeface="Arial"/>
                <a:ea typeface="Arial"/>
                <a:cs typeface="Arial"/>
                <a:sym typeface="Arial"/>
              </a:rPr>
              <a:t>Planetary Defense</a:t>
            </a: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457200" rtl="0" algn="l">
              <a:spcBef>
                <a:spcPts val="1200"/>
              </a:spcBef>
              <a:spcAft>
                <a:spcPts val="0"/>
              </a:spcAft>
              <a:buNone/>
            </a:pPr>
            <a:r>
              <a:rPr lang="en" sz="1400">
                <a:solidFill>
                  <a:srgbClr val="000000"/>
                </a:solidFill>
                <a:latin typeface="Arial"/>
                <a:ea typeface="Arial"/>
                <a:cs typeface="Arial"/>
                <a:sym typeface="Arial"/>
              </a:rPr>
              <a:t>          Highlights Potentially Hazardous Asteroids, aiding in global awareness.</a:t>
            </a:r>
            <a:endParaRPr sz="1400">
              <a:solidFill>
                <a:srgbClr val="000000"/>
              </a:solidFill>
              <a:latin typeface="Arial"/>
              <a:ea typeface="Arial"/>
              <a:cs typeface="Arial"/>
              <a:sym typeface="Arial"/>
            </a:endParaRPr>
          </a:p>
          <a:p>
            <a:pPr indent="0" lvl="0" marL="457200" rtl="0" algn="l">
              <a:spcBef>
                <a:spcPts val="1200"/>
              </a:spcBef>
              <a:spcAft>
                <a:spcPts val="0"/>
              </a:spcAft>
              <a:buNone/>
            </a:pPr>
            <a:r>
              <a:rPr b="1" lang="en" sz="1400">
                <a:solidFill>
                  <a:srgbClr val="000000"/>
                </a:solidFill>
                <a:latin typeface="Arial"/>
                <a:ea typeface="Arial"/>
                <a:cs typeface="Arial"/>
                <a:sym typeface="Arial"/>
              </a:rPr>
              <a:t>Interactive Learning</a:t>
            </a: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457200" rtl="0" algn="l">
              <a:spcBef>
                <a:spcPts val="1200"/>
              </a:spcBef>
              <a:spcAft>
                <a:spcPts val="0"/>
              </a:spcAft>
              <a:buNone/>
            </a:pPr>
            <a:r>
              <a:rPr lang="en" sz="1400">
                <a:solidFill>
                  <a:srgbClr val="000000"/>
                </a:solidFill>
                <a:latin typeface="Arial"/>
                <a:ea typeface="Arial"/>
                <a:cs typeface="Arial"/>
                <a:sym typeface="Arial"/>
              </a:rPr>
              <a:t>           Combines real-time data with engaging visualizations for a better user experience.</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64" name="Google Shape;164;p19"/>
          <p:cNvSpPr txBox="1"/>
          <p:nvPr>
            <p:ph idx="1" type="body"/>
          </p:nvPr>
        </p:nvSpPr>
        <p:spPr>
          <a:xfrm>
            <a:off x="819150" y="1616525"/>
            <a:ext cx="7505700" cy="2822100"/>
          </a:xfrm>
          <a:prstGeom prst="rect">
            <a:avLst/>
          </a:prstGeom>
        </p:spPr>
        <p:txBody>
          <a:bodyPr anchorCtr="0" anchor="t" bIns="91425" lIns="91425" spcFirstLastPara="1" rIns="91425" wrap="square" tIns="91425">
            <a:noAutofit/>
          </a:bodyPr>
          <a:lstStyle/>
          <a:p>
            <a:pPr indent="0" lvl="0" marL="0" rtl="0" algn="just">
              <a:lnSpc>
                <a:spcPct val="105000"/>
              </a:lnSpc>
              <a:spcBef>
                <a:spcPts val="1200"/>
              </a:spcBef>
              <a:spcAft>
                <a:spcPts val="0"/>
              </a:spcAft>
              <a:buNone/>
            </a:pPr>
            <a:r>
              <a:rPr lang="en" sz="1500"/>
              <a:t>The Interactive Orrery Web App provides a powerful tool to visualize celestial objects and learn about space. By integrating real-time data and user-friendly interaction, the app enables users to explore the solar system in an immersive and educational way. Whether for students, educators, or space enthusiasts, this app bridges the gap between complex astronomical data and engaging, accessible learning. Additionally, its focus on Potentially Hazardous Asteroids supports planetary defense efforts, helping raise awareness about space hazards and their implications for Earth. As space exploration advances, this tool can evolve to include new discoveries, celestial events, and more detailed simulations, contributing to a deeper understanding of the universe.</a:t>
            </a:r>
            <a:endParaRPr sz="1500"/>
          </a:p>
          <a:p>
            <a:pPr indent="0" lvl="0" marL="0" rtl="0" algn="just">
              <a:lnSpc>
                <a:spcPct val="105000"/>
              </a:lnSpc>
              <a:spcBef>
                <a:spcPts val="1200"/>
              </a:spcBef>
              <a:spcAft>
                <a:spcPts val="0"/>
              </a:spcAft>
              <a:buNone/>
            </a:pPr>
            <a:r>
              <a:t/>
            </a:r>
            <a:endParaRPr sz="1500"/>
          </a:p>
          <a:p>
            <a:pPr indent="0" lvl="0" marL="0" rtl="0" algn="just">
              <a:lnSpc>
                <a:spcPct val="105000"/>
              </a:lnSpc>
              <a:spcBef>
                <a:spcPts val="0"/>
              </a:spcBef>
              <a:spcAft>
                <a:spcPts val="1200"/>
              </a:spcAft>
              <a:buNone/>
            </a:pPr>
            <a:r>
              <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