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71" r:id="rId15"/>
    <p:sldId id="272" r:id="rId16"/>
    <p:sldId id="273" r:id="rId17"/>
    <p:sldId id="270" r:id="rId18"/>
    <p:sldId id="269"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9FD1-9412-19F9-1F90-0BBCDE9C18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993EAF2-3951-80D3-C30F-FFF29A8D00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36F531E-5D4D-EBCB-7000-C6D40E42B4F6}"/>
              </a:ext>
            </a:extLst>
          </p:cNvPr>
          <p:cNvSpPr>
            <a:spLocks noGrp="1"/>
          </p:cNvSpPr>
          <p:nvPr>
            <p:ph type="dt" sz="half" idx="10"/>
          </p:nvPr>
        </p:nvSpPr>
        <p:spPr/>
        <p:txBody>
          <a:bodyPr/>
          <a:lstStyle/>
          <a:p>
            <a:fld id="{1B01CF33-C409-4D1F-9720-894D643D8E1D}" type="datetimeFigureOut">
              <a:rPr lang="en-IN" smtClean="0"/>
              <a:t>03-09-2024</a:t>
            </a:fld>
            <a:endParaRPr lang="en-IN"/>
          </a:p>
        </p:txBody>
      </p:sp>
      <p:sp>
        <p:nvSpPr>
          <p:cNvPr id="5" name="Footer Placeholder 4">
            <a:extLst>
              <a:ext uri="{FF2B5EF4-FFF2-40B4-BE49-F238E27FC236}">
                <a16:creationId xmlns:a16="http://schemas.microsoft.com/office/drawing/2014/main" id="{9BDB2350-754F-E69D-1063-02DEB1FC4B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3580DE-6A04-A842-B326-BF0BCE5BEE92}"/>
              </a:ext>
            </a:extLst>
          </p:cNvPr>
          <p:cNvSpPr>
            <a:spLocks noGrp="1"/>
          </p:cNvSpPr>
          <p:nvPr>
            <p:ph type="sldNum" sz="quarter" idx="12"/>
          </p:nvPr>
        </p:nvSpPr>
        <p:spPr/>
        <p:txBody>
          <a:bodyPr/>
          <a:lstStyle/>
          <a:p>
            <a:fld id="{05B490C7-FC5E-4006-B4E0-5E8428092A99}" type="slidenum">
              <a:rPr lang="en-IN" smtClean="0"/>
              <a:t>‹#›</a:t>
            </a:fld>
            <a:endParaRPr lang="en-IN"/>
          </a:p>
        </p:txBody>
      </p:sp>
    </p:spTree>
    <p:extLst>
      <p:ext uri="{BB962C8B-B14F-4D97-AF65-F5344CB8AC3E}">
        <p14:creationId xmlns:p14="http://schemas.microsoft.com/office/powerpoint/2010/main" val="3602737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948B7-3112-4CFB-CD61-85CC6E64C11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82E2C3-5A62-4AEA-53C6-0A276C0923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BE7C12-9A85-6F38-851A-B0065C527080}"/>
              </a:ext>
            </a:extLst>
          </p:cNvPr>
          <p:cNvSpPr>
            <a:spLocks noGrp="1"/>
          </p:cNvSpPr>
          <p:nvPr>
            <p:ph type="dt" sz="half" idx="10"/>
          </p:nvPr>
        </p:nvSpPr>
        <p:spPr/>
        <p:txBody>
          <a:bodyPr/>
          <a:lstStyle/>
          <a:p>
            <a:fld id="{1B01CF33-C409-4D1F-9720-894D643D8E1D}" type="datetimeFigureOut">
              <a:rPr lang="en-IN" smtClean="0"/>
              <a:t>03-09-2024</a:t>
            </a:fld>
            <a:endParaRPr lang="en-IN"/>
          </a:p>
        </p:txBody>
      </p:sp>
      <p:sp>
        <p:nvSpPr>
          <p:cNvPr id="5" name="Footer Placeholder 4">
            <a:extLst>
              <a:ext uri="{FF2B5EF4-FFF2-40B4-BE49-F238E27FC236}">
                <a16:creationId xmlns:a16="http://schemas.microsoft.com/office/drawing/2014/main" id="{A8E26D37-46E5-6CEA-3E3F-466A99AD2A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5196ED-2AFA-41EE-8995-9A2445FC353C}"/>
              </a:ext>
            </a:extLst>
          </p:cNvPr>
          <p:cNvSpPr>
            <a:spLocks noGrp="1"/>
          </p:cNvSpPr>
          <p:nvPr>
            <p:ph type="sldNum" sz="quarter" idx="12"/>
          </p:nvPr>
        </p:nvSpPr>
        <p:spPr/>
        <p:txBody>
          <a:bodyPr/>
          <a:lstStyle/>
          <a:p>
            <a:fld id="{05B490C7-FC5E-4006-B4E0-5E8428092A99}" type="slidenum">
              <a:rPr lang="en-IN" smtClean="0"/>
              <a:t>‹#›</a:t>
            </a:fld>
            <a:endParaRPr lang="en-IN"/>
          </a:p>
        </p:txBody>
      </p:sp>
    </p:spTree>
    <p:extLst>
      <p:ext uri="{BB962C8B-B14F-4D97-AF65-F5344CB8AC3E}">
        <p14:creationId xmlns:p14="http://schemas.microsoft.com/office/powerpoint/2010/main" val="1866850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894CF2-B424-5E6D-03CB-A38F12F8A7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B055DD-7DB6-1DEF-FF40-8294937284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26832F-C270-97A6-52D7-6A993AA90F6F}"/>
              </a:ext>
            </a:extLst>
          </p:cNvPr>
          <p:cNvSpPr>
            <a:spLocks noGrp="1"/>
          </p:cNvSpPr>
          <p:nvPr>
            <p:ph type="dt" sz="half" idx="10"/>
          </p:nvPr>
        </p:nvSpPr>
        <p:spPr/>
        <p:txBody>
          <a:bodyPr/>
          <a:lstStyle/>
          <a:p>
            <a:fld id="{1B01CF33-C409-4D1F-9720-894D643D8E1D}" type="datetimeFigureOut">
              <a:rPr lang="en-IN" smtClean="0"/>
              <a:t>03-09-2024</a:t>
            </a:fld>
            <a:endParaRPr lang="en-IN"/>
          </a:p>
        </p:txBody>
      </p:sp>
      <p:sp>
        <p:nvSpPr>
          <p:cNvPr id="5" name="Footer Placeholder 4">
            <a:extLst>
              <a:ext uri="{FF2B5EF4-FFF2-40B4-BE49-F238E27FC236}">
                <a16:creationId xmlns:a16="http://schemas.microsoft.com/office/drawing/2014/main" id="{0D791425-8111-42CD-98C3-81F198E973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C21A12-654D-33AB-44D1-C2731ABF6DFB}"/>
              </a:ext>
            </a:extLst>
          </p:cNvPr>
          <p:cNvSpPr>
            <a:spLocks noGrp="1"/>
          </p:cNvSpPr>
          <p:nvPr>
            <p:ph type="sldNum" sz="quarter" idx="12"/>
          </p:nvPr>
        </p:nvSpPr>
        <p:spPr/>
        <p:txBody>
          <a:bodyPr/>
          <a:lstStyle/>
          <a:p>
            <a:fld id="{05B490C7-FC5E-4006-B4E0-5E8428092A99}" type="slidenum">
              <a:rPr lang="en-IN" smtClean="0"/>
              <a:t>‹#›</a:t>
            </a:fld>
            <a:endParaRPr lang="en-IN"/>
          </a:p>
        </p:txBody>
      </p:sp>
    </p:spTree>
    <p:extLst>
      <p:ext uri="{BB962C8B-B14F-4D97-AF65-F5344CB8AC3E}">
        <p14:creationId xmlns:p14="http://schemas.microsoft.com/office/powerpoint/2010/main" val="1133254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072B8-BC91-60DA-BBD4-9DC36F941A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17D831-76B1-3D52-10F1-C1F41E9650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335E72-3941-AA0E-3C3D-E5C0D10169B6}"/>
              </a:ext>
            </a:extLst>
          </p:cNvPr>
          <p:cNvSpPr>
            <a:spLocks noGrp="1"/>
          </p:cNvSpPr>
          <p:nvPr>
            <p:ph type="dt" sz="half" idx="10"/>
          </p:nvPr>
        </p:nvSpPr>
        <p:spPr/>
        <p:txBody>
          <a:bodyPr/>
          <a:lstStyle/>
          <a:p>
            <a:fld id="{1B01CF33-C409-4D1F-9720-894D643D8E1D}" type="datetimeFigureOut">
              <a:rPr lang="en-IN" smtClean="0"/>
              <a:t>03-09-2024</a:t>
            </a:fld>
            <a:endParaRPr lang="en-IN"/>
          </a:p>
        </p:txBody>
      </p:sp>
      <p:sp>
        <p:nvSpPr>
          <p:cNvPr id="5" name="Footer Placeholder 4">
            <a:extLst>
              <a:ext uri="{FF2B5EF4-FFF2-40B4-BE49-F238E27FC236}">
                <a16:creationId xmlns:a16="http://schemas.microsoft.com/office/drawing/2014/main" id="{D531DA80-4806-629D-3D7C-B1B4226031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077064-F2F4-0B5F-B7D6-2017DEB87D2E}"/>
              </a:ext>
            </a:extLst>
          </p:cNvPr>
          <p:cNvSpPr>
            <a:spLocks noGrp="1"/>
          </p:cNvSpPr>
          <p:nvPr>
            <p:ph type="sldNum" sz="quarter" idx="12"/>
          </p:nvPr>
        </p:nvSpPr>
        <p:spPr/>
        <p:txBody>
          <a:bodyPr/>
          <a:lstStyle/>
          <a:p>
            <a:fld id="{05B490C7-FC5E-4006-B4E0-5E8428092A99}" type="slidenum">
              <a:rPr lang="en-IN" smtClean="0"/>
              <a:t>‹#›</a:t>
            </a:fld>
            <a:endParaRPr lang="en-IN"/>
          </a:p>
        </p:txBody>
      </p:sp>
    </p:spTree>
    <p:extLst>
      <p:ext uri="{BB962C8B-B14F-4D97-AF65-F5344CB8AC3E}">
        <p14:creationId xmlns:p14="http://schemas.microsoft.com/office/powerpoint/2010/main" val="637986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0CEFE-6372-51E5-E2A0-6C6E3A5774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5FB04E1-9EC4-01A7-C050-E861732F39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4D64F6-DF9D-9818-8D4C-5EF1FCBFFA96}"/>
              </a:ext>
            </a:extLst>
          </p:cNvPr>
          <p:cNvSpPr>
            <a:spLocks noGrp="1"/>
          </p:cNvSpPr>
          <p:nvPr>
            <p:ph type="dt" sz="half" idx="10"/>
          </p:nvPr>
        </p:nvSpPr>
        <p:spPr/>
        <p:txBody>
          <a:bodyPr/>
          <a:lstStyle/>
          <a:p>
            <a:fld id="{1B01CF33-C409-4D1F-9720-894D643D8E1D}" type="datetimeFigureOut">
              <a:rPr lang="en-IN" smtClean="0"/>
              <a:t>03-09-2024</a:t>
            </a:fld>
            <a:endParaRPr lang="en-IN"/>
          </a:p>
        </p:txBody>
      </p:sp>
      <p:sp>
        <p:nvSpPr>
          <p:cNvPr id="5" name="Footer Placeholder 4">
            <a:extLst>
              <a:ext uri="{FF2B5EF4-FFF2-40B4-BE49-F238E27FC236}">
                <a16:creationId xmlns:a16="http://schemas.microsoft.com/office/drawing/2014/main" id="{28536631-6DC0-8B30-3185-664A3EC447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14145D-26D5-048C-C4FA-80610080330B}"/>
              </a:ext>
            </a:extLst>
          </p:cNvPr>
          <p:cNvSpPr>
            <a:spLocks noGrp="1"/>
          </p:cNvSpPr>
          <p:nvPr>
            <p:ph type="sldNum" sz="quarter" idx="12"/>
          </p:nvPr>
        </p:nvSpPr>
        <p:spPr/>
        <p:txBody>
          <a:bodyPr/>
          <a:lstStyle/>
          <a:p>
            <a:fld id="{05B490C7-FC5E-4006-B4E0-5E8428092A99}" type="slidenum">
              <a:rPr lang="en-IN" smtClean="0"/>
              <a:t>‹#›</a:t>
            </a:fld>
            <a:endParaRPr lang="en-IN"/>
          </a:p>
        </p:txBody>
      </p:sp>
    </p:spTree>
    <p:extLst>
      <p:ext uri="{BB962C8B-B14F-4D97-AF65-F5344CB8AC3E}">
        <p14:creationId xmlns:p14="http://schemas.microsoft.com/office/powerpoint/2010/main" val="1552473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9A49E-3198-C983-B222-B45EFBA9B2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1678AC-BAF6-15A7-03D5-BB30B40D2F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FDAA35-61AD-1EC6-7CB5-AAEC346E77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FFC4108-794A-5624-1E3A-26DDEF6DC508}"/>
              </a:ext>
            </a:extLst>
          </p:cNvPr>
          <p:cNvSpPr>
            <a:spLocks noGrp="1"/>
          </p:cNvSpPr>
          <p:nvPr>
            <p:ph type="dt" sz="half" idx="10"/>
          </p:nvPr>
        </p:nvSpPr>
        <p:spPr/>
        <p:txBody>
          <a:bodyPr/>
          <a:lstStyle/>
          <a:p>
            <a:fld id="{1B01CF33-C409-4D1F-9720-894D643D8E1D}" type="datetimeFigureOut">
              <a:rPr lang="en-IN" smtClean="0"/>
              <a:t>03-09-2024</a:t>
            </a:fld>
            <a:endParaRPr lang="en-IN"/>
          </a:p>
        </p:txBody>
      </p:sp>
      <p:sp>
        <p:nvSpPr>
          <p:cNvPr id="6" name="Footer Placeholder 5">
            <a:extLst>
              <a:ext uri="{FF2B5EF4-FFF2-40B4-BE49-F238E27FC236}">
                <a16:creationId xmlns:a16="http://schemas.microsoft.com/office/drawing/2014/main" id="{AEAF2E66-125D-01CC-5B06-22939F238C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86C6D4-A7FF-E9A4-CF3A-6B6C77D2BC83}"/>
              </a:ext>
            </a:extLst>
          </p:cNvPr>
          <p:cNvSpPr>
            <a:spLocks noGrp="1"/>
          </p:cNvSpPr>
          <p:nvPr>
            <p:ph type="sldNum" sz="quarter" idx="12"/>
          </p:nvPr>
        </p:nvSpPr>
        <p:spPr/>
        <p:txBody>
          <a:bodyPr/>
          <a:lstStyle/>
          <a:p>
            <a:fld id="{05B490C7-FC5E-4006-B4E0-5E8428092A99}" type="slidenum">
              <a:rPr lang="en-IN" smtClean="0"/>
              <a:t>‹#›</a:t>
            </a:fld>
            <a:endParaRPr lang="en-IN"/>
          </a:p>
        </p:txBody>
      </p:sp>
    </p:spTree>
    <p:extLst>
      <p:ext uri="{BB962C8B-B14F-4D97-AF65-F5344CB8AC3E}">
        <p14:creationId xmlns:p14="http://schemas.microsoft.com/office/powerpoint/2010/main" val="1705364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72DF0-9867-48D8-A313-9F2415ABA8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826F85-56BE-EEC0-CEEC-F4D8F181E1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0B0EC1-1267-1546-1C54-057ED63E2D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1689629-E25D-DB20-645E-B9D1C8165C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C4556D-57E1-96B2-B609-11E075A596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E1654C-B6EF-323F-F13B-72261C3CAC17}"/>
              </a:ext>
            </a:extLst>
          </p:cNvPr>
          <p:cNvSpPr>
            <a:spLocks noGrp="1"/>
          </p:cNvSpPr>
          <p:nvPr>
            <p:ph type="dt" sz="half" idx="10"/>
          </p:nvPr>
        </p:nvSpPr>
        <p:spPr/>
        <p:txBody>
          <a:bodyPr/>
          <a:lstStyle/>
          <a:p>
            <a:fld id="{1B01CF33-C409-4D1F-9720-894D643D8E1D}" type="datetimeFigureOut">
              <a:rPr lang="en-IN" smtClean="0"/>
              <a:t>03-09-2024</a:t>
            </a:fld>
            <a:endParaRPr lang="en-IN"/>
          </a:p>
        </p:txBody>
      </p:sp>
      <p:sp>
        <p:nvSpPr>
          <p:cNvPr id="8" name="Footer Placeholder 7">
            <a:extLst>
              <a:ext uri="{FF2B5EF4-FFF2-40B4-BE49-F238E27FC236}">
                <a16:creationId xmlns:a16="http://schemas.microsoft.com/office/drawing/2014/main" id="{261F368F-0050-669F-6337-6A49162B444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16D7F77-E501-8A84-37FA-AF559BF45155}"/>
              </a:ext>
            </a:extLst>
          </p:cNvPr>
          <p:cNvSpPr>
            <a:spLocks noGrp="1"/>
          </p:cNvSpPr>
          <p:nvPr>
            <p:ph type="sldNum" sz="quarter" idx="12"/>
          </p:nvPr>
        </p:nvSpPr>
        <p:spPr/>
        <p:txBody>
          <a:bodyPr/>
          <a:lstStyle/>
          <a:p>
            <a:fld id="{05B490C7-FC5E-4006-B4E0-5E8428092A99}" type="slidenum">
              <a:rPr lang="en-IN" smtClean="0"/>
              <a:t>‹#›</a:t>
            </a:fld>
            <a:endParaRPr lang="en-IN"/>
          </a:p>
        </p:txBody>
      </p:sp>
    </p:spTree>
    <p:extLst>
      <p:ext uri="{BB962C8B-B14F-4D97-AF65-F5344CB8AC3E}">
        <p14:creationId xmlns:p14="http://schemas.microsoft.com/office/powerpoint/2010/main" val="235020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3CC06-D214-26AA-5230-D64D28F4876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886B99A-CEAB-668F-8559-77F892EF45A5}"/>
              </a:ext>
            </a:extLst>
          </p:cNvPr>
          <p:cNvSpPr>
            <a:spLocks noGrp="1"/>
          </p:cNvSpPr>
          <p:nvPr>
            <p:ph type="dt" sz="half" idx="10"/>
          </p:nvPr>
        </p:nvSpPr>
        <p:spPr/>
        <p:txBody>
          <a:bodyPr/>
          <a:lstStyle/>
          <a:p>
            <a:fld id="{1B01CF33-C409-4D1F-9720-894D643D8E1D}" type="datetimeFigureOut">
              <a:rPr lang="en-IN" smtClean="0"/>
              <a:t>03-09-2024</a:t>
            </a:fld>
            <a:endParaRPr lang="en-IN"/>
          </a:p>
        </p:txBody>
      </p:sp>
      <p:sp>
        <p:nvSpPr>
          <p:cNvPr id="4" name="Footer Placeholder 3">
            <a:extLst>
              <a:ext uri="{FF2B5EF4-FFF2-40B4-BE49-F238E27FC236}">
                <a16:creationId xmlns:a16="http://schemas.microsoft.com/office/drawing/2014/main" id="{07BB2EE1-29B0-094A-AEB5-7FEC703A44D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00D15F-9D4D-B61B-8813-63ADA4A3CDA4}"/>
              </a:ext>
            </a:extLst>
          </p:cNvPr>
          <p:cNvSpPr>
            <a:spLocks noGrp="1"/>
          </p:cNvSpPr>
          <p:nvPr>
            <p:ph type="sldNum" sz="quarter" idx="12"/>
          </p:nvPr>
        </p:nvSpPr>
        <p:spPr/>
        <p:txBody>
          <a:bodyPr/>
          <a:lstStyle/>
          <a:p>
            <a:fld id="{05B490C7-FC5E-4006-B4E0-5E8428092A99}" type="slidenum">
              <a:rPr lang="en-IN" smtClean="0"/>
              <a:t>‹#›</a:t>
            </a:fld>
            <a:endParaRPr lang="en-IN"/>
          </a:p>
        </p:txBody>
      </p:sp>
    </p:spTree>
    <p:extLst>
      <p:ext uri="{BB962C8B-B14F-4D97-AF65-F5344CB8AC3E}">
        <p14:creationId xmlns:p14="http://schemas.microsoft.com/office/powerpoint/2010/main" val="3986022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3474B6-59DF-6C44-B759-7F9F5746B392}"/>
              </a:ext>
            </a:extLst>
          </p:cNvPr>
          <p:cNvSpPr>
            <a:spLocks noGrp="1"/>
          </p:cNvSpPr>
          <p:nvPr>
            <p:ph type="dt" sz="half" idx="10"/>
          </p:nvPr>
        </p:nvSpPr>
        <p:spPr/>
        <p:txBody>
          <a:bodyPr/>
          <a:lstStyle/>
          <a:p>
            <a:fld id="{1B01CF33-C409-4D1F-9720-894D643D8E1D}" type="datetimeFigureOut">
              <a:rPr lang="en-IN" smtClean="0"/>
              <a:t>03-09-2024</a:t>
            </a:fld>
            <a:endParaRPr lang="en-IN"/>
          </a:p>
        </p:txBody>
      </p:sp>
      <p:sp>
        <p:nvSpPr>
          <p:cNvPr id="3" name="Footer Placeholder 2">
            <a:extLst>
              <a:ext uri="{FF2B5EF4-FFF2-40B4-BE49-F238E27FC236}">
                <a16:creationId xmlns:a16="http://schemas.microsoft.com/office/drawing/2014/main" id="{53518158-6FDC-FB1A-D1EC-3F64EFE333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EDCBD8D-736E-DA5C-9D64-EF9487F3993E}"/>
              </a:ext>
            </a:extLst>
          </p:cNvPr>
          <p:cNvSpPr>
            <a:spLocks noGrp="1"/>
          </p:cNvSpPr>
          <p:nvPr>
            <p:ph type="sldNum" sz="quarter" idx="12"/>
          </p:nvPr>
        </p:nvSpPr>
        <p:spPr/>
        <p:txBody>
          <a:bodyPr/>
          <a:lstStyle/>
          <a:p>
            <a:fld id="{05B490C7-FC5E-4006-B4E0-5E8428092A99}" type="slidenum">
              <a:rPr lang="en-IN" smtClean="0"/>
              <a:t>‹#›</a:t>
            </a:fld>
            <a:endParaRPr lang="en-IN"/>
          </a:p>
        </p:txBody>
      </p:sp>
    </p:spTree>
    <p:extLst>
      <p:ext uri="{BB962C8B-B14F-4D97-AF65-F5344CB8AC3E}">
        <p14:creationId xmlns:p14="http://schemas.microsoft.com/office/powerpoint/2010/main" val="352039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B514C-EB25-7A3C-B84E-5FD44C0C0E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34C8CD-B8B7-7AE3-D5C2-6B86A76B38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E3494C7-6B16-8F1F-20C1-E37025C413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90895E-BA8B-6285-91C4-C04358A0C8C9}"/>
              </a:ext>
            </a:extLst>
          </p:cNvPr>
          <p:cNvSpPr>
            <a:spLocks noGrp="1"/>
          </p:cNvSpPr>
          <p:nvPr>
            <p:ph type="dt" sz="half" idx="10"/>
          </p:nvPr>
        </p:nvSpPr>
        <p:spPr/>
        <p:txBody>
          <a:bodyPr/>
          <a:lstStyle/>
          <a:p>
            <a:fld id="{1B01CF33-C409-4D1F-9720-894D643D8E1D}" type="datetimeFigureOut">
              <a:rPr lang="en-IN" smtClean="0"/>
              <a:t>03-09-2024</a:t>
            </a:fld>
            <a:endParaRPr lang="en-IN"/>
          </a:p>
        </p:txBody>
      </p:sp>
      <p:sp>
        <p:nvSpPr>
          <p:cNvPr id="6" name="Footer Placeholder 5">
            <a:extLst>
              <a:ext uri="{FF2B5EF4-FFF2-40B4-BE49-F238E27FC236}">
                <a16:creationId xmlns:a16="http://schemas.microsoft.com/office/drawing/2014/main" id="{EB50CB47-4AED-7AE5-057F-8DEB3C1E68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CE3D1E-2CB0-CD5A-0821-473AC1DC25CD}"/>
              </a:ext>
            </a:extLst>
          </p:cNvPr>
          <p:cNvSpPr>
            <a:spLocks noGrp="1"/>
          </p:cNvSpPr>
          <p:nvPr>
            <p:ph type="sldNum" sz="quarter" idx="12"/>
          </p:nvPr>
        </p:nvSpPr>
        <p:spPr/>
        <p:txBody>
          <a:bodyPr/>
          <a:lstStyle/>
          <a:p>
            <a:fld id="{05B490C7-FC5E-4006-B4E0-5E8428092A99}" type="slidenum">
              <a:rPr lang="en-IN" smtClean="0"/>
              <a:t>‹#›</a:t>
            </a:fld>
            <a:endParaRPr lang="en-IN"/>
          </a:p>
        </p:txBody>
      </p:sp>
    </p:spTree>
    <p:extLst>
      <p:ext uri="{BB962C8B-B14F-4D97-AF65-F5344CB8AC3E}">
        <p14:creationId xmlns:p14="http://schemas.microsoft.com/office/powerpoint/2010/main" val="2623581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22B06-8098-357D-FAA4-402718E2F4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17E11A-920A-886D-8649-9D4B3F017F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45BCF74-92A4-B7B5-EA93-DFCDE79151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DD8D92-EFD1-B2C9-E6BF-31AF857ED1F8}"/>
              </a:ext>
            </a:extLst>
          </p:cNvPr>
          <p:cNvSpPr>
            <a:spLocks noGrp="1"/>
          </p:cNvSpPr>
          <p:nvPr>
            <p:ph type="dt" sz="half" idx="10"/>
          </p:nvPr>
        </p:nvSpPr>
        <p:spPr/>
        <p:txBody>
          <a:bodyPr/>
          <a:lstStyle/>
          <a:p>
            <a:fld id="{1B01CF33-C409-4D1F-9720-894D643D8E1D}" type="datetimeFigureOut">
              <a:rPr lang="en-IN" smtClean="0"/>
              <a:t>03-09-2024</a:t>
            </a:fld>
            <a:endParaRPr lang="en-IN"/>
          </a:p>
        </p:txBody>
      </p:sp>
      <p:sp>
        <p:nvSpPr>
          <p:cNvPr id="6" name="Footer Placeholder 5">
            <a:extLst>
              <a:ext uri="{FF2B5EF4-FFF2-40B4-BE49-F238E27FC236}">
                <a16:creationId xmlns:a16="http://schemas.microsoft.com/office/drawing/2014/main" id="{C781327E-5633-33A9-6252-D9266495FF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9FE7BC-CDCF-4736-BFCB-C34B18F0D918}"/>
              </a:ext>
            </a:extLst>
          </p:cNvPr>
          <p:cNvSpPr>
            <a:spLocks noGrp="1"/>
          </p:cNvSpPr>
          <p:nvPr>
            <p:ph type="sldNum" sz="quarter" idx="12"/>
          </p:nvPr>
        </p:nvSpPr>
        <p:spPr/>
        <p:txBody>
          <a:bodyPr/>
          <a:lstStyle/>
          <a:p>
            <a:fld id="{05B490C7-FC5E-4006-B4E0-5E8428092A99}" type="slidenum">
              <a:rPr lang="en-IN" smtClean="0"/>
              <a:t>‹#›</a:t>
            </a:fld>
            <a:endParaRPr lang="en-IN"/>
          </a:p>
        </p:txBody>
      </p:sp>
    </p:spTree>
    <p:extLst>
      <p:ext uri="{BB962C8B-B14F-4D97-AF65-F5344CB8AC3E}">
        <p14:creationId xmlns:p14="http://schemas.microsoft.com/office/powerpoint/2010/main" val="2442269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62AEF0-3850-1875-B53B-3D73084886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7E73E2-033F-7305-6A6B-FCF1365A49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F3F729-6C22-F28C-B4B3-C9A75E7A82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01CF33-C409-4D1F-9720-894D643D8E1D}" type="datetimeFigureOut">
              <a:rPr lang="en-IN" smtClean="0"/>
              <a:t>03-09-2024</a:t>
            </a:fld>
            <a:endParaRPr lang="en-IN"/>
          </a:p>
        </p:txBody>
      </p:sp>
      <p:sp>
        <p:nvSpPr>
          <p:cNvPr id="5" name="Footer Placeholder 4">
            <a:extLst>
              <a:ext uri="{FF2B5EF4-FFF2-40B4-BE49-F238E27FC236}">
                <a16:creationId xmlns:a16="http://schemas.microsoft.com/office/drawing/2014/main" id="{47754180-159D-E807-5166-BCFDC74136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1BAE9C3-B870-3057-0C88-07F144F780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490C7-FC5E-4006-B4E0-5E8428092A99}" type="slidenum">
              <a:rPr lang="en-IN" smtClean="0"/>
              <a:t>‹#›</a:t>
            </a:fld>
            <a:endParaRPr lang="en-IN"/>
          </a:p>
        </p:txBody>
      </p:sp>
    </p:spTree>
    <p:extLst>
      <p:ext uri="{BB962C8B-B14F-4D97-AF65-F5344CB8AC3E}">
        <p14:creationId xmlns:p14="http://schemas.microsoft.com/office/powerpoint/2010/main" val="1777491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7CCD-7EB0-495B-0224-E07E4017DD6D}"/>
              </a:ext>
            </a:extLst>
          </p:cNvPr>
          <p:cNvSpPr>
            <a:spLocks noGrp="1"/>
          </p:cNvSpPr>
          <p:nvPr>
            <p:ph type="ctrTitle"/>
          </p:nvPr>
        </p:nvSpPr>
        <p:spPr>
          <a:xfrm>
            <a:off x="1590261" y="274225"/>
            <a:ext cx="9144000" cy="613672"/>
          </a:xfrm>
        </p:spPr>
        <p:txBody>
          <a:bodyPr>
            <a:normAutofit/>
          </a:bodyPr>
          <a:lstStyle/>
          <a:p>
            <a:r>
              <a:rPr lang="en-US" sz="2400" b="1" dirty="0">
                <a:latin typeface="Times New Roman" panose="02020603050405020304" pitchFamily="18" charset="0"/>
                <a:cs typeface="Times New Roman" panose="02020603050405020304" pitchFamily="18" charset="0"/>
              </a:rPr>
              <a:t>MACHINE</a:t>
            </a:r>
            <a:r>
              <a:rPr lang="en-US" sz="18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LEARNING</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F6FF2DC-0028-FF69-5400-51B13C67D56D}"/>
              </a:ext>
            </a:extLst>
          </p:cNvPr>
          <p:cNvSpPr>
            <a:spLocks noGrp="1"/>
          </p:cNvSpPr>
          <p:nvPr>
            <p:ph type="subTitle" idx="1"/>
          </p:nvPr>
        </p:nvSpPr>
        <p:spPr>
          <a:xfrm>
            <a:off x="1524000" y="1060175"/>
            <a:ext cx="9144000" cy="5523600"/>
          </a:xfrm>
        </p:spPr>
        <p:txBody>
          <a:bodyPr>
            <a:normAutofit/>
          </a:bodyPr>
          <a:lstStyle/>
          <a:p>
            <a:r>
              <a:rPr lang="en-US" sz="2000" b="1" dirty="0"/>
              <a:t>AGENDA</a:t>
            </a:r>
          </a:p>
          <a:p>
            <a:pPr algn="l"/>
            <a:r>
              <a:rPr lang="en-US" sz="1800" dirty="0"/>
              <a:t>UNSUPERVISED LEARNING</a:t>
            </a:r>
          </a:p>
          <a:p>
            <a:pPr algn="l"/>
            <a:r>
              <a:rPr lang="en-US" sz="1800" dirty="0"/>
              <a:t>CLUSTERING</a:t>
            </a:r>
          </a:p>
          <a:p>
            <a:pPr algn="l"/>
            <a:r>
              <a:rPr lang="en-US" sz="1800" dirty="0"/>
              <a:t>TYPES OF CLUSTERING</a:t>
            </a:r>
          </a:p>
          <a:p>
            <a:pPr marL="900113" indent="-457200" algn="l">
              <a:buFont typeface="Arial" panose="020B0604020202020204" pitchFamily="34" charset="0"/>
              <a:buChar char="•"/>
            </a:pPr>
            <a:r>
              <a:rPr lang="en-US" sz="1800" dirty="0"/>
              <a:t>K-Means Clustering</a:t>
            </a:r>
          </a:p>
          <a:p>
            <a:pPr marL="900113" indent="-457200" algn="l">
              <a:buFont typeface="Arial" panose="020B0604020202020204" pitchFamily="34" charset="0"/>
              <a:buChar char="•"/>
            </a:pPr>
            <a:r>
              <a:rPr lang="en-US" sz="1800" dirty="0"/>
              <a:t>Bisecting K-means Clustering</a:t>
            </a:r>
          </a:p>
          <a:p>
            <a:pPr marL="900113" indent="-457200" algn="l">
              <a:buFont typeface="Arial" panose="020B0604020202020204" pitchFamily="34" charset="0"/>
              <a:buChar char="•"/>
            </a:pPr>
            <a:r>
              <a:rPr lang="en-US" sz="1800" dirty="0"/>
              <a:t>Agglomerative Clustering</a:t>
            </a:r>
          </a:p>
          <a:p>
            <a:pPr marL="900113" indent="-457200" algn="l">
              <a:buFont typeface="Arial" panose="020B0604020202020204" pitchFamily="34" charset="0"/>
              <a:buChar char="•"/>
            </a:pPr>
            <a:r>
              <a:rPr lang="en-US" sz="1800" dirty="0"/>
              <a:t>Spectral Clustering</a:t>
            </a:r>
          </a:p>
          <a:p>
            <a:pPr marL="900113" indent="-457200" algn="l">
              <a:buFont typeface="Arial" panose="020B0604020202020204" pitchFamily="34" charset="0"/>
              <a:buChar char="•"/>
            </a:pPr>
            <a:r>
              <a:rPr lang="en-US" sz="1800" dirty="0"/>
              <a:t>DBSCAN Clustering</a:t>
            </a:r>
          </a:p>
          <a:p>
            <a:pPr marL="900113" indent="-457200" algn="l">
              <a:buFont typeface="Arial" panose="020B0604020202020204" pitchFamily="34" charset="0"/>
              <a:buChar char="•"/>
            </a:pPr>
            <a:r>
              <a:rPr lang="en-US" sz="1800" dirty="0"/>
              <a:t>Optics Clustering</a:t>
            </a:r>
          </a:p>
          <a:p>
            <a:pPr marL="900113" indent="-457200" algn="l">
              <a:buFont typeface="Arial" panose="020B0604020202020204" pitchFamily="34" charset="0"/>
              <a:buChar char="•"/>
            </a:pPr>
            <a:r>
              <a:rPr lang="en-US" sz="1800" dirty="0"/>
              <a:t>HDBSCAN Clustering</a:t>
            </a:r>
          </a:p>
          <a:p>
            <a:pPr marL="900113" indent="-457200" algn="l">
              <a:buFont typeface="Arial" panose="020B0604020202020204" pitchFamily="34" charset="0"/>
              <a:buChar char="•"/>
            </a:pPr>
            <a:r>
              <a:rPr lang="en-US" sz="1800" dirty="0"/>
              <a:t>Means Shift Clustering</a:t>
            </a:r>
          </a:p>
          <a:p>
            <a:pPr marL="900113" indent="-457200" algn="l">
              <a:buFont typeface="Arial" panose="020B0604020202020204" pitchFamily="34" charset="0"/>
              <a:buChar char="•"/>
            </a:pPr>
            <a:r>
              <a:rPr lang="en-US" sz="1800" dirty="0"/>
              <a:t>Affinity Propagation Clustering</a:t>
            </a:r>
          </a:p>
          <a:p>
            <a:pPr marL="900113" indent="-457200" algn="l">
              <a:buFont typeface="Arial" panose="020B0604020202020204" pitchFamily="34" charset="0"/>
              <a:buChar char="•"/>
            </a:pPr>
            <a:r>
              <a:rPr lang="en-US" sz="1800" dirty="0" err="1"/>
              <a:t>BIRCH_Clustering</a:t>
            </a:r>
            <a:endParaRPr lang="en-US" sz="1800" dirty="0"/>
          </a:p>
          <a:p>
            <a:pPr algn="l"/>
            <a:endParaRPr lang="en-IN" sz="1800" dirty="0"/>
          </a:p>
        </p:txBody>
      </p:sp>
    </p:spTree>
    <p:extLst>
      <p:ext uri="{BB962C8B-B14F-4D97-AF65-F5344CB8AC3E}">
        <p14:creationId xmlns:p14="http://schemas.microsoft.com/office/powerpoint/2010/main" val="825303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3C1643F-E235-A3A8-8CD0-0649FAB75F9D}"/>
              </a:ext>
            </a:extLst>
          </p:cNvPr>
          <p:cNvSpPr>
            <a:spLocks noGrp="1"/>
          </p:cNvSpPr>
          <p:nvPr>
            <p:ph idx="1"/>
          </p:nvPr>
        </p:nvSpPr>
        <p:spPr>
          <a:xfrm>
            <a:off x="304800" y="1564553"/>
            <a:ext cx="10515600" cy="4351338"/>
          </a:xfrm>
        </p:spPr>
        <p:txBody>
          <a:bodyPr>
            <a:normAutofit/>
          </a:bodyPr>
          <a:lstStyle/>
          <a:p>
            <a:pPr>
              <a:spcBef>
                <a:spcPts val="1200"/>
              </a:spcBef>
              <a:spcAft>
                <a:spcPts val="1200"/>
              </a:spcAft>
            </a:pPr>
            <a:r>
              <a:rPr lang="en-US" sz="2400" dirty="0">
                <a:cs typeface="Poppins" panose="00000500000000000000" pitchFamily="2" charset="0"/>
              </a:rPr>
              <a:t>Construct similarity graph and compute its affinity matrix</a:t>
            </a:r>
          </a:p>
          <a:p>
            <a:pPr>
              <a:spcBef>
                <a:spcPts val="1200"/>
              </a:spcBef>
              <a:spcAft>
                <a:spcPts val="1200"/>
              </a:spcAft>
            </a:pPr>
            <a:r>
              <a:rPr lang="en-US" sz="2400" dirty="0">
                <a:cs typeface="Poppins" panose="00000500000000000000" pitchFamily="2" charset="0"/>
              </a:rPr>
              <a:t>Projecting the data onto a lower dimensional space. It is done by computing Graph Laplacian matrix L=D-A </a:t>
            </a:r>
          </a:p>
          <a:p>
            <a:pPr>
              <a:spcBef>
                <a:spcPts val="1200"/>
              </a:spcBef>
              <a:spcAft>
                <a:spcPts val="1200"/>
              </a:spcAft>
            </a:pPr>
            <a:r>
              <a:rPr lang="en-US" sz="2400" dirty="0">
                <a:cs typeface="Poppins" panose="00000500000000000000" pitchFamily="2" charset="0"/>
              </a:rPr>
              <a:t>Compute the first k eigen vectors corresponding to the lowest eigenvalues of Lr and form the matrix U containing these vectors as columns</a:t>
            </a:r>
          </a:p>
          <a:p>
            <a:pPr>
              <a:spcBef>
                <a:spcPts val="1200"/>
              </a:spcBef>
              <a:spcAft>
                <a:spcPts val="1200"/>
              </a:spcAft>
            </a:pPr>
            <a:r>
              <a:rPr lang="en-US" sz="2400" dirty="0">
                <a:cs typeface="Poppins" panose="00000500000000000000" pitchFamily="2" charset="0"/>
              </a:rPr>
              <a:t>Let </a:t>
            </a:r>
            <a:r>
              <a:rPr lang="en-US" sz="2400" dirty="0" err="1">
                <a:cs typeface="Poppins" panose="00000500000000000000" pitchFamily="2" charset="0"/>
              </a:rPr>
              <a:t>yi</a:t>
            </a:r>
            <a:r>
              <a:rPr lang="en-US" sz="2400" dirty="0">
                <a:cs typeface="Poppins" panose="00000500000000000000" pitchFamily="2" charset="0"/>
              </a:rPr>
              <a:t> be the vectors corresponding to the </a:t>
            </a:r>
            <a:r>
              <a:rPr lang="en-US" sz="2400" dirty="0" err="1">
                <a:cs typeface="Poppins" panose="00000500000000000000" pitchFamily="2" charset="0"/>
              </a:rPr>
              <a:t>ith</a:t>
            </a:r>
            <a:r>
              <a:rPr lang="en-US" sz="2400" dirty="0">
                <a:cs typeface="Poppins" panose="00000500000000000000" pitchFamily="2" charset="0"/>
              </a:rPr>
              <a:t> row of U</a:t>
            </a:r>
          </a:p>
          <a:p>
            <a:pPr>
              <a:spcBef>
                <a:spcPts val="1200"/>
              </a:spcBef>
              <a:spcAft>
                <a:spcPts val="1200"/>
              </a:spcAft>
            </a:pPr>
            <a:r>
              <a:rPr lang="en-US" sz="2400" dirty="0">
                <a:cs typeface="Poppins" panose="00000500000000000000" pitchFamily="2" charset="0"/>
              </a:rPr>
              <a:t>Cluster </a:t>
            </a:r>
            <a:r>
              <a:rPr lang="en-US" sz="2400" dirty="0" err="1">
                <a:cs typeface="Poppins" panose="00000500000000000000" pitchFamily="2" charset="0"/>
              </a:rPr>
              <a:t>yi</a:t>
            </a:r>
            <a:r>
              <a:rPr lang="en-US" sz="2400" dirty="0">
                <a:cs typeface="Poppins" panose="00000500000000000000" pitchFamily="2" charset="0"/>
              </a:rPr>
              <a:t> with k-means algorithm into k clusters </a:t>
            </a:r>
          </a:p>
          <a:p>
            <a:pPr>
              <a:spcBef>
                <a:spcPts val="1200"/>
              </a:spcBef>
              <a:spcAft>
                <a:spcPts val="1200"/>
              </a:spcAft>
            </a:pPr>
            <a:endParaRPr lang="en-US" sz="2400" dirty="0">
              <a:cs typeface="Poppins" panose="00000500000000000000" pitchFamily="2" charset="0"/>
            </a:endParaRPr>
          </a:p>
          <a:p>
            <a:pPr marL="442913" indent="-442913">
              <a:buNone/>
            </a:pPr>
            <a:endParaRPr lang="en-US" sz="2800" dirty="0">
              <a:solidFill>
                <a:srgbClr val="273239"/>
              </a:solidFill>
              <a:latin typeface="+mn-lt"/>
            </a:endParaRPr>
          </a:p>
        </p:txBody>
      </p:sp>
      <p:sp>
        <p:nvSpPr>
          <p:cNvPr id="3" name="Title 1">
            <a:extLst>
              <a:ext uri="{FF2B5EF4-FFF2-40B4-BE49-F238E27FC236}">
                <a16:creationId xmlns:a16="http://schemas.microsoft.com/office/drawing/2014/main" id="{0B9DAEA2-76DF-5911-A6E2-5DAA2D8405F7}"/>
              </a:ext>
            </a:extLst>
          </p:cNvPr>
          <p:cNvSpPr txBox="1">
            <a:spLocks/>
          </p:cNvSpPr>
          <p:nvPr/>
        </p:nvSpPr>
        <p:spPr>
          <a:xfrm>
            <a:off x="543791" y="157306"/>
            <a:ext cx="10771909" cy="1048039"/>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700" b="1" dirty="0">
                <a:latin typeface="+mn-lt"/>
                <a:ea typeface="+mn-ea"/>
                <a:cs typeface="+mn-cs"/>
              </a:rPr>
              <a:t>SPECTRAL CLUSTERING</a:t>
            </a:r>
            <a:br>
              <a:rPr lang="en-US" sz="2000" b="1" dirty="0">
                <a:latin typeface="+mn-lt"/>
                <a:ea typeface="+mn-ea"/>
                <a:cs typeface="+mn-cs"/>
              </a:rPr>
            </a:br>
            <a:r>
              <a:rPr lang="en-US" sz="2000" b="1" dirty="0">
                <a:latin typeface="+mn-lt"/>
                <a:ea typeface="+mn-ea"/>
                <a:cs typeface="+mn-cs"/>
              </a:rPr>
              <a:t>(Groups data based on similarity)</a:t>
            </a:r>
          </a:p>
          <a:p>
            <a:endParaRPr lang="en-US" sz="2000" b="1" dirty="0">
              <a:latin typeface="+mn-lt"/>
              <a:ea typeface="+mn-ea"/>
              <a:cs typeface="+mn-cs"/>
            </a:endParaRPr>
          </a:p>
          <a:p>
            <a:r>
              <a:rPr lang="en-US" sz="2000" b="1" dirty="0">
                <a:latin typeface="+mn-lt"/>
                <a:ea typeface="+mn-ea"/>
                <a:cs typeface="+mn-cs"/>
              </a:rPr>
              <a:t>Spectral Clustering is a variant of the clustering algorithm that uses the connectivity between the data points to form the clustering.</a:t>
            </a:r>
            <a:endParaRPr lang="en-IN" sz="2000" b="1" dirty="0">
              <a:latin typeface="+mn-lt"/>
              <a:ea typeface="+mn-ea"/>
              <a:cs typeface="+mn-cs"/>
            </a:endParaRPr>
          </a:p>
        </p:txBody>
      </p:sp>
      <p:pic>
        <p:nvPicPr>
          <p:cNvPr id="2" name="Picture 1">
            <a:extLst>
              <a:ext uri="{FF2B5EF4-FFF2-40B4-BE49-F238E27FC236}">
                <a16:creationId xmlns:a16="http://schemas.microsoft.com/office/drawing/2014/main" id="{CB98FBF1-57A7-90BC-CA62-EFBE441722E2}"/>
              </a:ext>
            </a:extLst>
          </p:cNvPr>
          <p:cNvPicPr>
            <a:picLocks noChangeAspect="1"/>
          </p:cNvPicPr>
          <p:nvPr/>
        </p:nvPicPr>
        <p:blipFill>
          <a:blip r:embed="rId2"/>
          <a:stretch>
            <a:fillRect/>
          </a:stretch>
        </p:blipFill>
        <p:spPr>
          <a:xfrm>
            <a:off x="7259782" y="4613563"/>
            <a:ext cx="4336473" cy="1801091"/>
          </a:xfrm>
          <a:prstGeom prst="rect">
            <a:avLst/>
          </a:prstGeom>
        </p:spPr>
      </p:pic>
    </p:spTree>
    <p:extLst>
      <p:ext uri="{BB962C8B-B14F-4D97-AF65-F5344CB8AC3E}">
        <p14:creationId xmlns:p14="http://schemas.microsoft.com/office/powerpoint/2010/main" val="251101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0EF0A9-AE73-EB70-CA78-16A84FF7226C}"/>
              </a:ext>
            </a:extLst>
          </p:cNvPr>
          <p:cNvSpPr>
            <a:spLocks noGrp="1"/>
          </p:cNvSpPr>
          <p:nvPr>
            <p:ph idx="1"/>
          </p:nvPr>
        </p:nvSpPr>
        <p:spPr>
          <a:xfrm>
            <a:off x="741218" y="512618"/>
            <a:ext cx="10515600" cy="5832763"/>
          </a:xfrm>
        </p:spPr>
        <p:txBody>
          <a:bodyPr>
            <a:normAutofit/>
          </a:bodyPr>
          <a:lstStyle/>
          <a:p>
            <a:pPr marL="0" indent="0" algn="just">
              <a:spcAft>
                <a:spcPts val="1200"/>
              </a:spcAft>
              <a:buNone/>
            </a:pPr>
            <a:endParaRPr lang="en-US" sz="2700" b="1" dirty="0"/>
          </a:p>
          <a:p>
            <a:pPr marL="0" indent="0" algn="just">
              <a:spcAft>
                <a:spcPts val="1200"/>
              </a:spcAft>
              <a:buNone/>
            </a:pPr>
            <a:r>
              <a:rPr lang="en-US" sz="2700" b="1" dirty="0"/>
              <a:t>Advantages</a:t>
            </a:r>
            <a:endParaRPr lang="en-US" sz="2900" b="1" dirty="0"/>
          </a:p>
          <a:p>
            <a:pPr marL="539750" indent="-539750" algn="just">
              <a:spcAft>
                <a:spcPts val="1200"/>
              </a:spcAft>
            </a:pPr>
            <a:r>
              <a:rPr lang="en-US" sz="2400" dirty="0">
                <a:cs typeface="Poppins" panose="00000500000000000000" pitchFamily="2" charset="0"/>
              </a:rPr>
              <a:t>Flexibility: Can handle any type of data distribution and shape</a:t>
            </a:r>
          </a:p>
          <a:p>
            <a:pPr marL="539750" indent="-539750" algn="just">
              <a:spcAft>
                <a:spcPts val="1200"/>
              </a:spcAft>
            </a:pPr>
            <a:r>
              <a:rPr lang="en-US" sz="2400" dirty="0">
                <a:cs typeface="Poppins" panose="00000500000000000000" pitchFamily="2" charset="0"/>
              </a:rPr>
              <a:t>Less sensitive to noise</a:t>
            </a:r>
          </a:p>
          <a:p>
            <a:pPr marL="539750" indent="-539750" algn="l" fontAlgn="base">
              <a:buFont typeface="Arial" panose="020B0604020202020204" pitchFamily="34" charset="0"/>
              <a:buChar char="•"/>
            </a:pPr>
            <a:r>
              <a:rPr lang="en-US" sz="2400" dirty="0">
                <a:cs typeface="Poppins" panose="00000500000000000000" pitchFamily="2" charset="0"/>
              </a:rPr>
              <a:t> Easy to implement</a:t>
            </a:r>
          </a:p>
          <a:p>
            <a:pPr marL="0" indent="0" algn="just">
              <a:spcAft>
                <a:spcPts val="1200"/>
              </a:spcAft>
              <a:buNone/>
            </a:pPr>
            <a:r>
              <a:rPr lang="en-US" sz="2700" b="1" i="0" dirty="0">
                <a:effectLst/>
                <a:cs typeface="Poppins" panose="00000500000000000000" pitchFamily="2" charset="0"/>
              </a:rPr>
              <a:t>Disadvantages</a:t>
            </a:r>
            <a:endParaRPr lang="en-US" sz="2700" b="0" i="0" dirty="0">
              <a:effectLst/>
              <a:cs typeface="Poppins" panose="00000500000000000000" pitchFamily="2" charset="0"/>
            </a:endParaRPr>
          </a:p>
          <a:p>
            <a:pPr marL="539750" indent="-539750" algn="just">
              <a:spcAft>
                <a:spcPts val="1200"/>
              </a:spcAft>
            </a:pPr>
            <a:r>
              <a:rPr lang="en-US" sz="2400" dirty="0">
                <a:cs typeface="Poppins" panose="00000500000000000000" pitchFamily="2" charset="0"/>
              </a:rPr>
              <a:t>Computationally expensive</a:t>
            </a:r>
          </a:p>
          <a:p>
            <a:pPr marL="539750" indent="-539750" algn="just">
              <a:spcAft>
                <a:spcPts val="1200"/>
              </a:spcAft>
            </a:pPr>
            <a:r>
              <a:rPr lang="en-US" sz="2400" dirty="0">
                <a:cs typeface="Poppins" panose="00000500000000000000" pitchFamily="2" charset="0"/>
              </a:rPr>
              <a:t>Complex concept</a:t>
            </a:r>
          </a:p>
          <a:p>
            <a:pPr marL="0" indent="0" algn="l" fontAlgn="base">
              <a:buNone/>
            </a:pPr>
            <a:endParaRPr lang="en-US" sz="2400" dirty="0">
              <a:cs typeface="Poppins" panose="00000500000000000000" pitchFamily="2" charset="0"/>
            </a:endParaRPr>
          </a:p>
          <a:p>
            <a:pPr marL="0" indent="0" algn="just">
              <a:spcAft>
                <a:spcPts val="1200"/>
              </a:spcAft>
              <a:buNone/>
            </a:pPr>
            <a:endParaRPr lang="en-US" sz="2700" b="0" i="0" dirty="0">
              <a:effectLst/>
              <a:cs typeface="Poppins" panose="00000500000000000000" pitchFamily="2" charset="0"/>
            </a:endParaRPr>
          </a:p>
          <a:p>
            <a:pPr marL="0" indent="0">
              <a:buNone/>
            </a:pPr>
            <a:endParaRPr lang="en-IN" dirty="0"/>
          </a:p>
        </p:txBody>
      </p:sp>
    </p:spTree>
    <p:extLst>
      <p:ext uri="{BB962C8B-B14F-4D97-AF65-F5344CB8AC3E}">
        <p14:creationId xmlns:p14="http://schemas.microsoft.com/office/powerpoint/2010/main" val="748027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3C1643F-E235-A3A8-8CD0-0649FAB75F9D}"/>
              </a:ext>
            </a:extLst>
          </p:cNvPr>
          <p:cNvSpPr>
            <a:spLocks noGrp="1"/>
          </p:cNvSpPr>
          <p:nvPr>
            <p:ph idx="1"/>
          </p:nvPr>
        </p:nvSpPr>
        <p:spPr>
          <a:xfrm>
            <a:off x="432954" y="2078182"/>
            <a:ext cx="10515600" cy="5126181"/>
          </a:xfrm>
        </p:spPr>
        <p:txBody>
          <a:bodyPr>
            <a:normAutofit fontScale="25000" lnSpcReduction="20000"/>
          </a:bodyPr>
          <a:lstStyle/>
          <a:p>
            <a:pPr marL="0" indent="0" algn="l">
              <a:spcAft>
                <a:spcPts val="1200"/>
              </a:spcAft>
              <a:buNone/>
            </a:pPr>
            <a:r>
              <a:rPr lang="en-US" sz="7200" b="0" i="0" dirty="0">
                <a:solidFill>
                  <a:srgbClr val="242424"/>
                </a:solidFill>
                <a:effectLst/>
              </a:rPr>
              <a:t> </a:t>
            </a:r>
            <a:r>
              <a:rPr lang="en-US" sz="7200" dirty="0">
                <a:cs typeface="Poppins" panose="00000500000000000000" pitchFamily="2" charset="0"/>
              </a:rPr>
              <a:t>It is an unsupervised machine learning algorithm that makes clusters based upon the density of the data points or how close the data is. </a:t>
            </a:r>
          </a:p>
          <a:p>
            <a:pPr>
              <a:spcAft>
                <a:spcPts val="1200"/>
              </a:spcAft>
            </a:pPr>
            <a:r>
              <a:rPr lang="en-US" sz="7200" dirty="0">
                <a:cs typeface="Poppins" panose="00000500000000000000" pitchFamily="2" charset="0"/>
              </a:rPr>
              <a:t>Choose a value for eps and </a:t>
            </a:r>
            <a:r>
              <a:rPr lang="en-US" sz="7200" dirty="0" err="1">
                <a:cs typeface="Poppins" panose="00000500000000000000" pitchFamily="2" charset="0"/>
              </a:rPr>
              <a:t>MinPts</a:t>
            </a:r>
            <a:endParaRPr lang="en-US" sz="7200" dirty="0">
              <a:cs typeface="Poppins" panose="00000500000000000000" pitchFamily="2" charset="0"/>
            </a:endParaRPr>
          </a:p>
          <a:p>
            <a:pPr>
              <a:spcAft>
                <a:spcPts val="1200"/>
              </a:spcAft>
            </a:pPr>
            <a:r>
              <a:rPr lang="en-US" sz="7200" dirty="0">
                <a:cs typeface="Poppins" panose="00000500000000000000" pitchFamily="2" charset="0"/>
              </a:rPr>
              <a:t>For a particular data point (x) calculate its distance from every other datapoint</a:t>
            </a:r>
          </a:p>
          <a:p>
            <a:pPr>
              <a:spcAft>
                <a:spcPts val="1200"/>
              </a:spcAft>
            </a:pPr>
            <a:r>
              <a:rPr lang="en-US" sz="7200" dirty="0">
                <a:cs typeface="Poppins" panose="00000500000000000000" pitchFamily="2" charset="0"/>
              </a:rPr>
              <a:t>Find all the </a:t>
            </a:r>
            <a:r>
              <a:rPr lang="en-US" sz="7200" dirty="0" err="1">
                <a:cs typeface="Poppins" panose="00000500000000000000" pitchFamily="2" charset="0"/>
              </a:rPr>
              <a:t>neighbourhood</a:t>
            </a:r>
            <a:r>
              <a:rPr lang="en-US" sz="7200" dirty="0">
                <a:cs typeface="Poppins" panose="00000500000000000000" pitchFamily="2" charset="0"/>
              </a:rPr>
              <a:t> points of x which fall inside the circle of radius (eps) or simply whose distance from x &lt;= eps</a:t>
            </a:r>
          </a:p>
          <a:p>
            <a:pPr>
              <a:spcAft>
                <a:spcPts val="1200"/>
              </a:spcAft>
            </a:pPr>
            <a:r>
              <a:rPr lang="en-US" sz="7200" dirty="0">
                <a:cs typeface="Poppins" panose="00000500000000000000" pitchFamily="2" charset="0"/>
              </a:rPr>
              <a:t>Treat x as visited and if the number of </a:t>
            </a:r>
            <a:r>
              <a:rPr lang="en-US" sz="7200" dirty="0" err="1">
                <a:cs typeface="Poppins" panose="00000500000000000000" pitchFamily="2" charset="0"/>
              </a:rPr>
              <a:t>neighbourhood</a:t>
            </a:r>
            <a:r>
              <a:rPr lang="en-US" sz="7200" dirty="0">
                <a:cs typeface="Poppins" panose="00000500000000000000" pitchFamily="2" charset="0"/>
              </a:rPr>
              <a:t> points around x &gt;= to </a:t>
            </a:r>
            <a:r>
              <a:rPr lang="en-US" sz="7200" dirty="0" err="1">
                <a:cs typeface="Poppins" panose="00000500000000000000" pitchFamily="2" charset="0"/>
              </a:rPr>
              <a:t>MinPts</a:t>
            </a:r>
            <a:r>
              <a:rPr lang="en-US" sz="7200" dirty="0">
                <a:cs typeface="Poppins" panose="00000500000000000000" pitchFamily="2" charset="0"/>
              </a:rPr>
              <a:t> then treat x as a core point and if it is not assigned to any cluster, create a new cluster and assign it to that.</a:t>
            </a:r>
          </a:p>
          <a:p>
            <a:pPr>
              <a:spcAft>
                <a:spcPts val="1200"/>
              </a:spcAft>
            </a:pPr>
            <a:r>
              <a:rPr lang="en-US" sz="7200" dirty="0">
                <a:cs typeface="Poppins" panose="00000500000000000000" pitchFamily="2" charset="0"/>
              </a:rPr>
              <a:t>If the number of </a:t>
            </a:r>
            <a:r>
              <a:rPr lang="en-US" sz="7200" dirty="0" err="1">
                <a:cs typeface="Poppins" panose="00000500000000000000" pitchFamily="2" charset="0"/>
              </a:rPr>
              <a:t>neighbourhood</a:t>
            </a:r>
            <a:r>
              <a:rPr lang="en-US" sz="7200" dirty="0">
                <a:cs typeface="Poppins" panose="00000500000000000000" pitchFamily="2" charset="0"/>
              </a:rPr>
              <a:t> points around x &lt; </a:t>
            </a:r>
            <a:r>
              <a:rPr lang="en-US" sz="7200" dirty="0" err="1">
                <a:cs typeface="Poppins" panose="00000500000000000000" pitchFamily="2" charset="0"/>
              </a:rPr>
              <a:t>MinPts</a:t>
            </a:r>
            <a:r>
              <a:rPr lang="en-US" sz="7200" dirty="0">
                <a:cs typeface="Poppins" panose="00000500000000000000" pitchFamily="2" charset="0"/>
              </a:rPr>
              <a:t> and it has a core point in its </a:t>
            </a:r>
            <a:r>
              <a:rPr lang="en-US" sz="7200" dirty="0" err="1">
                <a:cs typeface="Poppins" panose="00000500000000000000" pitchFamily="2" charset="0"/>
              </a:rPr>
              <a:t>neighbourhood</a:t>
            </a:r>
            <a:r>
              <a:rPr lang="en-US" sz="7200" dirty="0">
                <a:cs typeface="Poppins" panose="00000500000000000000" pitchFamily="2" charset="0"/>
              </a:rPr>
              <a:t>, treat it as a border point</a:t>
            </a:r>
          </a:p>
          <a:p>
            <a:pPr>
              <a:spcAft>
                <a:spcPts val="1200"/>
              </a:spcAft>
            </a:pPr>
            <a:r>
              <a:rPr lang="en-US" sz="7200" dirty="0">
                <a:cs typeface="Poppins" panose="00000500000000000000" pitchFamily="2" charset="0"/>
              </a:rPr>
              <a:t>Include all the density connected points as a single cluster</a:t>
            </a:r>
          </a:p>
          <a:p>
            <a:pPr>
              <a:spcAft>
                <a:spcPts val="1200"/>
              </a:spcAft>
            </a:pPr>
            <a:r>
              <a:rPr lang="en-US" sz="7200" dirty="0">
                <a:cs typeface="Poppins" panose="00000500000000000000" pitchFamily="2" charset="0"/>
              </a:rPr>
              <a:t>Repeat the above steps for every unvisited point in the data set and find out all core, border and outlier points</a:t>
            </a:r>
          </a:p>
          <a:p>
            <a:pPr marL="442913" indent="-442913">
              <a:buNone/>
            </a:pPr>
            <a:endParaRPr lang="en-US" sz="2800" dirty="0">
              <a:solidFill>
                <a:srgbClr val="273239"/>
              </a:solidFill>
              <a:latin typeface="+mn-lt"/>
            </a:endParaRPr>
          </a:p>
        </p:txBody>
      </p:sp>
      <p:sp>
        <p:nvSpPr>
          <p:cNvPr id="3" name="Title 1">
            <a:extLst>
              <a:ext uri="{FF2B5EF4-FFF2-40B4-BE49-F238E27FC236}">
                <a16:creationId xmlns:a16="http://schemas.microsoft.com/office/drawing/2014/main" id="{0B9DAEA2-76DF-5911-A6E2-5DAA2D8405F7}"/>
              </a:ext>
            </a:extLst>
          </p:cNvPr>
          <p:cNvSpPr txBox="1">
            <a:spLocks/>
          </p:cNvSpPr>
          <p:nvPr/>
        </p:nvSpPr>
        <p:spPr>
          <a:xfrm>
            <a:off x="304800" y="226580"/>
            <a:ext cx="10771909" cy="10480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700" b="1" dirty="0">
                <a:latin typeface="+mn-lt"/>
                <a:ea typeface="+mn-ea"/>
                <a:cs typeface="+mn-cs"/>
              </a:rPr>
              <a:t>DBSCAN CLUSTERING</a:t>
            </a:r>
            <a:br>
              <a:rPr lang="en-US" sz="2000" b="1" dirty="0">
                <a:latin typeface="+mn-lt"/>
                <a:ea typeface="+mn-ea"/>
                <a:cs typeface="+mn-cs"/>
              </a:rPr>
            </a:br>
            <a:r>
              <a:rPr lang="en-US" sz="2000" b="1" dirty="0">
                <a:latin typeface="+mn-lt"/>
                <a:ea typeface="+mn-ea"/>
                <a:cs typeface="+mn-cs"/>
              </a:rPr>
              <a:t>(</a:t>
            </a:r>
            <a:r>
              <a:rPr lang="en-US" sz="2100" b="1" dirty="0">
                <a:latin typeface="+mn-lt"/>
                <a:ea typeface="+mn-ea"/>
                <a:cs typeface="+mn-cs"/>
              </a:rPr>
              <a:t>DBSCAN stands for Density-Based Spatial Clustering Application with Noise</a:t>
            </a:r>
            <a:r>
              <a:rPr lang="en-US" sz="2000" b="1" dirty="0">
                <a:latin typeface="+mn-lt"/>
                <a:ea typeface="+mn-ea"/>
                <a:cs typeface="+mn-cs"/>
              </a:rPr>
              <a:t>)</a:t>
            </a:r>
            <a:endParaRPr lang="en-IN" sz="1800" b="1" dirty="0">
              <a:latin typeface="+mn-lt"/>
            </a:endParaRPr>
          </a:p>
        </p:txBody>
      </p:sp>
      <p:pic>
        <p:nvPicPr>
          <p:cNvPr id="4" name="Picture 3">
            <a:extLst>
              <a:ext uri="{FF2B5EF4-FFF2-40B4-BE49-F238E27FC236}">
                <a16:creationId xmlns:a16="http://schemas.microsoft.com/office/drawing/2014/main" id="{71C8B321-92C6-0921-F36D-CD6ABDAF6F1F}"/>
              </a:ext>
            </a:extLst>
          </p:cNvPr>
          <p:cNvPicPr>
            <a:picLocks noChangeAspect="1"/>
          </p:cNvPicPr>
          <p:nvPr/>
        </p:nvPicPr>
        <p:blipFill>
          <a:blip r:embed="rId2"/>
          <a:stretch>
            <a:fillRect/>
          </a:stretch>
        </p:blipFill>
        <p:spPr>
          <a:xfrm>
            <a:off x="8866909" y="226580"/>
            <a:ext cx="3158836" cy="1754620"/>
          </a:xfrm>
          <a:prstGeom prst="rect">
            <a:avLst/>
          </a:prstGeom>
        </p:spPr>
      </p:pic>
    </p:spTree>
    <p:extLst>
      <p:ext uri="{BB962C8B-B14F-4D97-AF65-F5344CB8AC3E}">
        <p14:creationId xmlns:p14="http://schemas.microsoft.com/office/powerpoint/2010/main" val="3929597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0EF0A9-AE73-EB70-CA78-16A84FF7226C}"/>
              </a:ext>
            </a:extLst>
          </p:cNvPr>
          <p:cNvSpPr>
            <a:spLocks noGrp="1"/>
          </p:cNvSpPr>
          <p:nvPr>
            <p:ph idx="1"/>
          </p:nvPr>
        </p:nvSpPr>
        <p:spPr>
          <a:xfrm>
            <a:off x="741218" y="512618"/>
            <a:ext cx="10515600" cy="5832763"/>
          </a:xfrm>
        </p:spPr>
        <p:txBody>
          <a:bodyPr>
            <a:normAutofit lnSpcReduction="10000"/>
          </a:bodyPr>
          <a:lstStyle/>
          <a:p>
            <a:pPr marL="0" indent="0" algn="just">
              <a:spcAft>
                <a:spcPts val="1200"/>
              </a:spcAft>
              <a:buNone/>
            </a:pPr>
            <a:endParaRPr lang="en-US" sz="2700" b="1" dirty="0"/>
          </a:p>
          <a:p>
            <a:pPr marL="0" indent="0" algn="just">
              <a:spcAft>
                <a:spcPts val="1200"/>
              </a:spcAft>
              <a:buNone/>
            </a:pPr>
            <a:r>
              <a:rPr lang="en-US" sz="2700" b="1" dirty="0"/>
              <a:t>Advantages</a:t>
            </a:r>
            <a:endParaRPr lang="en-US" sz="2900" b="1" dirty="0"/>
          </a:p>
          <a:p>
            <a:pPr marL="720725" indent="-457200" algn="just">
              <a:spcAft>
                <a:spcPts val="1200"/>
              </a:spcAft>
              <a:tabLst>
                <a:tab pos="623888" algn="l"/>
              </a:tabLst>
            </a:pPr>
            <a:r>
              <a:rPr lang="en-US" sz="2400" dirty="0"/>
              <a:t>Very intuitive and easy to understand. It is based on the concept of density, which is a very natural way to classify objects.</a:t>
            </a:r>
          </a:p>
          <a:p>
            <a:pPr marL="720725" indent="-457200" algn="just">
              <a:spcAft>
                <a:spcPts val="1200"/>
              </a:spcAft>
              <a:tabLst>
                <a:tab pos="623888" algn="l"/>
              </a:tabLst>
            </a:pPr>
            <a:r>
              <a:rPr lang="en-US" sz="2400" dirty="0"/>
              <a:t>Can classify points as outliers, which is very important in real-world datasets.</a:t>
            </a:r>
          </a:p>
          <a:p>
            <a:pPr marL="720725" indent="-457200" algn="just">
              <a:spcAft>
                <a:spcPts val="1200"/>
              </a:spcAft>
              <a:tabLst>
                <a:tab pos="623888" algn="l"/>
              </a:tabLst>
            </a:pPr>
            <a:r>
              <a:rPr lang="en-US" sz="2400" dirty="0"/>
              <a:t>Works great on data that is arbitrarily shaped.</a:t>
            </a:r>
          </a:p>
          <a:p>
            <a:pPr marL="0" indent="0" algn="just">
              <a:spcAft>
                <a:spcPts val="1200"/>
              </a:spcAft>
              <a:buNone/>
            </a:pPr>
            <a:r>
              <a:rPr lang="en-US" sz="2700" b="1" i="0" dirty="0">
                <a:effectLst/>
                <a:cs typeface="Poppins" panose="00000500000000000000" pitchFamily="2" charset="0"/>
              </a:rPr>
              <a:t>Disadvantages</a:t>
            </a:r>
            <a:endParaRPr lang="en-US" sz="2700" b="0" i="0" dirty="0">
              <a:effectLst/>
              <a:cs typeface="Poppins" panose="00000500000000000000" pitchFamily="2" charset="0"/>
            </a:endParaRPr>
          </a:p>
          <a:p>
            <a:pPr marL="720725" indent="-457200" algn="just">
              <a:spcAft>
                <a:spcPts val="1200"/>
              </a:spcAft>
            </a:pPr>
            <a:r>
              <a:rPr lang="en-US" sz="2400" b="0" i="0" dirty="0">
                <a:effectLst/>
              </a:rPr>
              <a:t>Very sensitive to its parameters ε and </a:t>
            </a:r>
            <a:r>
              <a:rPr lang="en-US" sz="2400" b="0" i="0" dirty="0" err="1">
                <a:effectLst/>
              </a:rPr>
              <a:t>minPts</a:t>
            </a:r>
            <a:r>
              <a:rPr lang="en-US" sz="2400" b="0" i="0" dirty="0">
                <a:effectLst/>
              </a:rPr>
              <a:t>. </a:t>
            </a:r>
          </a:p>
          <a:p>
            <a:pPr marL="720725" indent="-457200" algn="just">
              <a:spcAft>
                <a:spcPts val="1200"/>
              </a:spcAft>
            </a:pPr>
            <a:r>
              <a:rPr lang="en-US" sz="2400" b="0" i="0" dirty="0">
                <a:effectLst/>
              </a:rPr>
              <a:t>Not very efficient when working with high-dimensional data.</a:t>
            </a:r>
            <a:endParaRPr lang="en-US" sz="2400" dirty="0"/>
          </a:p>
          <a:p>
            <a:pPr marL="720725" indent="-457200" algn="just">
              <a:spcAft>
                <a:spcPts val="1200"/>
              </a:spcAft>
            </a:pPr>
            <a:r>
              <a:rPr lang="en-US" sz="2400" b="0" i="0" dirty="0">
                <a:effectLst/>
              </a:rPr>
              <a:t>The classification of border points may be non-consistent. </a:t>
            </a:r>
            <a:endParaRPr lang="en-US" sz="2400" dirty="0">
              <a:cs typeface="Poppins" panose="00000500000000000000" pitchFamily="2" charset="0"/>
            </a:endParaRPr>
          </a:p>
          <a:p>
            <a:pPr marL="0" indent="0" algn="l" fontAlgn="base">
              <a:buNone/>
            </a:pPr>
            <a:endParaRPr lang="en-US" sz="2400" dirty="0">
              <a:cs typeface="Poppins" panose="00000500000000000000" pitchFamily="2" charset="0"/>
            </a:endParaRPr>
          </a:p>
          <a:p>
            <a:pPr marL="0" indent="0" algn="just">
              <a:spcAft>
                <a:spcPts val="1200"/>
              </a:spcAft>
              <a:buNone/>
            </a:pPr>
            <a:endParaRPr lang="en-US" sz="2700" b="0" i="0" dirty="0">
              <a:effectLst/>
              <a:cs typeface="Poppins" panose="00000500000000000000" pitchFamily="2" charset="0"/>
            </a:endParaRPr>
          </a:p>
          <a:p>
            <a:pPr marL="0" indent="0">
              <a:buNone/>
            </a:pPr>
            <a:endParaRPr lang="en-IN" dirty="0"/>
          </a:p>
        </p:txBody>
      </p:sp>
    </p:spTree>
    <p:extLst>
      <p:ext uri="{BB962C8B-B14F-4D97-AF65-F5344CB8AC3E}">
        <p14:creationId xmlns:p14="http://schemas.microsoft.com/office/powerpoint/2010/main" val="1775012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3C1643F-E235-A3A8-8CD0-0649FAB75F9D}"/>
              </a:ext>
            </a:extLst>
          </p:cNvPr>
          <p:cNvSpPr>
            <a:spLocks noGrp="1"/>
          </p:cNvSpPr>
          <p:nvPr>
            <p:ph idx="1"/>
          </p:nvPr>
        </p:nvSpPr>
        <p:spPr>
          <a:xfrm>
            <a:off x="706582" y="1274618"/>
            <a:ext cx="10515600" cy="5126181"/>
          </a:xfrm>
        </p:spPr>
        <p:txBody>
          <a:bodyPr>
            <a:normAutofit fontScale="85000" lnSpcReduction="20000"/>
          </a:bodyPr>
          <a:lstStyle/>
          <a:p>
            <a:pPr marL="0" indent="0">
              <a:buNone/>
            </a:pPr>
            <a:r>
              <a:rPr lang="en-US" sz="2600" dirty="0">
                <a:cs typeface="Poppins" panose="00000500000000000000" pitchFamily="2" charset="0"/>
              </a:rPr>
              <a:t>Algorithm for density clusters in spatial data, It can handle data of varying densities.</a:t>
            </a:r>
          </a:p>
          <a:p>
            <a:pPr marL="0" indent="0">
              <a:buNone/>
            </a:pPr>
            <a:r>
              <a:rPr lang="en-US" sz="2600" b="1" dirty="0">
                <a:cs typeface="Poppins" panose="00000500000000000000" pitchFamily="2" charset="0"/>
              </a:rPr>
              <a:t>Main Parameters</a:t>
            </a:r>
          </a:p>
          <a:p>
            <a:pPr>
              <a:spcAft>
                <a:spcPts val="1200"/>
              </a:spcAft>
            </a:pPr>
            <a:r>
              <a:rPr lang="en-US" sz="2600" dirty="0">
                <a:cs typeface="Poppins" panose="00000500000000000000" pitchFamily="2" charset="0"/>
              </a:rPr>
              <a:t> Core Points &amp; Min Pts</a:t>
            </a:r>
          </a:p>
          <a:p>
            <a:pPr>
              <a:spcAft>
                <a:spcPts val="1200"/>
              </a:spcAft>
            </a:pPr>
            <a:r>
              <a:rPr lang="en-US" sz="2600" dirty="0">
                <a:cs typeface="Poppins" panose="00000500000000000000" pitchFamily="2" charset="0"/>
              </a:rPr>
              <a:t>Core Distance</a:t>
            </a:r>
          </a:p>
          <a:p>
            <a:pPr>
              <a:spcAft>
                <a:spcPts val="1200"/>
              </a:spcAft>
            </a:pPr>
            <a:r>
              <a:rPr lang="en-US" sz="2600" dirty="0">
                <a:cs typeface="Poppins" panose="00000500000000000000" pitchFamily="2" charset="0"/>
              </a:rPr>
              <a:t>Reachability distance</a:t>
            </a:r>
          </a:p>
          <a:p>
            <a:pPr marL="0" indent="0">
              <a:spcAft>
                <a:spcPts val="1200"/>
              </a:spcAft>
              <a:buNone/>
            </a:pPr>
            <a:r>
              <a:rPr lang="en-US" sz="2600" b="1" dirty="0">
                <a:cs typeface="Poppins" panose="00000500000000000000" pitchFamily="2" charset="0"/>
              </a:rPr>
              <a:t>The OPTICS algorithm follows these main steps</a:t>
            </a:r>
          </a:p>
          <a:p>
            <a:pPr>
              <a:spcAft>
                <a:spcPts val="1200"/>
              </a:spcAft>
            </a:pPr>
            <a:r>
              <a:rPr lang="en-US" sz="2600" dirty="0">
                <a:cs typeface="Poppins" panose="00000500000000000000" pitchFamily="2" charset="0"/>
              </a:rPr>
              <a:t>Define a density threshold parameter, Eps, which controls the minimum density of clusters </a:t>
            </a:r>
          </a:p>
          <a:p>
            <a:pPr>
              <a:spcAft>
                <a:spcPts val="1200"/>
              </a:spcAft>
            </a:pPr>
            <a:r>
              <a:rPr lang="en-US" sz="2600" dirty="0">
                <a:cs typeface="Poppins" panose="00000500000000000000" pitchFamily="2" charset="0"/>
              </a:rPr>
              <a:t>Starting with an arbitrary point, calculate the reachability distance of each point in the dataset, based on the density of its neighbors. Order the points based on their reachability distance and create the reachability plot.</a:t>
            </a:r>
          </a:p>
          <a:p>
            <a:pPr>
              <a:spcAft>
                <a:spcPts val="1200"/>
              </a:spcAft>
            </a:pPr>
            <a:r>
              <a:rPr lang="en-US" sz="2600" dirty="0">
                <a:cs typeface="Poppins" panose="00000500000000000000" pitchFamily="2" charset="0"/>
              </a:rPr>
              <a:t>Extract clusters from the reachability plot by grouping points that are close to each other and have similar reachability distances.</a:t>
            </a:r>
          </a:p>
        </p:txBody>
      </p:sp>
      <p:sp>
        <p:nvSpPr>
          <p:cNvPr id="3" name="Title 1">
            <a:extLst>
              <a:ext uri="{FF2B5EF4-FFF2-40B4-BE49-F238E27FC236}">
                <a16:creationId xmlns:a16="http://schemas.microsoft.com/office/drawing/2014/main" id="{0B9DAEA2-76DF-5911-A6E2-5DAA2D8405F7}"/>
              </a:ext>
            </a:extLst>
          </p:cNvPr>
          <p:cNvSpPr txBox="1">
            <a:spLocks/>
          </p:cNvSpPr>
          <p:nvPr/>
        </p:nvSpPr>
        <p:spPr>
          <a:xfrm>
            <a:off x="304800" y="226580"/>
            <a:ext cx="10771909" cy="10480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700" b="1" dirty="0">
                <a:latin typeface="+mn-lt"/>
                <a:ea typeface="+mn-ea"/>
                <a:cs typeface="+mn-cs"/>
              </a:rPr>
              <a:t>OPTICS CLUSTERING</a:t>
            </a:r>
            <a:br>
              <a:rPr lang="en-US" sz="2000" b="1" dirty="0">
                <a:latin typeface="+mn-lt"/>
                <a:ea typeface="+mn-ea"/>
                <a:cs typeface="+mn-cs"/>
              </a:rPr>
            </a:br>
            <a:r>
              <a:rPr lang="en-US" sz="2000" b="1" dirty="0">
                <a:latin typeface="+mn-lt"/>
                <a:ea typeface="+mn-ea"/>
                <a:cs typeface="+mn-cs"/>
              </a:rPr>
              <a:t>	(Ordering Points to Identify the Clustering Structure)</a:t>
            </a:r>
            <a:endParaRPr lang="en-IN" sz="1800" b="1" dirty="0">
              <a:latin typeface="+mn-lt"/>
            </a:endParaRPr>
          </a:p>
        </p:txBody>
      </p:sp>
      <p:pic>
        <p:nvPicPr>
          <p:cNvPr id="2" name="Picture 1">
            <a:extLst>
              <a:ext uri="{FF2B5EF4-FFF2-40B4-BE49-F238E27FC236}">
                <a16:creationId xmlns:a16="http://schemas.microsoft.com/office/drawing/2014/main" id="{6B4B9051-DEEE-AD04-20B7-F28EC33D5D79}"/>
              </a:ext>
            </a:extLst>
          </p:cNvPr>
          <p:cNvPicPr>
            <a:picLocks noChangeAspect="1"/>
          </p:cNvPicPr>
          <p:nvPr/>
        </p:nvPicPr>
        <p:blipFill>
          <a:blip r:embed="rId2"/>
          <a:stretch>
            <a:fillRect/>
          </a:stretch>
        </p:blipFill>
        <p:spPr>
          <a:xfrm>
            <a:off x="7135091" y="1745673"/>
            <a:ext cx="4087091" cy="2064327"/>
          </a:xfrm>
          <a:prstGeom prst="rect">
            <a:avLst/>
          </a:prstGeom>
        </p:spPr>
      </p:pic>
    </p:spTree>
    <p:extLst>
      <p:ext uri="{BB962C8B-B14F-4D97-AF65-F5344CB8AC3E}">
        <p14:creationId xmlns:p14="http://schemas.microsoft.com/office/powerpoint/2010/main" val="766551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0EF0A9-AE73-EB70-CA78-16A84FF7226C}"/>
              </a:ext>
            </a:extLst>
          </p:cNvPr>
          <p:cNvSpPr>
            <a:spLocks noGrp="1"/>
          </p:cNvSpPr>
          <p:nvPr>
            <p:ph idx="1"/>
          </p:nvPr>
        </p:nvSpPr>
        <p:spPr>
          <a:xfrm>
            <a:off x="741218" y="512618"/>
            <a:ext cx="10515600" cy="5832763"/>
          </a:xfrm>
        </p:spPr>
        <p:txBody>
          <a:bodyPr>
            <a:normAutofit/>
          </a:bodyPr>
          <a:lstStyle/>
          <a:p>
            <a:pPr marL="0" indent="0" algn="just">
              <a:spcAft>
                <a:spcPts val="1200"/>
              </a:spcAft>
              <a:buNone/>
            </a:pPr>
            <a:endParaRPr lang="en-US" sz="2700" b="1" dirty="0"/>
          </a:p>
          <a:p>
            <a:pPr marL="0" indent="0" algn="just">
              <a:spcAft>
                <a:spcPts val="1200"/>
              </a:spcAft>
              <a:buNone/>
            </a:pPr>
            <a:r>
              <a:rPr lang="en-US" sz="2700" b="1" dirty="0"/>
              <a:t>Advantages</a:t>
            </a:r>
            <a:endParaRPr lang="en-US" sz="2900" b="1" dirty="0"/>
          </a:p>
          <a:p>
            <a:pPr marL="720725" indent="-457200" algn="just">
              <a:spcAft>
                <a:spcPts val="1200"/>
              </a:spcAft>
              <a:tabLst>
                <a:tab pos="623888" algn="l"/>
              </a:tabLst>
            </a:pPr>
            <a:r>
              <a:rPr lang="en-US" sz="2400" dirty="0"/>
              <a:t>OPTICS clustering doesn’t require a predefined number of clusters in advance.</a:t>
            </a:r>
          </a:p>
          <a:p>
            <a:pPr marL="720725" indent="-457200" algn="just">
              <a:spcAft>
                <a:spcPts val="1200"/>
              </a:spcAft>
              <a:tabLst>
                <a:tab pos="623888" algn="l"/>
              </a:tabLst>
            </a:pPr>
            <a:r>
              <a:rPr lang="en-US" sz="2400" dirty="0"/>
              <a:t>Clusters can be of any shape, including non-spherical ones.</a:t>
            </a:r>
          </a:p>
          <a:p>
            <a:pPr marL="720725" indent="-457200" algn="just">
              <a:spcAft>
                <a:spcPts val="1200"/>
              </a:spcAft>
              <a:tabLst>
                <a:tab pos="623888" algn="l"/>
              </a:tabLst>
            </a:pPr>
            <a:r>
              <a:rPr lang="en-US" sz="2400" dirty="0"/>
              <a:t>Able to identify outliers(noise data)</a:t>
            </a:r>
          </a:p>
          <a:p>
            <a:pPr marL="0" indent="0" algn="just">
              <a:spcAft>
                <a:spcPts val="1200"/>
              </a:spcAft>
              <a:buNone/>
            </a:pPr>
            <a:r>
              <a:rPr lang="en-US" sz="2700" b="1" i="0" dirty="0">
                <a:effectLst/>
                <a:cs typeface="Poppins" panose="00000500000000000000" pitchFamily="2" charset="0"/>
              </a:rPr>
              <a:t>Disadvantages</a:t>
            </a:r>
            <a:endParaRPr lang="en-US" sz="2700" b="0" i="0" dirty="0">
              <a:effectLst/>
              <a:cs typeface="Poppins" panose="00000500000000000000" pitchFamily="2" charset="0"/>
            </a:endParaRPr>
          </a:p>
          <a:p>
            <a:pPr marL="720725" indent="-457200" algn="just">
              <a:spcAft>
                <a:spcPts val="1200"/>
              </a:spcAft>
              <a:tabLst>
                <a:tab pos="623888" algn="l"/>
              </a:tabLst>
            </a:pPr>
            <a:r>
              <a:rPr lang="en-US" sz="2400" dirty="0"/>
              <a:t>It fails if there are no density drops between clusters.</a:t>
            </a:r>
          </a:p>
          <a:p>
            <a:pPr marL="720725" indent="-457200" algn="just">
              <a:spcAft>
                <a:spcPts val="1200"/>
              </a:spcAft>
              <a:tabLst>
                <a:tab pos="623888" algn="l"/>
              </a:tabLst>
            </a:pPr>
            <a:r>
              <a:rPr lang="en-US" sz="2400" dirty="0"/>
              <a:t>It is also sensitive to parameters that define density( radius and the minimum number of points) and proper parameter settings require domain knowledge.</a:t>
            </a:r>
          </a:p>
          <a:p>
            <a:pPr marL="0" indent="0">
              <a:buNone/>
            </a:pPr>
            <a:endParaRPr lang="en-IN" dirty="0"/>
          </a:p>
        </p:txBody>
      </p:sp>
    </p:spTree>
    <p:extLst>
      <p:ext uri="{BB962C8B-B14F-4D97-AF65-F5344CB8AC3E}">
        <p14:creationId xmlns:p14="http://schemas.microsoft.com/office/powerpoint/2010/main" val="18635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3C1643F-E235-A3A8-8CD0-0649FAB75F9D}"/>
              </a:ext>
            </a:extLst>
          </p:cNvPr>
          <p:cNvSpPr>
            <a:spLocks noGrp="1"/>
          </p:cNvSpPr>
          <p:nvPr>
            <p:ph idx="1"/>
          </p:nvPr>
        </p:nvSpPr>
        <p:spPr>
          <a:xfrm>
            <a:off x="706582" y="1274618"/>
            <a:ext cx="10515600" cy="5126181"/>
          </a:xfrm>
        </p:spPr>
        <p:txBody>
          <a:bodyPr>
            <a:normAutofit fontScale="85000" lnSpcReduction="10000"/>
          </a:bodyPr>
          <a:lstStyle/>
          <a:p>
            <a:pPr marL="0" indent="0">
              <a:buNone/>
            </a:pPr>
            <a:r>
              <a:rPr lang="en-US" sz="2600" dirty="0">
                <a:cs typeface="Poppins" panose="00000500000000000000" pitchFamily="2" charset="0"/>
              </a:rPr>
              <a:t>It is designed to uncover clusters in datasets based on the density distribution of data</a:t>
            </a:r>
          </a:p>
          <a:p>
            <a:pPr marL="0" indent="0">
              <a:buNone/>
            </a:pPr>
            <a:r>
              <a:rPr lang="en-US" sz="2600" dirty="0">
                <a:cs typeface="Poppins" panose="00000500000000000000" pitchFamily="2" charset="0"/>
              </a:rPr>
              <a:t>It uses high-density regions to identify clusters and views isolated or low-density points as noise</a:t>
            </a:r>
          </a:p>
          <a:p>
            <a:pPr marL="0" indent="0">
              <a:buNone/>
            </a:pPr>
            <a:r>
              <a:rPr lang="en-US" sz="2600" b="1" dirty="0">
                <a:cs typeface="Poppins" panose="00000500000000000000" pitchFamily="2" charset="0"/>
              </a:rPr>
              <a:t>Algorithm:</a:t>
            </a:r>
          </a:p>
          <a:p>
            <a:pPr>
              <a:spcAft>
                <a:spcPts val="1200"/>
              </a:spcAft>
            </a:pPr>
            <a:r>
              <a:rPr lang="en-US" sz="2600" dirty="0">
                <a:cs typeface="Poppins" panose="00000500000000000000" pitchFamily="2" charset="0"/>
              </a:rPr>
              <a:t>. It starts by calculating a density-based clustering hierarchy, which creates clusters from densely connected data points.</a:t>
            </a:r>
          </a:p>
          <a:p>
            <a:pPr>
              <a:spcAft>
                <a:spcPts val="1200"/>
              </a:spcAft>
            </a:pPr>
            <a:r>
              <a:rPr lang="en-US" sz="2600" dirty="0">
                <a:cs typeface="Poppins" panose="00000500000000000000" pitchFamily="2" charset="0"/>
              </a:rPr>
              <a:t>The algorithm then extracts clusters from the hierarchy, taking into the account the stability of cluster assignments across different levels of the hierarchy. </a:t>
            </a:r>
          </a:p>
          <a:p>
            <a:pPr>
              <a:spcAft>
                <a:spcPts val="1200"/>
              </a:spcAft>
            </a:pPr>
            <a:r>
              <a:rPr lang="en-US" sz="2600" dirty="0">
                <a:cs typeface="Poppins" panose="00000500000000000000" pitchFamily="2" charset="0"/>
              </a:rPr>
              <a:t>It identifies stable clusters as those with consistent memberships at multiple levels, ensuring cluster formation robustness.</a:t>
            </a:r>
          </a:p>
          <a:p>
            <a:pPr>
              <a:spcAft>
                <a:spcPts val="1200"/>
              </a:spcAft>
            </a:pPr>
            <a:r>
              <a:rPr lang="en-US" sz="2600" dirty="0">
                <a:cs typeface="Poppins" panose="00000500000000000000" pitchFamily="2" charset="0"/>
              </a:rPr>
              <a:t>Include all the density connected points as a single cluster</a:t>
            </a:r>
          </a:p>
          <a:p>
            <a:pPr>
              <a:spcAft>
                <a:spcPts val="1200"/>
              </a:spcAft>
            </a:pPr>
            <a:r>
              <a:rPr lang="en-US" sz="2600" dirty="0">
                <a:cs typeface="Poppins" panose="00000500000000000000" pitchFamily="2" charset="0"/>
              </a:rPr>
              <a:t>HDBSCAN captures and eliminates the noise by constantly adjusting the minimum cluster size parameter and adding a minimum spanning tree.</a:t>
            </a:r>
          </a:p>
        </p:txBody>
      </p:sp>
      <p:sp>
        <p:nvSpPr>
          <p:cNvPr id="3" name="Title 1">
            <a:extLst>
              <a:ext uri="{FF2B5EF4-FFF2-40B4-BE49-F238E27FC236}">
                <a16:creationId xmlns:a16="http://schemas.microsoft.com/office/drawing/2014/main" id="{0B9DAEA2-76DF-5911-A6E2-5DAA2D8405F7}"/>
              </a:ext>
            </a:extLst>
          </p:cNvPr>
          <p:cNvSpPr txBox="1">
            <a:spLocks/>
          </p:cNvSpPr>
          <p:nvPr/>
        </p:nvSpPr>
        <p:spPr>
          <a:xfrm>
            <a:off x="304800" y="226580"/>
            <a:ext cx="10771909" cy="10480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700" b="1" dirty="0">
                <a:latin typeface="+mn-lt"/>
                <a:ea typeface="+mn-ea"/>
                <a:cs typeface="+mn-cs"/>
              </a:rPr>
              <a:t>HDBSCAN CLUSTERING</a:t>
            </a:r>
            <a:br>
              <a:rPr lang="en-US" sz="2000" b="1" dirty="0">
                <a:latin typeface="+mn-lt"/>
                <a:ea typeface="+mn-ea"/>
                <a:cs typeface="+mn-cs"/>
              </a:rPr>
            </a:br>
            <a:r>
              <a:rPr lang="en-US" sz="2000" b="1" dirty="0">
                <a:latin typeface="+mn-lt"/>
                <a:ea typeface="+mn-ea"/>
                <a:cs typeface="+mn-cs"/>
              </a:rPr>
              <a:t>	(</a:t>
            </a:r>
            <a:r>
              <a:rPr lang="en-US" sz="2100" b="1" dirty="0">
                <a:latin typeface="+mn-lt"/>
                <a:ea typeface="+mn-ea"/>
                <a:cs typeface="+mn-cs"/>
              </a:rPr>
              <a:t>Dynamically adjust to the different densities and forms of clusters in the data</a:t>
            </a:r>
            <a:r>
              <a:rPr lang="en-US" sz="2000" b="1" dirty="0">
                <a:latin typeface="+mn-lt"/>
                <a:ea typeface="+mn-ea"/>
                <a:cs typeface="+mn-cs"/>
              </a:rPr>
              <a:t>)</a:t>
            </a:r>
            <a:endParaRPr lang="en-IN" sz="1800" b="1" dirty="0">
              <a:latin typeface="+mn-lt"/>
            </a:endParaRPr>
          </a:p>
        </p:txBody>
      </p:sp>
    </p:spTree>
    <p:extLst>
      <p:ext uri="{BB962C8B-B14F-4D97-AF65-F5344CB8AC3E}">
        <p14:creationId xmlns:p14="http://schemas.microsoft.com/office/powerpoint/2010/main" val="1354569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0EF0A9-AE73-EB70-CA78-16A84FF7226C}"/>
              </a:ext>
            </a:extLst>
          </p:cNvPr>
          <p:cNvSpPr>
            <a:spLocks noGrp="1"/>
          </p:cNvSpPr>
          <p:nvPr>
            <p:ph idx="1"/>
          </p:nvPr>
        </p:nvSpPr>
        <p:spPr>
          <a:xfrm>
            <a:off x="741218" y="512618"/>
            <a:ext cx="10515600" cy="5832763"/>
          </a:xfrm>
        </p:spPr>
        <p:txBody>
          <a:bodyPr>
            <a:normAutofit/>
          </a:bodyPr>
          <a:lstStyle/>
          <a:p>
            <a:pPr marL="0" indent="0" algn="just">
              <a:spcAft>
                <a:spcPts val="1200"/>
              </a:spcAft>
              <a:buNone/>
            </a:pPr>
            <a:endParaRPr lang="en-US" sz="2700" b="1" dirty="0"/>
          </a:p>
          <a:p>
            <a:pPr marL="0" indent="0" algn="just">
              <a:spcAft>
                <a:spcPts val="1200"/>
              </a:spcAft>
              <a:buNone/>
            </a:pPr>
            <a:r>
              <a:rPr lang="en-US" sz="2700" b="1" dirty="0"/>
              <a:t>Advantages</a:t>
            </a:r>
            <a:endParaRPr lang="en-US" sz="2900" b="1" dirty="0"/>
          </a:p>
          <a:p>
            <a:pPr marL="720725" indent="-457200" algn="just">
              <a:spcAft>
                <a:spcPts val="1200"/>
              </a:spcAft>
              <a:tabLst>
                <a:tab pos="623888" algn="l"/>
              </a:tabLst>
            </a:pPr>
            <a:r>
              <a:rPr lang="en-IN" sz="2400" i="0" dirty="0">
                <a:effectLst/>
              </a:rPr>
              <a:t>Automatic cluster Discovery</a:t>
            </a:r>
            <a:endParaRPr lang="en-US" sz="2400" dirty="0"/>
          </a:p>
          <a:p>
            <a:pPr marL="720725" indent="-457200" algn="just">
              <a:spcAft>
                <a:spcPts val="1200"/>
              </a:spcAft>
              <a:tabLst>
                <a:tab pos="623888" algn="l"/>
              </a:tabLst>
            </a:pPr>
            <a:r>
              <a:rPr lang="en-IN" sz="2400" i="0" dirty="0">
                <a:effectLst/>
              </a:rPr>
              <a:t>Handling Cluster Shapes</a:t>
            </a:r>
            <a:endParaRPr lang="en-US" sz="2400" dirty="0"/>
          </a:p>
          <a:p>
            <a:pPr marL="720725" indent="-457200" algn="just">
              <a:spcAft>
                <a:spcPts val="1200"/>
              </a:spcAft>
              <a:tabLst>
                <a:tab pos="623888" algn="l"/>
              </a:tabLst>
            </a:pPr>
            <a:r>
              <a:rPr lang="en-IN" sz="2400" i="0" dirty="0">
                <a:effectLst/>
              </a:rPr>
              <a:t>Hierarchical Clustering</a:t>
            </a:r>
            <a:endParaRPr lang="en-US" sz="2400" dirty="0"/>
          </a:p>
          <a:p>
            <a:pPr marL="0" indent="0" algn="just">
              <a:spcAft>
                <a:spcPts val="1200"/>
              </a:spcAft>
              <a:buNone/>
            </a:pPr>
            <a:r>
              <a:rPr lang="en-US" sz="2700" b="1" i="0" dirty="0">
                <a:effectLst/>
                <a:cs typeface="Poppins" panose="00000500000000000000" pitchFamily="2" charset="0"/>
              </a:rPr>
              <a:t>Disadvantages</a:t>
            </a:r>
            <a:endParaRPr lang="en-US" sz="2700" b="0" i="0" dirty="0">
              <a:effectLst/>
              <a:cs typeface="Poppins" panose="00000500000000000000" pitchFamily="2" charset="0"/>
            </a:endParaRPr>
          </a:p>
          <a:p>
            <a:pPr marL="720725" indent="-457200" algn="just">
              <a:spcAft>
                <a:spcPts val="1200"/>
              </a:spcAft>
              <a:tabLst>
                <a:tab pos="623888" algn="l"/>
              </a:tabLst>
            </a:pPr>
            <a:r>
              <a:rPr lang="en-IN" sz="2400" dirty="0"/>
              <a:t>Computationally Intensive</a:t>
            </a:r>
          </a:p>
          <a:p>
            <a:pPr marL="720725" indent="-457200" algn="just">
              <a:spcAft>
                <a:spcPts val="1200"/>
              </a:spcAft>
              <a:tabLst>
                <a:tab pos="623888" algn="l"/>
              </a:tabLst>
            </a:pPr>
            <a:r>
              <a:rPr lang="en-IN" sz="2400" dirty="0"/>
              <a:t>Sensitive to Distance metric</a:t>
            </a:r>
            <a:endParaRPr lang="en-US" sz="2400" dirty="0"/>
          </a:p>
          <a:p>
            <a:pPr marL="720725" indent="-457200" algn="just">
              <a:spcAft>
                <a:spcPts val="1200"/>
              </a:spcAft>
              <a:tabLst>
                <a:tab pos="623888" algn="l"/>
              </a:tabLst>
            </a:pPr>
            <a:r>
              <a:rPr lang="en-IN" sz="2400" dirty="0"/>
              <a:t>Parameter Sensitivity</a:t>
            </a:r>
            <a:endParaRPr lang="en-US" sz="2400" dirty="0"/>
          </a:p>
          <a:p>
            <a:pPr marL="0" indent="0">
              <a:buNone/>
            </a:pPr>
            <a:endParaRPr lang="en-IN" dirty="0"/>
          </a:p>
        </p:txBody>
      </p:sp>
    </p:spTree>
    <p:extLst>
      <p:ext uri="{BB962C8B-B14F-4D97-AF65-F5344CB8AC3E}">
        <p14:creationId xmlns:p14="http://schemas.microsoft.com/office/powerpoint/2010/main" val="2017895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3C1643F-E235-A3A8-8CD0-0649FAB75F9D}"/>
              </a:ext>
            </a:extLst>
          </p:cNvPr>
          <p:cNvSpPr>
            <a:spLocks noGrp="1"/>
          </p:cNvSpPr>
          <p:nvPr>
            <p:ph idx="1"/>
          </p:nvPr>
        </p:nvSpPr>
        <p:spPr>
          <a:xfrm>
            <a:off x="706582" y="1274618"/>
            <a:ext cx="10515600" cy="5126181"/>
          </a:xfrm>
        </p:spPr>
        <p:txBody>
          <a:bodyPr>
            <a:normAutofit/>
          </a:bodyPr>
          <a:lstStyle/>
          <a:p>
            <a:pPr>
              <a:spcAft>
                <a:spcPts val="1200"/>
              </a:spcAft>
            </a:pPr>
            <a:r>
              <a:rPr lang="en-US" sz="2200" dirty="0">
                <a:cs typeface="Poppins" panose="00000500000000000000" pitchFamily="2" charset="0"/>
              </a:rPr>
              <a:t>The Mean-Shift clustering algorithm is a non-parametric clustering algorithm that works by iteratively shifting the mean of a data point towards the densest area of the data.</a:t>
            </a:r>
          </a:p>
          <a:p>
            <a:pPr marL="0" indent="0">
              <a:buNone/>
            </a:pPr>
            <a:r>
              <a:rPr lang="en-US" sz="2400" b="1" dirty="0">
                <a:cs typeface="Poppins" panose="00000500000000000000" pitchFamily="2" charset="0"/>
              </a:rPr>
              <a:t>Algorithm:</a:t>
            </a:r>
          </a:p>
          <a:p>
            <a:pPr>
              <a:spcAft>
                <a:spcPts val="600"/>
              </a:spcAft>
            </a:pPr>
            <a:r>
              <a:rPr lang="en-US" sz="2200" dirty="0">
                <a:cs typeface="Poppins" panose="00000500000000000000" pitchFamily="2" charset="0"/>
              </a:rPr>
              <a:t>Initialize the data points as cluster centroids </a:t>
            </a:r>
          </a:p>
          <a:p>
            <a:pPr algn="just">
              <a:spcAft>
                <a:spcPts val="600"/>
              </a:spcAft>
              <a:buFont typeface="Arial" panose="020B0604020202020204" pitchFamily="34" charset="0"/>
              <a:buChar char="•"/>
            </a:pPr>
            <a:r>
              <a:rPr lang="en-US" sz="2200" dirty="0">
                <a:cs typeface="Poppins" panose="00000500000000000000" pitchFamily="2" charset="0"/>
              </a:rPr>
              <a:t>For each data point, compute the mean shift vector, which is the vector that points towards the densest area of the data.</a:t>
            </a:r>
          </a:p>
          <a:p>
            <a:pPr algn="just">
              <a:buFont typeface="Arial" panose="020B0604020202020204" pitchFamily="34" charset="0"/>
              <a:buChar char="•"/>
            </a:pPr>
            <a:r>
              <a:rPr lang="en-US" sz="2200" dirty="0">
                <a:cs typeface="Poppins" panose="00000500000000000000" pitchFamily="2" charset="0"/>
              </a:rPr>
              <a:t>Update the mean of each data point by shifting it towards the densest area of the data.</a:t>
            </a:r>
          </a:p>
          <a:p>
            <a:pPr algn="just">
              <a:buFont typeface="Arial" panose="020B0604020202020204" pitchFamily="34" charset="0"/>
              <a:buChar char="•"/>
            </a:pPr>
            <a:r>
              <a:rPr lang="en-US" sz="2200" dirty="0">
                <a:cs typeface="Poppins" panose="00000500000000000000" pitchFamily="2" charset="0"/>
              </a:rPr>
              <a:t>Repeat steps 2 and 3 until convergence is reached.</a:t>
            </a:r>
          </a:p>
        </p:txBody>
      </p:sp>
      <p:sp>
        <p:nvSpPr>
          <p:cNvPr id="3" name="Title 1">
            <a:extLst>
              <a:ext uri="{FF2B5EF4-FFF2-40B4-BE49-F238E27FC236}">
                <a16:creationId xmlns:a16="http://schemas.microsoft.com/office/drawing/2014/main" id="{0B9DAEA2-76DF-5911-A6E2-5DAA2D8405F7}"/>
              </a:ext>
            </a:extLst>
          </p:cNvPr>
          <p:cNvSpPr txBox="1">
            <a:spLocks/>
          </p:cNvSpPr>
          <p:nvPr/>
        </p:nvSpPr>
        <p:spPr>
          <a:xfrm>
            <a:off x="304800" y="226580"/>
            <a:ext cx="10771909" cy="10480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700" b="1" dirty="0">
                <a:latin typeface="+mn-lt"/>
                <a:ea typeface="+mn-ea"/>
                <a:cs typeface="+mn-cs"/>
              </a:rPr>
              <a:t>Mean-Shift CLUSTERING</a:t>
            </a:r>
            <a:br>
              <a:rPr lang="en-US" sz="2000" b="1" dirty="0">
                <a:latin typeface="+mn-lt"/>
                <a:ea typeface="+mn-ea"/>
                <a:cs typeface="+mn-cs"/>
              </a:rPr>
            </a:br>
            <a:r>
              <a:rPr lang="en-US" sz="2000" b="1" dirty="0">
                <a:latin typeface="+mn-lt"/>
                <a:ea typeface="+mn-ea"/>
                <a:cs typeface="+mn-cs"/>
              </a:rPr>
              <a:t>	(</a:t>
            </a:r>
            <a:r>
              <a:rPr lang="en-US" sz="2100" b="1" dirty="0">
                <a:latin typeface="+mn-lt"/>
                <a:ea typeface="+mn-ea"/>
                <a:cs typeface="+mn-cs"/>
              </a:rPr>
              <a:t>Mean-shift clustering is a non-parametric, density-based clustering algorithm that can be used to identify clusters in a dataset</a:t>
            </a:r>
            <a:r>
              <a:rPr lang="en-US" sz="2000" b="1" dirty="0">
                <a:latin typeface="+mn-lt"/>
                <a:ea typeface="+mn-ea"/>
                <a:cs typeface="+mn-cs"/>
              </a:rPr>
              <a:t>)</a:t>
            </a:r>
            <a:endParaRPr lang="en-IN" sz="1800" b="1" dirty="0">
              <a:latin typeface="+mn-lt"/>
            </a:endParaRPr>
          </a:p>
        </p:txBody>
      </p:sp>
      <p:pic>
        <p:nvPicPr>
          <p:cNvPr id="4" name="Picture 3">
            <a:extLst>
              <a:ext uri="{FF2B5EF4-FFF2-40B4-BE49-F238E27FC236}">
                <a16:creationId xmlns:a16="http://schemas.microsoft.com/office/drawing/2014/main" id="{FD7BEA6A-8992-4936-D807-63133610600B}"/>
              </a:ext>
            </a:extLst>
          </p:cNvPr>
          <p:cNvPicPr>
            <a:picLocks noChangeAspect="1"/>
          </p:cNvPicPr>
          <p:nvPr/>
        </p:nvPicPr>
        <p:blipFill>
          <a:blip r:embed="rId2"/>
          <a:stretch>
            <a:fillRect/>
          </a:stretch>
        </p:blipFill>
        <p:spPr>
          <a:xfrm>
            <a:off x="7010400" y="4502726"/>
            <a:ext cx="4475019" cy="2128693"/>
          </a:xfrm>
          <a:prstGeom prst="rect">
            <a:avLst/>
          </a:prstGeom>
        </p:spPr>
      </p:pic>
    </p:spTree>
    <p:extLst>
      <p:ext uri="{BB962C8B-B14F-4D97-AF65-F5344CB8AC3E}">
        <p14:creationId xmlns:p14="http://schemas.microsoft.com/office/powerpoint/2010/main" val="516957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0EF0A9-AE73-EB70-CA78-16A84FF7226C}"/>
              </a:ext>
            </a:extLst>
          </p:cNvPr>
          <p:cNvSpPr>
            <a:spLocks noGrp="1"/>
          </p:cNvSpPr>
          <p:nvPr>
            <p:ph idx="1"/>
          </p:nvPr>
        </p:nvSpPr>
        <p:spPr>
          <a:xfrm>
            <a:off x="741218" y="512618"/>
            <a:ext cx="10515600" cy="5832763"/>
          </a:xfrm>
        </p:spPr>
        <p:txBody>
          <a:bodyPr>
            <a:normAutofit/>
          </a:bodyPr>
          <a:lstStyle/>
          <a:p>
            <a:pPr marL="0" indent="0" algn="just">
              <a:spcAft>
                <a:spcPts val="1200"/>
              </a:spcAft>
              <a:buNone/>
            </a:pPr>
            <a:endParaRPr lang="en-US" sz="2700" b="1" dirty="0"/>
          </a:p>
          <a:p>
            <a:pPr marL="0" indent="0" algn="just">
              <a:spcAft>
                <a:spcPts val="1200"/>
              </a:spcAft>
              <a:buNone/>
            </a:pPr>
            <a:r>
              <a:rPr lang="en-US" sz="2700" b="1" dirty="0"/>
              <a:t>Advantages</a:t>
            </a:r>
            <a:endParaRPr lang="en-US" sz="2900" b="1" dirty="0"/>
          </a:p>
          <a:p>
            <a:pPr algn="l" fontAlgn="base">
              <a:buFont typeface="Arial" panose="020B0604020202020204" pitchFamily="34" charset="0"/>
              <a:buChar char="•"/>
            </a:pPr>
            <a:r>
              <a:rPr lang="en-US" sz="2200" dirty="0">
                <a:cs typeface="Poppins" panose="00000500000000000000" pitchFamily="2" charset="0"/>
              </a:rPr>
              <a:t>It can handle arbitrary data shapes and sizes.</a:t>
            </a:r>
          </a:p>
          <a:p>
            <a:pPr algn="l" fontAlgn="base">
              <a:buFont typeface="Arial" panose="020B0604020202020204" pitchFamily="34" charset="0"/>
              <a:buChar char="•"/>
            </a:pPr>
            <a:r>
              <a:rPr lang="en-US" sz="2200" dirty="0">
                <a:cs typeface="Poppins" panose="00000500000000000000" pitchFamily="2" charset="0"/>
              </a:rPr>
              <a:t>It doesn’t require prior knowledge of the number of clusters.</a:t>
            </a:r>
          </a:p>
          <a:p>
            <a:pPr algn="l" fontAlgn="base">
              <a:buFont typeface="Arial" panose="020B0604020202020204" pitchFamily="34" charset="0"/>
              <a:buChar char="•"/>
            </a:pPr>
            <a:r>
              <a:rPr lang="en-US" sz="2200" dirty="0">
                <a:cs typeface="Poppins" panose="00000500000000000000" pitchFamily="2" charset="0"/>
              </a:rPr>
              <a:t>It doesn’t make assumptions about the distribution of data points.</a:t>
            </a:r>
          </a:p>
          <a:p>
            <a:pPr algn="l" fontAlgn="base">
              <a:buFont typeface="Arial" panose="020B0604020202020204" pitchFamily="34" charset="0"/>
              <a:buChar char="•"/>
            </a:pPr>
            <a:r>
              <a:rPr lang="en-US" sz="2200" dirty="0">
                <a:cs typeface="Poppins" panose="00000500000000000000" pitchFamily="2" charset="0"/>
              </a:rPr>
              <a:t>It can work well with noisy data.</a:t>
            </a:r>
          </a:p>
          <a:p>
            <a:pPr marL="0" indent="0" algn="just">
              <a:spcAft>
                <a:spcPts val="1200"/>
              </a:spcAft>
              <a:buNone/>
            </a:pPr>
            <a:r>
              <a:rPr lang="en-US" sz="2700" b="1" i="0" dirty="0">
                <a:effectLst/>
                <a:cs typeface="Poppins" panose="00000500000000000000" pitchFamily="2" charset="0"/>
              </a:rPr>
              <a:t>Disadvantages</a:t>
            </a:r>
            <a:endParaRPr lang="en-US" sz="2700" b="0" i="0" dirty="0">
              <a:effectLst/>
              <a:cs typeface="Poppins" panose="00000500000000000000" pitchFamily="2" charset="0"/>
            </a:endParaRPr>
          </a:p>
          <a:p>
            <a:pPr fontAlgn="base"/>
            <a:r>
              <a:rPr lang="en-US" sz="2200" dirty="0">
                <a:cs typeface="Poppins" panose="00000500000000000000" pitchFamily="2" charset="0"/>
              </a:rPr>
              <a:t>It is computationally expensive, especially for large datasets.</a:t>
            </a:r>
          </a:p>
          <a:p>
            <a:pPr fontAlgn="base"/>
            <a:r>
              <a:rPr lang="en-US" sz="2200" dirty="0">
                <a:cs typeface="Poppins" panose="00000500000000000000" pitchFamily="2" charset="0"/>
              </a:rPr>
              <a:t>It is sensitive to the choice of bandwidth, which affects the cluster sizes and shapes.</a:t>
            </a:r>
          </a:p>
          <a:p>
            <a:pPr fontAlgn="base"/>
            <a:r>
              <a:rPr lang="en-US" sz="2200" dirty="0">
                <a:cs typeface="Poppins" panose="00000500000000000000" pitchFamily="2" charset="0"/>
              </a:rPr>
              <a:t>It may converge to local optima instead of the global optimum.</a:t>
            </a:r>
          </a:p>
          <a:p>
            <a:pPr marL="0" indent="0">
              <a:buNone/>
            </a:pPr>
            <a:endParaRPr lang="en-IN" dirty="0"/>
          </a:p>
        </p:txBody>
      </p:sp>
    </p:spTree>
    <p:extLst>
      <p:ext uri="{BB962C8B-B14F-4D97-AF65-F5344CB8AC3E}">
        <p14:creationId xmlns:p14="http://schemas.microsoft.com/office/powerpoint/2010/main" val="3032685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C09BE-AAA9-AE90-7B9C-F86087E62DD0}"/>
              </a:ext>
            </a:extLst>
          </p:cNvPr>
          <p:cNvSpPr>
            <a:spLocks noGrp="1"/>
          </p:cNvSpPr>
          <p:nvPr>
            <p:ph type="title"/>
          </p:nvPr>
        </p:nvSpPr>
        <p:spPr>
          <a:xfrm>
            <a:off x="477982" y="775997"/>
            <a:ext cx="10515600" cy="235385"/>
          </a:xfrm>
        </p:spPr>
        <p:txBody>
          <a:bodyPr>
            <a:normAutofit fontScale="90000"/>
          </a:bodyPr>
          <a:lstStyle/>
          <a:p>
            <a:r>
              <a:rPr lang="en-US" sz="3000" b="1" dirty="0">
                <a:latin typeface="+mn-lt"/>
                <a:ea typeface="+mn-ea"/>
                <a:cs typeface="+mn-cs"/>
              </a:rPr>
              <a:t>UNSUPERVISED LEARNING</a:t>
            </a:r>
            <a:br>
              <a:rPr lang="en-US" dirty="0"/>
            </a:br>
            <a:endParaRPr lang="en-IN" dirty="0"/>
          </a:p>
        </p:txBody>
      </p:sp>
      <p:sp>
        <p:nvSpPr>
          <p:cNvPr id="3" name="Content Placeholder 2">
            <a:extLst>
              <a:ext uri="{FF2B5EF4-FFF2-40B4-BE49-F238E27FC236}">
                <a16:creationId xmlns:a16="http://schemas.microsoft.com/office/drawing/2014/main" id="{CAF08667-FCF3-15E1-64A3-CF56F82FABDB}"/>
              </a:ext>
            </a:extLst>
          </p:cNvPr>
          <p:cNvSpPr>
            <a:spLocks noGrp="1"/>
          </p:cNvSpPr>
          <p:nvPr>
            <p:ph idx="1"/>
          </p:nvPr>
        </p:nvSpPr>
        <p:spPr>
          <a:xfrm>
            <a:off x="477982" y="1011382"/>
            <a:ext cx="9469582" cy="4351338"/>
          </a:xfrm>
        </p:spPr>
        <p:txBody>
          <a:bodyPr/>
          <a:lstStyle/>
          <a:p>
            <a:pPr marL="0" indent="0">
              <a:buNone/>
            </a:pPr>
            <a:r>
              <a:rPr lang="en-US" sz="2000" dirty="0"/>
              <a:t>The given data is not labeled (</a:t>
            </a:r>
            <a:r>
              <a:rPr lang="en-US" sz="2000" dirty="0" err="1"/>
              <a:t>ie</a:t>
            </a:r>
            <a:r>
              <a:rPr lang="en-US" sz="2000" dirty="0"/>
              <a:t>) the outcome of the dataset will not be provided</a:t>
            </a:r>
            <a:r>
              <a:rPr lang="en-US" dirty="0"/>
              <a:t>.</a:t>
            </a:r>
            <a:endParaRPr lang="en-IN" dirty="0"/>
          </a:p>
        </p:txBody>
      </p:sp>
      <p:pic>
        <p:nvPicPr>
          <p:cNvPr id="4" name="Picture 3">
            <a:extLst>
              <a:ext uri="{FF2B5EF4-FFF2-40B4-BE49-F238E27FC236}">
                <a16:creationId xmlns:a16="http://schemas.microsoft.com/office/drawing/2014/main" id="{4E7E0332-ED58-292D-3A2E-E2F04B28BCD6}"/>
              </a:ext>
            </a:extLst>
          </p:cNvPr>
          <p:cNvPicPr>
            <a:picLocks noChangeAspect="1"/>
          </p:cNvPicPr>
          <p:nvPr/>
        </p:nvPicPr>
        <p:blipFill>
          <a:blip r:embed="rId2"/>
          <a:stretch>
            <a:fillRect/>
          </a:stretch>
        </p:blipFill>
        <p:spPr>
          <a:xfrm>
            <a:off x="1743941" y="2200420"/>
            <a:ext cx="8981210" cy="3162300"/>
          </a:xfrm>
          <a:prstGeom prst="rect">
            <a:avLst/>
          </a:prstGeom>
        </p:spPr>
      </p:pic>
    </p:spTree>
    <p:extLst>
      <p:ext uri="{BB962C8B-B14F-4D97-AF65-F5344CB8AC3E}">
        <p14:creationId xmlns:p14="http://schemas.microsoft.com/office/powerpoint/2010/main" val="97265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3C1643F-E235-A3A8-8CD0-0649FAB75F9D}"/>
              </a:ext>
            </a:extLst>
          </p:cNvPr>
          <p:cNvSpPr>
            <a:spLocks noGrp="1"/>
          </p:cNvSpPr>
          <p:nvPr>
            <p:ph idx="1"/>
          </p:nvPr>
        </p:nvSpPr>
        <p:spPr>
          <a:xfrm>
            <a:off x="432954" y="1731819"/>
            <a:ext cx="10515600" cy="5126181"/>
          </a:xfrm>
        </p:spPr>
        <p:txBody>
          <a:bodyPr>
            <a:normAutofit fontScale="92500"/>
          </a:bodyPr>
          <a:lstStyle/>
          <a:p>
            <a:pPr>
              <a:spcAft>
                <a:spcPts val="1200"/>
              </a:spcAft>
            </a:pPr>
            <a:r>
              <a:rPr lang="en-US" sz="2200" dirty="0">
                <a:cs typeface="Poppins" panose="00000500000000000000" pitchFamily="2" charset="0"/>
              </a:rPr>
              <a:t>Affinity Propagation is based on the concept of “message-passing” between data points to identify cluster </a:t>
            </a:r>
            <a:r>
              <a:rPr lang="en-US" sz="2200" dirty="0" err="1">
                <a:cs typeface="Poppins" panose="00000500000000000000" pitchFamily="2" charset="0"/>
              </a:rPr>
              <a:t>centres</a:t>
            </a:r>
            <a:r>
              <a:rPr lang="en-US" sz="2200" dirty="0">
                <a:cs typeface="Poppins" panose="00000500000000000000" pitchFamily="2" charset="0"/>
              </a:rPr>
              <a:t> and assign data points to these </a:t>
            </a:r>
            <a:r>
              <a:rPr lang="en-US" sz="2200" dirty="0" err="1">
                <a:cs typeface="Poppins" panose="00000500000000000000" pitchFamily="2" charset="0"/>
              </a:rPr>
              <a:t>centres</a:t>
            </a:r>
            <a:r>
              <a:rPr lang="en-US" sz="2200" dirty="0">
                <a:cs typeface="Poppins" panose="00000500000000000000" pitchFamily="2" charset="0"/>
              </a:rPr>
              <a:t> automatically.</a:t>
            </a:r>
          </a:p>
          <a:p>
            <a:pPr>
              <a:spcAft>
                <a:spcPts val="1200"/>
              </a:spcAft>
            </a:pPr>
            <a:r>
              <a:rPr lang="en-US" sz="2200" dirty="0">
                <a:cs typeface="Poppins" panose="00000500000000000000" pitchFamily="2" charset="0"/>
              </a:rPr>
              <a:t> It utilizes “exemplars,” which are typical data points representing other data points within the same cluster.</a:t>
            </a:r>
          </a:p>
          <a:p>
            <a:pPr marL="0" indent="0">
              <a:spcAft>
                <a:spcPts val="600"/>
              </a:spcAft>
              <a:buNone/>
            </a:pPr>
            <a:r>
              <a:rPr lang="en-US" sz="2400" b="1" dirty="0">
                <a:cs typeface="Poppins" panose="00000500000000000000" pitchFamily="2" charset="0"/>
              </a:rPr>
              <a:t>The idea behind Affinity Propagation is to iteratively update two matrices: </a:t>
            </a:r>
          </a:p>
          <a:p>
            <a:pPr>
              <a:spcAft>
                <a:spcPts val="600"/>
              </a:spcAft>
            </a:pPr>
            <a:r>
              <a:rPr lang="en-US" sz="2200" dirty="0">
                <a:cs typeface="Poppins" panose="00000500000000000000" pitchFamily="2" charset="0"/>
              </a:rPr>
              <a:t>The responsibility matrix and the availability matrix. </a:t>
            </a:r>
          </a:p>
          <a:p>
            <a:pPr>
              <a:spcAft>
                <a:spcPts val="600"/>
              </a:spcAft>
            </a:pPr>
            <a:r>
              <a:rPr lang="en-US" sz="2200" dirty="0">
                <a:cs typeface="Poppins" panose="00000500000000000000" pitchFamily="2" charset="0"/>
              </a:rPr>
              <a:t>The responsibility matrix contains information about how well-suited each data point is to serve as an exemplar for another data point.</a:t>
            </a:r>
          </a:p>
          <a:p>
            <a:pPr>
              <a:spcAft>
                <a:spcPts val="600"/>
              </a:spcAft>
            </a:pPr>
            <a:r>
              <a:rPr lang="en-US" sz="2200" dirty="0">
                <a:cs typeface="Poppins" panose="00000500000000000000" pitchFamily="2" charset="0"/>
              </a:rPr>
              <a:t>The availability matrix contains information about how much each data point wants to select another data point as an exemplar. </a:t>
            </a:r>
          </a:p>
          <a:p>
            <a:pPr>
              <a:spcAft>
                <a:spcPts val="600"/>
              </a:spcAft>
            </a:pPr>
            <a:r>
              <a:rPr lang="en-US" sz="2200" dirty="0">
                <a:cs typeface="Poppins" panose="00000500000000000000" pitchFamily="2" charset="0"/>
              </a:rPr>
              <a:t>The algorithm alternates between updating these two matrices until convergence is achieved. </a:t>
            </a:r>
          </a:p>
          <a:p>
            <a:pPr>
              <a:spcAft>
                <a:spcPts val="600"/>
              </a:spcAft>
            </a:pPr>
            <a:r>
              <a:rPr lang="en-US" sz="2200" dirty="0">
                <a:cs typeface="Poppins" panose="00000500000000000000" pitchFamily="2" charset="0"/>
              </a:rPr>
              <a:t>The final exemplars are chosen based on the maximum values in the responsibility matrix.</a:t>
            </a:r>
          </a:p>
        </p:txBody>
      </p:sp>
      <p:sp>
        <p:nvSpPr>
          <p:cNvPr id="3" name="Title 1">
            <a:extLst>
              <a:ext uri="{FF2B5EF4-FFF2-40B4-BE49-F238E27FC236}">
                <a16:creationId xmlns:a16="http://schemas.microsoft.com/office/drawing/2014/main" id="{0B9DAEA2-76DF-5911-A6E2-5DAA2D8405F7}"/>
              </a:ext>
            </a:extLst>
          </p:cNvPr>
          <p:cNvSpPr txBox="1">
            <a:spLocks/>
          </p:cNvSpPr>
          <p:nvPr/>
        </p:nvSpPr>
        <p:spPr>
          <a:xfrm>
            <a:off x="304800" y="226580"/>
            <a:ext cx="10771909" cy="10480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700" b="1" dirty="0">
                <a:latin typeface="+mn-lt"/>
                <a:ea typeface="+mn-ea"/>
                <a:cs typeface="+mn-cs"/>
              </a:rPr>
              <a:t>AFFINITY PROPAGATION CLUSTERING</a:t>
            </a:r>
            <a:br>
              <a:rPr lang="en-US" sz="2000" b="1" dirty="0">
                <a:latin typeface="+mn-lt"/>
                <a:ea typeface="+mn-ea"/>
                <a:cs typeface="+mn-cs"/>
              </a:rPr>
            </a:br>
            <a:r>
              <a:rPr lang="en-US" sz="2000" b="1" dirty="0">
                <a:latin typeface="+mn-lt"/>
                <a:ea typeface="+mn-ea"/>
                <a:cs typeface="+mn-cs"/>
              </a:rPr>
              <a:t>	</a:t>
            </a:r>
            <a:endParaRPr lang="en-IN" sz="1800" b="1" dirty="0">
              <a:latin typeface="+mn-lt"/>
            </a:endParaRPr>
          </a:p>
        </p:txBody>
      </p:sp>
      <p:pic>
        <p:nvPicPr>
          <p:cNvPr id="8" name="Picture 7">
            <a:extLst>
              <a:ext uri="{FF2B5EF4-FFF2-40B4-BE49-F238E27FC236}">
                <a16:creationId xmlns:a16="http://schemas.microsoft.com/office/drawing/2014/main" id="{BF220C62-5EBE-F0AC-89ED-4F8DC86E7F2B}"/>
              </a:ext>
            </a:extLst>
          </p:cNvPr>
          <p:cNvPicPr>
            <a:picLocks noChangeAspect="1"/>
          </p:cNvPicPr>
          <p:nvPr/>
        </p:nvPicPr>
        <p:blipFill>
          <a:blip r:embed="rId2"/>
          <a:stretch>
            <a:fillRect/>
          </a:stretch>
        </p:blipFill>
        <p:spPr>
          <a:xfrm>
            <a:off x="8101446" y="120651"/>
            <a:ext cx="3785754" cy="1527752"/>
          </a:xfrm>
          <a:prstGeom prst="rect">
            <a:avLst/>
          </a:prstGeom>
        </p:spPr>
      </p:pic>
    </p:spTree>
    <p:extLst>
      <p:ext uri="{BB962C8B-B14F-4D97-AF65-F5344CB8AC3E}">
        <p14:creationId xmlns:p14="http://schemas.microsoft.com/office/powerpoint/2010/main" val="876987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0EF0A9-AE73-EB70-CA78-16A84FF7226C}"/>
              </a:ext>
            </a:extLst>
          </p:cNvPr>
          <p:cNvSpPr>
            <a:spLocks noGrp="1"/>
          </p:cNvSpPr>
          <p:nvPr>
            <p:ph idx="1"/>
          </p:nvPr>
        </p:nvSpPr>
        <p:spPr>
          <a:xfrm>
            <a:off x="741218" y="512618"/>
            <a:ext cx="10515600" cy="5985164"/>
          </a:xfrm>
        </p:spPr>
        <p:txBody>
          <a:bodyPr>
            <a:normAutofit fontScale="92500" lnSpcReduction="10000"/>
          </a:bodyPr>
          <a:lstStyle/>
          <a:p>
            <a:pPr marL="0" indent="0" algn="just">
              <a:spcAft>
                <a:spcPts val="1200"/>
              </a:spcAft>
              <a:buNone/>
            </a:pPr>
            <a:r>
              <a:rPr lang="en-US" sz="2700" b="1" dirty="0"/>
              <a:t>Advantages</a:t>
            </a:r>
            <a:endParaRPr lang="en-US" sz="2900" b="1" dirty="0"/>
          </a:p>
          <a:p>
            <a:pPr algn="just">
              <a:buFont typeface="Arial" panose="020B0604020202020204" pitchFamily="34" charset="0"/>
              <a:buChar char="•"/>
            </a:pPr>
            <a:r>
              <a:rPr lang="en-US" sz="2000" b="0" i="0" dirty="0">
                <a:solidFill>
                  <a:srgbClr val="000000"/>
                </a:solidFill>
                <a:effectLst/>
              </a:rPr>
              <a:t>Affinity Propagation can identify the number of clusters automatically without specifying the number of clusters in advance.</a:t>
            </a:r>
          </a:p>
          <a:p>
            <a:pPr algn="just">
              <a:buFont typeface="Arial" panose="020B0604020202020204" pitchFamily="34" charset="0"/>
              <a:buChar char="•"/>
            </a:pPr>
            <a:r>
              <a:rPr lang="en-US" sz="2000" b="0" i="0" dirty="0">
                <a:solidFill>
                  <a:srgbClr val="000000"/>
                </a:solidFill>
                <a:effectLst/>
              </a:rPr>
              <a:t>It can handle clusters of arbitrary shapes and sizes.</a:t>
            </a:r>
          </a:p>
          <a:p>
            <a:pPr algn="just">
              <a:buFont typeface="Arial" panose="020B0604020202020204" pitchFamily="34" charset="0"/>
              <a:buChar char="•"/>
            </a:pPr>
            <a:r>
              <a:rPr lang="en-US" sz="2000" b="0" i="0" dirty="0">
                <a:solidFill>
                  <a:srgbClr val="000000"/>
                </a:solidFill>
                <a:effectLst/>
              </a:rPr>
              <a:t>It can handle datasets with noisy or incomplete data.</a:t>
            </a:r>
          </a:p>
          <a:p>
            <a:pPr algn="just">
              <a:buFont typeface="Arial" panose="020B0604020202020204" pitchFamily="34" charset="0"/>
              <a:buChar char="•"/>
            </a:pPr>
            <a:r>
              <a:rPr lang="en-US" sz="2000" b="0" i="0" dirty="0">
                <a:solidFill>
                  <a:srgbClr val="000000"/>
                </a:solidFill>
                <a:effectLst/>
              </a:rPr>
              <a:t>It is relatively insensitive to the choice of initial parameters.</a:t>
            </a:r>
          </a:p>
          <a:p>
            <a:pPr algn="just">
              <a:buFont typeface="Arial" panose="020B0604020202020204" pitchFamily="34" charset="0"/>
              <a:buChar char="•"/>
            </a:pPr>
            <a:r>
              <a:rPr lang="en-US" sz="2000" b="0" i="0" dirty="0">
                <a:solidFill>
                  <a:srgbClr val="000000"/>
                </a:solidFill>
                <a:effectLst/>
              </a:rPr>
              <a:t>It has been shown to outperform other clustering algorithms on certain types of datasets.</a:t>
            </a:r>
          </a:p>
          <a:p>
            <a:pPr marL="0" indent="0" algn="just">
              <a:spcAft>
                <a:spcPts val="1200"/>
              </a:spcAft>
              <a:buNone/>
            </a:pPr>
            <a:r>
              <a:rPr lang="en-US" sz="2700" b="1" i="0" dirty="0">
                <a:effectLst/>
                <a:cs typeface="Poppins" panose="00000500000000000000" pitchFamily="2" charset="0"/>
              </a:rPr>
              <a:t>Disadvantages</a:t>
            </a:r>
            <a:endParaRPr lang="en-US" sz="2700" b="0" i="0" dirty="0">
              <a:effectLst/>
              <a:cs typeface="Poppins" panose="00000500000000000000" pitchFamily="2" charset="0"/>
            </a:endParaRPr>
          </a:p>
          <a:p>
            <a:pPr algn="just">
              <a:buFont typeface="Arial" panose="020B0604020202020204" pitchFamily="34" charset="0"/>
              <a:buChar char="•"/>
            </a:pPr>
            <a:r>
              <a:rPr lang="en-US" sz="2000" b="0" i="0" dirty="0">
                <a:solidFill>
                  <a:srgbClr val="000000"/>
                </a:solidFill>
                <a:effectLst/>
                <a:ea typeface="Verdana" panose="020B0604030504040204" pitchFamily="34" charset="0"/>
              </a:rPr>
              <a:t>It can be computationally expensive for large datasets or datasets with many features.</a:t>
            </a:r>
          </a:p>
          <a:p>
            <a:pPr algn="just">
              <a:buFont typeface="Arial" panose="020B0604020202020204" pitchFamily="34" charset="0"/>
              <a:buChar char="•"/>
            </a:pPr>
            <a:r>
              <a:rPr lang="en-US" sz="2000" b="0" i="0" dirty="0">
                <a:solidFill>
                  <a:srgbClr val="000000"/>
                </a:solidFill>
                <a:effectLst/>
                <a:ea typeface="Verdana" panose="020B0604030504040204" pitchFamily="34" charset="0"/>
              </a:rPr>
              <a:t>It may converge to suboptimal solutions, especially when the data has a high degree of variability or noise.</a:t>
            </a:r>
          </a:p>
          <a:p>
            <a:pPr algn="just">
              <a:buFont typeface="Arial" panose="020B0604020202020204" pitchFamily="34" charset="0"/>
              <a:buChar char="•"/>
            </a:pPr>
            <a:r>
              <a:rPr lang="en-US" sz="2000" b="0" i="0" dirty="0">
                <a:solidFill>
                  <a:srgbClr val="000000"/>
                </a:solidFill>
                <a:effectLst/>
                <a:ea typeface="Verdana" panose="020B0604030504040204" pitchFamily="34" charset="0"/>
              </a:rPr>
              <a:t>It can be sensitive to the choice of the damping factor, which controls the rate of convergence.</a:t>
            </a:r>
          </a:p>
          <a:p>
            <a:pPr algn="just">
              <a:buFont typeface="Arial" panose="020B0604020202020204" pitchFamily="34" charset="0"/>
              <a:buChar char="•"/>
            </a:pPr>
            <a:r>
              <a:rPr lang="en-US" sz="2000" b="0" i="0" dirty="0">
                <a:solidFill>
                  <a:srgbClr val="000000"/>
                </a:solidFill>
                <a:effectLst/>
                <a:ea typeface="Verdana" panose="020B0604030504040204" pitchFamily="34" charset="0"/>
              </a:rPr>
              <a:t>It may produce many small clusters or clusters with only one or a few members, which may not be meaningful.</a:t>
            </a:r>
          </a:p>
          <a:p>
            <a:pPr algn="just">
              <a:buFont typeface="Arial" panose="020B0604020202020204" pitchFamily="34" charset="0"/>
              <a:buChar char="•"/>
            </a:pPr>
            <a:r>
              <a:rPr lang="en-US" sz="2000" b="0" i="0" dirty="0">
                <a:solidFill>
                  <a:srgbClr val="000000"/>
                </a:solidFill>
                <a:effectLst/>
                <a:ea typeface="Verdana" panose="020B0604030504040204" pitchFamily="34" charset="0"/>
              </a:rPr>
              <a:t>It can be difficult to interpret the resulting clusters, as the algorithm does not provide explicit information about the meaning or characteristics of the clusters.</a:t>
            </a:r>
          </a:p>
          <a:p>
            <a:pPr marL="0" indent="0">
              <a:buNone/>
            </a:pPr>
            <a:endParaRPr lang="en-IN" dirty="0"/>
          </a:p>
        </p:txBody>
      </p:sp>
    </p:spTree>
    <p:extLst>
      <p:ext uri="{BB962C8B-B14F-4D97-AF65-F5344CB8AC3E}">
        <p14:creationId xmlns:p14="http://schemas.microsoft.com/office/powerpoint/2010/main" val="124968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3C1643F-E235-A3A8-8CD0-0649FAB75F9D}"/>
              </a:ext>
            </a:extLst>
          </p:cNvPr>
          <p:cNvSpPr>
            <a:spLocks noGrp="1"/>
          </p:cNvSpPr>
          <p:nvPr>
            <p:ph idx="1"/>
          </p:nvPr>
        </p:nvSpPr>
        <p:spPr>
          <a:xfrm>
            <a:off x="304800" y="2286001"/>
            <a:ext cx="10515600" cy="5126181"/>
          </a:xfrm>
        </p:spPr>
        <p:txBody>
          <a:bodyPr>
            <a:normAutofit/>
          </a:bodyPr>
          <a:lstStyle/>
          <a:p>
            <a:pPr>
              <a:spcAft>
                <a:spcPts val="1200"/>
              </a:spcAft>
            </a:pPr>
            <a:r>
              <a:rPr lang="en-US" sz="1800" b="0" i="0" dirty="0">
                <a:solidFill>
                  <a:srgbClr val="273239"/>
                </a:solidFill>
                <a:effectLst/>
              </a:rPr>
              <a:t>Clustering algorithm that can cluster large datasets by first generating a small and compact summary of the large dataset that retains as much information as possible</a:t>
            </a:r>
          </a:p>
          <a:p>
            <a:pPr>
              <a:spcAft>
                <a:spcPts val="1200"/>
              </a:spcAft>
            </a:pPr>
            <a:r>
              <a:rPr lang="en-US" sz="1800" b="0" i="0" dirty="0">
                <a:solidFill>
                  <a:srgbClr val="273239"/>
                </a:solidFill>
                <a:effectLst/>
              </a:rPr>
              <a:t>This smaller summary is then clustered instead of clustering the larger dataset</a:t>
            </a:r>
            <a:endParaRPr lang="en-US" sz="1800" dirty="0">
              <a:cs typeface="Poppins" panose="00000500000000000000" pitchFamily="2" charset="0"/>
            </a:endParaRPr>
          </a:p>
          <a:p>
            <a:pPr>
              <a:spcAft>
                <a:spcPts val="1200"/>
              </a:spcAft>
            </a:pPr>
            <a:r>
              <a:rPr lang="en-US" sz="1800" dirty="0">
                <a:solidFill>
                  <a:srgbClr val="273239"/>
                </a:solidFill>
              </a:rPr>
              <a:t>BIRCH summarizes large datasets into smaller, dense regions called Clustering Feature (CF) entries.</a:t>
            </a:r>
          </a:p>
          <a:p>
            <a:pPr>
              <a:spcAft>
                <a:spcPts val="1200"/>
              </a:spcAft>
            </a:pPr>
            <a:r>
              <a:rPr lang="en-US" sz="1800" dirty="0">
                <a:solidFill>
                  <a:srgbClr val="273239"/>
                </a:solidFill>
              </a:rPr>
              <a:t> Formally, a Clustering Feature entry is defined as an ordered triple, (N, LS, SS) where ‘N’ is the number of data points in the cluster, ‘LS’ is the linear sum of the data points and ‘SS’ is the squared sum of the data points in the cluster</a:t>
            </a:r>
          </a:p>
          <a:p>
            <a:pPr>
              <a:spcAft>
                <a:spcPts val="1200"/>
              </a:spcAft>
            </a:pPr>
            <a:r>
              <a:rPr lang="en-US" sz="1800" dirty="0">
                <a:solidFill>
                  <a:srgbClr val="273239"/>
                </a:solidFill>
              </a:rPr>
              <a:t> It is possible for a CF entry to be composed of other CF entries </a:t>
            </a:r>
          </a:p>
          <a:p>
            <a:pPr>
              <a:spcAft>
                <a:spcPts val="1200"/>
              </a:spcAft>
            </a:pPr>
            <a:r>
              <a:rPr lang="en-US" sz="1800" dirty="0">
                <a:solidFill>
                  <a:srgbClr val="273239"/>
                </a:solidFill>
              </a:rPr>
              <a:t>A CF tree is a tree where each leaf node contains a sub-cluster. Every entry in a CF tree contains a pointer to a child node and a CF entry made up of the sum of CF entries in the child nodes. There is a maximum number of entries in each leaf node. This maximum number is called the threshold</a:t>
            </a:r>
            <a:r>
              <a:rPr lang="en-US" sz="2000" dirty="0">
                <a:solidFill>
                  <a:srgbClr val="273239"/>
                </a:solidFill>
              </a:rPr>
              <a:t> </a:t>
            </a:r>
          </a:p>
        </p:txBody>
      </p:sp>
      <p:sp>
        <p:nvSpPr>
          <p:cNvPr id="3" name="Title 1">
            <a:extLst>
              <a:ext uri="{FF2B5EF4-FFF2-40B4-BE49-F238E27FC236}">
                <a16:creationId xmlns:a16="http://schemas.microsoft.com/office/drawing/2014/main" id="{0B9DAEA2-76DF-5911-A6E2-5DAA2D8405F7}"/>
              </a:ext>
            </a:extLst>
          </p:cNvPr>
          <p:cNvSpPr txBox="1">
            <a:spLocks/>
          </p:cNvSpPr>
          <p:nvPr/>
        </p:nvSpPr>
        <p:spPr>
          <a:xfrm>
            <a:off x="304800" y="226580"/>
            <a:ext cx="10771909" cy="1048039"/>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700" b="1" dirty="0">
                <a:latin typeface="+mn-lt"/>
                <a:ea typeface="+mn-ea"/>
                <a:cs typeface="+mn-cs"/>
              </a:rPr>
              <a:t>BIRCH CLUSTERING</a:t>
            </a:r>
          </a:p>
          <a:p>
            <a:pPr>
              <a:lnSpc>
                <a:spcPct val="100000"/>
              </a:lnSpc>
            </a:pPr>
            <a:r>
              <a:rPr lang="en-US" sz="2000" b="1" dirty="0">
                <a:latin typeface="+mn-lt"/>
                <a:ea typeface="+mn-ea"/>
                <a:cs typeface="+mn-cs"/>
              </a:rPr>
              <a:t>Balanced Iterative Reducing and Clustering using Hierarchies (BIRCH)</a:t>
            </a:r>
            <a:br>
              <a:rPr lang="en-US" sz="2000" b="1" dirty="0">
                <a:latin typeface="+mn-lt"/>
                <a:ea typeface="+mn-ea"/>
                <a:cs typeface="+mn-cs"/>
              </a:rPr>
            </a:br>
            <a:r>
              <a:rPr lang="en-US" sz="2000" b="1" dirty="0">
                <a:latin typeface="+mn-lt"/>
                <a:ea typeface="+mn-ea"/>
                <a:cs typeface="+mn-cs"/>
              </a:rPr>
              <a:t>	</a:t>
            </a:r>
            <a:endParaRPr lang="en-IN" sz="2000" b="1" dirty="0">
              <a:latin typeface="+mn-lt"/>
              <a:ea typeface="+mn-ea"/>
              <a:cs typeface="+mn-cs"/>
            </a:endParaRPr>
          </a:p>
        </p:txBody>
      </p:sp>
      <p:pic>
        <p:nvPicPr>
          <p:cNvPr id="2" name="Picture 1">
            <a:extLst>
              <a:ext uri="{FF2B5EF4-FFF2-40B4-BE49-F238E27FC236}">
                <a16:creationId xmlns:a16="http://schemas.microsoft.com/office/drawing/2014/main" id="{DAD062CF-C3C1-80ED-5F85-654A384854BB}"/>
              </a:ext>
            </a:extLst>
          </p:cNvPr>
          <p:cNvPicPr>
            <a:picLocks noChangeAspect="1"/>
          </p:cNvPicPr>
          <p:nvPr/>
        </p:nvPicPr>
        <p:blipFill>
          <a:blip r:embed="rId2"/>
          <a:stretch>
            <a:fillRect/>
          </a:stretch>
        </p:blipFill>
        <p:spPr>
          <a:xfrm>
            <a:off x="7924801" y="112136"/>
            <a:ext cx="3629890" cy="2021464"/>
          </a:xfrm>
          <a:prstGeom prst="rect">
            <a:avLst/>
          </a:prstGeom>
        </p:spPr>
      </p:pic>
    </p:spTree>
    <p:extLst>
      <p:ext uri="{BB962C8B-B14F-4D97-AF65-F5344CB8AC3E}">
        <p14:creationId xmlns:p14="http://schemas.microsoft.com/office/powerpoint/2010/main" val="1224298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0EF0A9-AE73-EB70-CA78-16A84FF7226C}"/>
              </a:ext>
            </a:extLst>
          </p:cNvPr>
          <p:cNvSpPr>
            <a:spLocks noGrp="1"/>
          </p:cNvSpPr>
          <p:nvPr>
            <p:ph idx="1"/>
          </p:nvPr>
        </p:nvSpPr>
        <p:spPr>
          <a:xfrm>
            <a:off x="741218" y="512618"/>
            <a:ext cx="10515600" cy="5985164"/>
          </a:xfrm>
        </p:spPr>
        <p:txBody>
          <a:bodyPr>
            <a:normAutofit/>
          </a:bodyPr>
          <a:lstStyle/>
          <a:p>
            <a:pPr marL="0" indent="0" algn="just">
              <a:spcAft>
                <a:spcPts val="1200"/>
              </a:spcAft>
              <a:buNone/>
            </a:pPr>
            <a:r>
              <a:rPr lang="en-US" sz="2700" b="1" dirty="0"/>
              <a:t>Advantages</a:t>
            </a:r>
            <a:endParaRPr lang="en-US" sz="2900" b="1" dirty="0"/>
          </a:p>
          <a:p>
            <a:pPr algn="just">
              <a:buFont typeface="Arial" panose="020B0604020202020204" pitchFamily="34" charset="0"/>
              <a:buChar char="•"/>
            </a:pPr>
            <a:r>
              <a:rPr lang="en-US" sz="2000" b="1" i="0" dirty="0">
                <a:solidFill>
                  <a:srgbClr val="000000"/>
                </a:solidFill>
                <a:effectLst/>
              </a:rPr>
              <a:t>Scalability</a:t>
            </a:r>
            <a:r>
              <a:rPr lang="en-US" sz="2000" b="0" i="0" dirty="0">
                <a:solidFill>
                  <a:srgbClr val="000000"/>
                </a:solidFill>
                <a:effectLst/>
              </a:rPr>
              <a:t> − BIRCH is designed to handle large datasets efficiently by using a treelike structure to represent the clusters.</a:t>
            </a:r>
          </a:p>
          <a:p>
            <a:pPr algn="just">
              <a:buFont typeface="Arial" panose="020B0604020202020204" pitchFamily="34" charset="0"/>
              <a:buChar char="•"/>
            </a:pPr>
            <a:r>
              <a:rPr lang="en-US" sz="2000" b="1" i="0" dirty="0">
                <a:solidFill>
                  <a:srgbClr val="000000"/>
                </a:solidFill>
                <a:effectLst/>
              </a:rPr>
              <a:t>Memory efficiency</a:t>
            </a:r>
            <a:r>
              <a:rPr lang="en-US" sz="2000" b="0" i="0" dirty="0">
                <a:solidFill>
                  <a:srgbClr val="000000"/>
                </a:solidFill>
                <a:effectLst/>
              </a:rPr>
              <a:t> − BIRCH uses CF and SCF data structures to summarize the statistical properties of the data points, which reduces the memory required to store the clusters.</a:t>
            </a:r>
          </a:p>
          <a:p>
            <a:pPr algn="just">
              <a:buFont typeface="Arial" panose="020B0604020202020204" pitchFamily="34" charset="0"/>
              <a:buChar char="•"/>
            </a:pPr>
            <a:r>
              <a:rPr lang="en-US" sz="2000" b="1" i="0" dirty="0">
                <a:solidFill>
                  <a:srgbClr val="000000"/>
                </a:solidFill>
                <a:effectLst/>
              </a:rPr>
              <a:t>Fast clustering</a:t>
            </a:r>
            <a:r>
              <a:rPr lang="en-US" sz="2000" b="0" i="0" dirty="0">
                <a:solidFill>
                  <a:srgbClr val="000000"/>
                </a:solidFill>
                <a:effectLst/>
              </a:rPr>
              <a:t> − BIRCH can cluster the data points quickly because it uses an incremental clustering approach.</a:t>
            </a:r>
          </a:p>
          <a:p>
            <a:pPr marL="0" indent="0" algn="just">
              <a:spcAft>
                <a:spcPts val="1200"/>
              </a:spcAft>
              <a:buNone/>
            </a:pPr>
            <a:r>
              <a:rPr lang="en-US" sz="2700" b="1" i="0" dirty="0">
                <a:effectLst/>
                <a:cs typeface="Poppins" panose="00000500000000000000" pitchFamily="2" charset="0"/>
              </a:rPr>
              <a:t>Disadvantages</a:t>
            </a:r>
            <a:endParaRPr lang="en-US" sz="2700" b="0" i="0" dirty="0">
              <a:effectLst/>
              <a:cs typeface="Poppins" panose="00000500000000000000" pitchFamily="2" charset="0"/>
            </a:endParaRPr>
          </a:p>
          <a:p>
            <a:pPr algn="just">
              <a:buFont typeface="Arial" panose="020B0604020202020204" pitchFamily="34" charset="0"/>
              <a:buChar char="•"/>
            </a:pPr>
            <a:r>
              <a:rPr lang="en-US" sz="2000" b="1" i="0" dirty="0">
                <a:solidFill>
                  <a:srgbClr val="000000"/>
                </a:solidFill>
                <a:effectLst/>
              </a:rPr>
              <a:t>Sensitivity to parameter settings</a:t>
            </a:r>
            <a:r>
              <a:rPr lang="en-US" sz="2000" b="0" i="0" dirty="0">
                <a:solidFill>
                  <a:srgbClr val="000000"/>
                </a:solidFill>
                <a:effectLst/>
              </a:rPr>
              <a:t> − The performance of BIRCH clustering can be sensitive to the choice of parameters, such as the maximum number of CFs that can be stored in a node and the threshold value used to create subclusters.</a:t>
            </a:r>
          </a:p>
          <a:p>
            <a:pPr algn="just">
              <a:buFont typeface="Arial" panose="020B0604020202020204" pitchFamily="34" charset="0"/>
              <a:buChar char="•"/>
            </a:pPr>
            <a:r>
              <a:rPr lang="en-US" sz="2000" b="1" i="0" dirty="0">
                <a:solidFill>
                  <a:srgbClr val="000000"/>
                </a:solidFill>
                <a:effectLst/>
              </a:rPr>
              <a:t>Limited ability to handle non-spherical clusters</a:t>
            </a:r>
            <a:r>
              <a:rPr lang="en-US" sz="2000" b="0" i="0" dirty="0">
                <a:solidFill>
                  <a:srgbClr val="000000"/>
                </a:solidFill>
                <a:effectLst/>
              </a:rPr>
              <a:t> − BIRCH assumes that the clusters are spherical, which means it may not perform well on datasets with nonspherical clusters.</a:t>
            </a:r>
          </a:p>
          <a:p>
            <a:pPr algn="just">
              <a:buFont typeface="Arial" panose="020B0604020202020204" pitchFamily="34" charset="0"/>
              <a:buChar char="•"/>
            </a:pPr>
            <a:r>
              <a:rPr lang="en-US" sz="2000" b="1" i="0" dirty="0">
                <a:solidFill>
                  <a:srgbClr val="000000"/>
                </a:solidFill>
                <a:effectLst/>
              </a:rPr>
              <a:t>Limited flexibility in the choice of distance metric</a:t>
            </a:r>
            <a:r>
              <a:rPr lang="en-US" sz="2000" b="0" i="0" dirty="0">
                <a:solidFill>
                  <a:srgbClr val="000000"/>
                </a:solidFill>
                <a:effectLst/>
              </a:rPr>
              <a:t> − BIRCH uses the Euclidean distance metric by default, which may not be appropriate for all datasets.</a:t>
            </a:r>
          </a:p>
          <a:p>
            <a:pPr marL="0" indent="0">
              <a:buNone/>
            </a:pPr>
            <a:endParaRPr lang="en-IN" dirty="0"/>
          </a:p>
        </p:txBody>
      </p:sp>
    </p:spTree>
    <p:extLst>
      <p:ext uri="{BB962C8B-B14F-4D97-AF65-F5344CB8AC3E}">
        <p14:creationId xmlns:p14="http://schemas.microsoft.com/office/powerpoint/2010/main" val="1733694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DAEA2-76DF-5911-A6E2-5DAA2D8405F7}"/>
              </a:ext>
            </a:extLst>
          </p:cNvPr>
          <p:cNvSpPr>
            <a:spLocks noGrp="1"/>
          </p:cNvSpPr>
          <p:nvPr>
            <p:ph type="title"/>
          </p:nvPr>
        </p:nvSpPr>
        <p:spPr/>
        <p:txBody>
          <a:bodyPr>
            <a:normAutofit/>
          </a:bodyPr>
          <a:lstStyle/>
          <a:p>
            <a:r>
              <a:rPr lang="en-US" sz="2700" b="1" dirty="0">
                <a:latin typeface="+mn-lt"/>
                <a:ea typeface="+mn-ea"/>
                <a:cs typeface="+mn-cs"/>
              </a:rPr>
              <a:t>CLUSTERING</a:t>
            </a:r>
            <a:br>
              <a:rPr lang="en-US" sz="2700" b="1" dirty="0">
                <a:latin typeface="+mn-lt"/>
                <a:ea typeface="+mn-ea"/>
                <a:cs typeface="+mn-cs"/>
              </a:rPr>
            </a:br>
            <a:r>
              <a:rPr lang="en-US" dirty="0"/>
              <a:t>    </a:t>
            </a:r>
            <a:r>
              <a:rPr lang="en-US" sz="2200" b="0" i="0" dirty="0">
                <a:solidFill>
                  <a:srgbClr val="273239"/>
                </a:solidFill>
                <a:effectLst/>
                <a:latin typeface="+mn-lt"/>
              </a:rPr>
              <a:t>The task of grouping data points based on their similarity with each other .</a:t>
            </a:r>
            <a:endParaRPr lang="en-IN" sz="2200" dirty="0">
              <a:latin typeface="+mn-lt"/>
            </a:endParaRPr>
          </a:p>
        </p:txBody>
      </p:sp>
      <p:pic>
        <p:nvPicPr>
          <p:cNvPr id="4" name="Content Placeholder 3">
            <a:extLst>
              <a:ext uri="{FF2B5EF4-FFF2-40B4-BE49-F238E27FC236}">
                <a16:creationId xmlns:a16="http://schemas.microsoft.com/office/drawing/2014/main" id="{3245E430-B57A-9579-89F1-E1B194A74B36}"/>
              </a:ext>
            </a:extLst>
          </p:cNvPr>
          <p:cNvPicPr>
            <a:picLocks noGrp="1" noChangeAspect="1"/>
          </p:cNvPicPr>
          <p:nvPr>
            <p:ph idx="1"/>
          </p:nvPr>
        </p:nvPicPr>
        <p:blipFill>
          <a:blip r:embed="rId2"/>
          <a:stretch>
            <a:fillRect/>
          </a:stretch>
        </p:blipFill>
        <p:spPr>
          <a:xfrm>
            <a:off x="6788728" y="2258508"/>
            <a:ext cx="4378035" cy="2673928"/>
          </a:xfrm>
          <a:prstGeom prst="rect">
            <a:avLst/>
          </a:prstGeom>
        </p:spPr>
      </p:pic>
      <p:pic>
        <p:nvPicPr>
          <p:cNvPr id="5" name="Picture 4">
            <a:extLst>
              <a:ext uri="{FF2B5EF4-FFF2-40B4-BE49-F238E27FC236}">
                <a16:creationId xmlns:a16="http://schemas.microsoft.com/office/drawing/2014/main" id="{25CF569D-1BE2-C06A-44EC-0E9383065B16}"/>
              </a:ext>
            </a:extLst>
          </p:cNvPr>
          <p:cNvPicPr>
            <a:picLocks noChangeAspect="1"/>
          </p:cNvPicPr>
          <p:nvPr/>
        </p:nvPicPr>
        <p:blipFill>
          <a:blip r:embed="rId3"/>
          <a:stretch>
            <a:fillRect/>
          </a:stretch>
        </p:blipFill>
        <p:spPr>
          <a:xfrm>
            <a:off x="838200" y="2383416"/>
            <a:ext cx="4786745" cy="2424112"/>
          </a:xfrm>
          <a:prstGeom prst="rect">
            <a:avLst/>
          </a:prstGeom>
        </p:spPr>
      </p:pic>
    </p:spTree>
    <p:extLst>
      <p:ext uri="{BB962C8B-B14F-4D97-AF65-F5344CB8AC3E}">
        <p14:creationId xmlns:p14="http://schemas.microsoft.com/office/powerpoint/2010/main" val="2938396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DAEA2-76DF-5911-A6E2-5DAA2D8405F7}"/>
              </a:ext>
            </a:extLst>
          </p:cNvPr>
          <p:cNvSpPr>
            <a:spLocks noGrp="1"/>
          </p:cNvSpPr>
          <p:nvPr>
            <p:ph type="title"/>
          </p:nvPr>
        </p:nvSpPr>
        <p:spPr>
          <a:xfrm>
            <a:off x="304800" y="323561"/>
            <a:ext cx="10771909" cy="1338984"/>
          </a:xfrm>
        </p:spPr>
        <p:txBody>
          <a:bodyPr>
            <a:normAutofit/>
          </a:bodyPr>
          <a:lstStyle/>
          <a:p>
            <a:r>
              <a:rPr lang="en-US" sz="2700" b="1" dirty="0">
                <a:latin typeface="+mn-lt"/>
                <a:ea typeface="+mn-ea"/>
                <a:cs typeface="+mn-cs"/>
              </a:rPr>
              <a:t>K-MEANS CLUSTERING</a:t>
            </a:r>
            <a:br>
              <a:rPr lang="en-US" sz="2000" b="1" dirty="0">
                <a:latin typeface="+mn-lt"/>
                <a:ea typeface="+mn-ea"/>
                <a:cs typeface="+mn-cs"/>
              </a:rPr>
            </a:br>
            <a:r>
              <a:rPr lang="en-US" sz="2000" b="1" dirty="0">
                <a:latin typeface="+mn-lt"/>
                <a:ea typeface="+mn-ea"/>
                <a:cs typeface="+mn-cs"/>
              </a:rPr>
              <a:t>	</a:t>
            </a:r>
            <a:br>
              <a:rPr lang="en-US" sz="2000" b="1" dirty="0">
                <a:latin typeface="+mn-lt"/>
                <a:ea typeface="+mn-ea"/>
                <a:cs typeface="+mn-cs"/>
              </a:rPr>
            </a:br>
            <a:br>
              <a:rPr lang="en-US" sz="2000" b="1" dirty="0">
                <a:latin typeface="+mn-lt"/>
                <a:ea typeface="+mn-ea"/>
                <a:cs typeface="+mn-cs"/>
              </a:rPr>
            </a:br>
            <a:r>
              <a:rPr lang="en-US" sz="2000" b="1" dirty="0">
                <a:latin typeface="+mn-lt"/>
                <a:ea typeface="+mn-ea"/>
                <a:cs typeface="+mn-cs"/>
              </a:rPr>
              <a:t>K=No of Clusters       Means=Average of  x and y coordinates</a:t>
            </a:r>
            <a:endParaRPr lang="en-IN" sz="2000" dirty="0">
              <a:solidFill>
                <a:srgbClr val="273239"/>
              </a:solidFill>
              <a:latin typeface="+mn-lt"/>
            </a:endParaRPr>
          </a:p>
        </p:txBody>
      </p:sp>
      <p:sp>
        <p:nvSpPr>
          <p:cNvPr id="6" name="Content Placeholder 5">
            <a:extLst>
              <a:ext uri="{FF2B5EF4-FFF2-40B4-BE49-F238E27FC236}">
                <a16:creationId xmlns:a16="http://schemas.microsoft.com/office/drawing/2014/main" id="{63C1643F-E235-A3A8-8CD0-0649FAB75F9D}"/>
              </a:ext>
            </a:extLst>
          </p:cNvPr>
          <p:cNvSpPr>
            <a:spLocks noGrp="1"/>
          </p:cNvSpPr>
          <p:nvPr>
            <p:ph idx="1"/>
          </p:nvPr>
        </p:nvSpPr>
        <p:spPr>
          <a:xfrm>
            <a:off x="561109" y="2183101"/>
            <a:ext cx="10515600" cy="4351338"/>
          </a:xfrm>
        </p:spPr>
        <p:txBody>
          <a:bodyPr>
            <a:normAutofit fontScale="92500" lnSpcReduction="10000"/>
          </a:bodyPr>
          <a:lstStyle/>
          <a:p>
            <a:pPr marL="442913" indent="-442913"/>
            <a:r>
              <a:rPr lang="en-US" sz="2600" dirty="0">
                <a:solidFill>
                  <a:srgbClr val="273239"/>
                </a:solidFill>
                <a:latin typeface="+mn-lt"/>
              </a:rPr>
              <a:t>Select an appropriate value for K which is the number of clusters or centroids</a:t>
            </a:r>
          </a:p>
          <a:p>
            <a:pPr marL="0" indent="0">
              <a:buNone/>
            </a:pPr>
            <a:endParaRPr lang="en-US" sz="2600" dirty="0">
              <a:solidFill>
                <a:srgbClr val="273239"/>
              </a:solidFill>
              <a:latin typeface="+mn-lt"/>
            </a:endParaRPr>
          </a:p>
          <a:p>
            <a:pPr marL="442913" indent="-442913"/>
            <a:r>
              <a:rPr lang="en-US" sz="2600" dirty="0">
                <a:solidFill>
                  <a:srgbClr val="273239"/>
                </a:solidFill>
                <a:latin typeface="+mn-lt"/>
              </a:rPr>
              <a:t>Select random centroids for each cluster</a:t>
            </a:r>
            <a:br>
              <a:rPr lang="en-US" sz="2600" dirty="0">
                <a:solidFill>
                  <a:srgbClr val="273239"/>
                </a:solidFill>
                <a:latin typeface="+mn-lt"/>
              </a:rPr>
            </a:br>
            <a:endParaRPr lang="en-US" sz="2600" dirty="0">
              <a:solidFill>
                <a:srgbClr val="273239"/>
              </a:solidFill>
              <a:latin typeface="+mn-lt"/>
            </a:endParaRPr>
          </a:p>
          <a:p>
            <a:pPr marL="442913" indent="-442913"/>
            <a:r>
              <a:rPr lang="en-US" sz="2600" dirty="0">
                <a:solidFill>
                  <a:srgbClr val="273239"/>
                </a:solidFill>
                <a:latin typeface="+mn-lt"/>
              </a:rPr>
              <a:t>Assign each data point to its closest centroids </a:t>
            </a:r>
            <a:br>
              <a:rPr lang="en-US" sz="2600" dirty="0">
                <a:solidFill>
                  <a:srgbClr val="273239"/>
                </a:solidFill>
                <a:latin typeface="+mn-lt"/>
              </a:rPr>
            </a:br>
            <a:endParaRPr lang="en-US" sz="2600" dirty="0">
              <a:solidFill>
                <a:srgbClr val="273239"/>
              </a:solidFill>
              <a:latin typeface="+mn-lt"/>
            </a:endParaRPr>
          </a:p>
          <a:p>
            <a:pPr marL="442913" indent="-442913"/>
            <a:r>
              <a:rPr lang="en-US" sz="2600" dirty="0">
                <a:solidFill>
                  <a:srgbClr val="273239"/>
                </a:solidFill>
                <a:latin typeface="+mn-lt"/>
              </a:rPr>
              <a:t>Adjust the centroid for newly formed cluster by </a:t>
            </a:r>
            <a:r>
              <a:rPr lang="en-US" sz="2600" b="0" i="0" dirty="0">
                <a:solidFill>
                  <a:srgbClr val="2D3748"/>
                </a:solidFill>
                <a:effectLst/>
                <a:latin typeface="-apple-system"/>
              </a:rPr>
              <a:t>finding the mean of the x and y coordinates of each point in the cluster. </a:t>
            </a:r>
          </a:p>
          <a:p>
            <a:pPr marL="0" indent="0">
              <a:buNone/>
            </a:pPr>
            <a:endParaRPr lang="en-US" sz="2600" b="0" i="0" dirty="0">
              <a:solidFill>
                <a:srgbClr val="2D3748"/>
              </a:solidFill>
              <a:effectLst/>
              <a:latin typeface="-apple-system"/>
            </a:endParaRPr>
          </a:p>
          <a:p>
            <a:pPr marL="442913" indent="-442913"/>
            <a:r>
              <a:rPr lang="en-US" sz="2600" dirty="0">
                <a:solidFill>
                  <a:srgbClr val="273239"/>
                </a:solidFill>
                <a:latin typeface="+mn-lt"/>
              </a:rPr>
              <a:t>Repeat step 4 and 5 until all the data point are perfectly organized within the cluster space</a:t>
            </a:r>
          </a:p>
          <a:p>
            <a:pPr marL="442913" indent="-442913">
              <a:buNone/>
            </a:pPr>
            <a:endParaRPr lang="en-US" sz="2800" dirty="0">
              <a:solidFill>
                <a:srgbClr val="273239"/>
              </a:solidFill>
              <a:latin typeface="+mn-lt"/>
            </a:endParaRPr>
          </a:p>
        </p:txBody>
      </p:sp>
      <p:pic>
        <p:nvPicPr>
          <p:cNvPr id="7" name="Picture 6">
            <a:extLst>
              <a:ext uri="{FF2B5EF4-FFF2-40B4-BE49-F238E27FC236}">
                <a16:creationId xmlns:a16="http://schemas.microsoft.com/office/drawing/2014/main" id="{24A1A363-A70C-322B-5101-505C27217A44}"/>
              </a:ext>
            </a:extLst>
          </p:cNvPr>
          <p:cNvPicPr>
            <a:picLocks noChangeAspect="1"/>
          </p:cNvPicPr>
          <p:nvPr/>
        </p:nvPicPr>
        <p:blipFill>
          <a:blip r:embed="rId2"/>
          <a:stretch>
            <a:fillRect/>
          </a:stretch>
        </p:blipFill>
        <p:spPr>
          <a:xfrm>
            <a:off x="7439891" y="179098"/>
            <a:ext cx="4447309" cy="1649702"/>
          </a:xfrm>
          <a:prstGeom prst="rect">
            <a:avLst/>
          </a:prstGeom>
        </p:spPr>
      </p:pic>
    </p:spTree>
    <p:extLst>
      <p:ext uri="{BB962C8B-B14F-4D97-AF65-F5344CB8AC3E}">
        <p14:creationId xmlns:p14="http://schemas.microsoft.com/office/powerpoint/2010/main" val="4282246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0EF0A9-AE73-EB70-CA78-16A84FF7226C}"/>
              </a:ext>
            </a:extLst>
          </p:cNvPr>
          <p:cNvSpPr>
            <a:spLocks noGrp="1"/>
          </p:cNvSpPr>
          <p:nvPr>
            <p:ph idx="1"/>
          </p:nvPr>
        </p:nvSpPr>
        <p:spPr>
          <a:xfrm>
            <a:off x="838200" y="512618"/>
            <a:ext cx="10515600" cy="5832763"/>
          </a:xfrm>
        </p:spPr>
        <p:txBody>
          <a:bodyPr>
            <a:normAutofit/>
          </a:bodyPr>
          <a:lstStyle/>
          <a:p>
            <a:pPr marL="0" indent="0" algn="just">
              <a:spcAft>
                <a:spcPts val="1200"/>
              </a:spcAft>
              <a:buNone/>
            </a:pPr>
            <a:r>
              <a:rPr lang="en-US" sz="2700" b="1" dirty="0"/>
              <a:t>Advantages</a:t>
            </a:r>
            <a:r>
              <a:rPr lang="en-US" sz="2900" b="1" dirty="0"/>
              <a:t>:</a:t>
            </a:r>
          </a:p>
          <a:p>
            <a:pPr marL="539750" indent="-539750" algn="just">
              <a:spcAft>
                <a:spcPts val="1200"/>
              </a:spcAft>
            </a:pPr>
            <a:r>
              <a:rPr lang="en-US" sz="2400" dirty="0">
                <a:cs typeface="Poppins" panose="00000500000000000000" pitchFamily="2" charset="0"/>
              </a:rPr>
              <a:t>E</a:t>
            </a:r>
            <a:r>
              <a:rPr lang="en-US" sz="2400" b="0" i="0" dirty="0">
                <a:effectLst/>
                <a:cs typeface="Poppins" panose="00000500000000000000" pitchFamily="2" charset="0"/>
              </a:rPr>
              <a:t>asy to understand and implement.</a:t>
            </a:r>
          </a:p>
          <a:p>
            <a:pPr marL="539750" indent="-539750" algn="just">
              <a:spcAft>
                <a:spcPts val="1200"/>
              </a:spcAft>
            </a:pPr>
            <a:r>
              <a:rPr lang="en-US" sz="2400" dirty="0">
                <a:cs typeface="Poppins" panose="00000500000000000000" pitchFamily="2" charset="0"/>
              </a:rPr>
              <a:t>E</a:t>
            </a:r>
            <a:r>
              <a:rPr lang="en-US" sz="2400" b="0" i="0" dirty="0">
                <a:effectLst/>
                <a:cs typeface="Poppins" panose="00000500000000000000" pitchFamily="2" charset="0"/>
              </a:rPr>
              <a:t>fficient, Robust, and Flexible</a:t>
            </a:r>
          </a:p>
          <a:p>
            <a:pPr marL="539750" indent="-539750" algn="just">
              <a:spcAft>
                <a:spcPts val="1200"/>
              </a:spcAft>
            </a:pPr>
            <a:r>
              <a:rPr lang="en-US" sz="2400" b="0" i="0" dirty="0">
                <a:effectLst/>
                <a:cs typeface="Poppins" panose="00000500000000000000" pitchFamily="2" charset="0"/>
              </a:rPr>
              <a:t>If data sets are distinct and spherical clusters, then give the best results</a:t>
            </a:r>
          </a:p>
          <a:p>
            <a:pPr marL="0" indent="0" algn="just">
              <a:spcAft>
                <a:spcPts val="1200"/>
              </a:spcAft>
              <a:buNone/>
            </a:pPr>
            <a:r>
              <a:rPr lang="en-US" sz="2700" b="1" i="0" dirty="0">
                <a:effectLst/>
                <a:cs typeface="Poppins" panose="00000500000000000000" pitchFamily="2" charset="0"/>
              </a:rPr>
              <a:t>Disadvantages:</a:t>
            </a:r>
            <a:endParaRPr lang="en-US" sz="2700" b="0" i="0" dirty="0">
              <a:effectLst/>
              <a:cs typeface="Poppins" panose="00000500000000000000" pitchFamily="2" charset="0"/>
            </a:endParaRPr>
          </a:p>
          <a:p>
            <a:pPr marL="539750" indent="-539750" algn="just">
              <a:spcAft>
                <a:spcPts val="1200"/>
              </a:spcAft>
            </a:pPr>
            <a:r>
              <a:rPr lang="en-US" sz="2400" dirty="0">
                <a:cs typeface="Poppins" panose="00000500000000000000" pitchFamily="2" charset="0"/>
              </a:rPr>
              <a:t>This algorithm needs prior specification for the number of cluster centers that is the value of K.</a:t>
            </a:r>
          </a:p>
          <a:p>
            <a:pPr marL="539750" indent="-539750" algn="just">
              <a:spcAft>
                <a:spcPts val="1200"/>
              </a:spcAft>
            </a:pPr>
            <a:r>
              <a:rPr lang="en-US" sz="2400" dirty="0">
                <a:cs typeface="Poppins" panose="00000500000000000000" pitchFamily="2" charset="0"/>
              </a:rPr>
              <a:t>It cannot handle outliers and noisy data, as the centroids get deflected</a:t>
            </a:r>
          </a:p>
          <a:p>
            <a:pPr marL="539750" indent="-539750" algn="just">
              <a:spcAft>
                <a:spcPts val="1200"/>
              </a:spcAft>
            </a:pPr>
            <a:r>
              <a:rPr lang="en-US" sz="2400" dirty="0">
                <a:cs typeface="Poppins" panose="00000500000000000000" pitchFamily="2" charset="0"/>
              </a:rPr>
              <a:t>It does not work well with a very large set of datasets as it takes huge computational time.</a:t>
            </a:r>
          </a:p>
          <a:p>
            <a:endParaRPr lang="en-IN" dirty="0"/>
          </a:p>
        </p:txBody>
      </p:sp>
    </p:spTree>
    <p:extLst>
      <p:ext uri="{BB962C8B-B14F-4D97-AF65-F5344CB8AC3E}">
        <p14:creationId xmlns:p14="http://schemas.microsoft.com/office/powerpoint/2010/main" val="4162247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DAEA2-76DF-5911-A6E2-5DAA2D8405F7}"/>
              </a:ext>
            </a:extLst>
          </p:cNvPr>
          <p:cNvSpPr>
            <a:spLocks noGrp="1"/>
          </p:cNvSpPr>
          <p:nvPr>
            <p:ph type="title"/>
          </p:nvPr>
        </p:nvSpPr>
        <p:spPr>
          <a:xfrm>
            <a:off x="304800" y="323560"/>
            <a:ext cx="10771909" cy="784803"/>
          </a:xfrm>
        </p:spPr>
        <p:txBody>
          <a:bodyPr>
            <a:normAutofit fontScale="90000"/>
          </a:bodyPr>
          <a:lstStyle/>
          <a:p>
            <a:pPr>
              <a:spcBef>
                <a:spcPts val="1200"/>
              </a:spcBef>
              <a:spcAft>
                <a:spcPts val="1800"/>
              </a:spcAft>
            </a:pPr>
            <a:br>
              <a:rPr lang="en-US" sz="2700" b="1" dirty="0">
                <a:latin typeface="+mn-lt"/>
                <a:ea typeface="+mn-ea"/>
                <a:cs typeface="+mn-cs"/>
              </a:rPr>
            </a:br>
            <a:br>
              <a:rPr lang="en-US" sz="2700" b="1" dirty="0">
                <a:latin typeface="+mn-lt"/>
                <a:ea typeface="+mn-ea"/>
                <a:cs typeface="+mn-cs"/>
              </a:rPr>
            </a:br>
            <a:r>
              <a:rPr lang="en-US" sz="2700" b="1" dirty="0">
                <a:latin typeface="+mn-lt"/>
                <a:ea typeface="+mn-ea"/>
                <a:cs typeface="+mn-cs"/>
              </a:rPr>
              <a:t>BISECTING K-MEANS CLUSTERING</a:t>
            </a:r>
            <a:br>
              <a:rPr lang="en-US" sz="2000" b="1" dirty="0">
                <a:latin typeface="+mn-lt"/>
                <a:ea typeface="+mn-ea"/>
                <a:cs typeface="+mn-cs"/>
              </a:rPr>
            </a:br>
            <a:r>
              <a:rPr lang="en-US" sz="2000" b="1" dirty="0">
                <a:latin typeface="+mn-lt"/>
                <a:ea typeface="+mn-ea"/>
                <a:cs typeface="+mn-cs"/>
              </a:rPr>
              <a:t>     (Hybrid of Partitional and </a:t>
            </a:r>
            <a:r>
              <a:rPr lang="en-US" sz="2000" b="1" dirty="0" err="1">
                <a:latin typeface="+mn-lt"/>
                <a:ea typeface="+mn-ea"/>
                <a:cs typeface="+mn-cs"/>
              </a:rPr>
              <a:t>Hierarchial</a:t>
            </a:r>
            <a:r>
              <a:rPr lang="en-US" sz="2000" b="1" dirty="0">
                <a:latin typeface="+mn-lt"/>
                <a:ea typeface="+mn-ea"/>
                <a:cs typeface="+mn-cs"/>
              </a:rPr>
              <a:t> clustering)</a:t>
            </a:r>
            <a:br>
              <a:rPr lang="en-US" sz="2000" b="1" dirty="0">
                <a:latin typeface="+mn-lt"/>
                <a:ea typeface="+mn-ea"/>
                <a:cs typeface="+mn-cs"/>
              </a:rPr>
            </a:br>
            <a:br>
              <a:rPr lang="en-US" sz="2000" b="1" dirty="0">
                <a:latin typeface="+mn-lt"/>
                <a:ea typeface="+mn-ea"/>
                <a:cs typeface="+mn-cs"/>
              </a:rPr>
            </a:br>
            <a:endParaRPr lang="en-IN" sz="2000" dirty="0">
              <a:solidFill>
                <a:srgbClr val="273239"/>
              </a:solidFill>
              <a:latin typeface="+mn-lt"/>
            </a:endParaRPr>
          </a:p>
        </p:txBody>
      </p:sp>
      <p:sp>
        <p:nvSpPr>
          <p:cNvPr id="6" name="Content Placeholder 5">
            <a:extLst>
              <a:ext uri="{FF2B5EF4-FFF2-40B4-BE49-F238E27FC236}">
                <a16:creationId xmlns:a16="http://schemas.microsoft.com/office/drawing/2014/main" id="{63C1643F-E235-A3A8-8CD0-0649FAB75F9D}"/>
              </a:ext>
            </a:extLst>
          </p:cNvPr>
          <p:cNvSpPr>
            <a:spLocks noGrp="1"/>
          </p:cNvSpPr>
          <p:nvPr>
            <p:ph idx="1"/>
          </p:nvPr>
        </p:nvSpPr>
        <p:spPr>
          <a:xfrm>
            <a:off x="561109" y="1246909"/>
            <a:ext cx="10515600" cy="5287530"/>
          </a:xfrm>
        </p:spPr>
        <p:txBody>
          <a:bodyPr>
            <a:normAutofit fontScale="92500" lnSpcReduction="10000"/>
          </a:bodyPr>
          <a:lstStyle/>
          <a:p>
            <a:pPr marL="442913" indent="-442913">
              <a:buNone/>
            </a:pPr>
            <a:endParaRPr lang="en-IN" sz="2400" b="0" i="0" dirty="0">
              <a:effectLst/>
            </a:endParaRPr>
          </a:p>
          <a:p>
            <a:pPr marL="442913" indent="-442913">
              <a:buNone/>
            </a:pPr>
            <a:r>
              <a:rPr lang="en-IN" sz="2400" dirty="0"/>
              <a:t> </a:t>
            </a:r>
            <a:r>
              <a:rPr lang="en-IN" sz="2400" b="0" i="0" dirty="0">
                <a:effectLst/>
              </a:rPr>
              <a:t>Apply K-Means</a:t>
            </a:r>
          </a:p>
          <a:p>
            <a:pPr marL="442913" indent="-442913">
              <a:buNone/>
            </a:pPr>
            <a:r>
              <a:rPr lang="en-IN" sz="2400" b="0" i="0" dirty="0">
                <a:effectLst/>
              </a:rPr>
              <a:t>(K=3 </a:t>
            </a:r>
            <a:r>
              <a:rPr lang="en-IN" sz="2400" b="0" i="0" dirty="0" err="1">
                <a:effectLst/>
              </a:rPr>
              <a:t>ie</a:t>
            </a:r>
            <a:r>
              <a:rPr lang="en-IN" sz="2400" b="0" i="0" dirty="0">
                <a:effectLst/>
              </a:rPr>
              <a:t> at the final stage number of clusters should be 3)</a:t>
            </a:r>
            <a:endParaRPr lang="en-US" sz="2400" dirty="0"/>
          </a:p>
          <a:p>
            <a:pPr marL="442913" indent="-442913">
              <a:buNone/>
            </a:pPr>
            <a:endParaRPr lang="en-US" sz="2400" b="0" i="0" dirty="0">
              <a:effectLst/>
            </a:endParaRPr>
          </a:p>
          <a:p>
            <a:pPr marL="539750" indent="-539750">
              <a:spcAft>
                <a:spcPts val="1200"/>
              </a:spcAft>
            </a:pPr>
            <a:r>
              <a:rPr lang="en-US" sz="2400" b="0" i="0" dirty="0">
                <a:effectLst/>
              </a:rPr>
              <a:t>All points/objects/instances are put into 1 cluster.</a:t>
            </a:r>
          </a:p>
          <a:p>
            <a:pPr marL="539750" indent="-539750">
              <a:spcAft>
                <a:spcPts val="1200"/>
              </a:spcAft>
            </a:pPr>
            <a:r>
              <a:rPr lang="en-US" sz="2400" dirty="0"/>
              <a:t>Initially the cluster is split into two. The required number of clusters are not obtained.</a:t>
            </a:r>
          </a:p>
          <a:p>
            <a:pPr marL="539750" indent="-539750">
              <a:spcAft>
                <a:spcPts val="1200"/>
              </a:spcAft>
            </a:pPr>
            <a:r>
              <a:rPr lang="en-US" sz="2400" b="0" i="0" dirty="0">
                <a:effectLst/>
              </a:rPr>
              <a:t>The SSE(Sum of squared error) will be calculated for the clusters.</a:t>
            </a:r>
          </a:p>
          <a:p>
            <a:pPr marL="0" indent="0">
              <a:spcAft>
                <a:spcPts val="1200"/>
              </a:spcAft>
              <a:buNone/>
            </a:pPr>
            <a:r>
              <a:rPr lang="en-US" sz="2400" b="0" i="0" dirty="0">
                <a:effectLst/>
              </a:rPr>
              <a:t>			</a:t>
            </a:r>
            <a:r>
              <a:rPr lang="en-US" sz="2400" b="1" i="0" dirty="0">
                <a:effectLst/>
              </a:rPr>
              <a:t>SSE=(</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a:t>
            </a:r>
            <a:r>
              <a:rPr lang="en-US" sz="1800" b="1" kern="100" baseline="-25000" dirty="0">
                <a:effectLst/>
                <a:latin typeface="Calibri" panose="020F0502020204030204" pitchFamily="34" charset="0"/>
                <a:ea typeface="Calibri" panose="020F0502020204030204" pitchFamily="34" charset="0"/>
                <a:cs typeface="Times New Roman" panose="02020603050405020304" pitchFamily="18" charset="0"/>
              </a:rPr>
              <a:t>X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X</a:t>
            </a:r>
            <a:r>
              <a:rPr lang="en-US" sz="1800" b="1" kern="100" baseline="-250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baseline="-250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b="1" i="0" dirty="0">
                <a:effectLst/>
              </a:rPr>
              <a:t> )</a:t>
            </a:r>
            <a:r>
              <a:rPr lang="en-US" sz="1800" b="1" kern="100" baseline="30000" dirty="0">
                <a:effectLst/>
                <a:latin typeface="Calibri" panose="020F0502020204030204" pitchFamily="34" charset="0"/>
                <a:ea typeface="Calibri" panose="020F0502020204030204" pitchFamily="34" charset="0"/>
                <a:cs typeface="Times New Roman" panose="02020603050405020304" pitchFamily="18" charset="0"/>
              </a:rPr>
              <a:t> 2</a:t>
            </a:r>
            <a:r>
              <a:rPr lang="en-US" sz="1800" b="1" i="0" dirty="0">
                <a:effectLst/>
              </a:rPr>
              <a:t>+</a:t>
            </a:r>
            <a:r>
              <a:rPr lang="en-US" sz="2400" b="1" i="0" dirty="0">
                <a:effectLst/>
              </a:rPr>
              <a: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a:t>
            </a:r>
            <a:r>
              <a:rPr lang="en-US" sz="1800" b="1" kern="100" baseline="-25000" dirty="0">
                <a:latin typeface="Calibri" panose="020F0502020204030204" pitchFamily="34" charset="0"/>
                <a:ea typeface="Calibri" panose="020F0502020204030204" pitchFamily="34" charset="0"/>
                <a:cs typeface="Times New Roman" panose="02020603050405020304" pitchFamily="18" charset="0"/>
              </a:rPr>
              <a:t>y</a:t>
            </a:r>
            <a:r>
              <a:rPr lang="en-US" sz="1800" b="1" kern="100" baseline="-250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Y</a:t>
            </a:r>
            <a:r>
              <a:rPr lang="en-US" sz="1800" b="1" kern="100" baseline="-250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baseline="-250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b="1" i="0" dirty="0">
                <a:effectLst/>
              </a:rPr>
              <a:t> ) </a:t>
            </a:r>
            <a:r>
              <a:rPr lang="en-US" sz="1800" b="1" kern="100" baseline="300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539750" indent="-539750">
              <a:spcAft>
                <a:spcPts val="1200"/>
              </a:spcAft>
            </a:pPr>
            <a:r>
              <a:rPr lang="en-US" sz="2400" dirty="0"/>
              <a:t>The cluster with high SSE will be split further.</a:t>
            </a:r>
          </a:p>
          <a:p>
            <a:pPr marL="539750" indent="-539750">
              <a:spcAft>
                <a:spcPts val="1200"/>
              </a:spcAft>
            </a:pPr>
            <a:r>
              <a:rPr lang="en-US" sz="2400" dirty="0"/>
              <a:t>Step 3 and 4 will get repeated until the required number of clusters are obtained at the final stage</a:t>
            </a:r>
          </a:p>
          <a:p>
            <a:pPr marL="0" indent="0">
              <a:buNone/>
            </a:pPr>
            <a:endParaRPr lang="en-US" b="0" i="0" dirty="0">
              <a:solidFill>
                <a:srgbClr val="273239"/>
              </a:solidFill>
              <a:effectLst/>
              <a:latin typeface="Nunito" pitchFamily="2" charset="0"/>
            </a:endParaRPr>
          </a:p>
        </p:txBody>
      </p:sp>
      <p:pic>
        <p:nvPicPr>
          <p:cNvPr id="10" name="Picture 9">
            <a:extLst>
              <a:ext uri="{FF2B5EF4-FFF2-40B4-BE49-F238E27FC236}">
                <a16:creationId xmlns:a16="http://schemas.microsoft.com/office/drawing/2014/main" id="{539657C8-22A6-5370-91AC-4F02728715D2}"/>
              </a:ext>
            </a:extLst>
          </p:cNvPr>
          <p:cNvPicPr>
            <a:picLocks noChangeAspect="1"/>
          </p:cNvPicPr>
          <p:nvPr/>
        </p:nvPicPr>
        <p:blipFill>
          <a:blip r:embed="rId2"/>
          <a:stretch>
            <a:fillRect/>
          </a:stretch>
        </p:blipFill>
        <p:spPr>
          <a:xfrm>
            <a:off x="8160326" y="323559"/>
            <a:ext cx="3262746" cy="2405785"/>
          </a:xfrm>
          <a:prstGeom prst="rect">
            <a:avLst/>
          </a:prstGeom>
        </p:spPr>
      </p:pic>
    </p:spTree>
    <p:extLst>
      <p:ext uri="{BB962C8B-B14F-4D97-AF65-F5344CB8AC3E}">
        <p14:creationId xmlns:p14="http://schemas.microsoft.com/office/powerpoint/2010/main" val="4022894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0EF0A9-AE73-EB70-CA78-16A84FF7226C}"/>
              </a:ext>
            </a:extLst>
          </p:cNvPr>
          <p:cNvSpPr>
            <a:spLocks noGrp="1"/>
          </p:cNvSpPr>
          <p:nvPr>
            <p:ph idx="1"/>
          </p:nvPr>
        </p:nvSpPr>
        <p:spPr>
          <a:xfrm>
            <a:off x="741218" y="512618"/>
            <a:ext cx="10515600" cy="5832763"/>
          </a:xfrm>
        </p:spPr>
        <p:txBody>
          <a:bodyPr>
            <a:normAutofit/>
          </a:bodyPr>
          <a:lstStyle/>
          <a:p>
            <a:pPr marL="0" indent="0" algn="just">
              <a:spcAft>
                <a:spcPts val="1200"/>
              </a:spcAft>
              <a:buNone/>
            </a:pPr>
            <a:endParaRPr lang="en-US" sz="2700" b="1" dirty="0"/>
          </a:p>
          <a:p>
            <a:pPr marL="0" indent="0" algn="just">
              <a:spcAft>
                <a:spcPts val="1200"/>
              </a:spcAft>
              <a:buNone/>
            </a:pPr>
            <a:r>
              <a:rPr lang="en-US" sz="2700" b="1" dirty="0"/>
              <a:t>Advantages</a:t>
            </a:r>
            <a:r>
              <a:rPr lang="en-US" sz="2900" b="1" dirty="0"/>
              <a:t>:</a:t>
            </a:r>
          </a:p>
          <a:p>
            <a:pPr marL="539750" indent="-539750" algn="just">
              <a:spcAft>
                <a:spcPts val="1200"/>
              </a:spcAft>
            </a:pPr>
            <a:r>
              <a:rPr lang="en-US" sz="2400" dirty="0">
                <a:cs typeface="Poppins" panose="00000500000000000000" pitchFamily="2" charset="0"/>
              </a:rPr>
              <a:t>It beats K-Means in entropy measurement</a:t>
            </a:r>
          </a:p>
          <a:p>
            <a:pPr marL="539750" indent="-539750" algn="just">
              <a:spcAft>
                <a:spcPts val="1200"/>
              </a:spcAft>
            </a:pPr>
            <a:r>
              <a:rPr lang="en-US" sz="2400" dirty="0">
                <a:cs typeface="Poppins" panose="00000500000000000000" pitchFamily="2" charset="0"/>
              </a:rPr>
              <a:t>When K is big, bisecting k-means is more effective</a:t>
            </a:r>
          </a:p>
          <a:p>
            <a:pPr marL="539750" indent="-539750" algn="l" fontAlgn="base">
              <a:buFont typeface="Arial" panose="020B0604020202020204" pitchFamily="34" charset="0"/>
              <a:buChar char="•"/>
            </a:pPr>
            <a:r>
              <a:rPr lang="en-US" sz="2400" dirty="0">
                <a:cs typeface="Poppins" panose="00000500000000000000" pitchFamily="2" charset="0"/>
              </a:rPr>
              <a:t> k-means is known yield clusters of varied sizes, bisecting k-means results in clusters of comparable sizes.</a:t>
            </a:r>
          </a:p>
          <a:p>
            <a:pPr marL="0" indent="0" algn="just">
              <a:spcAft>
                <a:spcPts val="1200"/>
              </a:spcAft>
              <a:buNone/>
            </a:pPr>
            <a:r>
              <a:rPr lang="en-US" sz="2700" b="1" i="0" dirty="0">
                <a:effectLst/>
                <a:cs typeface="Poppins" panose="00000500000000000000" pitchFamily="2" charset="0"/>
              </a:rPr>
              <a:t>Disadvantages:</a:t>
            </a:r>
            <a:endParaRPr lang="en-US" sz="2700" b="0" i="0" dirty="0">
              <a:effectLst/>
              <a:cs typeface="Poppins" panose="00000500000000000000" pitchFamily="2" charset="0"/>
            </a:endParaRPr>
          </a:p>
          <a:p>
            <a:pPr marL="539750" indent="-539750" algn="just">
              <a:spcAft>
                <a:spcPts val="1200"/>
              </a:spcAft>
            </a:pPr>
            <a:r>
              <a:rPr lang="en-US" sz="2400" dirty="0">
                <a:cs typeface="Poppins" panose="00000500000000000000" pitchFamily="2" charset="0"/>
              </a:rPr>
              <a:t>This algorithm needs prior specification for the number of cluster centers that is the value of K.</a:t>
            </a:r>
          </a:p>
          <a:p>
            <a:pPr marL="539750" indent="-539750" algn="just">
              <a:spcAft>
                <a:spcPts val="1200"/>
              </a:spcAft>
            </a:pPr>
            <a:r>
              <a:rPr lang="en-US" sz="2400" dirty="0">
                <a:cs typeface="Poppins" panose="00000500000000000000" pitchFamily="2" charset="0"/>
              </a:rPr>
              <a:t>Time Consuming</a:t>
            </a:r>
          </a:p>
          <a:p>
            <a:pPr marL="0" indent="0" algn="l" fontAlgn="base">
              <a:buNone/>
            </a:pPr>
            <a:endParaRPr lang="en-US" sz="2400" dirty="0">
              <a:cs typeface="Poppins" panose="00000500000000000000" pitchFamily="2" charset="0"/>
            </a:endParaRPr>
          </a:p>
          <a:p>
            <a:pPr marL="0" indent="0" algn="just">
              <a:spcAft>
                <a:spcPts val="1200"/>
              </a:spcAft>
              <a:buNone/>
            </a:pPr>
            <a:endParaRPr lang="en-US" sz="2700" b="0" i="0" dirty="0">
              <a:effectLst/>
              <a:cs typeface="Poppins" panose="00000500000000000000" pitchFamily="2" charset="0"/>
            </a:endParaRPr>
          </a:p>
          <a:p>
            <a:pPr marL="0" indent="0">
              <a:buNone/>
            </a:pPr>
            <a:endParaRPr lang="en-IN" dirty="0"/>
          </a:p>
        </p:txBody>
      </p:sp>
    </p:spTree>
    <p:extLst>
      <p:ext uri="{BB962C8B-B14F-4D97-AF65-F5344CB8AC3E}">
        <p14:creationId xmlns:p14="http://schemas.microsoft.com/office/powerpoint/2010/main" val="1872937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3C1643F-E235-A3A8-8CD0-0649FAB75F9D}"/>
              </a:ext>
            </a:extLst>
          </p:cNvPr>
          <p:cNvSpPr>
            <a:spLocks noGrp="1"/>
          </p:cNvSpPr>
          <p:nvPr>
            <p:ph idx="1"/>
          </p:nvPr>
        </p:nvSpPr>
        <p:spPr>
          <a:xfrm>
            <a:off x="304800" y="1564553"/>
            <a:ext cx="10515600" cy="4351338"/>
          </a:xfrm>
        </p:spPr>
        <p:txBody>
          <a:bodyPr>
            <a:normAutofit/>
          </a:bodyPr>
          <a:lstStyle/>
          <a:p>
            <a:pPr>
              <a:spcBef>
                <a:spcPts val="1200"/>
              </a:spcBef>
              <a:spcAft>
                <a:spcPts val="1200"/>
              </a:spcAft>
            </a:pPr>
            <a:r>
              <a:rPr lang="en-US" sz="2400" dirty="0">
                <a:cs typeface="Poppins" panose="00000500000000000000" pitchFamily="2" charset="0"/>
              </a:rPr>
              <a:t>Compute the proximity matrix using a distance metric.</a:t>
            </a:r>
          </a:p>
          <a:p>
            <a:pPr>
              <a:spcBef>
                <a:spcPts val="1200"/>
              </a:spcBef>
              <a:spcAft>
                <a:spcPts val="1200"/>
              </a:spcAft>
            </a:pPr>
            <a:r>
              <a:rPr lang="en-US" sz="2400" dirty="0">
                <a:cs typeface="Poppins" panose="00000500000000000000" pitchFamily="2" charset="0"/>
              </a:rPr>
              <a:t>Use a linkage function to group objects into a hierarchical cluster tree based on the computed distance matrix from the above step. </a:t>
            </a:r>
          </a:p>
          <a:p>
            <a:pPr>
              <a:spcBef>
                <a:spcPts val="1200"/>
              </a:spcBef>
              <a:spcAft>
                <a:spcPts val="1200"/>
              </a:spcAft>
            </a:pPr>
            <a:r>
              <a:rPr lang="en-US" sz="2400" dirty="0">
                <a:cs typeface="Poppins" panose="00000500000000000000" pitchFamily="2" charset="0"/>
              </a:rPr>
              <a:t>Data points with close proximity are merged together to form a cluster.</a:t>
            </a:r>
          </a:p>
          <a:p>
            <a:pPr>
              <a:spcBef>
                <a:spcPts val="1200"/>
              </a:spcBef>
              <a:spcAft>
                <a:spcPts val="1200"/>
              </a:spcAft>
            </a:pPr>
            <a:r>
              <a:rPr lang="en-US" sz="2400" dirty="0">
                <a:cs typeface="Poppins" panose="00000500000000000000" pitchFamily="2" charset="0"/>
              </a:rPr>
              <a:t>Repeat steps 2 and 3 until a single cluster remains.</a:t>
            </a:r>
          </a:p>
          <a:p>
            <a:pPr>
              <a:spcBef>
                <a:spcPts val="1200"/>
              </a:spcBef>
              <a:spcAft>
                <a:spcPts val="1200"/>
              </a:spcAft>
            </a:pPr>
            <a:endParaRPr lang="en-US" sz="2400" dirty="0">
              <a:cs typeface="Poppins" panose="00000500000000000000" pitchFamily="2" charset="0"/>
            </a:endParaRPr>
          </a:p>
          <a:p>
            <a:pPr marL="442913" indent="-442913">
              <a:buNone/>
            </a:pPr>
            <a:endParaRPr lang="en-US" sz="2800" dirty="0">
              <a:solidFill>
                <a:srgbClr val="273239"/>
              </a:solidFill>
              <a:latin typeface="+mn-lt"/>
            </a:endParaRPr>
          </a:p>
        </p:txBody>
      </p:sp>
      <p:sp>
        <p:nvSpPr>
          <p:cNvPr id="3" name="Title 1">
            <a:extLst>
              <a:ext uri="{FF2B5EF4-FFF2-40B4-BE49-F238E27FC236}">
                <a16:creationId xmlns:a16="http://schemas.microsoft.com/office/drawing/2014/main" id="{0B9DAEA2-76DF-5911-A6E2-5DAA2D8405F7}"/>
              </a:ext>
            </a:extLst>
          </p:cNvPr>
          <p:cNvSpPr txBox="1">
            <a:spLocks/>
          </p:cNvSpPr>
          <p:nvPr/>
        </p:nvSpPr>
        <p:spPr>
          <a:xfrm>
            <a:off x="304800" y="323561"/>
            <a:ext cx="10771909" cy="10480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700" b="1" dirty="0">
                <a:latin typeface="+mn-lt"/>
                <a:ea typeface="+mn-ea"/>
                <a:cs typeface="+mn-cs"/>
              </a:rPr>
              <a:t>AGGLOMERATIVE CLUSTERING</a:t>
            </a:r>
            <a:br>
              <a:rPr lang="en-US" sz="2000" b="1" dirty="0">
                <a:latin typeface="+mn-lt"/>
                <a:ea typeface="+mn-ea"/>
                <a:cs typeface="+mn-cs"/>
              </a:rPr>
            </a:br>
            <a:r>
              <a:rPr lang="en-US" sz="2000" b="1" dirty="0">
                <a:latin typeface="+mn-lt"/>
                <a:ea typeface="+mn-ea"/>
                <a:cs typeface="+mn-cs"/>
              </a:rPr>
              <a:t>	</a:t>
            </a:r>
            <a:br>
              <a:rPr lang="en-US" sz="2000" b="1" dirty="0">
                <a:latin typeface="+mn-lt"/>
                <a:ea typeface="+mn-ea"/>
                <a:cs typeface="+mn-cs"/>
              </a:rPr>
            </a:br>
            <a:r>
              <a:rPr lang="en-US" sz="1800" b="1" dirty="0">
                <a:latin typeface="+mn-lt"/>
                <a:ea typeface="+mn-ea"/>
                <a:cs typeface="+mn-cs"/>
              </a:rPr>
              <a:t>(</a:t>
            </a:r>
            <a:r>
              <a:rPr lang="en-US" sz="1800" b="1" dirty="0">
                <a:latin typeface="+mn-lt"/>
              </a:rPr>
              <a:t> Bottom-up approach or hierarchical agglomerative clustering (HAC)) </a:t>
            </a:r>
            <a:endParaRPr lang="en-IN" sz="1800" b="1" dirty="0">
              <a:latin typeface="+mn-lt"/>
            </a:endParaRPr>
          </a:p>
        </p:txBody>
      </p:sp>
      <p:pic>
        <p:nvPicPr>
          <p:cNvPr id="11" name="Content Placeholder 2">
            <a:extLst>
              <a:ext uri="{FF2B5EF4-FFF2-40B4-BE49-F238E27FC236}">
                <a16:creationId xmlns:a16="http://schemas.microsoft.com/office/drawing/2014/main" id="{DCBCF93C-F05B-21A8-153C-77830EBAE230}"/>
              </a:ext>
            </a:extLst>
          </p:cNvPr>
          <p:cNvPicPr>
            <a:picLocks noChangeAspect="1"/>
          </p:cNvPicPr>
          <p:nvPr/>
        </p:nvPicPr>
        <p:blipFill>
          <a:blip r:embed="rId2"/>
          <a:stretch>
            <a:fillRect/>
          </a:stretch>
        </p:blipFill>
        <p:spPr>
          <a:xfrm>
            <a:off x="3550226" y="4253346"/>
            <a:ext cx="4776356" cy="2281094"/>
          </a:xfrm>
          <a:prstGeom prst="rect">
            <a:avLst/>
          </a:prstGeom>
        </p:spPr>
      </p:pic>
    </p:spTree>
    <p:extLst>
      <p:ext uri="{BB962C8B-B14F-4D97-AF65-F5344CB8AC3E}">
        <p14:creationId xmlns:p14="http://schemas.microsoft.com/office/powerpoint/2010/main" val="1126522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5983EB12-8A4D-951C-7C73-6E750D54B4D0}"/>
              </a:ext>
            </a:extLst>
          </p:cNvPr>
          <p:cNvSpPr>
            <a:spLocks noGrp="1"/>
          </p:cNvSpPr>
          <p:nvPr>
            <p:ph idx="1"/>
          </p:nvPr>
        </p:nvSpPr>
        <p:spPr>
          <a:xfrm>
            <a:off x="838200" y="762000"/>
            <a:ext cx="10515600" cy="5414963"/>
          </a:xfrm>
        </p:spPr>
        <p:txBody>
          <a:bodyPr/>
          <a:lstStyle/>
          <a:p>
            <a:pPr marL="0" indent="0" algn="l">
              <a:spcAft>
                <a:spcPts val="1200"/>
              </a:spcAft>
              <a:buNone/>
            </a:pPr>
            <a:r>
              <a:rPr lang="en-US" sz="2700" b="1" i="0" dirty="0">
                <a:effectLst/>
              </a:rPr>
              <a:t>Advantages</a:t>
            </a:r>
          </a:p>
          <a:p>
            <a:pPr marL="442913" indent="-442913">
              <a:spcAft>
                <a:spcPts val="1200"/>
              </a:spcAft>
            </a:pPr>
            <a:r>
              <a:rPr lang="en-US" sz="2400" b="0" i="0" dirty="0">
                <a:effectLst/>
              </a:rPr>
              <a:t> No need for information about how many numbers of clusters are required.</a:t>
            </a:r>
          </a:p>
          <a:p>
            <a:pPr marL="442913" indent="-442913">
              <a:spcAft>
                <a:spcPts val="2400"/>
              </a:spcAft>
            </a:pPr>
            <a:r>
              <a:rPr lang="en-US" sz="2400" b="0" i="0" dirty="0">
                <a:effectLst/>
              </a:rPr>
              <a:t> Easy to use and implement</a:t>
            </a:r>
          </a:p>
          <a:p>
            <a:pPr marL="0" indent="0" algn="l">
              <a:spcAft>
                <a:spcPts val="1200"/>
              </a:spcAft>
              <a:buNone/>
            </a:pPr>
            <a:r>
              <a:rPr lang="en-US" sz="2700" b="1" dirty="0"/>
              <a:t>Disadvantages</a:t>
            </a:r>
          </a:p>
          <a:p>
            <a:pPr marL="539750" indent="-539750" algn="l">
              <a:spcAft>
                <a:spcPts val="1200"/>
              </a:spcAft>
            </a:pPr>
            <a:r>
              <a:rPr lang="en-US" sz="2400" i="0" dirty="0">
                <a:effectLst/>
              </a:rPr>
              <a:t>We can not take a step back in this algorithm.</a:t>
            </a:r>
          </a:p>
          <a:p>
            <a:pPr marL="539750" indent="-539750" algn="l">
              <a:spcAft>
                <a:spcPts val="1200"/>
              </a:spcAft>
            </a:pPr>
            <a:r>
              <a:rPr lang="en-US" sz="2400" i="0" dirty="0">
                <a:effectLst/>
              </a:rPr>
              <a:t>Time complexity is higher at least 0(n^2logn)</a:t>
            </a:r>
          </a:p>
          <a:p>
            <a:pPr marL="0" indent="0">
              <a:buNone/>
            </a:pPr>
            <a:endParaRPr lang="en-IN" dirty="0"/>
          </a:p>
        </p:txBody>
      </p:sp>
    </p:spTree>
    <p:extLst>
      <p:ext uri="{BB962C8B-B14F-4D97-AF65-F5344CB8AC3E}">
        <p14:creationId xmlns:p14="http://schemas.microsoft.com/office/powerpoint/2010/main" val="1974832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1076</TotalTime>
  <Words>2175</Words>
  <Application>Microsoft Office PowerPoint</Application>
  <PresentationFormat>Widescreen</PresentationFormat>
  <Paragraphs>191</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-apple-system</vt:lpstr>
      <vt:lpstr>Arial</vt:lpstr>
      <vt:lpstr>Calibri</vt:lpstr>
      <vt:lpstr>Calibri Light</vt:lpstr>
      <vt:lpstr>Nunito</vt:lpstr>
      <vt:lpstr>Poppins</vt:lpstr>
      <vt:lpstr>Times New Roman</vt:lpstr>
      <vt:lpstr>Verdana</vt:lpstr>
      <vt:lpstr>Office Theme</vt:lpstr>
      <vt:lpstr>MACHINE LEARNING</vt:lpstr>
      <vt:lpstr>UNSUPERVISED LEARNING </vt:lpstr>
      <vt:lpstr>CLUSTERING     The task of grouping data points based on their similarity with each other .</vt:lpstr>
      <vt:lpstr>K-MEANS CLUSTERING    K=No of Clusters       Means=Average of  x and y coordinates</vt:lpstr>
      <vt:lpstr>PowerPoint Presentation</vt:lpstr>
      <vt:lpstr>  BISECTING K-MEANS CLUSTERING      (Hybrid of Partitional and Hierarchial clustering)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rosestan2005@gmail.com</dc:creator>
  <cp:lastModifiedBy>Admin</cp:lastModifiedBy>
  <cp:revision>88</cp:revision>
  <dcterms:created xsi:type="dcterms:W3CDTF">2024-08-30T03:50:57Z</dcterms:created>
  <dcterms:modified xsi:type="dcterms:W3CDTF">2024-09-03T13:27:24Z</dcterms:modified>
</cp:coreProperties>
</file>